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1" r:id="rId6"/>
    <p:sldId id="262" r:id="rId7"/>
    <p:sldId id="265" r:id="rId8"/>
    <p:sldId id="274" r:id="rId9"/>
    <p:sldId id="263" r:id="rId10"/>
    <p:sldId id="266" r:id="rId11"/>
    <p:sldId id="267" r:id="rId12"/>
    <p:sldId id="268" r:id="rId13"/>
    <p:sldId id="269" r:id="rId14"/>
    <p:sldId id="272" r:id="rId15"/>
    <p:sldId id="270" r:id="rId16"/>
    <p:sldId id="271" r:id="rId17"/>
    <p:sldId id="275" r:id="rId18"/>
    <p:sldId id="259"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A85"/>
    <a:srgbClr val="C1801C"/>
    <a:srgbClr val="0A51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57" autoAdjust="0"/>
  </p:normalViewPr>
  <p:slideViewPr>
    <p:cSldViewPr snapToGrid="0">
      <p:cViewPr varScale="1">
        <p:scale>
          <a:sx n="127" d="100"/>
          <a:sy n="127" d="100"/>
        </p:scale>
        <p:origin x="153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B8F93-C674-4484-916C-1B8A2E870918}" type="datetimeFigureOut">
              <a:rPr lang="zh-CN" altLang="en-US" smtClean="0"/>
              <a:t>2022/2/11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1DA64-15D8-40F0-88BD-8AFD17E00AEC}" type="slidenum">
              <a:rPr lang="zh-CN" altLang="en-US" smtClean="0"/>
              <a:t>‹#›</a:t>
            </a:fld>
            <a:endParaRPr lang="zh-CN" altLang="en-US"/>
          </a:p>
        </p:txBody>
      </p:sp>
    </p:spTree>
    <p:extLst>
      <p:ext uri="{BB962C8B-B14F-4D97-AF65-F5344CB8AC3E}">
        <p14:creationId xmlns:p14="http://schemas.microsoft.com/office/powerpoint/2010/main" val="169238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本学期的数字图像处理助教会有两位，分别是于骞和于恩承</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2</a:t>
            </a:fld>
            <a:endParaRPr lang="zh-CN" altLang="en-US"/>
          </a:p>
        </p:txBody>
      </p:sp>
    </p:spTree>
    <p:extLst>
      <p:ext uri="{BB962C8B-B14F-4D97-AF65-F5344CB8AC3E}">
        <p14:creationId xmlns:p14="http://schemas.microsoft.com/office/powerpoint/2010/main" val="3400314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先来看字符串，</a:t>
            </a:r>
            <a:r>
              <a:rPr lang="en-US" altLang="zh-CN" dirty="0"/>
              <a:t>python</a:t>
            </a:r>
            <a:r>
              <a:rPr lang="zh-CN" altLang="en-US" dirty="0"/>
              <a:t>里变量的声明跟</a:t>
            </a:r>
            <a:r>
              <a:rPr lang="en-US" altLang="zh-CN" dirty="0" err="1"/>
              <a:t>matlab</a:t>
            </a:r>
            <a:r>
              <a:rPr lang="zh-CN" altLang="en-US" dirty="0"/>
              <a:t>里面一样很简单，直接变量名加变量值就好了。</a:t>
            </a:r>
            <a:endParaRPr lang="en-US" altLang="zh-CN" dirty="0"/>
          </a:p>
          <a:p>
            <a:r>
              <a:rPr lang="en-US" altLang="zh-CN" dirty="0"/>
              <a:t>In10—14 </a:t>
            </a:r>
            <a:r>
              <a:rPr lang="zh-CN" altLang="en-US" dirty="0"/>
              <a:t>单引号可以是字符串，双引号可以是字符串，单引号里面的双引号可以显示出来，双引号里面的单引号也可以显示出来</a:t>
            </a:r>
            <a:endParaRPr lang="en-US" altLang="zh-CN" dirty="0"/>
          </a:p>
          <a:p>
            <a:r>
              <a:rPr lang="en-US" altLang="zh-CN" dirty="0"/>
              <a:t>In18-19 </a:t>
            </a:r>
            <a:r>
              <a:rPr lang="zh-CN" altLang="en-US" dirty="0"/>
              <a:t>如果又要显示单引号又要显示双引号就可以使用转义符号</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11</a:t>
            </a:fld>
            <a:endParaRPr lang="zh-CN" altLang="en-US"/>
          </a:p>
        </p:txBody>
      </p:sp>
    </p:spTree>
    <p:extLst>
      <p:ext uri="{BB962C8B-B14F-4D97-AF65-F5344CB8AC3E}">
        <p14:creationId xmlns:p14="http://schemas.microsoft.com/office/powerpoint/2010/main" val="225886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List</a:t>
            </a:r>
            <a:r>
              <a:rPr lang="zh-CN" altLang="en-US" dirty="0"/>
              <a:t>即列表是可变的有序数据结构</a:t>
            </a:r>
            <a:endParaRPr lang="en-US" altLang="zh-CN" dirty="0"/>
          </a:p>
          <a:p>
            <a:r>
              <a:rPr lang="zh-CN" altLang="en-US" dirty="0"/>
              <a:t>看例子，生成的时候用这个括号</a:t>
            </a:r>
            <a:r>
              <a:rPr lang="en-US" altLang="zh-CN" dirty="0"/>
              <a:t>[]</a:t>
            </a:r>
            <a:r>
              <a:rPr lang="zh-CN" altLang="en-US" dirty="0"/>
              <a:t>，生成一个含有三个字符串类型元素的列表，长度为</a:t>
            </a:r>
            <a:r>
              <a:rPr lang="en-US" altLang="zh-CN" dirty="0"/>
              <a:t>3</a:t>
            </a:r>
            <a:r>
              <a:rPr lang="zh-CN" altLang="en-US" dirty="0"/>
              <a:t>，取出元素通过下标，下标从</a:t>
            </a:r>
            <a:r>
              <a:rPr lang="en-US" altLang="zh-CN" dirty="0"/>
              <a:t>0</a:t>
            </a:r>
            <a:r>
              <a:rPr lang="zh-CN" altLang="en-US" dirty="0"/>
              <a:t>开始，也可以从末尾</a:t>
            </a:r>
            <a:r>
              <a:rPr lang="en-US" altLang="zh-CN" dirty="0"/>
              <a:t>-1</a:t>
            </a:r>
            <a:r>
              <a:rPr lang="zh-CN" altLang="en-US" dirty="0"/>
              <a:t>，</a:t>
            </a:r>
            <a:r>
              <a:rPr lang="en-US" altLang="zh-CN" dirty="0"/>
              <a:t>-2</a:t>
            </a:r>
            <a:r>
              <a:rPr lang="zh-CN" altLang="en-US" dirty="0"/>
              <a:t>计算</a:t>
            </a:r>
            <a:endParaRPr lang="en-US" altLang="zh-CN" dirty="0"/>
          </a:p>
          <a:p>
            <a:r>
              <a:rPr lang="zh-CN" altLang="en-US" dirty="0"/>
              <a:t>要新增数据用</a:t>
            </a:r>
            <a:r>
              <a:rPr lang="en-US" altLang="zh-CN" dirty="0"/>
              <a:t>append</a:t>
            </a:r>
            <a:r>
              <a:rPr lang="zh-CN" altLang="en-US" dirty="0"/>
              <a:t>函数，也可以用</a:t>
            </a:r>
            <a:r>
              <a:rPr lang="en-US" altLang="zh-CN" dirty="0"/>
              <a:t>insert</a:t>
            </a:r>
            <a:r>
              <a:rPr lang="zh-CN" altLang="en-US" dirty="0"/>
              <a:t>插入指定位置</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12</a:t>
            </a:fld>
            <a:endParaRPr lang="zh-CN" altLang="en-US"/>
          </a:p>
        </p:txBody>
      </p:sp>
    </p:spTree>
    <p:extLst>
      <p:ext uri="{BB962C8B-B14F-4D97-AF65-F5344CB8AC3E}">
        <p14:creationId xmlns:p14="http://schemas.microsoft.com/office/powerpoint/2010/main" val="1751037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tuple</a:t>
            </a:r>
            <a:r>
              <a:rPr lang="zh-CN" altLang="en-US" dirty="0"/>
              <a:t>和</a:t>
            </a:r>
            <a:r>
              <a:rPr lang="en-US" altLang="zh-CN" dirty="0"/>
              <a:t>list</a:t>
            </a:r>
            <a:r>
              <a:rPr lang="zh-CN" altLang="en-US" dirty="0"/>
              <a:t>大同小异，最大的区别就是不可变，一旦初始化后就无法更改，</a:t>
            </a:r>
            <a:endParaRPr lang="en-US" altLang="zh-CN" dirty="0"/>
          </a:p>
          <a:p>
            <a:r>
              <a:rPr lang="zh-CN" altLang="en-US" dirty="0"/>
              <a:t>看例子，生成的时候用这个括号</a:t>
            </a:r>
            <a:r>
              <a:rPr lang="en-US" altLang="zh-CN" dirty="0"/>
              <a:t>()</a:t>
            </a:r>
          </a:p>
          <a:p>
            <a:r>
              <a:rPr lang="zh-CN" altLang="en-US" dirty="0"/>
              <a:t>取值的时候跟</a:t>
            </a:r>
            <a:r>
              <a:rPr lang="en-US" altLang="zh-CN" dirty="0"/>
              <a:t>list</a:t>
            </a:r>
            <a:r>
              <a:rPr lang="zh-CN" altLang="en-US" dirty="0"/>
              <a:t>相同</a:t>
            </a:r>
            <a:endParaRPr lang="en-US" altLang="zh-CN" dirty="0"/>
          </a:p>
          <a:p>
            <a:r>
              <a:rPr lang="zh-CN" altLang="en-US" dirty="0"/>
              <a:t>可以看到我尝试赋值的时候报错</a:t>
            </a:r>
            <a:endParaRPr lang="en-US" altLang="zh-CN" dirty="0"/>
          </a:p>
          <a:p>
            <a:r>
              <a:rPr lang="en-US" altLang="zh-CN" dirty="0"/>
              <a:t>Tuple</a:t>
            </a:r>
            <a:r>
              <a:rPr lang="zh-CN" altLang="en-US" dirty="0"/>
              <a:t>存在的意义就是安全，</a:t>
            </a:r>
            <a:r>
              <a:rPr lang="zh-CN" altLang="en-US" b="0" i="0" dirty="0">
                <a:solidFill>
                  <a:srgbClr val="666666"/>
                </a:solidFill>
                <a:effectLst/>
                <a:latin typeface="Helvetica Neue"/>
              </a:rPr>
              <a:t>如果可能，能用</a:t>
            </a:r>
            <a:r>
              <a:rPr lang="en-US" altLang="zh-CN" b="0" i="0" dirty="0">
                <a:solidFill>
                  <a:srgbClr val="666666"/>
                </a:solidFill>
                <a:effectLst/>
                <a:latin typeface="Helvetica Neue"/>
              </a:rPr>
              <a:t>tuple</a:t>
            </a:r>
            <a:r>
              <a:rPr lang="zh-CN" altLang="en-US" b="0" i="0" dirty="0">
                <a:solidFill>
                  <a:srgbClr val="666666"/>
                </a:solidFill>
                <a:effectLst/>
                <a:latin typeface="Helvetica Neue"/>
              </a:rPr>
              <a:t>代替</a:t>
            </a:r>
            <a:r>
              <a:rPr lang="en-US" altLang="zh-CN" b="0" i="0" dirty="0">
                <a:solidFill>
                  <a:srgbClr val="666666"/>
                </a:solidFill>
                <a:effectLst/>
                <a:latin typeface="Helvetica Neue"/>
              </a:rPr>
              <a:t>list</a:t>
            </a:r>
            <a:r>
              <a:rPr lang="zh-CN" altLang="en-US" b="0" i="0" dirty="0">
                <a:solidFill>
                  <a:srgbClr val="666666"/>
                </a:solidFill>
                <a:effectLst/>
                <a:latin typeface="Helvetica Neue"/>
              </a:rPr>
              <a:t>就尽量用</a:t>
            </a:r>
            <a:r>
              <a:rPr lang="en-US" altLang="zh-CN" b="0" i="0" dirty="0">
                <a:solidFill>
                  <a:srgbClr val="666666"/>
                </a:solidFill>
                <a:effectLst/>
                <a:latin typeface="Helvetica Neue"/>
              </a:rPr>
              <a:t>tuple</a:t>
            </a:r>
            <a:r>
              <a:rPr lang="zh-CN" altLang="en-US" b="0" i="0" dirty="0">
                <a:solidFill>
                  <a:srgbClr val="666666"/>
                </a:solidFill>
                <a:effectLst/>
                <a:latin typeface="Helvetica Neue"/>
              </a:rPr>
              <a:t>。</a:t>
            </a:r>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13</a:t>
            </a:fld>
            <a:endParaRPr lang="zh-CN" altLang="en-US"/>
          </a:p>
        </p:txBody>
      </p:sp>
    </p:spTree>
    <p:extLst>
      <p:ext uri="{BB962C8B-B14F-4D97-AF65-F5344CB8AC3E}">
        <p14:creationId xmlns:p14="http://schemas.microsoft.com/office/powerpoint/2010/main" val="26505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后面要讲的数据结构需要结合控制语句，所以先讲控制语句</a:t>
            </a:r>
            <a:endParaRPr lang="en-US" altLang="zh-CN" dirty="0"/>
          </a:p>
          <a:p>
            <a:r>
              <a:rPr lang="en-US" altLang="zh-CN" dirty="0"/>
              <a:t>Python</a:t>
            </a:r>
            <a:r>
              <a:rPr lang="zh-CN" altLang="en-US" dirty="0"/>
              <a:t>里面非常注重缩进不管是</a:t>
            </a:r>
            <a:r>
              <a:rPr lang="en-US" altLang="zh-CN" dirty="0"/>
              <a:t>if</a:t>
            </a:r>
            <a:r>
              <a:rPr lang="zh-CN" altLang="en-US" dirty="0"/>
              <a:t>，</a:t>
            </a:r>
            <a:r>
              <a:rPr lang="en-US" altLang="zh-CN" dirty="0"/>
              <a:t>for</a:t>
            </a:r>
            <a:r>
              <a:rPr lang="zh-CN" altLang="en-US" dirty="0"/>
              <a:t>还是类声明之类的都需要用到缩进，四个空格或者一个</a:t>
            </a:r>
            <a:r>
              <a:rPr lang="en-US" altLang="zh-CN" dirty="0"/>
              <a:t>tab</a:t>
            </a:r>
            <a:r>
              <a:rPr lang="zh-CN" altLang="en-US" dirty="0"/>
              <a:t>都可以作为一个缩进单位，但是一旦决定用四个空格，那么后面的缩进单位必须保持统一，推荐用四个空格，因为</a:t>
            </a:r>
            <a:r>
              <a:rPr lang="en-US" altLang="zh-CN" dirty="0"/>
              <a:t>windows</a:t>
            </a:r>
            <a:r>
              <a:rPr lang="zh-CN" altLang="en-US" dirty="0"/>
              <a:t>里的</a:t>
            </a:r>
            <a:r>
              <a:rPr lang="en-US" altLang="zh-CN" dirty="0"/>
              <a:t>tab</a:t>
            </a:r>
            <a:r>
              <a:rPr lang="zh-CN" altLang="en-US" dirty="0"/>
              <a:t>长度和</a:t>
            </a:r>
            <a:r>
              <a:rPr lang="en-US" altLang="zh-CN" dirty="0" err="1"/>
              <a:t>linux</a:t>
            </a:r>
            <a:r>
              <a:rPr lang="zh-CN" altLang="en-US" dirty="0"/>
              <a:t>的</a:t>
            </a:r>
            <a:r>
              <a:rPr lang="en-US" altLang="zh-CN" dirty="0"/>
              <a:t>tab</a:t>
            </a:r>
            <a:r>
              <a:rPr lang="zh-CN" altLang="en-US" dirty="0"/>
              <a:t>长度不一样</a:t>
            </a:r>
            <a:endParaRPr lang="en-US" altLang="zh-CN" dirty="0"/>
          </a:p>
          <a:p>
            <a:r>
              <a:rPr lang="en-US" altLang="zh-CN" dirty="0"/>
              <a:t>Python</a:t>
            </a:r>
            <a:r>
              <a:rPr lang="zh-CN" altLang="en-US" dirty="0"/>
              <a:t>里的</a:t>
            </a:r>
            <a:r>
              <a:rPr lang="en-US" altLang="zh-CN" dirty="0"/>
              <a:t>if</a:t>
            </a:r>
            <a:r>
              <a:rPr lang="zh-CN" altLang="en-US" dirty="0"/>
              <a:t>语句就是</a:t>
            </a:r>
            <a:r>
              <a:rPr lang="en-US" altLang="zh-CN" dirty="0"/>
              <a:t>In55</a:t>
            </a:r>
            <a:r>
              <a:rPr lang="zh-CN" altLang="en-US" dirty="0"/>
              <a:t>，跟我们学的其他没什么大差别，注意一下要缩进以及</a:t>
            </a:r>
            <a:r>
              <a:rPr lang="en-US" altLang="zh-CN" dirty="0"/>
              <a:t>else if</a:t>
            </a:r>
            <a:r>
              <a:rPr lang="zh-CN" altLang="en-US" dirty="0"/>
              <a:t>写成</a:t>
            </a:r>
            <a:r>
              <a:rPr lang="en-US" altLang="zh-CN" dirty="0" err="1"/>
              <a:t>elif</a:t>
            </a:r>
            <a:r>
              <a:rPr lang="zh-CN" altLang="en-US" dirty="0"/>
              <a:t>，最后注意</a:t>
            </a:r>
            <a:r>
              <a:rPr lang="en-US" altLang="zh-CN" dirty="0"/>
              <a:t>if</a:t>
            </a:r>
            <a:r>
              <a:rPr lang="zh-CN" altLang="en-US" dirty="0"/>
              <a:t>后面的冒号，换位思考，作为解释器你也是需要这种符号和缩进去判断和解释嘛</a:t>
            </a:r>
            <a:endParaRPr lang="en-US" altLang="zh-CN" dirty="0"/>
          </a:p>
          <a:p>
            <a:r>
              <a:rPr lang="en-US" altLang="zh-CN" dirty="0"/>
              <a:t>Python</a:t>
            </a:r>
            <a:r>
              <a:rPr lang="zh-CN" altLang="en-US" dirty="0"/>
              <a:t>里的</a:t>
            </a:r>
            <a:r>
              <a:rPr lang="en-US" altLang="zh-CN" dirty="0"/>
              <a:t>for</a:t>
            </a:r>
            <a:r>
              <a:rPr lang="zh-CN" altLang="en-US" dirty="0"/>
              <a:t>语句是</a:t>
            </a:r>
            <a:r>
              <a:rPr lang="en-US" altLang="zh-CN" dirty="0"/>
              <a:t>In56</a:t>
            </a:r>
            <a:r>
              <a:rPr lang="zh-CN" altLang="en-US" dirty="0"/>
              <a:t>，注意一下</a:t>
            </a:r>
            <a:r>
              <a:rPr lang="en-US" altLang="zh-CN" dirty="0"/>
              <a:t>in</a:t>
            </a:r>
            <a:r>
              <a:rPr lang="zh-CN" altLang="en-US" dirty="0"/>
              <a:t>和冒号就行，</a:t>
            </a:r>
            <a:r>
              <a:rPr lang="en-US" altLang="zh-CN" dirty="0"/>
              <a:t>name</a:t>
            </a:r>
            <a:r>
              <a:rPr lang="zh-CN" altLang="en-US" dirty="0"/>
              <a:t>表示每次循环在</a:t>
            </a:r>
            <a:r>
              <a:rPr lang="en-US" altLang="zh-CN" dirty="0"/>
              <a:t>names</a:t>
            </a:r>
            <a:r>
              <a:rPr lang="zh-CN" altLang="en-US" dirty="0"/>
              <a:t>里面的那个元素的；或者大家对</a:t>
            </a:r>
            <a:r>
              <a:rPr lang="en-US" altLang="zh-CN" dirty="0"/>
              <a:t>In57</a:t>
            </a:r>
            <a:r>
              <a:rPr lang="zh-CN" altLang="en-US" dirty="0"/>
              <a:t>可能会更习惯一些</a:t>
            </a:r>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14</a:t>
            </a:fld>
            <a:endParaRPr lang="zh-CN" altLang="en-US"/>
          </a:p>
        </p:txBody>
      </p:sp>
    </p:spTree>
    <p:extLst>
      <p:ext uri="{BB962C8B-B14F-4D97-AF65-F5344CB8AC3E}">
        <p14:creationId xmlns:p14="http://schemas.microsoft.com/office/powerpoint/2010/main" val="232772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Set</a:t>
            </a:r>
            <a:r>
              <a:rPr lang="zh-CN" altLang="en-US" dirty="0"/>
              <a:t>是一种可变，无序，里面的元素不重复的数据结构</a:t>
            </a:r>
            <a:endParaRPr lang="en-US" altLang="zh-CN" dirty="0"/>
          </a:p>
          <a:p>
            <a:r>
              <a:rPr lang="zh-CN" altLang="en-US" dirty="0"/>
              <a:t>看例子，要创建</a:t>
            </a:r>
            <a:r>
              <a:rPr lang="en-US" altLang="zh-CN" dirty="0"/>
              <a:t>set</a:t>
            </a:r>
            <a:r>
              <a:rPr lang="zh-CN" altLang="en-US" b="0" i="0" dirty="0">
                <a:solidFill>
                  <a:srgbClr val="666666"/>
                </a:solidFill>
                <a:effectLst/>
                <a:latin typeface="Helvetica Neue"/>
              </a:rPr>
              <a:t>需要提供一个</a:t>
            </a:r>
            <a:r>
              <a:rPr lang="en-US" altLang="zh-CN" b="0" i="0" dirty="0">
                <a:solidFill>
                  <a:srgbClr val="666666"/>
                </a:solidFill>
                <a:effectLst/>
                <a:latin typeface="Helvetica Neue"/>
              </a:rPr>
              <a:t>list</a:t>
            </a:r>
            <a:r>
              <a:rPr lang="zh-CN" altLang="en-US" b="0" i="0" dirty="0">
                <a:solidFill>
                  <a:srgbClr val="666666"/>
                </a:solidFill>
                <a:effectLst/>
                <a:latin typeface="Helvetica Neue"/>
              </a:rPr>
              <a:t>作为输入集合：</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注意，传入的参数</a:t>
            </a:r>
            <a:r>
              <a:rPr lang="en-US" altLang="zh-CN" dirty="0"/>
              <a:t>[1, 2, 3]</a:t>
            </a:r>
            <a:r>
              <a:rPr lang="zh-CN" altLang="en-US" b="0" i="0" dirty="0">
                <a:solidFill>
                  <a:srgbClr val="666666"/>
                </a:solidFill>
                <a:effectLst/>
                <a:latin typeface="Helvetica Neue"/>
              </a:rPr>
              <a:t>是一个</a:t>
            </a:r>
            <a:r>
              <a:rPr lang="en-US" altLang="zh-CN" b="0" i="0" dirty="0">
                <a:solidFill>
                  <a:srgbClr val="666666"/>
                </a:solidFill>
                <a:effectLst/>
                <a:latin typeface="Helvetica Neue"/>
              </a:rPr>
              <a:t>list</a:t>
            </a:r>
            <a:r>
              <a:rPr lang="zh-CN" altLang="en-US" b="0" i="0" dirty="0">
                <a:solidFill>
                  <a:srgbClr val="666666"/>
                </a:solidFill>
                <a:effectLst/>
                <a:latin typeface="Helvetica Neue"/>
              </a:rPr>
              <a:t>，而显示的</a:t>
            </a:r>
            <a:r>
              <a:rPr lang="en-US" altLang="zh-CN" dirty="0"/>
              <a:t>{1, 2, 3}</a:t>
            </a:r>
            <a:r>
              <a:rPr lang="zh-CN" altLang="en-US" b="0" i="0" dirty="0">
                <a:solidFill>
                  <a:srgbClr val="666666"/>
                </a:solidFill>
                <a:effectLst/>
                <a:latin typeface="Helvetica Neue"/>
              </a:rPr>
              <a:t>只是告诉你这个</a:t>
            </a:r>
            <a:r>
              <a:rPr lang="en-US" altLang="zh-CN" b="0" i="0" dirty="0">
                <a:solidFill>
                  <a:srgbClr val="666666"/>
                </a:solidFill>
                <a:effectLst/>
                <a:latin typeface="Helvetica Neue"/>
              </a:rPr>
              <a:t>set</a:t>
            </a:r>
            <a:r>
              <a:rPr lang="zh-CN" altLang="en-US" b="0" i="0" dirty="0">
                <a:solidFill>
                  <a:srgbClr val="666666"/>
                </a:solidFill>
                <a:effectLst/>
                <a:latin typeface="Helvetica Neue"/>
              </a:rPr>
              <a:t>内部有</a:t>
            </a:r>
            <a:r>
              <a:rPr lang="en-US" altLang="zh-CN" b="0" i="0" dirty="0">
                <a:solidFill>
                  <a:srgbClr val="666666"/>
                </a:solidFill>
                <a:effectLst/>
                <a:latin typeface="Helvetica Neue"/>
              </a:rPr>
              <a:t>1</a:t>
            </a:r>
            <a:r>
              <a:rPr lang="zh-CN" altLang="en-US" b="0" i="0" dirty="0">
                <a:solidFill>
                  <a:srgbClr val="666666"/>
                </a:solidFill>
                <a:effectLst/>
                <a:latin typeface="Helvetica Neue"/>
              </a:rPr>
              <a:t>，</a:t>
            </a:r>
            <a:r>
              <a:rPr lang="en-US" altLang="zh-CN" b="0" i="0" dirty="0">
                <a:solidFill>
                  <a:srgbClr val="666666"/>
                </a:solidFill>
                <a:effectLst/>
                <a:latin typeface="Helvetica Neue"/>
              </a:rPr>
              <a:t>2</a:t>
            </a:r>
            <a:r>
              <a:rPr lang="zh-CN" altLang="en-US" b="0" i="0" dirty="0">
                <a:solidFill>
                  <a:srgbClr val="666666"/>
                </a:solidFill>
                <a:effectLst/>
                <a:latin typeface="Helvetica Neue"/>
              </a:rPr>
              <a:t>，</a:t>
            </a:r>
            <a:r>
              <a:rPr lang="en-US" altLang="zh-CN" b="0" i="0" dirty="0">
                <a:solidFill>
                  <a:srgbClr val="666666"/>
                </a:solidFill>
                <a:effectLst/>
                <a:latin typeface="Helvetica Neue"/>
              </a:rPr>
              <a:t>3</a:t>
            </a:r>
            <a:r>
              <a:rPr lang="zh-CN" altLang="en-US" b="0" i="0" dirty="0">
                <a:solidFill>
                  <a:srgbClr val="666666"/>
                </a:solidFill>
                <a:effectLst/>
                <a:latin typeface="Helvetica Neue"/>
              </a:rPr>
              <a:t>这</a:t>
            </a:r>
            <a:r>
              <a:rPr lang="en-US" altLang="zh-CN" b="0" i="0" dirty="0">
                <a:solidFill>
                  <a:srgbClr val="666666"/>
                </a:solidFill>
                <a:effectLst/>
                <a:latin typeface="Helvetica Neue"/>
              </a:rPr>
              <a:t>3</a:t>
            </a:r>
            <a:r>
              <a:rPr lang="zh-CN" altLang="en-US" b="0" i="0" dirty="0">
                <a:solidFill>
                  <a:srgbClr val="666666"/>
                </a:solidFill>
                <a:effectLst/>
                <a:latin typeface="Helvetica Neue"/>
              </a:rPr>
              <a:t>个元素，显示的顺序也不表示</a:t>
            </a:r>
            <a:r>
              <a:rPr lang="en-US" altLang="zh-CN" b="0" i="0" dirty="0">
                <a:solidFill>
                  <a:srgbClr val="666666"/>
                </a:solidFill>
                <a:effectLst/>
                <a:latin typeface="Helvetica Neue"/>
              </a:rPr>
              <a:t>set</a:t>
            </a:r>
            <a:r>
              <a:rPr lang="zh-CN" altLang="en-US" b="0" i="0" dirty="0">
                <a:solidFill>
                  <a:srgbClr val="666666"/>
                </a:solidFill>
                <a:effectLst/>
                <a:latin typeface="Helvetica Neue"/>
              </a:rPr>
              <a:t>是有序的</a:t>
            </a:r>
            <a:endParaRPr lang="en-US" altLang="zh-CN" b="0" i="0" dirty="0">
              <a:solidFill>
                <a:srgbClr val="666666"/>
              </a:solidFill>
              <a:effectLst/>
              <a:latin typeface="Helvetica Neue"/>
            </a:endParaRPr>
          </a:p>
          <a:p>
            <a:r>
              <a:rPr lang="en-US" altLang="zh-CN" b="0" i="0" dirty="0">
                <a:solidFill>
                  <a:srgbClr val="666666"/>
                </a:solidFill>
                <a:effectLst/>
                <a:latin typeface="Helvetica Neue"/>
              </a:rPr>
              <a:t>In42—44 </a:t>
            </a:r>
            <a:r>
              <a:rPr lang="zh-CN" altLang="en-US" b="0" i="0" dirty="0">
                <a:solidFill>
                  <a:srgbClr val="666666"/>
                </a:solidFill>
                <a:effectLst/>
                <a:latin typeface="Helvetica Neue"/>
              </a:rPr>
              <a:t>这个时候不能用</a:t>
            </a:r>
            <a:r>
              <a:rPr lang="en-US" altLang="zh-CN" b="0" i="0" dirty="0">
                <a:solidFill>
                  <a:srgbClr val="666666"/>
                </a:solidFill>
                <a:effectLst/>
                <a:latin typeface="Helvetica Neue"/>
              </a:rPr>
              <a:t>[]</a:t>
            </a:r>
            <a:r>
              <a:rPr lang="zh-CN" altLang="en-US" b="0" i="0" dirty="0">
                <a:solidFill>
                  <a:srgbClr val="666666"/>
                </a:solidFill>
                <a:effectLst/>
                <a:latin typeface="Helvetica Neue"/>
              </a:rPr>
              <a:t>来取出</a:t>
            </a:r>
            <a:r>
              <a:rPr lang="en-US" altLang="zh-CN" b="0" i="0" dirty="0">
                <a:solidFill>
                  <a:srgbClr val="666666"/>
                </a:solidFill>
                <a:effectLst/>
                <a:latin typeface="Helvetica Neue"/>
              </a:rPr>
              <a:t>set</a:t>
            </a:r>
            <a:r>
              <a:rPr lang="zh-CN" altLang="en-US" b="0" i="0" dirty="0">
                <a:solidFill>
                  <a:srgbClr val="666666"/>
                </a:solidFill>
                <a:effectLst/>
                <a:latin typeface="Helvetica Neue"/>
              </a:rPr>
              <a:t>中的元素了，因为它无序啊，那怎么取出来？用</a:t>
            </a:r>
            <a:r>
              <a:rPr lang="en-US" altLang="zh-CN" b="0" i="0" dirty="0">
                <a:solidFill>
                  <a:srgbClr val="666666"/>
                </a:solidFill>
                <a:effectLst/>
                <a:latin typeface="Helvetica Neue"/>
              </a:rPr>
              <a:t>for</a:t>
            </a:r>
            <a:r>
              <a:rPr lang="zh-CN" altLang="en-US" b="0" i="0" dirty="0">
                <a:solidFill>
                  <a:srgbClr val="666666"/>
                </a:solidFill>
                <a:effectLst/>
                <a:latin typeface="Helvetica Neue"/>
              </a:rPr>
              <a:t>循环 </a:t>
            </a:r>
            <a:r>
              <a:rPr lang="en-US" altLang="zh-CN" b="0" i="0" dirty="0">
                <a:solidFill>
                  <a:srgbClr val="666666"/>
                </a:solidFill>
                <a:effectLst/>
                <a:latin typeface="Helvetica Neue"/>
              </a:rPr>
              <a:t>In45</a:t>
            </a:r>
          </a:p>
          <a:p>
            <a:r>
              <a:rPr lang="en-US" altLang="zh-CN" b="0" i="0" dirty="0">
                <a:solidFill>
                  <a:srgbClr val="666666"/>
                </a:solidFill>
                <a:effectLst/>
                <a:latin typeface="Helvetica Neue"/>
              </a:rPr>
              <a:t>In46—47 </a:t>
            </a:r>
            <a:r>
              <a:rPr lang="zh-CN" altLang="en-US" b="0" i="0" dirty="0">
                <a:solidFill>
                  <a:srgbClr val="666666"/>
                </a:solidFill>
                <a:effectLst/>
                <a:latin typeface="Helvetica Neue"/>
              </a:rPr>
              <a:t>重复元素在</a:t>
            </a:r>
            <a:r>
              <a:rPr lang="en-US" altLang="zh-CN" b="0" i="0" dirty="0">
                <a:solidFill>
                  <a:srgbClr val="666666"/>
                </a:solidFill>
                <a:effectLst/>
                <a:latin typeface="Helvetica Neue"/>
              </a:rPr>
              <a:t>set</a:t>
            </a:r>
            <a:r>
              <a:rPr lang="zh-CN" altLang="en-US" b="0" i="0" dirty="0">
                <a:solidFill>
                  <a:srgbClr val="666666"/>
                </a:solidFill>
                <a:effectLst/>
                <a:latin typeface="Helvetica Neue"/>
              </a:rPr>
              <a:t>中自动被过滤：</a:t>
            </a:r>
            <a:endParaRPr lang="en-US" altLang="zh-CN" b="0" i="0" dirty="0">
              <a:solidFill>
                <a:srgbClr val="666666"/>
              </a:solidFill>
              <a:effectLst/>
              <a:latin typeface="Helvetica Neue"/>
            </a:endParaRPr>
          </a:p>
          <a:p>
            <a:r>
              <a:rPr lang="en-US" altLang="zh-CN" b="0" i="0" dirty="0">
                <a:solidFill>
                  <a:srgbClr val="666666"/>
                </a:solidFill>
                <a:effectLst/>
                <a:latin typeface="Helvetica Neue"/>
              </a:rPr>
              <a:t>In47—In51 </a:t>
            </a:r>
            <a:r>
              <a:rPr lang="zh-CN" altLang="en-US" b="0" i="0" dirty="0">
                <a:solidFill>
                  <a:srgbClr val="666666"/>
                </a:solidFill>
                <a:effectLst/>
                <a:latin typeface="Helvetica Neue"/>
              </a:rPr>
              <a:t>加入元素，删除元素</a:t>
            </a:r>
            <a:endParaRPr lang="en-US" altLang="zh-CN" b="0" i="0" dirty="0">
              <a:solidFill>
                <a:srgbClr val="666666"/>
              </a:solidFill>
              <a:effectLst/>
              <a:latin typeface="Helvetica Neue"/>
            </a:endParaRPr>
          </a:p>
          <a:p>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15</a:t>
            </a:fld>
            <a:endParaRPr lang="zh-CN" altLang="en-US"/>
          </a:p>
        </p:txBody>
      </p:sp>
    </p:spTree>
    <p:extLst>
      <p:ext uri="{BB962C8B-B14F-4D97-AF65-F5344CB8AC3E}">
        <p14:creationId xmlns:p14="http://schemas.microsoft.com/office/powerpoint/2010/main" val="348897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666666"/>
                </a:solidFill>
                <a:effectLst/>
                <a:latin typeface="Helvetica Neue"/>
              </a:rPr>
              <a:t>dict</a:t>
            </a:r>
            <a:r>
              <a:rPr lang="zh-CN" altLang="en-US" b="0" i="0" dirty="0">
                <a:solidFill>
                  <a:srgbClr val="666666"/>
                </a:solidFill>
                <a:effectLst/>
                <a:latin typeface="Helvetica Neue"/>
              </a:rPr>
              <a:t>全称</a:t>
            </a:r>
            <a:r>
              <a:rPr lang="en-US" altLang="zh-CN" b="0" i="0" dirty="0">
                <a:solidFill>
                  <a:srgbClr val="666666"/>
                </a:solidFill>
                <a:effectLst/>
                <a:latin typeface="Helvetica Neue"/>
              </a:rPr>
              <a:t>dictionary</a:t>
            </a:r>
            <a:r>
              <a:rPr lang="zh-CN" altLang="en-US" b="0" i="0" dirty="0">
                <a:solidFill>
                  <a:srgbClr val="666666"/>
                </a:solidFill>
                <a:effectLst/>
                <a:latin typeface="Helvetica Neue"/>
              </a:rPr>
              <a:t>，在其他语言中也称为</a:t>
            </a:r>
            <a:r>
              <a:rPr lang="en-US" altLang="zh-CN" b="0" i="0" dirty="0">
                <a:solidFill>
                  <a:srgbClr val="666666"/>
                </a:solidFill>
                <a:effectLst/>
                <a:latin typeface="Helvetica Neue"/>
              </a:rPr>
              <a:t>map</a:t>
            </a:r>
            <a:r>
              <a:rPr lang="zh-CN" altLang="en-US" b="0" i="0" dirty="0">
                <a:solidFill>
                  <a:srgbClr val="666666"/>
                </a:solidFill>
                <a:effectLst/>
                <a:latin typeface="Helvetica Neue"/>
              </a:rPr>
              <a:t>，使用键</a:t>
            </a:r>
            <a:r>
              <a:rPr lang="en-US" altLang="zh-CN" b="0" i="0" dirty="0">
                <a:solidFill>
                  <a:srgbClr val="666666"/>
                </a:solidFill>
                <a:effectLst/>
                <a:latin typeface="Helvetica Neue"/>
              </a:rPr>
              <a:t>-</a:t>
            </a:r>
            <a:r>
              <a:rPr lang="zh-CN" altLang="en-US" b="0" i="0" dirty="0">
                <a:solidFill>
                  <a:srgbClr val="666666"/>
                </a:solidFill>
                <a:effectLst/>
                <a:latin typeface="Helvetica Neue"/>
              </a:rPr>
              <a:t>值（</a:t>
            </a:r>
            <a:r>
              <a:rPr lang="en-US" altLang="zh-CN" b="0" i="0" dirty="0">
                <a:solidFill>
                  <a:srgbClr val="666666"/>
                </a:solidFill>
                <a:effectLst/>
                <a:latin typeface="Helvetica Neue"/>
              </a:rPr>
              <a:t>key-value</a:t>
            </a:r>
            <a:r>
              <a:rPr lang="zh-CN" altLang="en-US" b="0" i="0" dirty="0">
                <a:solidFill>
                  <a:srgbClr val="666666"/>
                </a:solidFill>
                <a:effectLst/>
                <a:latin typeface="Helvetica Neue"/>
              </a:rPr>
              <a:t>）存储，具有极快的查找速度。</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举个例子，假设要根据同学的名字查找对应的成绩，如果用</a:t>
            </a:r>
            <a:r>
              <a:rPr lang="en-US" altLang="zh-CN" b="0" i="0" dirty="0">
                <a:solidFill>
                  <a:srgbClr val="666666"/>
                </a:solidFill>
                <a:effectLst/>
                <a:latin typeface="Helvetica Neue"/>
              </a:rPr>
              <a:t>list</a:t>
            </a:r>
            <a:r>
              <a:rPr lang="zh-CN" altLang="en-US" b="0" i="0" dirty="0">
                <a:solidFill>
                  <a:srgbClr val="666666"/>
                </a:solidFill>
                <a:effectLst/>
                <a:latin typeface="Helvetica Neue"/>
              </a:rPr>
              <a:t>实现，需要两个</a:t>
            </a:r>
            <a:r>
              <a:rPr lang="en-US" altLang="zh-CN" b="0" i="0" dirty="0">
                <a:solidFill>
                  <a:srgbClr val="666666"/>
                </a:solidFill>
                <a:effectLst/>
                <a:latin typeface="Helvetica Neue"/>
              </a:rPr>
              <a:t>list</a:t>
            </a:r>
            <a:r>
              <a:rPr lang="zh-CN" altLang="en-US" b="0" i="0" dirty="0">
                <a:solidFill>
                  <a:srgbClr val="666666"/>
                </a:solidFill>
                <a:effectLst/>
                <a:latin typeface="Helvetica Neue"/>
              </a:rPr>
              <a:t>：</a:t>
            </a:r>
            <a:endParaRPr lang="en-US" altLang="zh-CN" b="0" i="0" dirty="0">
              <a:solidFill>
                <a:srgbClr val="666666"/>
              </a:solidFill>
              <a:effectLst/>
              <a:latin typeface="Helvetica Neue"/>
            </a:endParaRPr>
          </a:p>
          <a:p>
            <a:pPr algn="l"/>
            <a:r>
              <a:rPr lang="zh-CN" altLang="en-US" b="0" i="0" dirty="0">
                <a:solidFill>
                  <a:srgbClr val="666666"/>
                </a:solidFill>
                <a:effectLst/>
                <a:latin typeface="Helvetica Neue"/>
              </a:rPr>
              <a:t>给定一个名字，要查找对应的成绩，就先要在</a:t>
            </a:r>
            <a:r>
              <a:rPr lang="en-US" altLang="zh-CN" b="0" i="0" dirty="0">
                <a:solidFill>
                  <a:srgbClr val="666666"/>
                </a:solidFill>
                <a:effectLst/>
                <a:latin typeface="Helvetica Neue"/>
              </a:rPr>
              <a:t>names</a:t>
            </a:r>
            <a:r>
              <a:rPr lang="zh-CN" altLang="en-US" b="0" i="0" dirty="0">
                <a:solidFill>
                  <a:srgbClr val="666666"/>
                </a:solidFill>
                <a:effectLst/>
                <a:latin typeface="Helvetica Neue"/>
              </a:rPr>
              <a:t>中找到对应的位置，再从</a:t>
            </a:r>
            <a:r>
              <a:rPr lang="en-US" altLang="zh-CN" b="0" i="0" dirty="0">
                <a:solidFill>
                  <a:srgbClr val="666666"/>
                </a:solidFill>
                <a:effectLst/>
                <a:latin typeface="Helvetica Neue"/>
              </a:rPr>
              <a:t>scores</a:t>
            </a:r>
            <a:r>
              <a:rPr lang="zh-CN" altLang="en-US" b="0" i="0" dirty="0">
                <a:solidFill>
                  <a:srgbClr val="666666"/>
                </a:solidFill>
                <a:effectLst/>
                <a:latin typeface="Helvetica Neue"/>
              </a:rPr>
              <a:t>取出对应的成绩，</a:t>
            </a:r>
            <a:r>
              <a:rPr lang="en-US" altLang="zh-CN" b="0" i="0" dirty="0">
                <a:solidFill>
                  <a:srgbClr val="666666"/>
                </a:solidFill>
                <a:effectLst/>
                <a:latin typeface="Helvetica Neue"/>
              </a:rPr>
              <a:t>list</a:t>
            </a:r>
            <a:r>
              <a:rPr lang="zh-CN" altLang="en-US" b="0" i="0" dirty="0">
                <a:solidFill>
                  <a:srgbClr val="666666"/>
                </a:solidFill>
                <a:effectLst/>
                <a:latin typeface="Helvetica Neue"/>
              </a:rPr>
              <a:t>越长，耗时越长。</a:t>
            </a:r>
          </a:p>
          <a:p>
            <a:pPr algn="l"/>
            <a:r>
              <a:rPr lang="zh-CN" altLang="en-US" b="0" i="0" dirty="0">
                <a:solidFill>
                  <a:srgbClr val="666666"/>
                </a:solidFill>
                <a:effectLst/>
                <a:latin typeface="Helvetica Neue"/>
              </a:rPr>
              <a:t>如果用</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实现，只需要一个“名字”</a:t>
            </a:r>
            <a:r>
              <a:rPr lang="en-US" altLang="zh-CN" b="0" i="0" dirty="0">
                <a:solidFill>
                  <a:srgbClr val="666666"/>
                </a:solidFill>
                <a:effectLst/>
                <a:latin typeface="Helvetica Neue"/>
              </a:rPr>
              <a:t>-“</a:t>
            </a:r>
            <a:r>
              <a:rPr lang="zh-CN" altLang="en-US" b="0" i="0" dirty="0">
                <a:solidFill>
                  <a:srgbClr val="666666"/>
                </a:solidFill>
                <a:effectLst/>
                <a:latin typeface="Helvetica Neue"/>
              </a:rPr>
              <a:t>成绩”的对照表，直接根据名字查找成绩，无论这个表有多大，查找速度都不会变慢。用</a:t>
            </a:r>
            <a:r>
              <a:rPr lang="en-US" altLang="zh-CN" b="0" i="0" dirty="0">
                <a:solidFill>
                  <a:srgbClr val="666666"/>
                </a:solidFill>
                <a:effectLst/>
                <a:latin typeface="Helvetica Neue"/>
              </a:rPr>
              <a:t>Python</a:t>
            </a:r>
            <a:r>
              <a:rPr lang="zh-CN" altLang="en-US" b="0" i="0" dirty="0">
                <a:solidFill>
                  <a:srgbClr val="666666"/>
                </a:solidFill>
                <a:effectLst/>
                <a:latin typeface="Helvetica Neue"/>
              </a:rPr>
              <a:t>写一个</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如下：</a:t>
            </a:r>
            <a:endParaRPr lang="en-US" altLang="zh-CN" b="0" i="0" dirty="0">
              <a:solidFill>
                <a:srgbClr val="666666"/>
              </a:solidFill>
              <a:effectLst/>
              <a:latin typeface="Helvetica Neue"/>
            </a:endParaRPr>
          </a:p>
          <a:p>
            <a:pPr algn="l"/>
            <a:r>
              <a:rPr lang="zh-CN" altLang="en-US" b="0" i="0" dirty="0">
                <a:solidFill>
                  <a:srgbClr val="666666"/>
                </a:solidFill>
                <a:effectLst/>
                <a:latin typeface="Helvetica Neue"/>
              </a:rPr>
              <a:t>为什么</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查找速度这么快？因为</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的实现原理和查字典是一样的。假设字典包含了</a:t>
            </a:r>
            <a:r>
              <a:rPr lang="en-US" altLang="zh-CN" b="0" i="0" dirty="0">
                <a:solidFill>
                  <a:srgbClr val="666666"/>
                </a:solidFill>
                <a:effectLst/>
                <a:latin typeface="Helvetica Neue"/>
              </a:rPr>
              <a:t>1</a:t>
            </a:r>
            <a:r>
              <a:rPr lang="zh-CN" altLang="en-US" b="0" i="0" dirty="0">
                <a:solidFill>
                  <a:srgbClr val="666666"/>
                </a:solidFill>
                <a:effectLst/>
                <a:latin typeface="Helvetica Neue"/>
              </a:rPr>
              <a:t>万个汉字，我们要查某一个字，一个办法是把字典从第一页往后翻，直到找到我们想要的字为止，这种方法就是在</a:t>
            </a:r>
            <a:r>
              <a:rPr lang="en-US" altLang="zh-CN" b="0" i="0" dirty="0">
                <a:solidFill>
                  <a:srgbClr val="666666"/>
                </a:solidFill>
                <a:effectLst/>
                <a:latin typeface="Helvetica Neue"/>
              </a:rPr>
              <a:t>list</a:t>
            </a:r>
            <a:r>
              <a:rPr lang="zh-CN" altLang="en-US" b="0" i="0" dirty="0">
                <a:solidFill>
                  <a:srgbClr val="666666"/>
                </a:solidFill>
                <a:effectLst/>
                <a:latin typeface="Helvetica Neue"/>
              </a:rPr>
              <a:t>中查找元素的方法，</a:t>
            </a:r>
            <a:r>
              <a:rPr lang="en-US" altLang="zh-CN" b="0" i="0" dirty="0">
                <a:solidFill>
                  <a:srgbClr val="666666"/>
                </a:solidFill>
                <a:effectLst/>
                <a:latin typeface="Helvetica Neue"/>
              </a:rPr>
              <a:t>list</a:t>
            </a:r>
            <a:r>
              <a:rPr lang="zh-CN" altLang="en-US" b="0" i="0" dirty="0">
                <a:solidFill>
                  <a:srgbClr val="666666"/>
                </a:solidFill>
                <a:effectLst/>
                <a:latin typeface="Helvetica Neue"/>
              </a:rPr>
              <a:t>越大，查找越慢。</a:t>
            </a:r>
          </a:p>
          <a:p>
            <a:pPr algn="l"/>
            <a:r>
              <a:rPr lang="zh-CN" altLang="en-US" b="0" i="0" dirty="0">
                <a:solidFill>
                  <a:srgbClr val="666666"/>
                </a:solidFill>
                <a:effectLst/>
                <a:latin typeface="Helvetica Neue"/>
              </a:rPr>
              <a:t>第二种方法是先在字典的索引表里（比如部首表）查这个字对应的页码，然后直接翻到该页，找到这个字。无论找哪个字，这种查找速度都非常快，不会随着字典大小的增加而变慢。</a:t>
            </a:r>
          </a:p>
          <a:p>
            <a:pPr algn="l"/>
            <a:r>
              <a:rPr lang="en-US" altLang="zh-CN" b="0" i="0" dirty="0" err="1">
                <a:solidFill>
                  <a:srgbClr val="666666"/>
                </a:solidFill>
                <a:effectLst/>
                <a:latin typeface="Helvetica Neue"/>
              </a:rPr>
              <a:t>dict</a:t>
            </a:r>
            <a:r>
              <a:rPr lang="zh-CN" altLang="en-US" b="0" i="0" dirty="0">
                <a:solidFill>
                  <a:srgbClr val="666666"/>
                </a:solidFill>
                <a:effectLst/>
                <a:latin typeface="Helvetica Neue"/>
              </a:rPr>
              <a:t>就是第二种实现方式，给定一个名字，比如</a:t>
            </a:r>
            <a:r>
              <a:rPr lang="en-US" altLang="zh-CN" b="0" i="0" dirty="0">
                <a:solidFill>
                  <a:srgbClr val="666666"/>
                </a:solidFill>
                <a:effectLst/>
                <a:latin typeface="Helvetica Neue"/>
              </a:rPr>
              <a:t>'Michael'</a:t>
            </a:r>
            <a:r>
              <a:rPr lang="zh-CN" altLang="en-US" b="0" i="0" dirty="0">
                <a:solidFill>
                  <a:srgbClr val="666666"/>
                </a:solidFill>
                <a:effectLst/>
                <a:latin typeface="Helvetica Neue"/>
              </a:rPr>
              <a:t>，</a:t>
            </a:r>
            <a:r>
              <a:rPr lang="en-US" altLang="zh-CN" b="0" i="0" dirty="0" err="1">
                <a:solidFill>
                  <a:srgbClr val="666666"/>
                </a:solidFill>
                <a:effectLst/>
                <a:latin typeface="Helvetica Neue"/>
              </a:rPr>
              <a:t>dict</a:t>
            </a:r>
            <a:r>
              <a:rPr lang="zh-CN" altLang="en-US" b="0" i="0" dirty="0">
                <a:solidFill>
                  <a:srgbClr val="666666"/>
                </a:solidFill>
                <a:effectLst/>
                <a:latin typeface="Helvetica Neue"/>
              </a:rPr>
              <a:t>在内部就可以直接计算出</a:t>
            </a:r>
            <a:r>
              <a:rPr lang="en-US" altLang="zh-CN" b="0" i="0" dirty="0">
                <a:solidFill>
                  <a:srgbClr val="666666"/>
                </a:solidFill>
                <a:effectLst/>
                <a:latin typeface="Helvetica Neue"/>
              </a:rPr>
              <a:t>Michael</a:t>
            </a:r>
            <a:r>
              <a:rPr lang="zh-CN" altLang="en-US" b="0" i="0" dirty="0">
                <a:solidFill>
                  <a:srgbClr val="666666"/>
                </a:solidFill>
                <a:effectLst/>
                <a:latin typeface="Helvetica Neue"/>
              </a:rPr>
              <a:t>对应的存放成绩的“页码”，也就是</a:t>
            </a:r>
            <a:r>
              <a:rPr lang="en-US" altLang="zh-CN" b="0" i="0" dirty="0">
                <a:solidFill>
                  <a:srgbClr val="666666"/>
                </a:solidFill>
                <a:effectLst/>
                <a:latin typeface="Helvetica Neue"/>
              </a:rPr>
              <a:t>95</a:t>
            </a:r>
            <a:r>
              <a:rPr lang="zh-CN" altLang="en-US" b="0" i="0" dirty="0">
                <a:solidFill>
                  <a:srgbClr val="666666"/>
                </a:solidFill>
                <a:effectLst/>
                <a:latin typeface="Helvetica Neue"/>
              </a:rPr>
              <a:t>这个数字存放的内存地址，直接取出来，所以速度非常快。</a:t>
            </a:r>
            <a:endParaRPr lang="en-US" altLang="zh-CN" b="0" i="0" dirty="0">
              <a:solidFill>
                <a:srgbClr val="666666"/>
              </a:solidFill>
              <a:effectLst/>
              <a:latin typeface="Helvetica Neue"/>
            </a:endParaRPr>
          </a:p>
          <a:p>
            <a:pPr algn="l"/>
            <a:endParaRPr lang="en-US" altLang="zh-CN" b="0" i="0" dirty="0">
              <a:solidFill>
                <a:srgbClr val="666666"/>
              </a:solidFill>
              <a:effectLst/>
              <a:latin typeface="Helvetica Neue"/>
            </a:endParaRPr>
          </a:p>
          <a:p>
            <a:pPr algn="l"/>
            <a:endParaRPr lang="zh-CN" altLang="en-US" b="0" i="0" dirty="0">
              <a:solidFill>
                <a:srgbClr val="666666"/>
              </a:solidFill>
              <a:effectLst/>
              <a:latin typeface="Helvetica Neue"/>
            </a:endParaRPr>
          </a:p>
        </p:txBody>
      </p:sp>
      <p:sp>
        <p:nvSpPr>
          <p:cNvPr id="4" name="灯片编号占位符 3"/>
          <p:cNvSpPr>
            <a:spLocks noGrp="1"/>
          </p:cNvSpPr>
          <p:nvPr>
            <p:ph type="sldNum" sz="quarter" idx="5"/>
          </p:nvPr>
        </p:nvSpPr>
        <p:spPr/>
        <p:txBody>
          <a:bodyPr/>
          <a:lstStyle/>
          <a:p>
            <a:fld id="{F9B1DA64-15D8-40F0-88BD-8AFD17E00AEC}" type="slidenum">
              <a:rPr lang="zh-CN" altLang="en-US" smtClean="0"/>
              <a:t>16</a:t>
            </a:fld>
            <a:endParaRPr lang="zh-CN" altLang="en-US"/>
          </a:p>
        </p:txBody>
      </p:sp>
    </p:spTree>
    <p:extLst>
      <p:ext uri="{BB962C8B-B14F-4D97-AF65-F5344CB8AC3E}">
        <p14:creationId xmlns:p14="http://schemas.microsoft.com/office/powerpoint/2010/main" val="3721061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Helvetica Neue"/>
              </a:rPr>
              <a:t>这里再提一下字典的遍历形式把，看例子</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注意红框框出来的地方</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17</a:t>
            </a:fld>
            <a:endParaRPr lang="zh-CN" altLang="en-US"/>
          </a:p>
        </p:txBody>
      </p:sp>
    </p:spTree>
    <p:extLst>
      <p:ext uri="{BB962C8B-B14F-4D97-AF65-F5344CB8AC3E}">
        <p14:creationId xmlns:p14="http://schemas.microsoft.com/office/powerpoint/2010/main" val="4133735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这一页说一下基本的</a:t>
            </a:r>
            <a:r>
              <a:rPr lang="en-US" altLang="zh-CN" dirty="0"/>
              <a:t>python</a:t>
            </a:r>
            <a:r>
              <a:rPr lang="zh-CN" altLang="en-US" dirty="0"/>
              <a:t>输入输出</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18</a:t>
            </a:fld>
            <a:endParaRPr lang="zh-CN" altLang="en-US"/>
          </a:p>
        </p:txBody>
      </p:sp>
    </p:spTree>
    <p:extLst>
      <p:ext uri="{BB962C8B-B14F-4D97-AF65-F5344CB8AC3E}">
        <p14:creationId xmlns:p14="http://schemas.microsoft.com/office/powerpoint/2010/main" val="4012796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最后一页推荐一些在线资源吧，廖雪峰的这个</a:t>
            </a:r>
            <a:r>
              <a:rPr lang="en-US" altLang="zh-CN" dirty="0"/>
              <a:t>python</a:t>
            </a:r>
            <a:r>
              <a:rPr lang="zh-CN" altLang="en-US" dirty="0"/>
              <a:t>教程比较通俗易懂，也不用看太多，咱们有</a:t>
            </a:r>
            <a:r>
              <a:rPr lang="en-US" altLang="zh-CN" dirty="0" err="1"/>
              <a:t>matlab</a:t>
            </a:r>
            <a:r>
              <a:rPr lang="zh-CN" altLang="en-US" dirty="0"/>
              <a:t>基础，很快就能看下去，看到模块这一张差不多的操作也就</a:t>
            </a:r>
            <a:r>
              <a:rPr lang="zh-CN" altLang="en-US"/>
              <a:t>都会了，并且这个教程每一个知识点的下面都会有习题练习，可以对应的实操一下。</a:t>
            </a:r>
            <a:endParaRPr lang="zh-CN" altLang="en-US"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19</a:t>
            </a:fld>
            <a:endParaRPr lang="zh-CN" altLang="en-US"/>
          </a:p>
        </p:txBody>
      </p:sp>
    </p:spTree>
    <p:extLst>
      <p:ext uri="{BB962C8B-B14F-4D97-AF65-F5344CB8AC3E}">
        <p14:creationId xmlns:p14="http://schemas.microsoft.com/office/powerpoint/2010/main" val="93896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以前我们图像处理是用</a:t>
            </a:r>
            <a:r>
              <a:rPr lang="en-US" altLang="zh-CN" dirty="0" err="1"/>
              <a:t>matlab</a:t>
            </a:r>
            <a:r>
              <a:rPr lang="zh-CN" altLang="en-US" dirty="0"/>
              <a:t>的，为什么这学期我们要换成</a:t>
            </a:r>
            <a:r>
              <a:rPr lang="en-US" altLang="zh-CN" dirty="0"/>
              <a:t>python</a:t>
            </a:r>
            <a:r>
              <a:rPr lang="zh-CN" altLang="en-US" dirty="0"/>
              <a:t>呢。</a:t>
            </a:r>
            <a:endParaRPr lang="en-US" altLang="zh-CN" dirty="0"/>
          </a:p>
          <a:p>
            <a:r>
              <a:rPr lang="zh-CN" altLang="en-US" dirty="0"/>
              <a:t>让我一一道来，</a:t>
            </a:r>
            <a:r>
              <a:rPr lang="en-US" altLang="zh-CN" dirty="0"/>
              <a:t>Python</a:t>
            </a:r>
            <a:r>
              <a:rPr lang="zh-CN" altLang="en-US" dirty="0"/>
              <a:t>有许多优点，首先，</a:t>
            </a:r>
            <a:r>
              <a:rPr lang="en-US" altLang="zh-CN" dirty="0"/>
              <a:t>python</a:t>
            </a:r>
            <a:r>
              <a:rPr lang="zh-CN" altLang="en-US" dirty="0"/>
              <a:t>现在十分流行，这是最新的最常用编程语言排行榜，可以看到，绿色的线就是</a:t>
            </a:r>
            <a:r>
              <a:rPr lang="en-US" altLang="zh-CN" dirty="0"/>
              <a:t>python</a:t>
            </a:r>
            <a:r>
              <a:rPr lang="zh-CN" altLang="en-US" dirty="0"/>
              <a:t>的热度，一直在上升，目前处于前三宝座。而</a:t>
            </a:r>
            <a:r>
              <a:rPr lang="en-US" altLang="zh-CN" dirty="0" err="1"/>
              <a:t>matlab</a:t>
            </a:r>
            <a:r>
              <a:rPr lang="zh-CN" altLang="en-US" dirty="0"/>
              <a:t>在数值计算领域会流行一些。</a:t>
            </a:r>
            <a:endParaRPr lang="en-US" altLang="zh-CN" dirty="0"/>
          </a:p>
          <a:p>
            <a:r>
              <a:rPr lang="zh-CN" altLang="en-US" dirty="0"/>
              <a:t>其次</a:t>
            </a:r>
            <a:r>
              <a:rPr lang="en-US" altLang="zh-CN" dirty="0"/>
              <a:t>python</a:t>
            </a:r>
            <a:r>
              <a:rPr lang="zh-CN" altLang="en-US" dirty="0"/>
              <a:t>的体量小，最新的纯净</a:t>
            </a:r>
            <a:r>
              <a:rPr lang="en-US" altLang="zh-CN" dirty="0"/>
              <a:t>python3.9.1</a:t>
            </a:r>
            <a:r>
              <a:rPr lang="zh-CN" altLang="en-US" dirty="0"/>
              <a:t>仅有</a:t>
            </a:r>
            <a:r>
              <a:rPr lang="en-US" altLang="zh-CN" dirty="0"/>
              <a:t>26.9MB</a:t>
            </a:r>
            <a:r>
              <a:rPr lang="zh-CN" altLang="en-US" dirty="0"/>
              <a:t>，相比于</a:t>
            </a:r>
            <a:r>
              <a:rPr lang="en-US" altLang="zh-CN" dirty="0" err="1"/>
              <a:t>matlab</a:t>
            </a:r>
            <a:r>
              <a:rPr lang="zh-CN" altLang="en-US" dirty="0"/>
              <a:t>小多了把</a:t>
            </a:r>
            <a:endParaRPr lang="en-US" altLang="zh-CN" dirty="0"/>
          </a:p>
          <a:p>
            <a:r>
              <a:rPr lang="zh-CN" altLang="en-US" dirty="0"/>
              <a:t>第三，</a:t>
            </a:r>
            <a:r>
              <a:rPr lang="en-US" altLang="zh-CN" dirty="0"/>
              <a:t>python</a:t>
            </a:r>
            <a:r>
              <a:rPr lang="zh-CN" altLang="en-US" dirty="0"/>
              <a:t>可以跨平台</a:t>
            </a:r>
            <a:endParaRPr lang="en-US" altLang="zh-CN" dirty="0"/>
          </a:p>
          <a:p>
            <a:r>
              <a:rPr lang="zh-CN" altLang="en-US" dirty="0"/>
              <a:t>第四，</a:t>
            </a:r>
            <a:r>
              <a:rPr lang="en-US" altLang="zh-CN" dirty="0"/>
              <a:t>python</a:t>
            </a:r>
            <a:r>
              <a:rPr lang="zh-CN" altLang="en-US" dirty="0"/>
              <a:t>的编程语言也是简单易懂的</a:t>
            </a:r>
            <a:endParaRPr lang="en-US" altLang="zh-CN" dirty="0"/>
          </a:p>
          <a:p>
            <a:r>
              <a:rPr lang="zh-CN" altLang="en-US" dirty="0"/>
              <a:t>第五，</a:t>
            </a:r>
            <a:r>
              <a:rPr lang="en-US" altLang="zh-CN" dirty="0"/>
              <a:t>python</a:t>
            </a:r>
            <a:r>
              <a:rPr lang="zh-CN" altLang="en-US" dirty="0"/>
              <a:t>有大量的第三方库，行业横跨量化投资，数值计算，机器学习等等多领域</a:t>
            </a:r>
            <a:endParaRPr lang="en-US" altLang="zh-CN" dirty="0"/>
          </a:p>
          <a:p>
            <a:r>
              <a:rPr lang="zh-CN" altLang="en-US" dirty="0"/>
              <a:t>第六，</a:t>
            </a:r>
            <a:r>
              <a:rPr lang="en-US" altLang="zh-CN" dirty="0"/>
              <a:t>python</a:t>
            </a:r>
            <a:r>
              <a:rPr lang="zh-CN" altLang="en-US" dirty="0"/>
              <a:t>应用非常广泛，如</a:t>
            </a:r>
            <a:r>
              <a:rPr lang="en-US" altLang="zh-CN" dirty="0"/>
              <a:t>google</a:t>
            </a:r>
            <a:r>
              <a:rPr lang="zh-CN" altLang="en-US" dirty="0"/>
              <a:t>，</a:t>
            </a:r>
            <a:r>
              <a:rPr lang="en-US" altLang="zh-CN" dirty="0"/>
              <a:t>NASA</a:t>
            </a:r>
            <a:r>
              <a:rPr lang="zh-CN" altLang="en-US" dirty="0"/>
              <a:t>，对冲基金，银行等地方都大量的使用</a:t>
            </a:r>
            <a:r>
              <a:rPr lang="en-US" altLang="zh-CN" dirty="0"/>
              <a:t>python</a:t>
            </a:r>
          </a:p>
          <a:p>
            <a:r>
              <a:rPr lang="zh-CN" altLang="en-US" dirty="0"/>
              <a:t>因此总的来说，学习</a:t>
            </a:r>
            <a:r>
              <a:rPr lang="en-US" altLang="zh-CN" dirty="0"/>
              <a:t>python</a:t>
            </a:r>
            <a:r>
              <a:rPr lang="zh-CN" altLang="en-US" dirty="0"/>
              <a:t>对科研和就业都有帮助！</a:t>
            </a:r>
            <a:endParaRPr lang="en-US" altLang="zh-CN" dirty="0"/>
          </a:p>
          <a:p>
            <a:r>
              <a:rPr lang="zh-CN" altLang="en-US" dirty="0"/>
              <a:t>至于</a:t>
            </a:r>
            <a:r>
              <a:rPr lang="en-US" altLang="zh-CN" dirty="0"/>
              <a:t>python</a:t>
            </a:r>
            <a:r>
              <a:rPr lang="zh-CN" altLang="en-US" dirty="0"/>
              <a:t>的缺点这里就不过多说明了，最后也会提供一些网上的在线学习资源，大家可以自行翻阅</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3</a:t>
            </a:fld>
            <a:endParaRPr lang="zh-CN" altLang="en-US"/>
          </a:p>
        </p:txBody>
      </p:sp>
    </p:spTree>
    <p:extLst>
      <p:ext uri="{BB962C8B-B14F-4D97-AF65-F5344CB8AC3E}">
        <p14:creationId xmlns:p14="http://schemas.microsoft.com/office/powerpoint/2010/main" val="233376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下一页介绍一下</a:t>
            </a:r>
            <a:r>
              <a:rPr lang="en-US" altLang="zh-CN" dirty="0"/>
              <a:t>python</a:t>
            </a:r>
            <a:r>
              <a:rPr lang="zh-CN" altLang="en-US" dirty="0"/>
              <a:t>的环境</a:t>
            </a:r>
            <a:endParaRPr lang="en-US" altLang="zh-CN" dirty="0"/>
          </a:p>
          <a:p>
            <a:r>
              <a:rPr lang="zh-CN" altLang="en-US" dirty="0"/>
              <a:t>最简单的一种就是去</a:t>
            </a:r>
            <a:r>
              <a:rPr lang="en-US" altLang="zh-CN" dirty="0"/>
              <a:t>python</a:t>
            </a:r>
            <a:r>
              <a:rPr lang="zh-CN" altLang="en-US" dirty="0"/>
              <a:t>官网下载，为了方便起见，我们统一使用的</a:t>
            </a:r>
            <a:r>
              <a:rPr lang="en-US" altLang="zh-CN" dirty="0"/>
              <a:t>python</a:t>
            </a:r>
            <a:r>
              <a:rPr lang="zh-CN" altLang="en-US" dirty="0"/>
              <a:t>版本为</a:t>
            </a:r>
            <a:r>
              <a:rPr lang="en-US" altLang="zh-CN" dirty="0"/>
              <a:t>3.8</a:t>
            </a:r>
            <a:r>
              <a:rPr lang="zh-CN" altLang="en-US" dirty="0"/>
              <a:t>，大家可以根据自己的电脑自行选择安装。这种方法在安装后需要手动添加环境变量或者安装的时候勾上自动添加环境变量选项。环境变量相信大家在</a:t>
            </a:r>
            <a:r>
              <a:rPr lang="en-US" altLang="zh-CN" dirty="0"/>
              <a:t>java</a:t>
            </a:r>
            <a:r>
              <a:rPr lang="zh-CN" altLang="en-US" dirty="0"/>
              <a:t>课上也有学习，如果忘记了或者不太明白的可以课后来找我们。</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4</a:t>
            </a:fld>
            <a:endParaRPr lang="zh-CN" altLang="en-US"/>
          </a:p>
        </p:txBody>
      </p:sp>
    </p:spTree>
    <p:extLst>
      <p:ext uri="{BB962C8B-B14F-4D97-AF65-F5344CB8AC3E}">
        <p14:creationId xmlns:p14="http://schemas.microsoft.com/office/powerpoint/2010/main" val="417632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这里着重介绍一下</a:t>
            </a:r>
            <a:r>
              <a:rPr lang="en-US" altLang="zh-CN" dirty="0"/>
              <a:t>anaconda</a:t>
            </a:r>
            <a:r>
              <a:rPr lang="zh-CN" altLang="en-US" dirty="0"/>
              <a:t>， </a:t>
            </a:r>
            <a:r>
              <a:rPr lang="en-US" altLang="zh-CN" dirty="0"/>
              <a:t>anaconda</a:t>
            </a:r>
            <a:r>
              <a:rPr lang="zh-CN" altLang="en-US" dirty="0"/>
              <a:t>包含了</a:t>
            </a:r>
            <a:r>
              <a:rPr lang="en-US" altLang="zh-CN" dirty="0"/>
              <a:t>python</a:t>
            </a:r>
            <a:r>
              <a:rPr lang="zh-CN" altLang="en-US" dirty="0"/>
              <a:t>在内的超过</a:t>
            </a:r>
            <a:r>
              <a:rPr lang="en-US" altLang="zh-CN" dirty="0"/>
              <a:t>180</a:t>
            </a:r>
            <a:r>
              <a:rPr lang="zh-CN" altLang="en-US" dirty="0"/>
              <a:t>个科学包及其依赖项，通俗来说，常用的库函数这里都有，也给你集成了常用的</a:t>
            </a:r>
            <a:r>
              <a:rPr lang="en-US" altLang="zh-CN" dirty="0"/>
              <a:t>IDE</a:t>
            </a:r>
            <a:r>
              <a:rPr lang="zh-CN" altLang="en-US" dirty="0"/>
              <a:t>编辑器，强大的</a:t>
            </a:r>
            <a:r>
              <a:rPr lang="en-US" altLang="zh-CN" dirty="0" err="1"/>
              <a:t>jupyter</a:t>
            </a:r>
            <a:r>
              <a:rPr lang="zh-CN" altLang="en-US" dirty="0"/>
              <a:t>网页</a:t>
            </a:r>
            <a:r>
              <a:rPr lang="en-US" altLang="zh-CN" dirty="0"/>
              <a:t>python</a:t>
            </a:r>
            <a:r>
              <a:rPr lang="zh-CN" altLang="en-US" dirty="0"/>
              <a:t>编辑程序，这些后续都会进行简单的讲解</a:t>
            </a:r>
            <a:endParaRPr lang="en-US" altLang="zh-CN" dirty="0"/>
          </a:p>
          <a:p>
            <a:r>
              <a:rPr lang="zh-CN" altLang="en-US" dirty="0"/>
              <a:t>实验室的电脑会统一安装</a:t>
            </a:r>
            <a:r>
              <a:rPr lang="en-US" altLang="zh-CN" dirty="0"/>
              <a:t>anaconda 3.8</a:t>
            </a:r>
            <a:r>
              <a:rPr lang="zh-CN" altLang="en-US" dirty="0"/>
              <a:t>版本，</a:t>
            </a:r>
            <a:r>
              <a:rPr lang="en-US" altLang="zh-CN" dirty="0"/>
              <a:t>anaconda</a:t>
            </a:r>
            <a:r>
              <a:rPr lang="zh-CN" altLang="en-US" dirty="0"/>
              <a:t>安装的时候会比较慢，需要耐心一点。</a:t>
            </a:r>
            <a:endParaRPr lang="en-US" altLang="zh-CN" dirty="0"/>
          </a:p>
          <a:p>
            <a:r>
              <a:rPr lang="en-US" altLang="zh-CN" dirty="0"/>
              <a:t>Anaconda3</a:t>
            </a:r>
            <a:r>
              <a:rPr lang="zh-CN" altLang="en-US" dirty="0"/>
              <a:t>的安装教程：</a:t>
            </a:r>
            <a:r>
              <a:rPr lang="en-US" altLang="zh-CN" dirty="0"/>
              <a:t>https://zhuanlan.zhihu.com/p/75717350</a:t>
            </a:r>
          </a:p>
          <a:p>
            <a:r>
              <a:rPr lang="zh-CN" altLang="en-US" dirty="0"/>
              <a:t>注意尽量在选择版本的时候选择</a:t>
            </a:r>
            <a:r>
              <a:rPr lang="en-US" altLang="zh-CN" dirty="0"/>
              <a:t>anaconda3.8</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5</a:t>
            </a:fld>
            <a:endParaRPr lang="zh-CN" altLang="en-US"/>
          </a:p>
        </p:txBody>
      </p:sp>
    </p:spTree>
    <p:extLst>
      <p:ext uri="{BB962C8B-B14F-4D97-AF65-F5344CB8AC3E}">
        <p14:creationId xmlns:p14="http://schemas.microsoft.com/office/powerpoint/2010/main" val="215362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Anaconda</a:t>
            </a:r>
            <a:r>
              <a:rPr lang="zh-CN" altLang="en-US" dirty="0"/>
              <a:t>的主界面如图，我们主要会用到的就是红线框框画出来的这三个应用，第一个框（蓝色）是</a:t>
            </a:r>
            <a:r>
              <a:rPr lang="en-US" altLang="zh-CN" dirty="0" err="1"/>
              <a:t>jupyter</a:t>
            </a:r>
            <a:r>
              <a:rPr lang="zh-CN" altLang="en-US" dirty="0"/>
              <a:t>，第二个框（红色）是</a:t>
            </a:r>
            <a:r>
              <a:rPr lang="en-US" altLang="zh-CN" dirty="0"/>
              <a:t>python</a:t>
            </a:r>
            <a:r>
              <a:rPr lang="zh-CN" altLang="en-US" dirty="0"/>
              <a:t>控制台，第三个框（蓝色）是</a:t>
            </a:r>
            <a:r>
              <a:rPr lang="en-US" altLang="zh-CN" dirty="0"/>
              <a:t>python IDE</a:t>
            </a:r>
            <a:r>
              <a:rPr lang="zh-CN" altLang="en-US" dirty="0"/>
              <a:t>，后面的基础入门我们都会通过</a:t>
            </a:r>
            <a:r>
              <a:rPr lang="en-US" altLang="zh-CN" dirty="0"/>
              <a:t>python</a:t>
            </a:r>
            <a:r>
              <a:rPr lang="zh-CN" altLang="en-US" dirty="0"/>
              <a:t>控制台也就是红框框中的进行讲解。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接下来请大家打开</a:t>
            </a:r>
            <a:r>
              <a:rPr lang="en-US" altLang="zh-CN" dirty="0"/>
              <a:t>python</a:t>
            </a:r>
            <a:r>
              <a:rPr lang="zh-CN" altLang="en-US" dirty="0"/>
              <a:t>控制台，打开后的控制台会是这样的</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6</a:t>
            </a:fld>
            <a:endParaRPr lang="zh-CN" altLang="en-US"/>
          </a:p>
        </p:txBody>
      </p:sp>
    </p:spTree>
    <p:extLst>
      <p:ext uri="{BB962C8B-B14F-4D97-AF65-F5344CB8AC3E}">
        <p14:creationId xmlns:p14="http://schemas.microsoft.com/office/powerpoint/2010/main" val="84643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接下来请大家打开</a:t>
            </a:r>
            <a:r>
              <a:rPr lang="en-US" altLang="zh-CN" dirty="0"/>
              <a:t>python</a:t>
            </a:r>
            <a:r>
              <a:rPr lang="zh-CN" altLang="en-US" dirty="0"/>
              <a:t>控制台，打开后的控制台会是这样的</a:t>
            </a:r>
            <a:endParaRPr lang="en-US" altLang="zh-CN" dirty="0"/>
          </a:p>
        </p:txBody>
      </p:sp>
      <p:sp>
        <p:nvSpPr>
          <p:cNvPr id="4" name="灯片编号占位符 3"/>
          <p:cNvSpPr>
            <a:spLocks noGrp="1"/>
          </p:cNvSpPr>
          <p:nvPr>
            <p:ph type="sldNum" sz="quarter" idx="5"/>
          </p:nvPr>
        </p:nvSpPr>
        <p:spPr/>
        <p:txBody>
          <a:bodyPr/>
          <a:lstStyle/>
          <a:p>
            <a:fld id="{F9B1DA64-15D8-40F0-88BD-8AFD17E00AEC}" type="slidenum">
              <a:rPr lang="zh-CN" altLang="en-US" smtClean="0"/>
              <a:t>7</a:t>
            </a:fld>
            <a:endParaRPr lang="zh-CN" altLang="en-US"/>
          </a:p>
        </p:txBody>
      </p:sp>
    </p:spTree>
    <p:extLst>
      <p:ext uri="{BB962C8B-B14F-4D97-AF65-F5344CB8AC3E}">
        <p14:creationId xmlns:p14="http://schemas.microsoft.com/office/powerpoint/2010/main" val="1950923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如果打不开的话，也可以进入</a:t>
            </a:r>
            <a:r>
              <a:rPr lang="en-US" altLang="zh-CN" dirty="0"/>
              <a:t>anaconda</a:t>
            </a:r>
            <a:r>
              <a:rPr lang="zh-CN" altLang="en-US" dirty="0"/>
              <a:t>的安装路径打开选中的这个文件，可以打开</a:t>
            </a:r>
            <a:r>
              <a:rPr lang="en-US" altLang="zh-CN" dirty="0"/>
              <a:t>python</a:t>
            </a:r>
            <a:r>
              <a:rPr lang="zh-CN" altLang="en-US" dirty="0"/>
              <a:t>，那个</a:t>
            </a:r>
            <a:r>
              <a:rPr lang="en-US" altLang="zh-CN" dirty="0"/>
              <a:t>warning</a:t>
            </a:r>
            <a:r>
              <a:rPr lang="zh-CN" altLang="en-US" dirty="0"/>
              <a:t>暂时不用管他。这个是</a:t>
            </a:r>
            <a:r>
              <a:rPr lang="en-US" altLang="zh-CN" dirty="0"/>
              <a:t>python</a:t>
            </a:r>
            <a:r>
              <a:rPr lang="zh-CN" altLang="en-US" dirty="0"/>
              <a:t>命令行，和</a:t>
            </a:r>
            <a:r>
              <a:rPr lang="en-US" altLang="zh-CN" dirty="0" err="1"/>
              <a:t>ipython</a:t>
            </a:r>
            <a:r>
              <a:rPr lang="zh-CN" altLang="en-US" dirty="0"/>
              <a:t>差不多，不过没有设置过就不能按</a:t>
            </a:r>
            <a:r>
              <a:rPr lang="en-US" altLang="zh-CN" dirty="0"/>
              <a:t>tab</a:t>
            </a:r>
            <a:r>
              <a:rPr lang="zh-CN" altLang="en-US" dirty="0"/>
              <a:t>自动补全</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8</a:t>
            </a:fld>
            <a:endParaRPr lang="zh-CN" altLang="en-US"/>
          </a:p>
        </p:txBody>
      </p:sp>
    </p:spTree>
    <p:extLst>
      <p:ext uri="{BB962C8B-B14F-4D97-AF65-F5344CB8AC3E}">
        <p14:creationId xmlns:p14="http://schemas.microsoft.com/office/powerpoint/2010/main" val="372921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同时可以看到图中有</a:t>
            </a:r>
            <a:r>
              <a:rPr lang="en-US" altLang="zh-CN" dirty="0"/>
              <a:t>base</a:t>
            </a:r>
            <a:r>
              <a:rPr lang="zh-CN" altLang="en-US" dirty="0"/>
              <a:t>和</a:t>
            </a:r>
            <a:r>
              <a:rPr lang="en-US" altLang="zh-CN" dirty="0"/>
              <a:t>python27</a:t>
            </a:r>
            <a:r>
              <a:rPr lang="zh-CN" altLang="en-US" dirty="0"/>
              <a:t>两个环境，这也是</a:t>
            </a:r>
            <a:r>
              <a:rPr lang="en-US" altLang="zh-CN" dirty="0"/>
              <a:t>Anaconda</a:t>
            </a:r>
            <a:r>
              <a:rPr lang="zh-CN" altLang="en-US" dirty="0"/>
              <a:t>的强大之处，可以同时安装多个</a:t>
            </a:r>
            <a:r>
              <a:rPr lang="en-US" altLang="zh-CN" dirty="0"/>
              <a:t>python</a:t>
            </a:r>
            <a:r>
              <a:rPr lang="zh-CN" altLang="en-US" dirty="0"/>
              <a:t>环境进行管理，这里默认使用的就是</a:t>
            </a:r>
            <a:r>
              <a:rPr lang="en-US" altLang="zh-CN" dirty="0"/>
              <a:t>base</a:t>
            </a:r>
            <a:r>
              <a:rPr lang="zh-CN" altLang="en-US" dirty="0"/>
              <a:t>，也就是</a:t>
            </a:r>
            <a:r>
              <a:rPr lang="en-US" altLang="zh-CN" dirty="0"/>
              <a:t>python3.8</a:t>
            </a:r>
            <a:r>
              <a:rPr lang="zh-CN" altLang="en-US" dirty="0"/>
              <a:t>环境，有需要的同学以后也可以用这个功能，这个</a:t>
            </a:r>
            <a:r>
              <a:rPr lang="en-US" altLang="zh-CN" dirty="0"/>
              <a:t>anaconda</a:t>
            </a:r>
            <a:r>
              <a:rPr lang="zh-CN" altLang="en-US" dirty="0"/>
              <a:t>的安装过程我们简单录了个</a:t>
            </a:r>
            <a:r>
              <a:rPr lang="en-US" altLang="zh-CN" dirty="0"/>
              <a:t>windows</a:t>
            </a:r>
            <a:r>
              <a:rPr lang="zh-CN" altLang="en-US" dirty="0"/>
              <a:t>版本的视频，配置有问题的可以在</a:t>
            </a:r>
            <a:r>
              <a:rPr lang="en-US" altLang="zh-CN" dirty="0"/>
              <a:t>https://www.bilibili.com/video/BV1Hv411x7rk</a:t>
            </a:r>
          </a:p>
          <a:p>
            <a:r>
              <a:rPr lang="zh-CN" altLang="en-US" dirty="0"/>
              <a:t>看看，实在再有问题的私下来找我们</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9</a:t>
            </a:fld>
            <a:endParaRPr lang="zh-CN" altLang="en-US"/>
          </a:p>
        </p:txBody>
      </p:sp>
    </p:spTree>
    <p:extLst>
      <p:ext uri="{BB962C8B-B14F-4D97-AF65-F5344CB8AC3E}">
        <p14:creationId xmlns:p14="http://schemas.microsoft.com/office/powerpoint/2010/main" val="356675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这一页介绍一下</a:t>
            </a:r>
            <a:r>
              <a:rPr lang="en-US" altLang="zh-CN" dirty="0"/>
              <a:t>python</a:t>
            </a:r>
            <a:r>
              <a:rPr lang="zh-CN" altLang="en-US" dirty="0"/>
              <a:t>的基本数据类型，常见的整型，浮点数不必多说，复数形式在这里也有，然后对应的是布尔值，注意第一个字母大写</a:t>
            </a:r>
            <a:endParaRPr lang="en-US" altLang="zh-CN" dirty="0"/>
          </a:p>
          <a:p>
            <a:r>
              <a:rPr lang="zh-CN" altLang="en-US" dirty="0"/>
              <a:t>然后是字符串，可以看到由双引号或者单引号括起来</a:t>
            </a:r>
            <a:endParaRPr lang="en-US" altLang="zh-CN" dirty="0"/>
          </a:p>
          <a:p>
            <a:r>
              <a:rPr lang="zh-CN" altLang="en-US" dirty="0"/>
              <a:t>常用的有</a:t>
            </a:r>
            <a:r>
              <a:rPr lang="en-US" altLang="zh-CN" dirty="0"/>
              <a:t>list</a:t>
            </a:r>
            <a:r>
              <a:rPr lang="zh-CN" altLang="en-US" dirty="0"/>
              <a:t>，列表；</a:t>
            </a:r>
            <a:r>
              <a:rPr lang="en-US" altLang="zh-CN" dirty="0"/>
              <a:t>tuple</a:t>
            </a:r>
            <a:r>
              <a:rPr lang="zh-CN" altLang="en-US" dirty="0"/>
              <a:t>，元组；</a:t>
            </a:r>
            <a:r>
              <a:rPr lang="en-US" altLang="zh-CN" dirty="0"/>
              <a:t>set</a:t>
            </a:r>
            <a:r>
              <a:rPr lang="zh-CN" altLang="en-US" dirty="0"/>
              <a:t>，集合；</a:t>
            </a:r>
            <a:r>
              <a:rPr lang="en-US" altLang="zh-CN" dirty="0" err="1"/>
              <a:t>dict</a:t>
            </a:r>
            <a:r>
              <a:rPr lang="zh-CN" altLang="en-US" dirty="0"/>
              <a:t>，字典；后面一一讲解</a:t>
            </a:r>
          </a:p>
        </p:txBody>
      </p:sp>
      <p:sp>
        <p:nvSpPr>
          <p:cNvPr id="4" name="灯片编号占位符 3"/>
          <p:cNvSpPr>
            <a:spLocks noGrp="1"/>
          </p:cNvSpPr>
          <p:nvPr>
            <p:ph type="sldNum" sz="quarter" idx="5"/>
          </p:nvPr>
        </p:nvSpPr>
        <p:spPr/>
        <p:txBody>
          <a:bodyPr/>
          <a:lstStyle/>
          <a:p>
            <a:fld id="{F9B1DA64-15D8-40F0-88BD-8AFD17E00AEC}" type="slidenum">
              <a:rPr lang="zh-CN" altLang="en-US" smtClean="0"/>
              <a:t>10</a:t>
            </a:fld>
            <a:endParaRPr lang="zh-CN" altLang="en-US"/>
          </a:p>
        </p:txBody>
      </p:sp>
    </p:spTree>
    <p:extLst>
      <p:ext uri="{BB962C8B-B14F-4D97-AF65-F5344CB8AC3E}">
        <p14:creationId xmlns:p14="http://schemas.microsoft.com/office/powerpoint/2010/main" val="390809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A2F9B-B6FC-4FAF-938E-52CABA4819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7CA2A0-2CA5-422A-8402-01747500F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B796FD-E011-46FC-8FD9-CBA67CB9BF9E}"/>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F8A42E4A-8143-4272-9D46-73A4E4ED9E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9F934E-3884-4ABB-9674-C0ED0659BC27}"/>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91676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CC12F-D1C5-4FCE-807C-6891386576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286497-3BF9-4D33-95F6-F93214E193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8608CA-2F5A-4D07-8A4F-4D78382D8084}"/>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D4EC73BE-DBD9-4D13-9609-4A0A563F47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66A27-A269-4F12-B846-7769B36C3E65}"/>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266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19555B-95D6-46C3-9861-DB82F9DECE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D6EA36-5A4D-4373-80C4-278740AE96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84E20-6C47-450C-A365-C32B0A7800C9}"/>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3C16EBC7-23AF-43BE-88C5-27057FA2AF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2756EE-018F-466C-9DE4-D51C33AADEF2}"/>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11300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796C6-D2F3-41E2-B414-F8E688EAA5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9F3091-3A4E-4F93-BE12-97A5B257F0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BCCC88-98CB-419C-A35F-4D39B4E7814D}"/>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D99166C9-F2AC-45BD-BCEE-2968C7CE54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0C1414-D15D-4238-B986-5F242D81C543}"/>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124223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EC15A-95E1-4FDF-8A1E-F3BAE3BF93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7BCCA7-5778-47B0-9567-0CA2B306B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BEEFB8-EE9A-441B-9850-DCDE88B5D4DD}"/>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C089BAA8-E4D0-41EC-9B9C-EB6BA8D41C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541374-D905-4B82-AFCF-7B0E9945088C}"/>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360291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C2EC4-03E1-41BA-AD19-F1D6DA3562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010F08-F44A-4E55-949E-CE16F10A4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922C7A-B06D-466E-981E-409D65C622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FA18DB-E733-4E77-A80D-795959D33D5D}"/>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6" name="页脚占位符 5">
            <a:extLst>
              <a:ext uri="{FF2B5EF4-FFF2-40B4-BE49-F238E27FC236}">
                <a16:creationId xmlns:a16="http://schemas.microsoft.com/office/drawing/2014/main" id="{4513C338-DB52-4E10-BA5C-D0BF88629B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FF2408-3C6A-4767-8D56-E9C5F6848387}"/>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4898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7C043-953D-4DDF-9BAF-4875E13BBA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61D615-37B9-4C44-9708-07373AA74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79A1D7-DB1A-4DCF-9EAE-51DF0F4EB4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3FE161-7545-4958-8131-40293841A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A7A99F-8230-4A4E-A5F6-8E09B8F3C6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39AE25-8B99-49E3-AD07-228A57EC1C4D}"/>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8" name="页脚占位符 7">
            <a:extLst>
              <a:ext uri="{FF2B5EF4-FFF2-40B4-BE49-F238E27FC236}">
                <a16:creationId xmlns:a16="http://schemas.microsoft.com/office/drawing/2014/main" id="{67F86486-D5D0-49AA-82EA-0A5EBD4956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A05A3F-566C-4430-83DC-5027BF2C4835}"/>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12237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D7D57-1E74-401D-90C4-493417BA79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2FBEF7-6713-4458-9357-74156FAC405E}"/>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4" name="页脚占位符 3">
            <a:extLst>
              <a:ext uri="{FF2B5EF4-FFF2-40B4-BE49-F238E27FC236}">
                <a16:creationId xmlns:a16="http://schemas.microsoft.com/office/drawing/2014/main" id="{2F646765-9765-4AEB-A161-5D785A17B8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480E68-169C-4F1E-AE4D-6B36ED6C9A41}"/>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73012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70653F-2033-4206-9C4C-A94C5B1BA90B}"/>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3" name="页脚占位符 2">
            <a:extLst>
              <a:ext uri="{FF2B5EF4-FFF2-40B4-BE49-F238E27FC236}">
                <a16:creationId xmlns:a16="http://schemas.microsoft.com/office/drawing/2014/main" id="{10BD3362-74D3-4286-98EE-ED1FFB176E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E86CB8-2902-458E-A2B0-40DBCD1B9A56}"/>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27477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F67F6-92DF-4617-8476-D313E26611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8FD942-EB9D-4C2F-9535-E043470F1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B255C2-D92E-44E1-8FBB-EA5C8F85E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A084F5-14D6-494F-B66A-88746D0D84D7}"/>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6" name="页脚占位符 5">
            <a:extLst>
              <a:ext uri="{FF2B5EF4-FFF2-40B4-BE49-F238E27FC236}">
                <a16:creationId xmlns:a16="http://schemas.microsoft.com/office/drawing/2014/main" id="{C4FA84AD-9757-4F7C-98D4-1DA5D1504F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D47C26-33D0-40EC-9E60-FAA0E79232C3}"/>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337764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726BF-3FC0-4A77-8A88-5AB800F7FF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E634DD-ED2E-4E58-BB69-A543ED470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88D148-1FFF-4867-8F29-6113D8E9E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B62E8A-ACB3-4288-9189-2D72084A307E}"/>
              </a:ext>
            </a:extLst>
          </p:cNvPr>
          <p:cNvSpPr>
            <a:spLocks noGrp="1"/>
          </p:cNvSpPr>
          <p:nvPr>
            <p:ph type="dt" sz="half" idx="10"/>
          </p:nvPr>
        </p:nvSpPr>
        <p:spPr/>
        <p:txBody>
          <a:bodyPr/>
          <a:lstStyle/>
          <a:p>
            <a:fld id="{DE838928-6604-4115-A319-F65F0EBDF738}" type="datetimeFigureOut">
              <a:rPr lang="zh-CN" altLang="en-US" smtClean="0"/>
              <a:t>2022/2/11</a:t>
            </a:fld>
            <a:endParaRPr lang="zh-CN" altLang="en-US"/>
          </a:p>
        </p:txBody>
      </p:sp>
      <p:sp>
        <p:nvSpPr>
          <p:cNvPr id="6" name="页脚占位符 5">
            <a:extLst>
              <a:ext uri="{FF2B5EF4-FFF2-40B4-BE49-F238E27FC236}">
                <a16:creationId xmlns:a16="http://schemas.microsoft.com/office/drawing/2014/main" id="{16DE3171-9CDF-435F-B861-28F7C4AB88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6B22EE-F5C2-4B5E-A1DC-088FA833DD93}"/>
              </a:ext>
            </a:extLst>
          </p:cNvPr>
          <p:cNvSpPr>
            <a:spLocks noGrp="1"/>
          </p:cNvSpPr>
          <p:nvPr>
            <p:ph type="sldNum" sz="quarter" idx="12"/>
          </p:nvPr>
        </p:nvSpPr>
        <p:spPr/>
        <p:txBody>
          <a:body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324706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8F9376-3018-4E27-B0C2-C5D502A6B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72596D-4D81-4830-B756-E1E16F4C3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A13234-1053-4C87-BED1-875198227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38928-6604-4115-A319-F65F0EBDF738}"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1EB7DCF7-1FE4-4991-B8DA-8AFC7EF1A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EACBF4-ECC8-4131-B04C-80C39B89A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FDBF-FA46-4362-B6AD-EB45D3CEA577}" type="slidenum">
              <a:rPr lang="zh-CN" altLang="en-US" smtClean="0"/>
              <a:t>‹#›</a:t>
            </a:fld>
            <a:endParaRPr lang="zh-CN" altLang="en-US"/>
          </a:p>
        </p:txBody>
      </p:sp>
    </p:spTree>
    <p:extLst>
      <p:ext uri="{BB962C8B-B14F-4D97-AF65-F5344CB8AC3E}">
        <p14:creationId xmlns:p14="http://schemas.microsoft.com/office/powerpoint/2010/main" val="71240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github.com/MurphyWan/Python-first-Practice" TargetMode="External"/><Relationship Id="rId4" Type="http://schemas.openxmlformats.org/officeDocument/2006/relationships/hyperlink" Target="https://www.liaoxuefeng.com/wiki/101695966360240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11610802@mail.sustech.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12032793@mail.sustech.edu.c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python.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2985433"/>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EE326 Digital Image Processing</a:t>
            </a:r>
          </a:p>
          <a:p>
            <a:r>
              <a:rPr lang="en-US" altLang="zh-CN" sz="4800" dirty="0">
                <a:solidFill>
                  <a:srgbClr val="C1801C"/>
                </a:solidFill>
                <a:latin typeface="Times New Roman" panose="02020603050405020304" pitchFamily="18" charset="0"/>
                <a:cs typeface="Times New Roman" panose="02020603050405020304" pitchFamily="18" charset="0"/>
              </a:rPr>
              <a:t>Lab Tutorial 1</a:t>
            </a:r>
          </a:p>
          <a:p>
            <a:r>
              <a:rPr lang="en-US" altLang="zh-CN" sz="4800" dirty="0">
                <a:solidFill>
                  <a:srgbClr val="C1801C"/>
                </a:solidFill>
                <a:latin typeface="Times New Roman" panose="02020603050405020304" pitchFamily="18" charset="0"/>
                <a:cs typeface="Times New Roman" panose="02020603050405020304" pitchFamily="18" charset="0"/>
              </a:rPr>
              <a:t>Python Introduction</a:t>
            </a:r>
          </a:p>
          <a:p>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853099" y="3283576"/>
            <a:ext cx="6110286" cy="1200329"/>
          </a:xfrm>
          <a:prstGeom prst="rect">
            <a:avLst/>
          </a:prstGeom>
          <a:noFill/>
        </p:spPr>
        <p:txBody>
          <a:bodyPr wrap="square">
            <a:spAutoFit/>
          </a:bodyPr>
          <a:lstStyle/>
          <a:p>
            <a:r>
              <a:rPr lang="en-US" altLang="zh-CN" sz="2400" dirty="0">
                <a:solidFill>
                  <a:srgbClr val="366A85"/>
                </a:solidFill>
                <a:latin typeface="Times New Roman" panose="02020603050405020304" pitchFamily="18" charset="0"/>
                <a:cs typeface="Times New Roman" panose="02020603050405020304" pitchFamily="18" charset="0"/>
              </a:rPr>
              <a:t>Prof. Yu</a:t>
            </a:r>
          </a:p>
          <a:p>
            <a:r>
              <a:rPr lang="en-US" altLang="zh-CN" sz="2400" dirty="0">
                <a:solidFill>
                  <a:srgbClr val="366A85"/>
                </a:solidFill>
                <a:latin typeface="Times New Roman" panose="02020603050405020304" pitchFamily="18" charset="0"/>
                <a:cs typeface="Times New Roman" panose="02020603050405020304" pitchFamily="18" charset="0"/>
              </a:rPr>
              <a:t>Dept. Electric and Electronic Engineering</a:t>
            </a:r>
          </a:p>
          <a:p>
            <a:r>
              <a:rPr lang="en-US" altLang="zh-CN" sz="2400" dirty="0">
                <a:solidFill>
                  <a:srgbClr val="366A85"/>
                </a:solidFill>
                <a:latin typeface="Times New Roman" panose="02020603050405020304" pitchFamily="18" charset="0"/>
                <a:cs typeface="Times New Roman" panose="02020603050405020304" pitchFamily="18" charset="0"/>
              </a:rPr>
              <a:t>Southern University of Science and Technology</a:t>
            </a:r>
            <a:endParaRPr lang="zh-CN" altLang="en-US" sz="2400" dirty="0">
              <a:solidFill>
                <a:srgbClr val="366A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330500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Numeric Types — int, float, complex</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Boolean Type — True, False</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Text Sequence Type — str</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Sequence Types — list, tuple</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Set Type &amp; </a:t>
            </a:r>
            <a:r>
              <a:rPr lang="en-US" altLang="zh-CN"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Dict</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Type</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Binary Sequence Types — bytes, </a:t>
            </a:r>
            <a:r>
              <a:rPr lang="en-US" altLang="zh-CN"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bytearray</a:t>
            </a:r>
            <a:endParaRPr lang="en-US" altLang="zh-CN" b="1" dirty="0">
              <a:solidFill>
                <a:srgbClr val="366A85"/>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1D3C833-07E8-44E4-97E4-975F92CE69D8}"/>
              </a:ext>
            </a:extLst>
          </p:cNvPr>
          <p:cNvSpPr txBox="1"/>
          <p:nvPr/>
        </p:nvSpPr>
        <p:spPr>
          <a:xfrm>
            <a:off x="7246144" y="5093441"/>
            <a:ext cx="6110286" cy="369332"/>
          </a:xfrm>
          <a:prstGeom prst="rect">
            <a:avLst/>
          </a:prstGeom>
          <a:noFill/>
        </p:spPr>
        <p:txBody>
          <a:bodyPr wrap="square">
            <a:spAutoFit/>
          </a:bodyPr>
          <a:lstStyle/>
          <a:p>
            <a:r>
              <a:rPr lang="zh-CN" altLang="en-US" dirty="0"/>
              <a:t>https://docs.python.org/3/library/stdtypes.html</a:t>
            </a:r>
          </a:p>
        </p:txBody>
      </p:sp>
      <p:pic>
        <p:nvPicPr>
          <p:cNvPr id="3" name="图片 2">
            <a:extLst>
              <a:ext uri="{FF2B5EF4-FFF2-40B4-BE49-F238E27FC236}">
                <a16:creationId xmlns:a16="http://schemas.microsoft.com/office/drawing/2014/main" id="{0B0E1C11-4D54-4A41-AA45-8A40317DA368}"/>
              </a:ext>
            </a:extLst>
          </p:cNvPr>
          <p:cNvPicPr>
            <a:picLocks noChangeAspect="1"/>
          </p:cNvPicPr>
          <p:nvPr/>
        </p:nvPicPr>
        <p:blipFill>
          <a:blip r:embed="rId3"/>
          <a:stretch>
            <a:fillRect/>
          </a:stretch>
        </p:blipFill>
        <p:spPr>
          <a:xfrm>
            <a:off x="7434905" y="1273380"/>
            <a:ext cx="3903996" cy="633080"/>
          </a:xfrm>
          <a:prstGeom prst="rect">
            <a:avLst/>
          </a:prstGeom>
        </p:spPr>
      </p:pic>
      <p:pic>
        <p:nvPicPr>
          <p:cNvPr id="5" name="图片 4">
            <a:extLst>
              <a:ext uri="{FF2B5EF4-FFF2-40B4-BE49-F238E27FC236}">
                <a16:creationId xmlns:a16="http://schemas.microsoft.com/office/drawing/2014/main" id="{12878062-1F99-46E9-9174-63E0E5935AF4}"/>
              </a:ext>
            </a:extLst>
          </p:cNvPr>
          <p:cNvPicPr>
            <a:picLocks noChangeAspect="1"/>
          </p:cNvPicPr>
          <p:nvPr/>
        </p:nvPicPr>
        <p:blipFill>
          <a:blip r:embed="rId4"/>
          <a:stretch>
            <a:fillRect/>
          </a:stretch>
        </p:blipFill>
        <p:spPr>
          <a:xfrm>
            <a:off x="8424941" y="1895726"/>
            <a:ext cx="2016182" cy="1457074"/>
          </a:xfrm>
          <a:prstGeom prst="rect">
            <a:avLst/>
          </a:prstGeom>
        </p:spPr>
      </p:pic>
      <p:pic>
        <p:nvPicPr>
          <p:cNvPr id="7" name="图片 6">
            <a:extLst>
              <a:ext uri="{FF2B5EF4-FFF2-40B4-BE49-F238E27FC236}">
                <a16:creationId xmlns:a16="http://schemas.microsoft.com/office/drawing/2014/main" id="{F54FBE08-39CB-49DB-97B5-753A0A37D6CB}"/>
              </a:ext>
            </a:extLst>
          </p:cNvPr>
          <p:cNvPicPr>
            <a:picLocks noChangeAspect="1"/>
          </p:cNvPicPr>
          <p:nvPr/>
        </p:nvPicPr>
        <p:blipFill>
          <a:blip r:embed="rId5"/>
          <a:stretch>
            <a:fillRect/>
          </a:stretch>
        </p:blipFill>
        <p:spPr>
          <a:xfrm>
            <a:off x="8424940" y="3331613"/>
            <a:ext cx="2554971" cy="1300163"/>
          </a:xfrm>
          <a:prstGeom prst="rect">
            <a:avLst/>
          </a:prstGeom>
        </p:spPr>
      </p:pic>
    </p:spTree>
    <p:extLst>
      <p:ext uri="{BB962C8B-B14F-4D97-AF65-F5344CB8AC3E}">
        <p14:creationId xmlns:p14="http://schemas.microsoft.com/office/powerpoint/2010/main" val="150374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1027461"/>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String</a:t>
            </a:r>
          </a:p>
          <a:p>
            <a:pPr marL="1257300" lvl="2" indent="-342900">
              <a:lnSpc>
                <a:spcPct val="150000"/>
              </a:lnSpc>
              <a:spcBef>
                <a:spcPts val="1200"/>
              </a:spcBef>
              <a:buFont typeface="Arial" panose="020B0604020202020204" pitchFamily="34" charset="0"/>
              <a:buChar char="•"/>
              <a:defRPr/>
            </a:pPr>
            <a:endParaRPr lang="en-US" altLang="zh-CN" b="1" dirty="0">
              <a:solidFill>
                <a:srgbClr val="366A85"/>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0013F11-00A3-4A2C-84F4-4BF2244F71E6}"/>
              </a:ext>
            </a:extLst>
          </p:cNvPr>
          <p:cNvPicPr>
            <a:picLocks noChangeAspect="1"/>
          </p:cNvPicPr>
          <p:nvPr/>
        </p:nvPicPr>
        <p:blipFill>
          <a:blip r:embed="rId3"/>
          <a:stretch>
            <a:fillRect/>
          </a:stretch>
        </p:blipFill>
        <p:spPr>
          <a:xfrm>
            <a:off x="1586999" y="2011052"/>
            <a:ext cx="5796385" cy="2769954"/>
          </a:xfrm>
          <a:prstGeom prst="rect">
            <a:avLst/>
          </a:prstGeom>
        </p:spPr>
      </p:pic>
      <p:pic>
        <p:nvPicPr>
          <p:cNvPr id="12" name="图片 11">
            <a:extLst>
              <a:ext uri="{FF2B5EF4-FFF2-40B4-BE49-F238E27FC236}">
                <a16:creationId xmlns:a16="http://schemas.microsoft.com/office/drawing/2014/main" id="{21F96913-0283-49F0-9920-A6586643A155}"/>
              </a:ext>
            </a:extLst>
          </p:cNvPr>
          <p:cNvPicPr>
            <a:picLocks noChangeAspect="1"/>
          </p:cNvPicPr>
          <p:nvPr/>
        </p:nvPicPr>
        <p:blipFill>
          <a:blip r:embed="rId4"/>
          <a:stretch>
            <a:fillRect/>
          </a:stretch>
        </p:blipFill>
        <p:spPr>
          <a:xfrm>
            <a:off x="7383384" y="2354229"/>
            <a:ext cx="4305927" cy="1269951"/>
          </a:xfrm>
          <a:prstGeom prst="rect">
            <a:avLst/>
          </a:prstGeom>
        </p:spPr>
      </p:pic>
    </p:spTree>
    <p:extLst>
      <p:ext uri="{BB962C8B-B14F-4D97-AF65-F5344CB8AC3E}">
        <p14:creationId xmlns:p14="http://schemas.microsoft.com/office/powerpoint/2010/main" val="243072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604770" y="55318"/>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04770" y="783972"/>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list – mutable and ordered data structure</a:t>
            </a:r>
          </a:p>
        </p:txBody>
      </p:sp>
      <p:pic>
        <p:nvPicPr>
          <p:cNvPr id="3" name="图片 2">
            <a:extLst>
              <a:ext uri="{FF2B5EF4-FFF2-40B4-BE49-F238E27FC236}">
                <a16:creationId xmlns:a16="http://schemas.microsoft.com/office/drawing/2014/main" id="{262A2CD3-8486-46FF-8346-A51B3219D069}"/>
              </a:ext>
            </a:extLst>
          </p:cNvPr>
          <p:cNvPicPr>
            <a:picLocks noChangeAspect="1"/>
          </p:cNvPicPr>
          <p:nvPr/>
        </p:nvPicPr>
        <p:blipFill>
          <a:blip r:embed="rId3"/>
          <a:stretch>
            <a:fillRect/>
          </a:stretch>
        </p:blipFill>
        <p:spPr>
          <a:xfrm>
            <a:off x="3681879" y="1363939"/>
            <a:ext cx="5575332" cy="5445674"/>
          </a:xfrm>
          <a:prstGeom prst="rect">
            <a:avLst/>
          </a:prstGeom>
        </p:spPr>
      </p:pic>
    </p:spTree>
    <p:extLst>
      <p:ext uri="{BB962C8B-B14F-4D97-AF65-F5344CB8AC3E}">
        <p14:creationId xmlns:p14="http://schemas.microsoft.com/office/powerpoint/2010/main" val="208617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tuple – mutable and ordered data structure</a:t>
            </a:r>
          </a:p>
        </p:txBody>
      </p:sp>
      <p:sp>
        <p:nvSpPr>
          <p:cNvPr id="2" name="乘号 1">
            <a:extLst>
              <a:ext uri="{FF2B5EF4-FFF2-40B4-BE49-F238E27FC236}">
                <a16:creationId xmlns:a16="http://schemas.microsoft.com/office/drawing/2014/main" id="{9D0A3AEF-D121-4369-ABDC-73CB92FB9673}"/>
              </a:ext>
            </a:extLst>
          </p:cNvPr>
          <p:cNvSpPr/>
          <p:nvPr/>
        </p:nvSpPr>
        <p:spPr>
          <a:xfrm>
            <a:off x="2731766" y="1424334"/>
            <a:ext cx="589606" cy="5896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B56A273-D85F-4166-8A93-0CB29394E4B5}"/>
              </a:ext>
            </a:extLst>
          </p:cNvPr>
          <p:cNvPicPr>
            <a:picLocks noChangeAspect="1"/>
          </p:cNvPicPr>
          <p:nvPr/>
        </p:nvPicPr>
        <p:blipFill>
          <a:blip r:embed="rId3"/>
          <a:stretch>
            <a:fillRect/>
          </a:stretch>
        </p:blipFill>
        <p:spPr>
          <a:xfrm>
            <a:off x="2551611" y="2103984"/>
            <a:ext cx="8948818" cy="2999240"/>
          </a:xfrm>
          <a:prstGeom prst="rect">
            <a:avLst/>
          </a:prstGeom>
        </p:spPr>
      </p:pic>
    </p:spTree>
    <p:extLst>
      <p:ext uri="{BB962C8B-B14F-4D97-AF65-F5344CB8AC3E}">
        <p14:creationId xmlns:p14="http://schemas.microsoft.com/office/powerpoint/2010/main" val="383334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F6F99C1-F8DC-45BC-AC7F-1997945AE4AF}"/>
              </a:ext>
            </a:extLst>
          </p:cNvPr>
          <p:cNvPicPr>
            <a:picLocks noChangeAspect="1"/>
          </p:cNvPicPr>
          <p:nvPr/>
        </p:nvPicPr>
        <p:blipFill>
          <a:blip r:embed="rId3"/>
          <a:stretch>
            <a:fillRect/>
          </a:stretch>
        </p:blipFill>
        <p:spPr>
          <a:xfrm>
            <a:off x="991218" y="2168743"/>
            <a:ext cx="3577452" cy="2206357"/>
          </a:xfrm>
          <a:prstGeom prst="rect">
            <a:avLst/>
          </a:prstGeom>
        </p:spPr>
      </p:pic>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Flow Control – if &amp; for</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A7A8BC7F-BC7D-4E40-94B3-F09AB4554C75}"/>
              </a:ext>
            </a:extLst>
          </p:cNvPr>
          <p:cNvSpPr/>
          <p:nvPr/>
        </p:nvSpPr>
        <p:spPr>
          <a:xfrm>
            <a:off x="1895475" y="2667000"/>
            <a:ext cx="5334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E87F6A4-3B64-4FFB-A4FA-BAD7FEF3E671}"/>
              </a:ext>
            </a:extLst>
          </p:cNvPr>
          <p:cNvSpPr/>
          <p:nvPr/>
        </p:nvSpPr>
        <p:spPr>
          <a:xfrm>
            <a:off x="3333132" y="2441357"/>
            <a:ext cx="238743" cy="3018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C37FB47-BF89-42F5-A1D3-49AEE26701B1}"/>
              </a:ext>
            </a:extLst>
          </p:cNvPr>
          <p:cNvSpPr/>
          <p:nvPr/>
        </p:nvSpPr>
        <p:spPr>
          <a:xfrm>
            <a:off x="1895475" y="3648244"/>
            <a:ext cx="5334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65CA448E-BE04-4C9B-9B7B-1A2DEFFFE455}"/>
              </a:ext>
            </a:extLst>
          </p:cNvPr>
          <p:cNvGrpSpPr/>
          <p:nvPr/>
        </p:nvGrpSpPr>
        <p:grpSpPr>
          <a:xfrm>
            <a:off x="5615802" y="1603311"/>
            <a:ext cx="6219694" cy="2009706"/>
            <a:chOff x="5596752" y="2168743"/>
            <a:chExt cx="6219694" cy="2009706"/>
          </a:xfrm>
        </p:grpSpPr>
        <p:pic>
          <p:nvPicPr>
            <p:cNvPr id="20" name="图片 19">
              <a:extLst>
                <a:ext uri="{FF2B5EF4-FFF2-40B4-BE49-F238E27FC236}">
                  <a16:creationId xmlns:a16="http://schemas.microsoft.com/office/drawing/2014/main" id="{E0365D46-BA0B-44FE-9116-4472A75E27FA}"/>
                </a:ext>
              </a:extLst>
            </p:cNvPr>
            <p:cNvPicPr>
              <a:picLocks noChangeAspect="1"/>
            </p:cNvPicPr>
            <p:nvPr/>
          </p:nvPicPr>
          <p:blipFill>
            <a:blip r:embed="rId4"/>
            <a:stretch>
              <a:fillRect/>
            </a:stretch>
          </p:blipFill>
          <p:spPr>
            <a:xfrm>
              <a:off x="5596752" y="2168743"/>
              <a:ext cx="6219694" cy="2009706"/>
            </a:xfrm>
            <a:prstGeom prst="rect">
              <a:avLst/>
            </a:prstGeom>
          </p:spPr>
        </p:pic>
        <p:sp>
          <p:nvSpPr>
            <p:cNvPr id="22" name="矩形 21">
              <a:extLst>
                <a:ext uri="{FF2B5EF4-FFF2-40B4-BE49-F238E27FC236}">
                  <a16:creationId xmlns:a16="http://schemas.microsoft.com/office/drawing/2014/main" id="{C1B9CF7C-38B9-4A80-B1DA-A171D73D67E7}"/>
                </a:ext>
              </a:extLst>
            </p:cNvPr>
            <p:cNvSpPr/>
            <p:nvPr/>
          </p:nvSpPr>
          <p:spPr>
            <a:xfrm>
              <a:off x="7838457" y="2536441"/>
              <a:ext cx="314943" cy="3591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5663CB4-0176-454C-A927-22902200FE95}"/>
                </a:ext>
              </a:extLst>
            </p:cNvPr>
            <p:cNvSpPr/>
            <p:nvPr/>
          </p:nvSpPr>
          <p:spPr>
            <a:xfrm>
              <a:off x="8781432" y="2536440"/>
              <a:ext cx="314943" cy="3591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a:extLst>
              <a:ext uri="{FF2B5EF4-FFF2-40B4-BE49-F238E27FC236}">
                <a16:creationId xmlns:a16="http://schemas.microsoft.com/office/drawing/2014/main" id="{D11E50B7-8D28-4C04-B3E3-7E2B7D2CD233}"/>
              </a:ext>
            </a:extLst>
          </p:cNvPr>
          <p:cNvPicPr>
            <a:picLocks noChangeAspect="1"/>
          </p:cNvPicPr>
          <p:nvPr/>
        </p:nvPicPr>
        <p:blipFill>
          <a:blip r:embed="rId5"/>
          <a:stretch>
            <a:fillRect/>
          </a:stretch>
        </p:blipFill>
        <p:spPr>
          <a:xfrm>
            <a:off x="5615802" y="3584885"/>
            <a:ext cx="5950645" cy="1885896"/>
          </a:xfrm>
          <a:prstGeom prst="rect">
            <a:avLst/>
          </a:prstGeom>
        </p:spPr>
      </p:pic>
    </p:spTree>
    <p:extLst>
      <p:ext uri="{BB962C8B-B14F-4D97-AF65-F5344CB8AC3E}">
        <p14:creationId xmlns:p14="http://schemas.microsoft.com/office/powerpoint/2010/main" val="84466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1287853"/>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set – mutable and ordered data structure</a:t>
            </a:r>
          </a:p>
          <a:p>
            <a:pPr lvl="1">
              <a:lnSpc>
                <a:spcPct val="150000"/>
              </a:lnSpc>
              <a:spcBef>
                <a:spcPts val="1200"/>
              </a:spcBef>
              <a:defRPr/>
            </a:pPr>
            <a:r>
              <a:rPr lang="en-US" altLang="zh-CN" sz="2400" b="1" dirty="0">
                <a:solidFill>
                  <a:srgbClr val="366A85"/>
                </a:solidFill>
                <a:latin typeface="Times New Roman" panose="02020603050405020304" pitchFamily="18" charset="0"/>
                <a:cs typeface="Times New Roman" panose="02020603050405020304" pitchFamily="18" charset="0"/>
              </a:rPr>
              <a:t>non-repetitive </a:t>
            </a:r>
          </a:p>
        </p:txBody>
      </p:sp>
      <p:sp>
        <p:nvSpPr>
          <p:cNvPr id="2" name="乘号 1">
            <a:extLst>
              <a:ext uri="{FF2B5EF4-FFF2-40B4-BE49-F238E27FC236}">
                <a16:creationId xmlns:a16="http://schemas.microsoft.com/office/drawing/2014/main" id="{9D0A3AEF-D121-4369-ABDC-73CB92FB9673}"/>
              </a:ext>
            </a:extLst>
          </p:cNvPr>
          <p:cNvSpPr/>
          <p:nvPr/>
        </p:nvSpPr>
        <p:spPr>
          <a:xfrm>
            <a:off x="4103366" y="1384005"/>
            <a:ext cx="589606" cy="5896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831EE709-1B95-4A2E-A9CA-238012199AE4}"/>
              </a:ext>
            </a:extLst>
          </p:cNvPr>
          <p:cNvPicPr>
            <a:picLocks noChangeAspect="1"/>
          </p:cNvPicPr>
          <p:nvPr/>
        </p:nvPicPr>
        <p:blipFill>
          <a:blip r:embed="rId3"/>
          <a:stretch>
            <a:fillRect/>
          </a:stretch>
        </p:blipFill>
        <p:spPr>
          <a:xfrm>
            <a:off x="172388" y="2699312"/>
            <a:ext cx="7862643" cy="2490997"/>
          </a:xfrm>
          <a:prstGeom prst="rect">
            <a:avLst/>
          </a:prstGeom>
        </p:spPr>
      </p:pic>
      <p:pic>
        <p:nvPicPr>
          <p:cNvPr id="16" name="图片 15">
            <a:extLst>
              <a:ext uri="{FF2B5EF4-FFF2-40B4-BE49-F238E27FC236}">
                <a16:creationId xmlns:a16="http://schemas.microsoft.com/office/drawing/2014/main" id="{DF91EDC2-C060-4230-8BEA-BCE14826A651}"/>
              </a:ext>
            </a:extLst>
          </p:cNvPr>
          <p:cNvPicPr>
            <a:picLocks noChangeAspect="1"/>
          </p:cNvPicPr>
          <p:nvPr/>
        </p:nvPicPr>
        <p:blipFill>
          <a:blip r:embed="rId4"/>
          <a:stretch>
            <a:fillRect/>
          </a:stretch>
        </p:blipFill>
        <p:spPr>
          <a:xfrm>
            <a:off x="8282555" y="256306"/>
            <a:ext cx="2846999" cy="1566691"/>
          </a:xfrm>
          <a:prstGeom prst="rect">
            <a:avLst/>
          </a:prstGeom>
        </p:spPr>
      </p:pic>
      <p:pic>
        <p:nvPicPr>
          <p:cNvPr id="18" name="图片 17">
            <a:extLst>
              <a:ext uri="{FF2B5EF4-FFF2-40B4-BE49-F238E27FC236}">
                <a16:creationId xmlns:a16="http://schemas.microsoft.com/office/drawing/2014/main" id="{29D3D5FD-7675-4FEC-85A6-DAFD4CFA5F9B}"/>
              </a:ext>
            </a:extLst>
          </p:cNvPr>
          <p:cNvPicPr>
            <a:picLocks noChangeAspect="1"/>
          </p:cNvPicPr>
          <p:nvPr/>
        </p:nvPicPr>
        <p:blipFill>
          <a:blip r:embed="rId5"/>
          <a:stretch>
            <a:fillRect/>
          </a:stretch>
        </p:blipFill>
        <p:spPr>
          <a:xfrm>
            <a:off x="7348290" y="1770218"/>
            <a:ext cx="5231022" cy="1213733"/>
          </a:xfrm>
          <a:prstGeom prst="rect">
            <a:avLst/>
          </a:prstGeom>
        </p:spPr>
      </p:pic>
      <p:pic>
        <p:nvPicPr>
          <p:cNvPr id="20" name="图片 19">
            <a:extLst>
              <a:ext uri="{FF2B5EF4-FFF2-40B4-BE49-F238E27FC236}">
                <a16:creationId xmlns:a16="http://schemas.microsoft.com/office/drawing/2014/main" id="{83FFF798-A4D5-4762-9F06-20D5CBD83455}"/>
              </a:ext>
            </a:extLst>
          </p:cNvPr>
          <p:cNvPicPr>
            <a:picLocks noChangeAspect="1"/>
          </p:cNvPicPr>
          <p:nvPr/>
        </p:nvPicPr>
        <p:blipFill>
          <a:blip r:embed="rId6"/>
          <a:stretch>
            <a:fillRect/>
          </a:stretch>
        </p:blipFill>
        <p:spPr>
          <a:xfrm>
            <a:off x="8269742" y="3260253"/>
            <a:ext cx="2563721" cy="2718163"/>
          </a:xfrm>
          <a:prstGeom prst="rect">
            <a:avLst/>
          </a:prstGeom>
        </p:spPr>
      </p:pic>
    </p:spTree>
    <p:extLst>
      <p:ext uri="{BB962C8B-B14F-4D97-AF65-F5344CB8AC3E}">
        <p14:creationId xmlns:p14="http://schemas.microsoft.com/office/powerpoint/2010/main" val="242937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err="1">
                <a:solidFill>
                  <a:srgbClr val="366A85"/>
                </a:solidFill>
                <a:latin typeface="Times New Roman" panose="02020603050405020304" pitchFamily="18" charset="0"/>
                <a:cs typeface="Times New Roman" panose="02020603050405020304" pitchFamily="18" charset="0"/>
              </a:rPr>
              <a:t>dict</a:t>
            </a:r>
            <a:r>
              <a:rPr lang="en-US" altLang="zh-CN" sz="2400" b="1" dirty="0">
                <a:solidFill>
                  <a:srgbClr val="366A85"/>
                </a:solidFill>
                <a:latin typeface="Times New Roman" panose="02020603050405020304" pitchFamily="18" charset="0"/>
                <a:cs typeface="Times New Roman" panose="02020603050405020304" pitchFamily="18" charset="0"/>
              </a:rPr>
              <a:t> – mutable data structure</a:t>
            </a:r>
          </a:p>
        </p:txBody>
      </p:sp>
      <p:pic>
        <p:nvPicPr>
          <p:cNvPr id="4" name="图片 3">
            <a:extLst>
              <a:ext uri="{FF2B5EF4-FFF2-40B4-BE49-F238E27FC236}">
                <a16:creationId xmlns:a16="http://schemas.microsoft.com/office/drawing/2014/main" id="{F698A607-52FC-4B1F-868D-2A2E3C5042D3}"/>
              </a:ext>
            </a:extLst>
          </p:cNvPr>
          <p:cNvPicPr>
            <a:picLocks noChangeAspect="1"/>
          </p:cNvPicPr>
          <p:nvPr/>
        </p:nvPicPr>
        <p:blipFill>
          <a:blip r:embed="rId3"/>
          <a:stretch>
            <a:fillRect/>
          </a:stretch>
        </p:blipFill>
        <p:spPr>
          <a:xfrm>
            <a:off x="1514712" y="2206358"/>
            <a:ext cx="7103983" cy="2095676"/>
          </a:xfrm>
          <a:prstGeom prst="rect">
            <a:avLst/>
          </a:prstGeom>
        </p:spPr>
      </p:pic>
    </p:spTree>
    <p:extLst>
      <p:ext uri="{BB962C8B-B14F-4D97-AF65-F5344CB8AC3E}">
        <p14:creationId xmlns:p14="http://schemas.microsoft.com/office/powerpoint/2010/main" val="183064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Data Type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2332" y="1326769"/>
            <a:ext cx="8473099" cy="579967"/>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dirty="0" err="1">
                <a:solidFill>
                  <a:srgbClr val="366A85"/>
                </a:solidFill>
                <a:latin typeface="Times New Roman" panose="02020603050405020304" pitchFamily="18" charset="0"/>
                <a:cs typeface="Times New Roman" panose="02020603050405020304" pitchFamily="18" charset="0"/>
              </a:rPr>
              <a:t>dict</a:t>
            </a:r>
            <a:r>
              <a:rPr lang="en-US" altLang="zh-CN" sz="2400" b="1" dirty="0">
                <a:solidFill>
                  <a:srgbClr val="366A85"/>
                </a:solidFill>
                <a:latin typeface="Times New Roman" panose="02020603050405020304" pitchFamily="18" charset="0"/>
                <a:cs typeface="Times New Roman" panose="02020603050405020304" pitchFamily="18" charset="0"/>
              </a:rPr>
              <a:t> – mutable data structure</a:t>
            </a:r>
          </a:p>
        </p:txBody>
      </p:sp>
      <p:pic>
        <p:nvPicPr>
          <p:cNvPr id="3" name="图片 2">
            <a:extLst>
              <a:ext uri="{FF2B5EF4-FFF2-40B4-BE49-F238E27FC236}">
                <a16:creationId xmlns:a16="http://schemas.microsoft.com/office/drawing/2014/main" id="{BF59E254-715A-4A00-BFE2-ADC50AF6A34D}"/>
              </a:ext>
            </a:extLst>
          </p:cNvPr>
          <p:cNvPicPr>
            <a:picLocks noChangeAspect="1"/>
          </p:cNvPicPr>
          <p:nvPr/>
        </p:nvPicPr>
        <p:blipFill>
          <a:blip r:embed="rId3"/>
          <a:stretch>
            <a:fillRect/>
          </a:stretch>
        </p:blipFill>
        <p:spPr>
          <a:xfrm>
            <a:off x="2688999" y="2084936"/>
            <a:ext cx="7889417" cy="2650350"/>
          </a:xfrm>
          <a:prstGeom prst="rect">
            <a:avLst/>
          </a:prstGeom>
        </p:spPr>
      </p:pic>
      <p:sp>
        <p:nvSpPr>
          <p:cNvPr id="10" name="矩形 9">
            <a:extLst>
              <a:ext uri="{FF2B5EF4-FFF2-40B4-BE49-F238E27FC236}">
                <a16:creationId xmlns:a16="http://schemas.microsoft.com/office/drawing/2014/main" id="{504F88C2-6447-403F-9CA4-C766A82DE902}"/>
              </a:ext>
            </a:extLst>
          </p:cNvPr>
          <p:cNvSpPr/>
          <p:nvPr/>
        </p:nvSpPr>
        <p:spPr>
          <a:xfrm>
            <a:off x="6271531" y="2664903"/>
            <a:ext cx="1620611" cy="4048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796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Basic Input &amp; Output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503339" y="1755687"/>
            <a:ext cx="8473099" cy="1027461"/>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input()</a:t>
            </a:r>
          </a:p>
          <a:p>
            <a:pPr marL="800100" lvl="1" indent="-342900">
              <a:lnSpc>
                <a:spcPct val="150000"/>
              </a:lnSpc>
              <a:spcBef>
                <a:spcPts val="1200"/>
              </a:spcBef>
              <a:buFont typeface="Arial" panose="020B0604020202020204" pitchFamily="34" charset="0"/>
              <a:buChar char="•"/>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print()</a:t>
            </a:r>
          </a:p>
        </p:txBody>
      </p:sp>
      <p:pic>
        <p:nvPicPr>
          <p:cNvPr id="7" name="图片 6">
            <a:extLst>
              <a:ext uri="{FF2B5EF4-FFF2-40B4-BE49-F238E27FC236}">
                <a16:creationId xmlns:a16="http://schemas.microsoft.com/office/drawing/2014/main" id="{7E741696-0FC4-495B-AED2-AA000B6BCEC7}"/>
              </a:ext>
            </a:extLst>
          </p:cNvPr>
          <p:cNvPicPr>
            <a:picLocks noChangeAspect="1"/>
          </p:cNvPicPr>
          <p:nvPr/>
        </p:nvPicPr>
        <p:blipFill>
          <a:blip r:embed="rId3"/>
          <a:stretch>
            <a:fillRect/>
          </a:stretch>
        </p:blipFill>
        <p:spPr>
          <a:xfrm>
            <a:off x="5215131" y="1755686"/>
            <a:ext cx="5645629" cy="2572474"/>
          </a:xfrm>
          <a:prstGeom prst="rect">
            <a:avLst/>
          </a:prstGeom>
        </p:spPr>
      </p:pic>
    </p:spTree>
    <p:extLst>
      <p:ext uri="{BB962C8B-B14F-4D97-AF65-F5344CB8AC3E}">
        <p14:creationId xmlns:p14="http://schemas.microsoft.com/office/powerpoint/2010/main" val="227523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44C0F99-9949-4E89-9BB0-978832B57031}"/>
              </a:ext>
            </a:extLst>
          </p:cNvPr>
          <p:cNvPicPr>
            <a:picLocks noChangeAspect="1"/>
          </p:cNvPicPr>
          <p:nvPr/>
        </p:nvPicPr>
        <p:blipFill>
          <a:blip r:embed="rId3"/>
          <a:stretch>
            <a:fillRect/>
          </a:stretch>
        </p:blipFill>
        <p:spPr>
          <a:xfrm>
            <a:off x="5823857" y="178958"/>
            <a:ext cx="6096000" cy="2997972"/>
          </a:xfrm>
          <a:prstGeom prst="rect">
            <a:avLst/>
          </a:prstGeom>
        </p:spPr>
      </p:pic>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Reference Tutorial</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50964" y="1886064"/>
            <a:ext cx="11545786" cy="2581732"/>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廖雪峰的</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python</a:t>
            </a: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教程，通俗易懂</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hlinkClick r:id="rId4"/>
              </a:rPr>
              <a:t>https://www.liaoxuefeng.com/wiki/1016959663602400</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a:t>
            </a:r>
          </a:p>
          <a:p>
            <a:pPr marL="800100" lvl="1" indent="-342900">
              <a:lnSpc>
                <a:spcPct val="150000"/>
              </a:lnSpc>
              <a:spcBef>
                <a:spcPts val="1200"/>
              </a:spcBef>
              <a:buFont typeface="Arial" panose="020B0604020202020204" pitchFamily="34" charset="0"/>
              <a:buChar char="•"/>
              <a:defRPr/>
            </a:pP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三天搞定</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Python</a:t>
            </a:r>
            <a:r>
              <a:rPr lang="zh-CN" altLang="en-US"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基础概念</a:t>
            </a:r>
            <a:endPar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endParaRPr>
          </a:p>
          <a:p>
            <a:pPr lvl="1">
              <a:lnSpc>
                <a:spcPct val="150000"/>
              </a:lnSpc>
              <a:spcBef>
                <a:spcPts val="1200"/>
              </a:spcBef>
              <a:defRPr/>
            </a:pP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a:t>
            </a:r>
            <a:r>
              <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hlinkClick r:id="rId5"/>
              </a:rPr>
              <a:t>https://github.com/MurphyWan/Python-first-Practice</a:t>
            </a:r>
            <a:endPar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endParaRPr>
          </a:p>
          <a:p>
            <a:pPr lvl="1">
              <a:lnSpc>
                <a:spcPct val="150000"/>
              </a:lnSpc>
              <a:spcBef>
                <a:spcPts val="1200"/>
              </a:spcBef>
              <a:defRPr/>
            </a:pPr>
            <a:endParaRPr lang="en-US" altLang="zh-CN"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B60E7E59-67F5-48B9-8CFC-1B03F301E29B}"/>
              </a:ext>
            </a:extLst>
          </p:cNvPr>
          <p:cNvCxnSpPr>
            <a:cxnSpLocks/>
          </p:cNvCxnSpPr>
          <p:nvPr/>
        </p:nvCxnSpPr>
        <p:spPr>
          <a:xfrm flipH="1">
            <a:off x="4974772" y="1835525"/>
            <a:ext cx="248194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63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About Tutor </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899501" y="1520468"/>
            <a:ext cx="6110286" cy="2677656"/>
          </a:xfrm>
          <a:prstGeom prst="rect">
            <a:avLst/>
          </a:prstGeom>
          <a:noFill/>
        </p:spPr>
        <p:txBody>
          <a:bodyPr wrap="square">
            <a:spAutoFit/>
          </a:bodyPr>
          <a:lstStyle/>
          <a:p>
            <a:r>
              <a:rPr lang="en-US" altLang="zh-CN" sz="2800" dirty="0">
                <a:solidFill>
                  <a:srgbClr val="366A85"/>
                </a:solidFill>
                <a:latin typeface="Times New Roman" panose="02020603050405020304" pitchFamily="18" charset="0"/>
                <a:cs typeface="Times New Roman" panose="02020603050405020304" pitchFamily="18" charset="0"/>
              </a:rPr>
              <a:t>Qian Yu</a:t>
            </a:r>
          </a:p>
          <a:p>
            <a:r>
              <a:rPr lang="en-US" altLang="zh-CN" sz="2800" dirty="0">
                <a:solidFill>
                  <a:srgbClr val="366A85"/>
                </a:solidFill>
                <a:latin typeface="Times New Roman" panose="02020603050405020304" pitchFamily="18" charset="0"/>
                <a:cs typeface="Times New Roman" panose="02020603050405020304" pitchFamily="18" charset="0"/>
              </a:rPr>
              <a:t>Mail: </a:t>
            </a:r>
            <a:r>
              <a:rPr lang="en-US" altLang="zh-CN" sz="2800" dirty="0">
                <a:hlinkClick r:id="rId3"/>
              </a:rPr>
              <a:t>12133094@mail.sustech.edu.cn</a:t>
            </a:r>
            <a:endParaRPr lang="en-US" altLang="zh-CN" sz="2800" dirty="0"/>
          </a:p>
          <a:p>
            <a:endParaRPr lang="en-US" altLang="zh-CN" sz="2800" dirty="0">
              <a:solidFill>
                <a:srgbClr val="366A85"/>
              </a:solidFill>
              <a:latin typeface="Times New Roman" panose="02020603050405020304" pitchFamily="18" charset="0"/>
              <a:cs typeface="Times New Roman" panose="02020603050405020304" pitchFamily="18" charset="0"/>
            </a:endParaRPr>
          </a:p>
          <a:p>
            <a:endParaRPr lang="en-US" altLang="zh-CN" sz="2800" dirty="0">
              <a:solidFill>
                <a:srgbClr val="366A85"/>
              </a:solidFill>
              <a:latin typeface="Times New Roman" panose="02020603050405020304" pitchFamily="18" charset="0"/>
              <a:cs typeface="Times New Roman" panose="02020603050405020304" pitchFamily="18" charset="0"/>
            </a:endParaRPr>
          </a:p>
          <a:p>
            <a:r>
              <a:rPr lang="en-US" altLang="zh-CN" sz="2800" dirty="0" err="1">
                <a:solidFill>
                  <a:srgbClr val="366A85"/>
                </a:solidFill>
                <a:latin typeface="Times New Roman" panose="02020603050405020304" pitchFamily="18" charset="0"/>
                <a:cs typeface="Times New Roman" panose="02020603050405020304" pitchFamily="18" charset="0"/>
              </a:rPr>
              <a:t>Encheng</a:t>
            </a:r>
            <a:r>
              <a:rPr lang="en-US" altLang="zh-CN" sz="2800" dirty="0">
                <a:solidFill>
                  <a:srgbClr val="366A85"/>
                </a:solidFill>
                <a:latin typeface="Times New Roman" panose="02020603050405020304" pitchFamily="18" charset="0"/>
                <a:cs typeface="Times New Roman" panose="02020603050405020304" pitchFamily="18" charset="0"/>
              </a:rPr>
              <a:t> Yu</a:t>
            </a:r>
          </a:p>
          <a:p>
            <a:r>
              <a:rPr lang="en-US" altLang="zh-CN" sz="2800" dirty="0">
                <a:solidFill>
                  <a:srgbClr val="366A85"/>
                </a:solidFill>
                <a:latin typeface="Times New Roman" panose="02020603050405020304" pitchFamily="18" charset="0"/>
                <a:cs typeface="Times New Roman" panose="02020603050405020304" pitchFamily="18" charset="0"/>
              </a:rPr>
              <a:t>Mail: </a:t>
            </a:r>
            <a:r>
              <a:rPr lang="en-US" altLang="zh-CN" sz="2800" dirty="0">
                <a:solidFill>
                  <a:srgbClr val="366A85"/>
                </a:solidFill>
                <a:latin typeface="Times New Roman" panose="02020603050405020304" pitchFamily="18" charset="0"/>
                <a:cs typeface="Times New Roman" panose="02020603050405020304" pitchFamily="18" charset="0"/>
                <a:hlinkClick r:id="rId4"/>
              </a:rPr>
              <a:t>12133093@mail.sustech.edu.cn</a:t>
            </a:r>
            <a:endParaRPr lang="en-US" altLang="zh-CN" sz="2800" dirty="0">
              <a:solidFill>
                <a:srgbClr val="366A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47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ED3A92-2465-4E57-A896-98620B496BC7}"/>
              </a:ext>
            </a:extLst>
          </p:cNvPr>
          <p:cNvPicPr>
            <a:picLocks noChangeAspect="1"/>
          </p:cNvPicPr>
          <p:nvPr/>
        </p:nvPicPr>
        <p:blipFill>
          <a:blip r:embed="rId3"/>
          <a:stretch>
            <a:fillRect/>
          </a:stretch>
        </p:blipFill>
        <p:spPr>
          <a:xfrm>
            <a:off x="5136049" y="840505"/>
            <a:ext cx="6822287" cy="3315366"/>
          </a:xfrm>
          <a:prstGeom prst="rect">
            <a:avLst/>
          </a:prstGeom>
        </p:spPr>
      </p:pic>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Why Python?</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690996" y="1220696"/>
            <a:ext cx="9839677" cy="3939540"/>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Popular</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Small</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Cross-platform</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Simply understandable</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Massive Packages</a:t>
            </a:r>
          </a:p>
          <a:p>
            <a:pPr marL="800100" lvl="1" indent="-342900">
              <a:lnSpc>
                <a:spcPct val="150000"/>
              </a:lnSpc>
              <a:spcBef>
                <a:spcPts val="1200"/>
              </a:spcBef>
              <a:buFont typeface="Arial" panose="020B0604020202020204" pitchFamily="34" charset="0"/>
              <a:buChar char="•"/>
              <a:defRPr/>
            </a:pP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Wide Application</a:t>
            </a:r>
            <a:r>
              <a:rPr lang="zh-CN" altLang="en-US"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a:t>
            </a:r>
            <a:r>
              <a:rPr lang="en-US" altLang="zh-CN"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Deep learning, Web Scraping , …</a:t>
            </a:r>
            <a:r>
              <a:rPr lang="zh-CN" altLang="en-US" sz="20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t>
            </a:r>
          </a:p>
          <a:p>
            <a:endParaRPr lang="en-US" altLang="zh-CN" sz="2000" b="1" dirty="0">
              <a:solidFill>
                <a:srgbClr val="366A8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75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Python Environment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B048AE0-C5B8-44D7-BC08-C876F08EFBAE}"/>
              </a:ext>
            </a:extLst>
          </p:cNvPr>
          <p:cNvPicPr>
            <a:picLocks noChangeAspect="1"/>
          </p:cNvPicPr>
          <p:nvPr/>
        </p:nvPicPr>
        <p:blipFill>
          <a:blip r:embed="rId3"/>
          <a:stretch>
            <a:fillRect/>
          </a:stretch>
        </p:blipFill>
        <p:spPr>
          <a:xfrm>
            <a:off x="-20270" y="2125658"/>
            <a:ext cx="12193219" cy="4356811"/>
          </a:xfrm>
          <a:prstGeom prst="rect">
            <a:avLst/>
          </a:prstGeom>
        </p:spPr>
      </p:pic>
      <p:sp>
        <p:nvSpPr>
          <p:cNvPr id="15" name="文本框 14">
            <a:extLst>
              <a:ext uri="{FF2B5EF4-FFF2-40B4-BE49-F238E27FC236}">
                <a16:creationId xmlns:a16="http://schemas.microsoft.com/office/drawing/2014/main" id="{A70480B4-B59A-47CF-9E4A-9E471AEC9C0D}"/>
              </a:ext>
            </a:extLst>
          </p:cNvPr>
          <p:cNvSpPr txBox="1"/>
          <p:nvPr/>
        </p:nvSpPr>
        <p:spPr>
          <a:xfrm>
            <a:off x="853099" y="1294662"/>
            <a:ext cx="8473099" cy="1133965"/>
          </a:xfrm>
          <a:prstGeom prst="rect">
            <a:avLst/>
          </a:prstGeom>
          <a:noFill/>
        </p:spPr>
        <p:txBody>
          <a:bodyPr wrap="square">
            <a:spAutoFit/>
          </a:bodyPr>
          <a:lstStyle/>
          <a:p>
            <a:pPr marL="800100" lvl="1" indent="-342900">
              <a:lnSpc>
                <a:spcPct val="150000"/>
              </a:lnSpc>
              <a:buFont typeface="Arial" panose="020B0604020202020204" pitchFamily="34" charset="0"/>
              <a:buChar char="•"/>
              <a:defRPr/>
            </a:pPr>
            <a:r>
              <a:rPr lang="en-US" altLang="zh-CN" sz="2400" b="1"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rPr>
              <a:t>Python -- </a:t>
            </a:r>
            <a:r>
              <a:rPr lang="en-US" altLang="zh-CN" sz="2400" b="1"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hlinkClick r:id="rId4"/>
              </a:rPr>
              <a:t>https://www.python.org/</a:t>
            </a:r>
            <a:endParaRPr lang="en-US" altLang="zh-CN" sz="2400" b="1" spc="300" dirty="0">
              <a:solidFill>
                <a:srgbClr val="2F2E41"/>
              </a:solidFill>
              <a:latin typeface="Times New Roman" panose="02020603050405020304" pitchFamily="18" charset="0"/>
              <a:ea typeface="思源黑体 CN Bold" panose="020B0800000000000000" pitchFamily="34" charset="-122"/>
              <a:cs typeface="Times New Roman" panose="02020603050405020304" pitchFamily="18" charset="0"/>
            </a:endParaRPr>
          </a:p>
          <a:p>
            <a:pPr marL="800100" lvl="1" indent="-342900">
              <a:lnSpc>
                <a:spcPct val="150000"/>
              </a:lnSpc>
              <a:buFont typeface="Arial" panose="020B0604020202020204" pitchFamily="34" charset="0"/>
              <a:buChar char="•"/>
              <a:defRPr/>
            </a:pPr>
            <a:r>
              <a:rPr lang="en-US" altLang="zh-CN" sz="2400" b="1" dirty="0">
                <a:solidFill>
                  <a:srgbClr val="366A85"/>
                </a:solidFill>
                <a:latin typeface="Times New Roman" panose="02020603050405020304" pitchFamily="18" charset="0"/>
                <a:cs typeface="Times New Roman" panose="02020603050405020304" pitchFamily="18" charset="0"/>
              </a:rPr>
              <a:t>https://www.python.org/downloads/release/python-387/</a:t>
            </a:r>
          </a:p>
        </p:txBody>
      </p:sp>
    </p:spTree>
    <p:extLst>
      <p:ext uri="{BB962C8B-B14F-4D97-AF65-F5344CB8AC3E}">
        <p14:creationId xmlns:p14="http://schemas.microsoft.com/office/powerpoint/2010/main" val="195991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手动输入 7">
            <a:extLst>
              <a:ext uri="{FF2B5EF4-FFF2-40B4-BE49-F238E27FC236}">
                <a16:creationId xmlns:a16="http://schemas.microsoft.com/office/drawing/2014/main" id="{05A90C1E-837C-402C-BAB8-E98EF68C29A3}"/>
              </a:ext>
            </a:extLst>
          </p:cNvPr>
          <p:cNvSpPr/>
          <p:nvPr/>
        </p:nvSpPr>
        <p:spPr>
          <a:xfrm>
            <a:off x="-20270" y="4651642"/>
            <a:ext cx="12193219" cy="22063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4"/>
              <a:gd name="connsiteY0" fmla="*/ 0 h 16123"/>
              <a:gd name="connsiteX1" fmla="*/ 10014 w 10014"/>
              <a:gd name="connsiteY1" fmla="*/ 6123 h 16123"/>
              <a:gd name="connsiteX2" fmla="*/ 10014 w 10014"/>
              <a:gd name="connsiteY2" fmla="*/ 16123 h 16123"/>
              <a:gd name="connsiteX3" fmla="*/ 14 w 10014"/>
              <a:gd name="connsiteY3" fmla="*/ 16123 h 16123"/>
              <a:gd name="connsiteX4" fmla="*/ 0 w 10014"/>
              <a:gd name="connsiteY4" fmla="*/ 0 h 16123"/>
              <a:gd name="connsiteX0" fmla="*/ 0 w 10014"/>
              <a:gd name="connsiteY0" fmla="*/ 0 h 16123"/>
              <a:gd name="connsiteX1" fmla="*/ 10000 w 10014"/>
              <a:gd name="connsiteY1" fmla="*/ 10615 h 16123"/>
              <a:gd name="connsiteX2" fmla="*/ 10014 w 10014"/>
              <a:gd name="connsiteY2" fmla="*/ 16123 h 16123"/>
              <a:gd name="connsiteX3" fmla="*/ 14 w 10014"/>
              <a:gd name="connsiteY3" fmla="*/ 16123 h 16123"/>
              <a:gd name="connsiteX4" fmla="*/ 0 w 10014"/>
              <a:gd name="connsiteY4" fmla="*/ 0 h 16123"/>
              <a:gd name="connsiteX0" fmla="*/ 8 w 10001"/>
              <a:gd name="connsiteY0" fmla="*/ 0 h 16185"/>
              <a:gd name="connsiteX1" fmla="*/ 9987 w 10001"/>
              <a:gd name="connsiteY1" fmla="*/ 10677 h 16185"/>
              <a:gd name="connsiteX2" fmla="*/ 10001 w 10001"/>
              <a:gd name="connsiteY2" fmla="*/ 16185 h 16185"/>
              <a:gd name="connsiteX3" fmla="*/ 1 w 10001"/>
              <a:gd name="connsiteY3" fmla="*/ 16185 h 16185"/>
              <a:gd name="connsiteX4" fmla="*/ 8 w 10001"/>
              <a:gd name="connsiteY4" fmla="*/ 0 h 16185"/>
              <a:gd name="connsiteX0" fmla="*/ 8 w 10002"/>
              <a:gd name="connsiteY0" fmla="*/ 0 h 16185"/>
              <a:gd name="connsiteX1" fmla="*/ 10001 w 10002"/>
              <a:gd name="connsiteY1" fmla="*/ 10677 h 16185"/>
              <a:gd name="connsiteX2" fmla="*/ 10001 w 10002"/>
              <a:gd name="connsiteY2" fmla="*/ 16185 h 16185"/>
              <a:gd name="connsiteX3" fmla="*/ 1 w 10002"/>
              <a:gd name="connsiteY3" fmla="*/ 16185 h 16185"/>
              <a:gd name="connsiteX4" fmla="*/ 8 w 10002"/>
              <a:gd name="connsiteY4" fmla="*/ 0 h 16185"/>
              <a:gd name="connsiteX0" fmla="*/ 8 w 10001"/>
              <a:gd name="connsiteY0" fmla="*/ 0 h 16185"/>
              <a:gd name="connsiteX1" fmla="*/ 9987 w 10001"/>
              <a:gd name="connsiteY1" fmla="*/ 10554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 name="connsiteX0" fmla="*/ 8 w 10001"/>
              <a:gd name="connsiteY0" fmla="*/ 0 h 16185"/>
              <a:gd name="connsiteX1" fmla="*/ 9994 w 10001"/>
              <a:gd name="connsiteY1" fmla="*/ 10492 h 16185"/>
              <a:gd name="connsiteX2" fmla="*/ 10001 w 10001"/>
              <a:gd name="connsiteY2" fmla="*/ 16185 h 16185"/>
              <a:gd name="connsiteX3" fmla="*/ 1 w 10001"/>
              <a:gd name="connsiteY3" fmla="*/ 16185 h 16185"/>
              <a:gd name="connsiteX4" fmla="*/ 8 w 10001"/>
              <a:gd name="connsiteY4" fmla="*/ 0 h 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6185">
                <a:moveTo>
                  <a:pt x="8" y="0"/>
                </a:moveTo>
                <a:lnTo>
                  <a:pt x="9994" y="10492"/>
                </a:lnTo>
                <a:cubicBezTo>
                  <a:pt x="9999" y="12328"/>
                  <a:pt x="9996" y="14349"/>
                  <a:pt x="10001" y="16185"/>
                </a:cubicBezTo>
                <a:lnTo>
                  <a:pt x="1" y="16185"/>
                </a:lnTo>
                <a:cubicBezTo>
                  <a:pt x="-4" y="10811"/>
                  <a:pt x="5" y="5374"/>
                  <a:pt x="8" y="0"/>
                </a:cubicBezTo>
                <a:close/>
              </a:path>
            </a:pathLst>
          </a:custGeom>
          <a:solidFill>
            <a:srgbClr val="0A5158"/>
          </a:solidFill>
          <a:ln>
            <a:solidFill>
              <a:srgbClr val="0A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Python Environment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70480B4-B59A-47CF-9E4A-9E471AEC9C0D}"/>
              </a:ext>
            </a:extLst>
          </p:cNvPr>
          <p:cNvSpPr txBox="1"/>
          <p:nvPr/>
        </p:nvSpPr>
        <p:spPr>
          <a:xfrm>
            <a:off x="503339" y="1593469"/>
            <a:ext cx="8473099" cy="2703625"/>
          </a:xfrm>
          <a:prstGeom prst="rect">
            <a:avLst/>
          </a:prstGeom>
          <a:noFill/>
        </p:spPr>
        <p:txBody>
          <a:bodyPr wrap="square">
            <a:spAutoFit/>
          </a:bodyPr>
          <a:lstStyle/>
          <a:p>
            <a:pPr marL="800100" lvl="1" indent="-342900">
              <a:lnSpc>
                <a:spcPct val="150000"/>
              </a:lnSpc>
              <a:spcBef>
                <a:spcPts val="1200"/>
              </a:spcBef>
              <a:buFont typeface="Arial" panose="020B0604020202020204" pitchFamily="34" charset="0"/>
              <a:buChar char="•"/>
              <a:defRPr/>
            </a:pP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Anaconda -- python toolkit management</a:t>
            </a:r>
          </a:p>
          <a:p>
            <a:pPr marL="1257300" lvl="2" indent="-342900">
              <a:lnSpc>
                <a:spcPct val="150000"/>
              </a:lnSpc>
              <a:spcBef>
                <a:spcPts val="1200"/>
              </a:spcBef>
              <a:buFont typeface="Arial" panose="020B0604020202020204" pitchFamily="34" charset="0"/>
              <a:buChar char="•"/>
              <a:defRPr/>
            </a:pP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Anaconda Navigator – home application</a:t>
            </a:r>
          </a:p>
          <a:p>
            <a:pPr marL="1257300" lvl="2" indent="-342900">
              <a:lnSpc>
                <a:spcPct val="150000"/>
              </a:lnSpc>
              <a:spcBef>
                <a:spcPts val="1200"/>
              </a:spcBef>
              <a:buFont typeface="Arial" panose="020B0604020202020204" pitchFamily="34" charset="0"/>
              <a:buChar char="•"/>
              <a:defRPr/>
            </a:pP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IDE – Spyder/ Visual Studio Code</a:t>
            </a:r>
          </a:p>
          <a:p>
            <a:pPr marL="1257300" lvl="2" indent="-342900">
              <a:lnSpc>
                <a:spcPct val="150000"/>
              </a:lnSpc>
              <a:spcBef>
                <a:spcPts val="1200"/>
              </a:spcBef>
              <a:buFont typeface="Arial" panose="020B0604020202020204" pitchFamily="34" charset="0"/>
              <a:buChar char="•"/>
              <a:defRPr/>
            </a:pPr>
            <a:r>
              <a:rPr lang="en-US" altLang="zh-CN" sz="2400" b="1" spc="300" dirty="0" err="1">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Jupyter</a:t>
            </a:r>
            <a:r>
              <a:rPr lang="en-US" altLang="zh-CN" sz="2400" b="1" spc="300" dirty="0">
                <a:solidFill>
                  <a:srgbClr val="366A85"/>
                </a:solidFill>
                <a:latin typeface="Times New Roman" panose="02020603050405020304" pitchFamily="18" charset="0"/>
                <a:ea typeface="思源黑体 CN Bold" panose="020B0800000000000000" pitchFamily="34" charset="-122"/>
                <a:cs typeface="Times New Roman" panose="02020603050405020304" pitchFamily="18" charset="0"/>
              </a:rPr>
              <a:t> – web python program editor</a:t>
            </a:r>
          </a:p>
        </p:txBody>
      </p:sp>
    </p:spTree>
    <p:extLst>
      <p:ext uri="{BB962C8B-B14F-4D97-AF65-F5344CB8AC3E}">
        <p14:creationId xmlns:p14="http://schemas.microsoft.com/office/powerpoint/2010/main" val="333124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EA6C63-8E74-4001-B122-2F9E3EFE7A16}"/>
              </a:ext>
            </a:extLst>
          </p:cNvPr>
          <p:cNvPicPr>
            <a:picLocks noChangeAspect="1"/>
          </p:cNvPicPr>
          <p:nvPr/>
        </p:nvPicPr>
        <p:blipFill>
          <a:blip r:embed="rId3"/>
          <a:stretch>
            <a:fillRect/>
          </a:stretch>
        </p:blipFill>
        <p:spPr>
          <a:xfrm>
            <a:off x="0" y="0"/>
            <a:ext cx="12192000" cy="6565900"/>
          </a:xfrm>
          <a:prstGeom prst="rect">
            <a:avLst/>
          </a:prstGeom>
        </p:spPr>
      </p:pic>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86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11B339-1399-439A-8055-565A4F46FE47}"/>
              </a:ext>
            </a:extLst>
          </p:cNvPr>
          <p:cNvPicPr>
            <a:picLocks noChangeAspect="1"/>
          </p:cNvPicPr>
          <p:nvPr/>
        </p:nvPicPr>
        <p:blipFill>
          <a:blip r:embed="rId3"/>
          <a:stretch>
            <a:fillRect/>
          </a:stretch>
        </p:blipFill>
        <p:spPr>
          <a:xfrm>
            <a:off x="2002972" y="495772"/>
            <a:ext cx="8044542" cy="5946547"/>
          </a:xfrm>
          <a:prstGeom prst="rect">
            <a:avLst/>
          </a:prstGeom>
        </p:spPr>
      </p:pic>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13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6B1C3E3-0AAF-4F59-8E97-EDB9F2B12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150"/>
            <a:ext cx="6879771" cy="4762918"/>
          </a:xfrm>
          <a:prstGeom prst="rect">
            <a:avLst/>
          </a:prstGeom>
        </p:spPr>
      </p:pic>
      <p:pic>
        <p:nvPicPr>
          <p:cNvPr id="6" name="图片 5">
            <a:extLst>
              <a:ext uri="{FF2B5EF4-FFF2-40B4-BE49-F238E27FC236}">
                <a16:creationId xmlns:a16="http://schemas.microsoft.com/office/drawing/2014/main" id="{51FF4566-B992-4895-B179-45291554F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8594" y="2908663"/>
            <a:ext cx="7802545" cy="3949337"/>
          </a:xfrm>
          <a:prstGeom prst="rect">
            <a:avLst/>
          </a:prstGeom>
        </p:spPr>
      </p:pic>
      <p:sp>
        <p:nvSpPr>
          <p:cNvPr id="7" name="箭头: 下 6">
            <a:extLst>
              <a:ext uri="{FF2B5EF4-FFF2-40B4-BE49-F238E27FC236}">
                <a16:creationId xmlns:a16="http://schemas.microsoft.com/office/drawing/2014/main" id="{424B6F9B-D095-404E-8BA6-071D462D5D16}"/>
              </a:ext>
            </a:extLst>
          </p:cNvPr>
          <p:cNvSpPr/>
          <p:nvPr/>
        </p:nvSpPr>
        <p:spPr>
          <a:xfrm rot="16200000">
            <a:off x="1787979" y="5603291"/>
            <a:ext cx="428625" cy="5625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324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DB8A1CD-A601-4873-8708-384874A0F962}"/>
              </a:ext>
            </a:extLst>
          </p:cNvPr>
          <p:cNvSpPr txBox="1"/>
          <p:nvPr/>
        </p:nvSpPr>
        <p:spPr>
          <a:xfrm>
            <a:off x="503339" y="5377343"/>
            <a:ext cx="4957893" cy="984885"/>
          </a:xfrm>
          <a:prstGeom prst="rect">
            <a:avLst/>
          </a:prstGeom>
          <a:noFill/>
        </p:spPr>
        <p:txBody>
          <a:bodyPr wrap="square" rtlCol="0">
            <a:spAutoFit/>
          </a:bodyPr>
          <a:lstStyle/>
          <a:p>
            <a:r>
              <a:rPr lang="en-US" altLang="zh-CN"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SUSTech</a:t>
            </a:r>
          </a:p>
          <a:p>
            <a:r>
              <a:rPr lang="en-US" altLang="zh-CN"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Southern University of Science and Technology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682A839-F662-4E22-B911-1DD36B61EED1}"/>
              </a:ext>
            </a:extLst>
          </p:cNvPr>
          <p:cNvSpPr txBox="1"/>
          <p:nvPr/>
        </p:nvSpPr>
        <p:spPr>
          <a:xfrm>
            <a:off x="813776" y="495772"/>
            <a:ext cx="10525125" cy="830997"/>
          </a:xfrm>
          <a:prstGeom prst="rect">
            <a:avLst/>
          </a:prstGeom>
          <a:noFill/>
        </p:spPr>
        <p:txBody>
          <a:bodyPr wrap="square" rtlCol="0">
            <a:spAutoFit/>
          </a:bodyPr>
          <a:lstStyle/>
          <a:p>
            <a:r>
              <a:rPr lang="en-US" altLang="zh-CN" sz="4800" dirty="0">
                <a:solidFill>
                  <a:srgbClr val="C1801C"/>
                </a:solidFill>
                <a:latin typeface="Times New Roman" panose="02020603050405020304" pitchFamily="18" charset="0"/>
                <a:cs typeface="Times New Roman" panose="02020603050405020304" pitchFamily="18" charset="0"/>
              </a:rPr>
              <a:t>Python Environment</a:t>
            </a:r>
            <a:endParaRPr lang="en-US" altLang="zh-CN" sz="4400" dirty="0">
              <a:solidFill>
                <a:srgbClr val="C1801C"/>
              </a:solidFill>
              <a:latin typeface="Times New Roman" panose="02020603050405020304" pitchFamily="18" charset="0"/>
              <a:cs typeface="Times New Roman" panose="02020603050405020304" pitchFamily="18" charset="0"/>
            </a:endParaRPr>
          </a:p>
        </p:txBody>
      </p:sp>
      <p:grpSp>
        <p:nvGrpSpPr>
          <p:cNvPr id="12" name="组合 11">
            <a:extLst>
              <a:ext uri="{FF2B5EF4-FFF2-40B4-BE49-F238E27FC236}">
                <a16:creationId xmlns:a16="http://schemas.microsoft.com/office/drawing/2014/main" id="{C65C1BD8-5605-46DC-8BF3-FB75781D2DB1}"/>
              </a:ext>
            </a:extLst>
          </p:cNvPr>
          <p:cNvGrpSpPr/>
          <p:nvPr/>
        </p:nvGrpSpPr>
        <p:grpSpPr>
          <a:xfrm>
            <a:off x="347000" y="1257772"/>
            <a:ext cx="11497999" cy="5531231"/>
            <a:chOff x="2032818" y="1326769"/>
            <a:chExt cx="8368481" cy="4502417"/>
          </a:xfrm>
        </p:grpSpPr>
        <p:pic>
          <p:nvPicPr>
            <p:cNvPr id="7" name="图片 6">
              <a:extLst>
                <a:ext uri="{FF2B5EF4-FFF2-40B4-BE49-F238E27FC236}">
                  <a16:creationId xmlns:a16="http://schemas.microsoft.com/office/drawing/2014/main" id="{4FE88E55-A57A-4EEB-B5EB-7DE16C476A29}"/>
                </a:ext>
              </a:extLst>
            </p:cNvPr>
            <p:cNvPicPr>
              <a:picLocks noChangeAspect="1"/>
            </p:cNvPicPr>
            <p:nvPr/>
          </p:nvPicPr>
          <p:blipFill>
            <a:blip r:embed="rId3"/>
            <a:stretch>
              <a:fillRect/>
            </a:stretch>
          </p:blipFill>
          <p:spPr>
            <a:xfrm>
              <a:off x="2032818" y="1326769"/>
              <a:ext cx="8368481" cy="4502417"/>
            </a:xfrm>
            <a:prstGeom prst="rect">
              <a:avLst/>
            </a:prstGeom>
          </p:spPr>
        </p:pic>
        <p:sp>
          <p:nvSpPr>
            <p:cNvPr id="10" name="矩形 9">
              <a:extLst>
                <a:ext uri="{FF2B5EF4-FFF2-40B4-BE49-F238E27FC236}">
                  <a16:creationId xmlns:a16="http://schemas.microsoft.com/office/drawing/2014/main" id="{E011A326-C10F-4467-9872-4F0903B00489}"/>
                </a:ext>
              </a:extLst>
            </p:cNvPr>
            <p:cNvSpPr/>
            <p:nvPr/>
          </p:nvSpPr>
          <p:spPr>
            <a:xfrm>
              <a:off x="2982285" y="1981200"/>
              <a:ext cx="1218240" cy="723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4314404-1C26-4EAC-B492-5F3A4AF36ECA}"/>
                </a:ext>
              </a:extLst>
            </p:cNvPr>
            <p:cNvSpPr/>
            <p:nvPr/>
          </p:nvSpPr>
          <p:spPr>
            <a:xfrm>
              <a:off x="2943155" y="5105286"/>
              <a:ext cx="1218240" cy="723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5E2FE13F-D61E-44E8-82AF-47345D9C5A67}"/>
              </a:ext>
            </a:extLst>
          </p:cNvPr>
          <p:cNvSpPr txBox="1"/>
          <p:nvPr/>
        </p:nvSpPr>
        <p:spPr>
          <a:xfrm>
            <a:off x="7074694" y="320090"/>
            <a:ext cx="6110286" cy="369332"/>
          </a:xfrm>
          <a:prstGeom prst="rect">
            <a:avLst/>
          </a:prstGeom>
          <a:noFill/>
        </p:spPr>
        <p:txBody>
          <a:bodyPr wrap="square">
            <a:spAutoFit/>
          </a:bodyPr>
          <a:lstStyle/>
          <a:p>
            <a:r>
              <a:rPr lang="en-US" altLang="zh-CN" dirty="0"/>
              <a:t>https://www.bilibili.com/video/BV1Hv411x7rk</a:t>
            </a:r>
            <a:endParaRPr lang="zh-CN" altLang="en-US" dirty="0"/>
          </a:p>
        </p:txBody>
      </p:sp>
    </p:spTree>
    <p:extLst>
      <p:ext uri="{BB962C8B-B14F-4D97-AF65-F5344CB8AC3E}">
        <p14:creationId xmlns:p14="http://schemas.microsoft.com/office/powerpoint/2010/main" val="42743931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2077</Words>
  <Application>Microsoft Office PowerPoint</Application>
  <PresentationFormat>宽屏</PresentationFormat>
  <Paragraphs>170</Paragraphs>
  <Slides>19</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Helvetica Neue</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昊睿 郭</dc:creator>
  <cp:lastModifiedBy>于 恩承</cp:lastModifiedBy>
  <cp:revision>26</cp:revision>
  <dcterms:created xsi:type="dcterms:W3CDTF">2021-01-03T02:07:54Z</dcterms:created>
  <dcterms:modified xsi:type="dcterms:W3CDTF">2022-02-11T05:52:04Z</dcterms:modified>
</cp:coreProperties>
</file>