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3" d="100"/>
          <a:sy n="13" d="100"/>
        </p:scale>
        <p:origin x="2664" y="394"/>
      </p:cViewPr>
      <p:guideLst>
        <p:guide orient="horz" pos="13482"/>
        <p:guide pos="95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58002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1395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5292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1510640" y="9706362"/>
            <a:ext cx="12994975" cy="28762381"/>
          </a:xfrm>
        </p:spPr>
        <p:txBody>
          <a:bodyPr vert="horz" lIns="90000" tIns="46800" rIns="90000" bIns="46800" rtlCol="0">
            <a:normAutofit/>
          </a:bodyPr>
          <a:lstStyle>
            <a:lvl1pPr>
              <a:buNone/>
              <a:defRPr sz="5670"/>
            </a:lvl1pPr>
          </a:lstStyle>
          <a:p>
            <a:pPr lvl="0"/>
            <a:r>
              <a:rPr lang="zh-CN" altLang="en-US">
                <a:sym typeface="+mn-ea"/>
              </a:rPr>
              <a:t>单击图标添加图片</a:t>
            </a:r>
            <a:endParaRPr dirty="0">
              <a:sym typeface="+mn-ea"/>
            </a:endParaRPr>
          </a:p>
        </p:txBody>
      </p:sp>
      <p:sp>
        <p:nvSpPr>
          <p:cNvPr id="4" name="文本占位符 3"/>
          <p:cNvSpPr>
            <a:spLocks noGrp="1"/>
          </p:cNvSpPr>
          <p:nvPr>
            <p:ph type="body" sz="half" idx="2"/>
            <p:custDataLst>
              <p:tags r:id="rId2"/>
            </p:custDataLst>
          </p:nvPr>
        </p:nvSpPr>
        <p:spPr>
          <a:xfrm>
            <a:off x="15769681" y="9706893"/>
            <a:ext cx="12980486" cy="28761165"/>
          </a:xfrm>
        </p:spPr>
        <p:txBody>
          <a:bodyPr vert="horz" lIns="90000" tIns="46800" rIns="90000" bIns="46800" rtlCol="0">
            <a:normAutofit/>
          </a:bodyPr>
          <a:lstStyle>
            <a:lvl1pPr>
              <a:buNone/>
              <a:defRPr sz="5670"/>
            </a:lvl1pPr>
          </a:lstStyle>
          <a:p>
            <a:pPr lvl="0"/>
            <a:r>
              <a:rPr lang="zh-CN" altLang="en-US">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1510814" y="4830977"/>
            <a:ext cx="27248292" cy="3422129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2976930" y="15504066"/>
            <a:ext cx="24333941" cy="6358913"/>
          </a:xfrm>
        </p:spPr>
        <p:txBody>
          <a:bodyPr vert="horz" lIns="90000" tIns="46800" rIns="90000" bIns="46800" rtlCol="0" anchor="t" anchorCtr="0">
            <a:normAutofit/>
          </a:bodyPr>
          <a:lstStyle>
            <a:lvl1pPr algn="ctr">
              <a:defRPr sz="2126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2976930" y="22222493"/>
            <a:ext cx="24333941" cy="2943525"/>
          </a:xfrm>
        </p:spPr>
        <p:txBody>
          <a:bodyPr lIns="90000" tIns="46800" rIns="90000" bIns="46800">
            <a:normAutofit/>
          </a:bodyPr>
          <a:lstStyle>
            <a:lvl1pPr algn="ctr">
              <a:lnSpc>
                <a:spcPct val="110000"/>
              </a:lnSpc>
              <a:buNone/>
              <a:defRPr sz="8505" spc="200"/>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9716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3612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4799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0417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8321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402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2022-05-28</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242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2022-05-28</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84216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60FBDFE-C587-4B4C-A407-44438C67B59E}" type="datetimeFigureOut">
              <a:rPr lang="zh-CN" altLang="en-US" smtClean="0"/>
              <a:t>2022-05-28</a:t>
            </a:fld>
            <a:endParaRPr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746264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 id="2147483658" r:id="rId13"/>
    <p:sldLayoutId id="2147483659" r:id="rId14"/>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D0C9A68-7C22-9210-108A-E001135EF66F}"/>
              </a:ext>
            </a:extLst>
          </p:cNvPr>
          <p:cNvGrpSpPr>
            <a:grpSpLocks noGrp="1" noUngrp="1" noRot="1" noMove="1" noResize="1"/>
          </p:cNvGrpSpPr>
          <p:nvPr/>
        </p:nvGrpSpPr>
        <p:grpSpPr>
          <a:xfrm>
            <a:off x="-5543944" y="-6744797"/>
            <a:ext cx="35834465" cy="49548559"/>
            <a:chOff x="-5543944" y="-6744797"/>
            <a:chExt cx="35834465" cy="49548559"/>
          </a:xfrm>
        </p:grpSpPr>
        <p:pic>
          <p:nvPicPr>
            <p:cNvPr id="11" name="图片 10">
              <a:extLst>
                <a:ext uri="{FF2B5EF4-FFF2-40B4-BE49-F238E27FC236}">
                  <a16:creationId xmlns:a16="http://schemas.microsoft.com/office/drawing/2014/main" id="{049729BD-DDBE-BE73-15FC-C7BEB7184DBE}"/>
                </a:ext>
              </a:extLst>
            </p:cNvPr>
            <p:cNvPicPr>
              <a:picLocks noGrp="1" noRot="1" noMove="1" noResize="1" noEditPoints="1" noAdjustHandles="1" noChangeArrowheads="1" noChangeShapeType="1" noCrop="1"/>
            </p:cNvPicPr>
            <p:nvPr/>
          </p:nvPicPr>
          <p:blipFill>
            <a:blip r:embed="rId3"/>
            <a:stretch>
              <a:fillRect/>
            </a:stretch>
          </p:blipFill>
          <p:spPr>
            <a:xfrm>
              <a:off x="0" y="-1"/>
              <a:ext cx="30290521" cy="42803763"/>
            </a:xfrm>
            <a:prstGeom prst="rect">
              <a:avLst/>
            </a:prstGeom>
          </p:spPr>
        </p:pic>
        <p:pic>
          <p:nvPicPr>
            <p:cNvPr id="13" name="图片 12" descr="文本&#10;&#10;描述已自动生成">
              <a:extLst>
                <a:ext uri="{FF2B5EF4-FFF2-40B4-BE49-F238E27FC236}">
                  <a16:creationId xmlns:a16="http://schemas.microsoft.com/office/drawing/2014/main" id="{4854498E-5ADC-D156-DC4B-17768E623611}"/>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5543944" y="-6744797"/>
              <a:ext cx="24060150" cy="17002125"/>
            </a:xfrm>
            <a:prstGeom prst="rect">
              <a:avLst/>
            </a:prstGeom>
          </p:spPr>
        </p:pic>
        <p:cxnSp>
          <p:nvCxnSpPr>
            <p:cNvPr id="14" name="直接箭头连接符 13">
              <a:extLst>
                <a:ext uri="{FF2B5EF4-FFF2-40B4-BE49-F238E27FC236}">
                  <a16:creationId xmlns:a16="http://schemas.microsoft.com/office/drawing/2014/main" id="{FEF9E5BC-B2B0-8612-C0C4-C70AF95C958E}"/>
                </a:ext>
              </a:extLst>
            </p:cNvPr>
            <p:cNvCxnSpPr>
              <a:cxnSpLocks noGrp="1" noRot="1" noMove="1" noResize="1" noEditPoints="1" noAdjustHandles="1" noChangeArrowheads="1" noChangeShapeType="1"/>
            </p:cNvCxnSpPr>
            <p:nvPr/>
          </p:nvCxnSpPr>
          <p:spPr>
            <a:xfrm>
              <a:off x="0" y="3494314"/>
              <a:ext cx="30275213" cy="0"/>
            </a:xfrm>
            <a:prstGeom prst="straightConnector1">
              <a:avLst/>
            </a:prstGeom>
            <a:ln w="127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14" descr="文本&#10;&#10;描述已自动生成">
              <a:extLst>
                <a:ext uri="{FF2B5EF4-FFF2-40B4-BE49-F238E27FC236}">
                  <a16:creationId xmlns:a16="http://schemas.microsoft.com/office/drawing/2014/main" id="{E34A5ABC-A816-F695-9544-DC17C55FFA0F}"/>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6676914" y="47085"/>
              <a:ext cx="13443858" cy="3377228"/>
            </a:xfrm>
            <a:prstGeom prst="rect">
              <a:avLst/>
            </a:prstGeom>
          </p:spPr>
        </p:pic>
      </p:grpSp>
      <p:sp>
        <p:nvSpPr>
          <p:cNvPr id="73" name="矩形 72">
            <a:extLst>
              <a:ext uri="{FF2B5EF4-FFF2-40B4-BE49-F238E27FC236}">
                <a16:creationId xmlns:a16="http://schemas.microsoft.com/office/drawing/2014/main" id="{DB9659B0-C0F8-1148-F815-5297FFB5D3B7}"/>
              </a:ext>
            </a:extLst>
          </p:cNvPr>
          <p:cNvSpPr>
            <a:spLocks noGrp="1" noRot="1" noMove="1" noResize="1" noEditPoints="1" noAdjustHandles="1" noChangeArrowheads="1" noChangeShapeType="1"/>
          </p:cNvSpPr>
          <p:nvPr/>
        </p:nvSpPr>
        <p:spPr>
          <a:xfrm>
            <a:off x="2085364" y="25115519"/>
            <a:ext cx="12237489" cy="149351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标题 15">
            <a:extLst>
              <a:ext uri="{FF2B5EF4-FFF2-40B4-BE49-F238E27FC236}">
                <a16:creationId xmlns:a16="http://schemas.microsoft.com/office/drawing/2014/main" id="{147E1690-D062-8A6E-0E27-A718D808B4E6}"/>
              </a:ext>
            </a:extLst>
          </p:cNvPr>
          <p:cNvSpPr>
            <a:spLocks noGrp="1" noRot="1" noMove="1" noResize="1" noEditPoints="1" noAdjustHandles="1" noChangeArrowheads="1" noChangeShapeType="1"/>
          </p:cNvSpPr>
          <p:nvPr>
            <p:ph type="title"/>
          </p:nvPr>
        </p:nvSpPr>
        <p:spPr>
          <a:xfrm>
            <a:off x="2085364" y="4171381"/>
            <a:ext cx="26112371" cy="6380947"/>
          </a:xfrm>
          <a:prstGeom prst="roundRect">
            <a:avLst/>
          </a:prstGeom>
          <a:noFill/>
        </p:spPr>
        <p:style>
          <a:lnRef idx="2">
            <a:schemeClr val="accent1"/>
          </a:lnRef>
          <a:fillRef idx="1">
            <a:schemeClr val="lt1"/>
          </a:fillRef>
          <a:effectRef idx="0">
            <a:schemeClr val="accent1"/>
          </a:effectRef>
          <a:fontRef idx="minor">
            <a:schemeClr val="dk1"/>
          </a:fontRef>
        </p:style>
        <p:txBody>
          <a:bodyPr anchor="b">
            <a:normAutofit/>
          </a:bodyPr>
          <a:lstStyle/>
          <a:p>
            <a:pPr marL="0" marR="0" lvl="0" indent="0" defTabSz="457200" rtl="0" eaLnBrk="1" fontAlgn="auto" latinLnBrk="0" hangingPunct="1">
              <a:lnSpc>
                <a:spcPct val="100000"/>
              </a:lnSpc>
              <a:spcBef>
                <a:spcPts val="0"/>
              </a:spcBef>
              <a:spcAft>
                <a:spcPts val="0"/>
              </a:spcAft>
              <a:tabLst/>
              <a:defRPr/>
            </a:pPr>
            <a:endParaRPr lang="zh-CN" altLang="en-US" sz="2800" dirty="0">
              <a:noFill/>
              <a:latin typeface="+mn-lt"/>
              <a:ea typeface="+mn-ea"/>
              <a:cs typeface="+mn-cs"/>
            </a:endParaRPr>
          </a:p>
        </p:txBody>
      </p:sp>
      <p:sp>
        <p:nvSpPr>
          <p:cNvPr id="17" name="文本占位符 16">
            <a:extLst>
              <a:ext uri="{FF2B5EF4-FFF2-40B4-BE49-F238E27FC236}">
                <a16:creationId xmlns:a16="http://schemas.microsoft.com/office/drawing/2014/main" id="{4C8A566A-3AB5-1977-B4EA-BBB8721183B8}"/>
              </a:ext>
            </a:extLst>
          </p:cNvPr>
          <p:cNvSpPr>
            <a:spLocks noGrp="1" noRot="1" noMove="1" noResize="1" noEditPoints="1" noAdjustHandles="1" noChangeArrowheads="1" noChangeShapeType="1"/>
          </p:cNvSpPr>
          <p:nvPr>
            <p:ph type="body" idx="1"/>
          </p:nvPr>
        </p:nvSpPr>
        <p:spPr>
          <a:xfrm>
            <a:off x="2085368" y="11229394"/>
            <a:ext cx="12179272" cy="12597457"/>
          </a:xfrm>
          <a:prstGeom prst="rect">
            <a:avLst/>
          </a:prstGeom>
        </p:spPr>
        <p:style>
          <a:lnRef idx="2">
            <a:schemeClr val="accent1"/>
          </a:lnRef>
          <a:fillRef idx="1">
            <a:schemeClr val="lt1"/>
          </a:fillRef>
          <a:effectRef idx="0">
            <a:schemeClr val="accent1"/>
          </a:effectRef>
          <a:fontRef idx="minor">
            <a:schemeClr val="dk1"/>
          </a:fontRef>
        </p:style>
        <p:txBody>
          <a:bodyPr anchor="t">
            <a:norm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zh-CN" altLang="en-US" sz="2800" b="0" dirty="0">
              <a:noFill/>
              <a:latin typeface="Calibri" panose="020F0502020204030204"/>
              <a:ea typeface="等线" panose="02010600030101010101" pitchFamily="2" charset="-122"/>
            </a:endParaRPr>
          </a:p>
        </p:txBody>
      </p:sp>
      <p:sp>
        <p:nvSpPr>
          <p:cNvPr id="19" name="文本占位符 18">
            <a:extLst>
              <a:ext uri="{FF2B5EF4-FFF2-40B4-BE49-F238E27FC236}">
                <a16:creationId xmlns:a16="http://schemas.microsoft.com/office/drawing/2014/main" id="{BD48E52C-6182-39BF-012B-794B8E4409AC}"/>
              </a:ext>
            </a:extLst>
          </p:cNvPr>
          <p:cNvSpPr>
            <a:spLocks noGrp="1" noRot="1" noMove="1" noResize="1" noEditPoints="1" noAdjustHandles="1" noChangeArrowheads="1" noChangeShapeType="1"/>
          </p:cNvSpPr>
          <p:nvPr>
            <p:ph type="body" sz="quarter" idx="3"/>
          </p:nvPr>
        </p:nvSpPr>
        <p:spPr>
          <a:xfrm>
            <a:off x="16010574" y="11229390"/>
            <a:ext cx="12179271" cy="12597457"/>
          </a:xfrm>
          <a:prstGeom prst="rect">
            <a:avLst/>
          </a:prstGeom>
        </p:spPr>
        <p:style>
          <a:lnRef idx="2">
            <a:schemeClr val="accent1"/>
          </a:lnRef>
          <a:fillRef idx="1">
            <a:schemeClr val="lt1"/>
          </a:fillRef>
          <a:effectRef idx="0">
            <a:schemeClr val="accent1"/>
          </a:effectRef>
          <a:fontRef idx="minor">
            <a:schemeClr val="dk1"/>
          </a:fontRef>
        </p:style>
        <p:txBody>
          <a:bodyPr anchor="t">
            <a:norm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lang="zh-CN" altLang="en-US" sz="7000" dirty="0">
              <a:noFill/>
              <a:latin typeface="Calibri" panose="020F0502020204030204"/>
              <a:ea typeface="等线" panose="02010600030101010101" pitchFamily="2" charset="-122"/>
            </a:endParaRPr>
          </a:p>
        </p:txBody>
      </p:sp>
      <p:sp>
        <p:nvSpPr>
          <p:cNvPr id="20" name="内容占位符 19">
            <a:extLst>
              <a:ext uri="{FF2B5EF4-FFF2-40B4-BE49-F238E27FC236}">
                <a16:creationId xmlns:a16="http://schemas.microsoft.com/office/drawing/2014/main" id="{255AE22C-0D0B-2990-3204-1AE99085A3A9}"/>
              </a:ext>
            </a:extLst>
          </p:cNvPr>
          <p:cNvSpPr>
            <a:spLocks/>
          </p:cNvSpPr>
          <p:nvPr>
            <p:ph sz="quarter" idx="4"/>
          </p:nvPr>
        </p:nvSpPr>
        <p:spPr>
          <a:xfrm>
            <a:off x="16010574" y="25298400"/>
            <a:ext cx="12179271" cy="14752319"/>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zh-CN" altLang="en-US" sz="2800" dirty="0">
              <a:noFill/>
            </a:endParaRPr>
          </a:p>
        </p:txBody>
      </p:sp>
      <p:sp>
        <p:nvSpPr>
          <p:cNvPr id="3" name="Rectangle 1">
            <a:extLst>
              <a:ext uri="{FF2B5EF4-FFF2-40B4-BE49-F238E27FC236}">
                <a16:creationId xmlns:a16="http://schemas.microsoft.com/office/drawing/2014/main" id="{AAD8D23C-3A76-1AB5-FAF9-F2C8801A4D6A}"/>
              </a:ext>
            </a:extLst>
          </p:cNvPr>
          <p:cNvSpPr>
            <a:spLocks noChangeArrowheads="1"/>
          </p:cNvSpPr>
          <p:nvPr/>
        </p:nvSpPr>
        <p:spPr bwMode="auto">
          <a:xfrm>
            <a:off x="0" y="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333333"/>
                </a:solidFill>
                <a:effectLst/>
                <a:latin typeface="Open Sans" panose="020B0606030504020204" pitchFamily="34" charset="0"/>
                <a:cs typeface="Open Sans" panose="020B0606030504020204" pitchFamily="34" charset="0"/>
              </a:rPr>
              <a:t>Digital watermark is an important application of image steganography, and is one of the important methods to carry out copyright protection and information hiding at present. Digital watermarking technology has been developed for more than thirty years, and many kinds of watermarking algorithms have been born.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7E9DEE72-E6F5-E3AC-3FC5-70346BD62020}"/>
              </a:ext>
            </a:extLst>
          </p:cNvPr>
          <p:cNvPicPr>
            <a:picLocks noChangeAspect="1"/>
          </p:cNvPicPr>
          <p:nvPr/>
        </p:nvPicPr>
        <p:blipFill>
          <a:blip r:embed="rId6"/>
          <a:stretch>
            <a:fillRect/>
          </a:stretch>
        </p:blipFill>
        <p:spPr>
          <a:xfrm>
            <a:off x="8814848" y="21401880"/>
            <a:ext cx="5057775" cy="1685925"/>
          </a:xfrm>
          <a:prstGeom prst="rect">
            <a:avLst/>
          </a:prstGeom>
        </p:spPr>
      </p:pic>
      <p:sp>
        <p:nvSpPr>
          <p:cNvPr id="25" name="文本框 24">
            <a:extLst>
              <a:ext uri="{FF2B5EF4-FFF2-40B4-BE49-F238E27FC236}">
                <a16:creationId xmlns:a16="http://schemas.microsoft.com/office/drawing/2014/main" id="{9B4A5A39-92B9-0386-96FE-07889CA3F02A}"/>
              </a:ext>
            </a:extLst>
          </p:cNvPr>
          <p:cNvSpPr txBox="1"/>
          <p:nvPr/>
        </p:nvSpPr>
        <p:spPr>
          <a:xfrm>
            <a:off x="3067559" y="4438833"/>
            <a:ext cx="25130175" cy="2800767"/>
          </a:xfrm>
          <a:prstGeom prst="rect">
            <a:avLst/>
          </a:prstGeom>
          <a:noFill/>
        </p:spPr>
        <p:txBody>
          <a:bodyPr wrap="square">
            <a:spAutoFit/>
          </a:bodyPr>
          <a:lstStyle/>
          <a:p>
            <a:r>
              <a:rPr kumimoji="0" lang="en-US" altLang="zh-CN" sz="8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Digital Watermarking in the Space and Frequency Domains Based on Baker Mapping</a:t>
            </a:r>
            <a:endParaRPr lang="zh-CN" altLang="en-US" sz="8800" dirty="0"/>
          </a:p>
        </p:txBody>
      </p:sp>
      <p:sp>
        <p:nvSpPr>
          <p:cNvPr id="22" name="文本框 21">
            <a:extLst>
              <a:ext uri="{FF2B5EF4-FFF2-40B4-BE49-F238E27FC236}">
                <a16:creationId xmlns:a16="http://schemas.microsoft.com/office/drawing/2014/main" id="{2E0410C9-020E-5827-7C15-2ECD0AF1AF35}"/>
              </a:ext>
            </a:extLst>
          </p:cNvPr>
          <p:cNvSpPr txBox="1">
            <a:spLocks noGrp="1" noRot="1" noMove="1" noResize="1" noEditPoints="1" noAdjustHandles="1" noChangeArrowheads="1" noChangeShapeType="1"/>
          </p:cNvSpPr>
          <p:nvPr/>
        </p:nvSpPr>
        <p:spPr>
          <a:xfrm>
            <a:off x="2377440" y="17277260"/>
            <a:ext cx="11532458" cy="3970318"/>
          </a:xfrm>
          <a:prstGeom prst="rect">
            <a:avLst/>
          </a:prstGeom>
          <a:noFill/>
        </p:spPr>
        <p:txBody>
          <a:bodyPr wrap="square">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Stretching</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The principle is as follows: the first two lines (each with a length of n) produce a single line with a length of 2n. We mix the values of each line by alternating an upper element and a lower element.</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Fold</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The principle is as follows: the right part of a stretched array is turned upside down, then added under the left part. Starting from a n/2 × 2n array you get an n × n array.</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Iterate</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The Baker transform has an important feature: for a matrix with both rows and columns of length 2^n, it can be restored to the original matrix after 2n+1 baker transforms.</a:t>
            </a:r>
          </a:p>
        </p:txBody>
      </p:sp>
      <p:sp>
        <p:nvSpPr>
          <p:cNvPr id="23" name="文本框 22">
            <a:extLst>
              <a:ext uri="{FF2B5EF4-FFF2-40B4-BE49-F238E27FC236}">
                <a16:creationId xmlns:a16="http://schemas.microsoft.com/office/drawing/2014/main" id="{90E6835E-7494-4B38-2931-B745A4F1DF37}"/>
              </a:ext>
            </a:extLst>
          </p:cNvPr>
          <p:cNvSpPr txBox="1">
            <a:spLocks noGrp="1" noRot="1" noMove="1" noResize="1" noEditPoints="1" noAdjustHandles="1" noChangeArrowheads="1" noChangeShapeType="1"/>
          </p:cNvSpPr>
          <p:nvPr/>
        </p:nvSpPr>
        <p:spPr>
          <a:xfrm>
            <a:off x="2377440" y="16595976"/>
            <a:ext cx="5656002"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Baker’s Transformation</a:t>
            </a:r>
          </a:p>
        </p:txBody>
      </p:sp>
      <p:sp>
        <p:nvSpPr>
          <p:cNvPr id="24" name="文本框 23">
            <a:extLst>
              <a:ext uri="{FF2B5EF4-FFF2-40B4-BE49-F238E27FC236}">
                <a16:creationId xmlns:a16="http://schemas.microsoft.com/office/drawing/2014/main" id="{D8A87524-4084-BB72-A9F9-F3320560E163}"/>
              </a:ext>
            </a:extLst>
          </p:cNvPr>
          <p:cNvSpPr txBox="1">
            <a:spLocks noGrp="1" noRot="1" noMove="1" noResize="1" noEditPoints="1" noAdjustHandles="1" noChangeArrowheads="1" noChangeShapeType="1"/>
          </p:cNvSpPr>
          <p:nvPr/>
        </p:nvSpPr>
        <p:spPr>
          <a:xfrm>
            <a:off x="2349285" y="11421667"/>
            <a:ext cx="917458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Basic Model of Digital Watermarking</a:t>
            </a:r>
          </a:p>
        </p:txBody>
      </p:sp>
      <p:sp>
        <p:nvSpPr>
          <p:cNvPr id="27" name="文本框 26">
            <a:extLst>
              <a:ext uri="{FF2B5EF4-FFF2-40B4-BE49-F238E27FC236}">
                <a16:creationId xmlns:a16="http://schemas.microsoft.com/office/drawing/2014/main" id="{E9DA7B79-105C-071E-40BF-8E47D54D773F}"/>
              </a:ext>
            </a:extLst>
          </p:cNvPr>
          <p:cNvSpPr txBox="1">
            <a:spLocks noGrp="1" noRot="1" noMove="1" noResize="1" noEditPoints="1" noAdjustHandles="1" noChangeArrowheads="1" noChangeShapeType="1"/>
          </p:cNvSpPr>
          <p:nvPr/>
        </p:nvSpPr>
        <p:spPr>
          <a:xfrm>
            <a:off x="2614662" y="33790814"/>
            <a:ext cx="2564424" cy="769441"/>
          </a:xfrm>
          <a:prstGeom prst="rect">
            <a:avLst/>
          </a:prstGeom>
          <a:noFill/>
        </p:spPr>
        <p:txBody>
          <a:bodyPr wrap="square" anchor="ctr">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Encoder</a:t>
            </a:r>
          </a:p>
        </p:txBody>
      </p:sp>
      <p:sp>
        <p:nvSpPr>
          <p:cNvPr id="28" name="文本框 27">
            <a:extLst>
              <a:ext uri="{FF2B5EF4-FFF2-40B4-BE49-F238E27FC236}">
                <a16:creationId xmlns:a16="http://schemas.microsoft.com/office/drawing/2014/main" id="{C3B87C18-9638-A775-B5C3-912EBC15B993}"/>
              </a:ext>
            </a:extLst>
          </p:cNvPr>
          <p:cNvSpPr txBox="1">
            <a:spLocks noGrp="1" noRot="1" noMove="1" noResize="1" noEditPoints="1" noAdjustHandles="1" noChangeArrowheads="1" noChangeShapeType="1"/>
          </p:cNvSpPr>
          <p:nvPr/>
        </p:nvSpPr>
        <p:spPr>
          <a:xfrm>
            <a:off x="2479279" y="25597183"/>
            <a:ext cx="11155680"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Spatial Domain Watermarking : LSB Algorithm</a:t>
            </a:r>
          </a:p>
        </p:txBody>
      </p:sp>
      <p:sp>
        <p:nvSpPr>
          <p:cNvPr id="29" name="文本框 28">
            <a:extLst>
              <a:ext uri="{FF2B5EF4-FFF2-40B4-BE49-F238E27FC236}">
                <a16:creationId xmlns:a16="http://schemas.microsoft.com/office/drawing/2014/main" id="{96F48601-365E-4839-48C1-80E16252305E}"/>
              </a:ext>
            </a:extLst>
          </p:cNvPr>
          <p:cNvSpPr txBox="1">
            <a:spLocks noGrp="1" noRot="1" noMove="1" noResize="1" noEditPoints="1" noAdjustHandles="1" noChangeArrowheads="1" noChangeShapeType="1"/>
          </p:cNvSpPr>
          <p:nvPr/>
        </p:nvSpPr>
        <p:spPr>
          <a:xfrm>
            <a:off x="16676914" y="33996093"/>
            <a:ext cx="442375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Attack</a:t>
            </a:r>
          </a:p>
        </p:txBody>
      </p:sp>
      <p:pic>
        <p:nvPicPr>
          <p:cNvPr id="31" name="图片 30">
            <a:extLst>
              <a:ext uri="{FF2B5EF4-FFF2-40B4-BE49-F238E27FC236}">
                <a16:creationId xmlns:a16="http://schemas.microsoft.com/office/drawing/2014/main" id="{8561CF2A-4152-1484-9584-CE63CE4A3C58}"/>
              </a:ext>
            </a:extLst>
          </p:cNvPr>
          <p:cNvPicPr>
            <a:picLocks noGrp="1" noRot="1" noChangeAspect="1" noMove="1" noResize="1" noEditPoints="1" noAdjustHandles="1" noChangeArrowheads="1" noChangeShapeType="1" noCrop="1"/>
          </p:cNvPicPr>
          <p:nvPr/>
        </p:nvPicPr>
        <p:blipFill>
          <a:blip r:embed="rId7"/>
          <a:stretch>
            <a:fillRect/>
          </a:stretch>
        </p:blipFill>
        <p:spPr>
          <a:xfrm>
            <a:off x="2614662" y="12191108"/>
            <a:ext cx="9303946" cy="4212595"/>
          </a:xfrm>
          <a:prstGeom prst="rect">
            <a:avLst/>
          </a:prstGeom>
        </p:spPr>
      </p:pic>
      <p:sp>
        <p:nvSpPr>
          <p:cNvPr id="33" name="文本框 32">
            <a:extLst>
              <a:ext uri="{FF2B5EF4-FFF2-40B4-BE49-F238E27FC236}">
                <a16:creationId xmlns:a16="http://schemas.microsoft.com/office/drawing/2014/main" id="{BA15A114-0BA2-3782-4EC4-701DFFCA6122}"/>
              </a:ext>
            </a:extLst>
          </p:cNvPr>
          <p:cNvSpPr txBox="1">
            <a:spLocks noGrp="1" noRot="1" noMove="1" noResize="1" noEditPoints="1" noAdjustHandles="1" noChangeArrowheads="1" noChangeShapeType="1"/>
          </p:cNvSpPr>
          <p:nvPr/>
        </p:nvSpPr>
        <p:spPr>
          <a:xfrm>
            <a:off x="2479279" y="34889441"/>
            <a:ext cx="11539932" cy="4832092"/>
          </a:xfrm>
          <a:prstGeom prst="rect">
            <a:avLst/>
          </a:prstGeom>
          <a:noFill/>
        </p:spPr>
        <p:txBody>
          <a:bodyPr wrap="square">
            <a:spAutoFit/>
          </a:bodyPr>
          <a:lstStyle/>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Read the image, in this project the size of the carrier image is (1024, 1024) and the size of the watermark is (256, 256).</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Convert the decimal (256, 256) watermark array to a binary watermark array, which has the size of (256, 256, 8).</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Expand the binary watermark array into a 1D array of length 256*256*8.</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Pad the watermark array of length 256*256*8 to 1024*1024.</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Convert the watermark array of length 1024*1024 to a 2D array of size (1024,1024).</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Use multiple rounds of baker transformation on the 2D watermark array.</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Replace the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lsb</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of the carrier image with the scrambled watermark.</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Synthesize the encrypted carrier image.</a:t>
            </a:r>
          </a:p>
        </p:txBody>
      </p:sp>
      <p:sp>
        <p:nvSpPr>
          <p:cNvPr id="34" name="文本框 33">
            <a:extLst>
              <a:ext uri="{FF2B5EF4-FFF2-40B4-BE49-F238E27FC236}">
                <a16:creationId xmlns:a16="http://schemas.microsoft.com/office/drawing/2014/main" id="{753B9951-0B3C-38A7-E57F-38D0352B9DDF}"/>
              </a:ext>
            </a:extLst>
          </p:cNvPr>
          <p:cNvSpPr txBox="1">
            <a:spLocks noGrp="1" noRot="1" noMove="1" noResize="1" noEditPoints="1" noAdjustHandles="1" noChangeArrowheads="1" noChangeShapeType="1"/>
          </p:cNvSpPr>
          <p:nvPr/>
        </p:nvSpPr>
        <p:spPr>
          <a:xfrm>
            <a:off x="2377440" y="26366624"/>
            <a:ext cx="11539932" cy="4401205"/>
          </a:xfrm>
          <a:prstGeom prst="rect">
            <a:avLst/>
          </a:prstGeom>
          <a:noFill/>
        </p:spPr>
        <p:txBody>
          <a:bodyPr wrap="square">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The least significant bit (LSB), is the lowest bit of the pixel value of a digital image expressed in binary. The simplest and most representative solution for digital watermarking in the spatial domain is the LSB algorithm.</a:t>
            </a:r>
            <a:endParaRPr lang="en-US" altLang="zh-CN" sz="2800" dirty="0">
              <a:solidFill>
                <a:prstClr val="black"/>
              </a:solidFill>
              <a:latin typeface="Calibri" panose="020F0502020204030204"/>
              <a:ea typeface="等线" panose="02010600030101010101" pitchFamily="2" charset="-122"/>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We use the watermark information to replace the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lsb</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of a digital image pixel value. Both the watermark information and the pixel value are binary bit sequences.</a:t>
            </a:r>
            <a:endParaRPr lang="en-US" altLang="zh-CN" sz="2800" dirty="0">
              <a:solidFill>
                <a:prstClr val="black"/>
              </a:solidFill>
              <a:latin typeface="Calibri" panose="020F0502020204030204"/>
              <a:ea typeface="等线" panose="02010600030101010101" pitchFamily="2" charset="-122"/>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When using the RGB888 format, that is, with 24 bits to represent the color of a pixel point, replacing the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lsb</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does not have a significant visual impact.</a:t>
            </a:r>
            <a:endParaRPr lang="en-US" altLang="zh-CN" sz="2800" dirty="0">
              <a:solidFill>
                <a:prstClr val="black"/>
              </a:solidFill>
              <a:latin typeface="Calibri" panose="020F0502020204030204"/>
              <a:ea typeface="等线" panose="02010600030101010101" pitchFamily="2" charset="-122"/>
            </a:endParaRP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Other common color formats are RGB565,RGB444, RGB332, etc. Using these formats can hide more information, but it will affect the visual effect.</a:t>
            </a:r>
          </a:p>
        </p:txBody>
      </p:sp>
      <p:sp>
        <p:nvSpPr>
          <p:cNvPr id="35" name="文本框 34">
            <a:extLst>
              <a:ext uri="{FF2B5EF4-FFF2-40B4-BE49-F238E27FC236}">
                <a16:creationId xmlns:a16="http://schemas.microsoft.com/office/drawing/2014/main" id="{46259151-7A63-3228-56AB-66BEC0323C20}"/>
              </a:ext>
            </a:extLst>
          </p:cNvPr>
          <p:cNvSpPr txBox="1">
            <a:spLocks noGrp="1" noRot="1" noMove="1" noResize="1" noEditPoints="1" noAdjustHandles="1" noChangeArrowheads="1" noChangeShapeType="1"/>
          </p:cNvSpPr>
          <p:nvPr/>
        </p:nvSpPr>
        <p:spPr>
          <a:xfrm>
            <a:off x="16548639" y="12197369"/>
            <a:ext cx="10985803" cy="3970318"/>
          </a:xfrm>
          <a:prstGeom prst="rect">
            <a:avLst/>
          </a:prstGeom>
          <a:noFill/>
        </p:spPr>
        <p:txBody>
          <a:bodyPr wrap="square">
            <a:spAutoFit/>
          </a:bodyPr>
          <a:lstStyle/>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The disadvantages of spatial domain digital watermarking algorithm are that the amount of embedded information is too small and the security of robustness is poor, which leads to some limitations in the process of use. </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Transformation domain digital watermarking has the advantages of better invisibility, robustness and larger amount of embedded watermark information.</a:t>
            </a:r>
          </a:p>
          <a:p>
            <a:pPr marL="457200" marR="0" lvl="0"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We can embed the watermark in the frequency domain by modifying and replacing the coefficients of the frequency bands.</a:t>
            </a:r>
          </a:p>
        </p:txBody>
      </p:sp>
      <p:sp>
        <p:nvSpPr>
          <p:cNvPr id="36" name="文本框 35">
            <a:extLst>
              <a:ext uri="{FF2B5EF4-FFF2-40B4-BE49-F238E27FC236}">
                <a16:creationId xmlns:a16="http://schemas.microsoft.com/office/drawing/2014/main" id="{8C70E874-CD3D-AA03-7588-17C382AAADEC}"/>
              </a:ext>
            </a:extLst>
          </p:cNvPr>
          <p:cNvSpPr txBox="1"/>
          <p:nvPr/>
        </p:nvSpPr>
        <p:spPr>
          <a:xfrm>
            <a:off x="3067559" y="7140230"/>
            <a:ext cx="24268972" cy="3108543"/>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Information hiding technology, also known as steganography, is to hide secret information in another public information (carrier information) to form a hidden carrier, and then transmit the hidden information through the transmission of the hidden carrier, making it difficult for potential attackers to judge whether the secret information exists from the public information and intercept the hidden information, so as to achieve the purpose of ensuring information security.</a:t>
            </a:r>
            <a:b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b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Digital watermark is an important application of image steganography, and is one of the important methods to carry out copyright protection and information hiding at present. Digital watermarking technology has been developed for more than thirty years, and many kinds of watermarking algorithms have been born. </a:t>
            </a:r>
            <a:b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DDC2739D-C43C-7FC4-2AAB-FDA9C1682804}"/>
              </a:ext>
            </a:extLst>
          </p:cNvPr>
          <p:cNvSpPr txBox="1">
            <a:spLocks noGrp="1" noRot="1" noMove="1" noResize="1" noEditPoints="1" noAdjustHandles="1" noChangeArrowheads="1" noChangeShapeType="1"/>
          </p:cNvSpPr>
          <p:nvPr/>
        </p:nvSpPr>
        <p:spPr>
          <a:xfrm>
            <a:off x="16489291" y="26371808"/>
            <a:ext cx="11408482" cy="3108543"/>
          </a:xfrm>
          <a:prstGeom prst="rect">
            <a:avLst/>
          </a:prstGeom>
          <a:noFill/>
        </p:spPr>
        <p:txBody>
          <a:bodyPr wrap="square">
            <a:spAutoFit/>
          </a:bodyPr>
          <a:lstStyle/>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Read image, size (1024,1024).</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Extract the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lsb</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and save it as a binary 2D watermark array of (1024, 1024).Use multiple rounds of baker transformations.</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Convert the recovered binarized 2D array to a 1D array.</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Split the 1D binarized array of length 1024*1024 to a subarray of length 256*256*8. </a:t>
            </a:r>
          </a:p>
          <a:p>
            <a:pPr marL="514350" marR="0" lvl="0" indent="-51435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In this project two subarrays can be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split.Rebuild</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the watermark.</a:t>
            </a:r>
          </a:p>
        </p:txBody>
      </p:sp>
      <p:pic>
        <p:nvPicPr>
          <p:cNvPr id="41" name="图片 40">
            <a:extLst>
              <a:ext uri="{FF2B5EF4-FFF2-40B4-BE49-F238E27FC236}">
                <a16:creationId xmlns:a16="http://schemas.microsoft.com/office/drawing/2014/main" id="{0D5364E9-AA9A-F1F6-5A95-EFE0F7035575}"/>
              </a:ext>
            </a:extLst>
          </p:cNvPr>
          <p:cNvPicPr>
            <a:picLocks noChangeAspect="1"/>
          </p:cNvPicPr>
          <p:nvPr/>
        </p:nvPicPr>
        <p:blipFill>
          <a:blip r:embed="rId8"/>
          <a:stretch>
            <a:fillRect/>
          </a:stretch>
        </p:blipFill>
        <p:spPr>
          <a:xfrm>
            <a:off x="2349285" y="21401881"/>
            <a:ext cx="6037521" cy="1595280"/>
          </a:xfrm>
          <a:prstGeom prst="rect">
            <a:avLst/>
          </a:prstGeom>
        </p:spPr>
      </p:pic>
      <p:sp>
        <p:nvSpPr>
          <p:cNvPr id="44" name="文本框 43">
            <a:extLst>
              <a:ext uri="{FF2B5EF4-FFF2-40B4-BE49-F238E27FC236}">
                <a16:creationId xmlns:a16="http://schemas.microsoft.com/office/drawing/2014/main" id="{8F444D50-1C5F-B1AA-BCAB-E82B93030913}"/>
              </a:ext>
            </a:extLst>
          </p:cNvPr>
          <p:cNvSpPr txBox="1">
            <a:spLocks noGrp="1" noRot="1" noMove="1" noResize="1" noEditPoints="1" noAdjustHandles="1" noChangeArrowheads="1" noChangeShapeType="1"/>
          </p:cNvSpPr>
          <p:nvPr/>
        </p:nvSpPr>
        <p:spPr>
          <a:xfrm>
            <a:off x="16489291" y="25597183"/>
            <a:ext cx="256442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4400" b="1" dirty="0">
                <a:solidFill>
                  <a:prstClr val="black"/>
                </a:solidFill>
                <a:latin typeface="Calibri" panose="020F0502020204030204"/>
                <a:ea typeface="等线" panose="02010600030101010101" pitchFamily="2" charset="-122"/>
              </a:rPr>
              <a:t>De</a:t>
            </a: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coder</a:t>
            </a:r>
          </a:p>
        </p:txBody>
      </p:sp>
      <p:sp>
        <p:nvSpPr>
          <p:cNvPr id="45" name="文本框 44">
            <a:extLst>
              <a:ext uri="{FF2B5EF4-FFF2-40B4-BE49-F238E27FC236}">
                <a16:creationId xmlns:a16="http://schemas.microsoft.com/office/drawing/2014/main" id="{368A1ED6-FC56-85EB-9D58-D4A011F3613E}"/>
              </a:ext>
            </a:extLst>
          </p:cNvPr>
          <p:cNvSpPr txBox="1">
            <a:spLocks noGrp="1" noRot="1" noMove="1" noResize="1" noEditPoints="1" noAdjustHandles="1" noChangeArrowheads="1" noChangeShapeType="1"/>
          </p:cNvSpPr>
          <p:nvPr/>
        </p:nvSpPr>
        <p:spPr>
          <a:xfrm>
            <a:off x="16548639" y="16223531"/>
            <a:ext cx="256442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Encoder</a:t>
            </a:r>
          </a:p>
        </p:txBody>
      </p:sp>
      <p:sp>
        <p:nvSpPr>
          <p:cNvPr id="46" name="文本框 45">
            <a:extLst>
              <a:ext uri="{FF2B5EF4-FFF2-40B4-BE49-F238E27FC236}">
                <a16:creationId xmlns:a16="http://schemas.microsoft.com/office/drawing/2014/main" id="{84A9E102-1252-4B1E-C8C4-CB95D3998D34}"/>
              </a:ext>
            </a:extLst>
          </p:cNvPr>
          <p:cNvSpPr txBox="1">
            <a:spLocks noGrp="1" noRot="1" noMove="1" noResize="1" noEditPoints="1" noAdjustHandles="1" noChangeArrowheads="1" noChangeShapeType="1"/>
          </p:cNvSpPr>
          <p:nvPr/>
        </p:nvSpPr>
        <p:spPr>
          <a:xfrm>
            <a:off x="16489291" y="11421666"/>
            <a:ext cx="11155680"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Frequency Domain Watermarking</a:t>
            </a:r>
          </a:p>
        </p:txBody>
      </p:sp>
      <p:pic>
        <p:nvPicPr>
          <p:cNvPr id="49" name="图片 48">
            <a:extLst>
              <a:ext uri="{FF2B5EF4-FFF2-40B4-BE49-F238E27FC236}">
                <a16:creationId xmlns:a16="http://schemas.microsoft.com/office/drawing/2014/main" id="{B4BEE38F-5B1E-947E-0BCD-0E21B0C07741}"/>
              </a:ext>
            </a:extLst>
          </p:cNvPr>
          <p:cNvPicPr>
            <a:picLocks noGrp="1" noRot="1" noChangeAspect="1" noMove="1" noResize="1" noEditPoints="1" noAdjustHandles="1" noChangeArrowheads="1" noChangeShapeType="1" noCrop="1"/>
          </p:cNvPicPr>
          <p:nvPr/>
        </p:nvPicPr>
        <p:blipFill>
          <a:blip r:embed="rId9"/>
          <a:stretch>
            <a:fillRect/>
          </a:stretch>
        </p:blipFill>
        <p:spPr>
          <a:xfrm>
            <a:off x="4567386" y="30784861"/>
            <a:ext cx="7638839" cy="3009954"/>
          </a:xfrm>
          <a:prstGeom prst="rect">
            <a:avLst/>
          </a:prstGeom>
        </p:spPr>
      </p:pic>
      <p:sp>
        <p:nvSpPr>
          <p:cNvPr id="51" name="文本框 50">
            <a:extLst>
              <a:ext uri="{FF2B5EF4-FFF2-40B4-BE49-F238E27FC236}">
                <a16:creationId xmlns:a16="http://schemas.microsoft.com/office/drawing/2014/main" id="{6F6918B8-EC68-1D52-9F83-95683C5C0EE9}"/>
              </a:ext>
            </a:extLst>
          </p:cNvPr>
          <p:cNvSpPr txBox="1">
            <a:spLocks noGrp="1" noRot="1" noMove="1" noResize="1" noEditPoints="1" noAdjustHandles="1" noChangeArrowheads="1" noChangeShapeType="1"/>
          </p:cNvSpPr>
          <p:nvPr/>
        </p:nvSpPr>
        <p:spPr>
          <a:xfrm>
            <a:off x="16627188" y="29527331"/>
            <a:ext cx="442375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Result</a:t>
            </a:r>
          </a:p>
        </p:txBody>
      </p:sp>
      <p:pic>
        <p:nvPicPr>
          <p:cNvPr id="70" name="图片 69">
            <a:extLst>
              <a:ext uri="{FF2B5EF4-FFF2-40B4-BE49-F238E27FC236}">
                <a16:creationId xmlns:a16="http://schemas.microsoft.com/office/drawing/2014/main" id="{16419375-D212-8AF6-916F-D6AECA900533}"/>
              </a:ext>
            </a:extLst>
          </p:cNvPr>
          <p:cNvPicPr>
            <a:picLocks noGrp="1" noRot="1" noChangeAspect="1" noMove="1" noResize="1" noEditPoints="1" noAdjustHandles="1" noChangeArrowheads="1" noChangeShapeType="1" noCrop="1"/>
          </p:cNvPicPr>
          <p:nvPr/>
        </p:nvPicPr>
        <p:blipFill>
          <a:blip r:embed="rId10"/>
          <a:stretch>
            <a:fillRect/>
          </a:stretch>
        </p:blipFill>
        <p:spPr>
          <a:xfrm>
            <a:off x="16627188" y="30363292"/>
            <a:ext cx="11270585" cy="3578581"/>
          </a:xfrm>
          <a:prstGeom prst="rect">
            <a:avLst/>
          </a:prstGeom>
        </p:spPr>
      </p:pic>
      <p:pic>
        <p:nvPicPr>
          <p:cNvPr id="81" name="图片 80">
            <a:extLst>
              <a:ext uri="{FF2B5EF4-FFF2-40B4-BE49-F238E27FC236}">
                <a16:creationId xmlns:a16="http://schemas.microsoft.com/office/drawing/2014/main" id="{BE3AE1F7-9F19-00D8-007C-856BF3DC066D}"/>
              </a:ext>
            </a:extLst>
          </p:cNvPr>
          <p:cNvPicPr>
            <a:picLocks noGrp="1" noRot="1" noChangeAspect="1" noMove="1" noResize="1" noEditPoints="1" noAdjustHandles="1" noChangeArrowheads="1" noChangeShapeType="1" noCrop="1"/>
          </p:cNvPicPr>
          <p:nvPr/>
        </p:nvPicPr>
        <p:blipFill>
          <a:blip r:embed="rId11"/>
          <a:stretch>
            <a:fillRect/>
          </a:stretch>
        </p:blipFill>
        <p:spPr>
          <a:xfrm>
            <a:off x="16548640" y="34733737"/>
            <a:ext cx="5010150" cy="5143500"/>
          </a:xfrm>
          <a:prstGeom prst="rect">
            <a:avLst/>
          </a:prstGeom>
        </p:spPr>
      </p:pic>
      <p:grpSp>
        <p:nvGrpSpPr>
          <p:cNvPr id="86" name="组合 85">
            <a:extLst>
              <a:ext uri="{FF2B5EF4-FFF2-40B4-BE49-F238E27FC236}">
                <a16:creationId xmlns:a16="http://schemas.microsoft.com/office/drawing/2014/main" id="{126C46E9-B4E8-0119-015F-830BF92A34C2}"/>
              </a:ext>
            </a:extLst>
          </p:cNvPr>
          <p:cNvGrpSpPr>
            <a:grpSpLocks noGrp="1" noUngrp="1" noRot="1" noMove="1" noResize="1"/>
          </p:cNvGrpSpPr>
          <p:nvPr/>
        </p:nvGrpSpPr>
        <p:grpSpPr>
          <a:xfrm>
            <a:off x="22364480" y="34822259"/>
            <a:ext cx="5019675" cy="5152348"/>
            <a:chOff x="22364480" y="34822259"/>
            <a:chExt cx="5019675" cy="5152348"/>
          </a:xfrm>
        </p:grpSpPr>
        <p:pic>
          <p:nvPicPr>
            <p:cNvPr id="83" name="图片 82">
              <a:extLst>
                <a:ext uri="{FF2B5EF4-FFF2-40B4-BE49-F238E27FC236}">
                  <a16:creationId xmlns:a16="http://schemas.microsoft.com/office/drawing/2014/main" id="{3E92BCF0-CB4E-F4CC-4AC3-74133A62FE91}"/>
                </a:ext>
              </a:extLst>
            </p:cNvPr>
            <p:cNvPicPr>
              <a:picLocks noGrp="1" noRot="1" noChangeAspect="1" noMove="1" noResize="1" noEditPoints="1" noAdjustHandles="1" noChangeArrowheads="1" noChangeShapeType="1" noCrop="1"/>
            </p:cNvPicPr>
            <p:nvPr/>
          </p:nvPicPr>
          <p:blipFill>
            <a:blip r:embed="rId12"/>
            <a:stretch>
              <a:fillRect/>
            </a:stretch>
          </p:blipFill>
          <p:spPr>
            <a:xfrm>
              <a:off x="22364480" y="34822259"/>
              <a:ext cx="5019675" cy="3286125"/>
            </a:xfrm>
            <a:prstGeom prst="rect">
              <a:avLst/>
            </a:prstGeom>
          </p:spPr>
        </p:pic>
        <p:pic>
          <p:nvPicPr>
            <p:cNvPr id="85" name="图片 84">
              <a:extLst>
                <a:ext uri="{FF2B5EF4-FFF2-40B4-BE49-F238E27FC236}">
                  <a16:creationId xmlns:a16="http://schemas.microsoft.com/office/drawing/2014/main" id="{3A4DDB01-DA24-92ED-A767-21A1B809D2F2}"/>
                </a:ext>
              </a:extLst>
            </p:cNvPr>
            <p:cNvPicPr>
              <a:picLocks noGrp="1" noRot="1" noChangeAspect="1" noMove="1" noResize="1" noEditPoints="1" noAdjustHandles="1" noChangeArrowheads="1" noChangeShapeType="1" noCrop="1"/>
            </p:cNvPicPr>
            <p:nvPr/>
          </p:nvPicPr>
          <p:blipFill>
            <a:blip r:embed="rId13"/>
            <a:stretch>
              <a:fillRect/>
            </a:stretch>
          </p:blipFill>
          <p:spPr>
            <a:xfrm>
              <a:off x="22412105" y="38002932"/>
              <a:ext cx="4924425" cy="1971675"/>
            </a:xfrm>
            <a:prstGeom prst="rect">
              <a:avLst/>
            </a:prstGeom>
          </p:spPr>
        </p:pic>
      </p:grpSp>
      <p:sp>
        <p:nvSpPr>
          <p:cNvPr id="87" name="文本框 86">
            <a:extLst>
              <a:ext uri="{FF2B5EF4-FFF2-40B4-BE49-F238E27FC236}">
                <a16:creationId xmlns:a16="http://schemas.microsoft.com/office/drawing/2014/main" id="{BF8AD81A-A706-FCC9-2B81-8F71948106A5}"/>
              </a:ext>
            </a:extLst>
          </p:cNvPr>
          <p:cNvSpPr txBox="1">
            <a:spLocks noGrp="1" noRot="1" noMove="1" noResize="1" noEditPoints="1" noAdjustHandles="1" noChangeArrowheads="1" noChangeShapeType="1"/>
          </p:cNvSpPr>
          <p:nvPr/>
        </p:nvSpPr>
        <p:spPr>
          <a:xfrm>
            <a:off x="16548639" y="18812222"/>
            <a:ext cx="2564424" cy="769441"/>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4400" b="1" dirty="0">
                <a:solidFill>
                  <a:prstClr val="black"/>
                </a:solidFill>
                <a:latin typeface="Calibri" panose="020F0502020204030204"/>
                <a:ea typeface="等线" panose="02010600030101010101" pitchFamily="2" charset="-122"/>
              </a:rPr>
              <a:t>Result</a:t>
            </a:r>
            <a:endParaRPr kumimoji="0" lang="en-US" altLang="zh-CN" sz="44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89" name="图片 88">
            <a:extLst>
              <a:ext uri="{FF2B5EF4-FFF2-40B4-BE49-F238E27FC236}">
                <a16:creationId xmlns:a16="http://schemas.microsoft.com/office/drawing/2014/main" id="{DB1A3295-EA52-DF17-D579-3CC311813952}"/>
              </a:ext>
            </a:extLst>
          </p:cNvPr>
          <p:cNvPicPr>
            <a:picLocks noGrp="1" noRot="1" noChangeAspect="1" noMove="1" noResize="1" noEditPoints="1" noAdjustHandles="1" noChangeArrowheads="1" noChangeShapeType="1" noCrop="1"/>
          </p:cNvPicPr>
          <p:nvPr/>
        </p:nvPicPr>
        <p:blipFill>
          <a:blip r:embed="rId14"/>
          <a:stretch>
            <a:fillRect/>
          </a:stretch>
        </p:blipFill>
        <p:spPr>
          <a:xfrm>
            <a:off x="18702117" y="16905331"/>
            <a:ext cx="7419975" cy="1714500"/>
          </a:xfrm>
          <a:prstGeom prst="rect">
            <a:avLst/>
          </a:prstGeom>
        </p:spPr>
      </p:pic>
      <p:pic>
        <p:nvPicPr>
          <p:cNvPr id="91" name="图片 90">
            <a:extLst>
              <a:ext uri="{FF2B5EF4-FFF2-40B4-BE49-F238E27FC236}">
                <a16:creationId xmlns:a16="http://schemas.microsoft.com/office/drawing/2014/main" id="{5A5B7BE3-C0E3-AECA-4039-4D261AECFE93}"/>
              </a:ext>
            </a:extLst>
          </p:cNvPr>
          <p:cNvPicPr>
            <a:picLocks noGrp="1" noRot="1" noChangeAspect="1" noMove="1" noResize="1" noEditPoints="1" noAdjustHandles="1" noChangeArrowheads="1" noChangeShapeType="1" noCrop="1"/>
          </p:cNvPicPr>
          <p:nvPr/>
        </p:nvPicPr>
        <p:blipFill>
          <a:blip r:embed="rId15"/>
          <a:stretch>
            <a:fillRect/>
          </a:stretch>
        </p:blipFill>
        <p:spPr>
          <a:xfrm>
            <a:off x="16548639" y="19551806"/>
            <a:ext cx="11267242" cy="3445355"/>
          </a:xfrm>
          <a:prstGeom prst="rect">
            <a:avLst/>
          </a:prstGeom>
        </p:spPr>
      </p:pic>
      <p:sp>
        <p:nvSpPr>
          <p:cNvPr id="93" name="文本框 92">
            <a:extLst>
              <a:ext uri="{FF2B5EF4-FFF2-40B4-BE49-F238E27FC236}">
                <a16:creationId xmlns:a16="http://schemas.microsoft.com/office/drawing/2014/main" id="{FEB7CCE1-C410-82A2-4F54-68271F1B6610}"/>
              </a:ext>
            </a:extLst>
          </p:cNvPr>
          <p:cNvSpPr txBox="1"/>
          <p:nvPr/>
        </p:nvSpPr>
        <p:spPr>
          <a:xfrm>
            <a:off x="24044801" y="6682747"/>
            <a:ext cx="3600170" cy="584775"/>
          </a:xfrm>
          <a:prstGeom prst="rect">
            <a:avLst/>
          </a:prstGeom>
          <a:noFill/>
        </p:spPr>
        <p:txBody>
          <a:bodyPr wrap="square">
            <a:spAutoFit/>
          </a:bodyPr>
          <a:lstStyle/>
          <a:p>
            <a:r>
              <a:rPr lang="en-US" altLang="zh-CN" sz="3200" dirty="0"/>
              <a:t>11911521 </a:t>
            </a:r>
            <a:r>
              <a:rPr lang="zh-CN" altLang="en-US" sz="3200" dirty="0"/>
              <a:t>钟新宇</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STech_EE_Post.pptx" id="{092E6E76-AE76-481A-BEA9-89E60E6B0142}" vid="{0A503F3E-2116-4664-967F-A1860D830B07}"/>
    </a:ext>
  </a:extLst>
</a:theme>
</file>

<file path=docProps/app.xml><?xml version="1.0" encoding="utf-8"?>
<Properties xmlns="http://schemas.openxmlformats.org/officeDocument/2006/extended-properties" xmlns:vt="http://schemas.openxmlformats.org/officeDocument/2006/docPropsVTypes">
  <Template>SUSTech_EE_Post</Template>
  <TotalTime>332</TotalTime>
  <Words>755</Words>
  <Application>Microsoft Office PowerPoint</Application>
  <PresentationFormat>自定义</PresentationFormat>
  <Paragraphs>37</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Open Sans</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  Engineering </dc:title>
  <dc:creator>钟 新宇</dc:creator>
  <cp:lastModifiedBy>钟 新宇</cp:lastModifiedBy>
  <cp:revision>8</cp:revision>
  <dcterms:created xsi:type="dcterms:W3CDTF">2022-05-27T14:15:24Z</dcterms:created>
  <dcterms:modified xsi:type="dcterms:W3CDTF">2022-05-28T07:36:06Z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5AF7C398CE0E451AB7E23A308F23CB79</vt:lpwstr>
  </property>
</Properties>
</file>