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sldIdLst>
    <p:sldId id="268" r:id="rId2"/>
    <p:sldId id="271" r:id="rId3"/>
    <p:sldId id="288" r:id="rId4"/>
    <p:sldId id="273" r:id="rId5"/>
    <p:sldId id="291" r:id="rId6"/>
    <p:sldId id="293" r:id="rId7"/>
    <p:sldId id="289" r:id="rId8"/>
    <p:sldId id="294" r:id="rId9"/>
    <p:sldId id="290" r:id="rId10"/>
    <p:sldId id="297" r:id="rId11"/>
    <p:sldId id="298" r:id="rId12"/>
    <p:sldId id="295" r:id="rId13"/>
    <p:sldId id="300" r:id="rId14"/>
    <p:sldId id="299" r:id="rId15"/>
    <p:sldId id="301" r:id="rId16"/>
    <p:sldId id="302" r:id="rId17"/>
    <p:sldId id="303" r:id="rId18"/>
    <p:sldId id="28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46" userDrawn="1">
          <p15:clr>
            <a:srgbClr val="A4A3A4"/>
          </p15:clr>
        </p15:guide>
        <p15:guide id="4" orient="horz" pos="3974" userDrawn="1">
          <p15:clr>
            <a:srgbClr val="A4A3A4"/>
          </p15:clr>
        </p15:guide>
        <p15:guide id="5" pos="325" userDrawn="1">
          <p15:clr>
            <a:srgbClr val="A4A3A4"/>
          </p15:clr>
        </p15:guide>
        <p15:guide id="6" pos="73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6C00"/>
    <a:srgbClr val="2BB7B3"/>
    <a:srgbClr val="003F43"/>
    <a:srgbClr val="0638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53"/>
      </p:cViewPr>
      <p:guideLst>
        <p:guide orient="horz" pos="2160"/>
        <p:guide pos="3840"/>
        <p:guide orient="horz" pos="346"/>
        <p:guide orient="horz" pos="3974"/>
        <p:guide pos="325"/>
        <p:guide pos="73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进阶设计）">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6694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432489"/>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www.zhihu.com/question/50735753" TargetMode="Externa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www.zhihu.com/question/50735753" TargetMode="External"/><Relationship Id="rId4" Type="http://schemas.openxmlformats.org/officeDocument/2006/relationships/hyperlink" Target="https://www.jianshu.com/p/08041bcf0f23"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3.svg"/><Relationship Id="rId7"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 Id="rId9"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图片包含 人, 男人, 手, 穿着&#10;&#10;描述已自动生成">
            <a:extLst>
              <a:ext uri="{FF2B5EF4-FFF2-40B4-BE49-F238E27FC236}">
                <a16:creationId xmlns:a16="http://schemas.microsoft.com/office/drawing/2014/main" id="{01F02F9C-B83F-4B48-9BAA-1B1641229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89797"/>
            <a:ext cx="5668193" cy="2625268"/>
          </a:xfrm>
          <a:prstGeom prst="rect">
            <a:avLst/>
          </a:prstGeom>
          <a:ln>
            <a:noFill/>
          </a:ln>
          <a:effectLst>
            <a:softEdge rad="112500"/>
          </a:effectLst>
        </p:spPr>
      </p:pic>
      <p:grpSp>
        <p:nvGrpSpPr>
          <p:cNvPr id="9" name="组合 8">
            <a:extLst>
              <a:ext uri="{FF2B5EF4-FFF2-40B4-BE49-F238E27FC236}">
                <a16:creationId xmlns:a16="http://schemas.microsoft.com/office/drawing/2014/main" id="{ECA5E486-4CD7-4122-AF72-B33CE6F95B90}"/>
              </a:ext>
            </a:extLst>
          </p:cNvPr>
          <p:cNvGrpSpPr/>
          <p:nvPr/>
        </p:nvGrpSpPr>
        <p:grpSpPr>
          <a:xfrm>
            <a:off x="515938" y="1754911"/>
            <a:ext cx="5363483" cy="2660154"/>
            <a:chOff x="515938" y="1754911"/>
            <a:chExt cx="5363483" cy="2660154"/>
          </a:xfrm>
        </p:grpSpPr>
        <p:sp>
          <p:nvSpPr>
            <p:cNvPr id="6" name="文本框 5">
              <a:extLst>
                <a:ext uri="{FF2B5EF4-FFF2-40B4-BE49-F238E27FC236}">
                  <a16:creationId xmlns:a16="http://schemas.microsoft.com/office/drawing/2014/main" id="{17EF117C-29D9-4D6A-95C3-F71232CF5D64}"/>
                </a:ext>
              </a:extLst>
            </p:cNvPr>
            <p:cNvSpPr txBox="1"/>
            <p:nvPr/>
          </p:nvSpPr>
          <p:spPr>
            <a:xfrm>
              <a:off x="515938" y="1754911"/>
              <a:ext cx="4843827"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0" i="0" u="none" strike="noStrike" kern="1200" cap="none" spc="300" normalizeH="0" baseline="0" noProof="0" dirty="0">
                  <a:ln>
                    <a:noFill/>
                  </a:ln>
                  <a:solidFill>
                    <a:srgbClr val="2BB7B3"/>
                  </a:solidFill>
                  <a:effectLst/>
                  <a:uLnTx/>
                  <a:uFillTx/>
                  <a:latin typeface="思源黑体 CN Light" panose="020B0300000000000000" pitchFamily="34" charset="-122"/>
                  <a:ea typeface="思源黑体 CN Light" panose="020B0300000000000000" pitchFamily="34" charset="-122"/>
                </a:rPr>
                <a:t>数字水印</a:t>
              </a:r>
              <a:endParaRPr kumimoji="0" lang="en-US" altLang="zh-CN" sz="6000" b="0" i="0" u="none" strike="noStrike" kern="1200" cap="none" spc="300" normalizeH="0" baseline="0" noProof="0" dirty="0">
                <a:ln>
                  <a:noFill/>
                </a:ln>
                <a:solidFill>
                  <a:srgbClr val="2BB7B3"/>
                </a:solidFill>
                <a:effectLst/>
                <a:uLnTx/>
                <a:uFillTx/>
                <a:latin typeface="思源黑体 CN Light" panose="020B0300000000000000" pitchFamily="34" charset="-122"/>
                <a:ea typeface="思源黑体 CN Light" panose="020B0300000000000000" pitchFamily="34" charset="-122"/>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altLang="zh-CN"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Digital Watermark</a:t>
              </a:r>
              <a:endPar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endParaRPr>
            </a:p>
          </p:txBody>
        </p:sp>
        <p:sp>
          <p:nvSpPr>
            <p:cNvPr id="7" name="文本框 6">
              <a:extLst>
                <a:ext uri="{FF2B5EF4-FFF2-40B4-BE49-F238E27FC236}">
                  <a16:creationId xmlns:a16="http://schemas.microsoft.com/office/drawing/2014/main" id="{3BF80FAD-EED6-4509-8FCE-5DEB07187C0F}"/>
                </a:ext>
              </a:extLst>
            </p:cNvPr>
            <p:cNvSpPr txBox="1"/>
            <p:nvPr/>
          </p:nvSpPr>
          <p:spPr>
            <a:xfrm>
              <a:off x="550663" y="3814901"/>
              <a:ext cx="5328758" cy="600164"/>
            </a:xfrm>
            <a:prstGeom prst="rect">
              <a:avLst/>
            </a:prstGeom>
            <a:noFill/>
          </p:spPr>
          <p:txBody>
            <a:bodyPr wrap="square" rtlCol="0">
              <a:no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kumimoji="0" lang="en-US" altLang="zh-CN" sz="1800" b="0" i="0" u="none" strike="noStrike" kern="1200" cap="none"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Open Sans" panose="020B0606030504020204" pitchFamily="34" charset="0"/>
                </a:rPr>
                <a:t>11911521 </a:t>
              </a:r>
              <a:r>
                <a:rPr kumimoji="0" lang="zh-CN" altLang="en-US" sz="1800" b="0" i="0" u="none" strike="noStrike" kern="1200" cap="none"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Open Sans" panose="020B0606030504020204" pitchFamily="34" charset="0"/>
                </a:rPr>
                <a:t>钟新宇</a:t>
              </a:r>
              <a:endParaRPr kumimoji="0" lang="zh-CN" altLang="en-US" sz="1800" b="0" i="0" u="none" strike="noStrike" kern="1200" cap="none" normalizeH="0" baseline="0" noProof="0" dirty="0">
                <a:ln>
                  <a:noFill/>
                </a:ln>
                <a:solidFill>
                  <a:srgbClr val="ED6D00"/>
                </a:solidFill>
                <a:effectLst/>
                <a:uLnTx/>
                <a:uFillTx/>
                <a:latin typeface="思源黑体 CN Light" panose="020B0300000000000000" pitchFamily="34" charset="-122"/>
                <a:ea typeface="思源黑体 CN Light" panose="020B0300000000000000" pitchFamily="34" charset="-122"/>
                <a:cs typeface="Open Sans" panose="020B0606030504020204" pitchFamily="34" charset="0"/>
              </a:endParaRPr>
            </a:p>
          </p:txBody>
        </p:sp>
        <p:sp>
          <p:nvSpPr>
            <p:cNvPr id="2" name="矩形 1">
              <a:extLst>
                <a:ext uri="{FF2B5EF4-FFF2-40B4-BE49-F238E27FC236}">
                  <a16:creationId xmlns:a16="http://schemas.microsoft.com/office/drawing/2014/main" id="{1F16A234-D015-479F-A062-A61D12F26384}"/>
                </a:ext>
              </a:extLst>
            </p:cNvPr>
            <p:cNvSpPr/>
            <p:nvPr/>
          </p:nvSpPr>
          <p:spPr>
            <a:xfrm>
              <a:off x="617220" y="3603792"/>
              <a:ext cx="1089660" cy="68580"/>
            </a:xfrm>
            <a:prstGeom prst="rect">
              <a:avLst/>
            </a:prstGeom>
            <a:solidFill>
              <a:srgbClr val="00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pic>
        <p:nvPicPr>
          <p:cNvPr id="4" name="图形 3">
            <a:extLst>
              <a:ext uri="{FF2B5EF4-FFF2-40B4-BE49-F238E27FC236}">
                <a16:creationId xmlns:a16="http://schemas.microsoft.com/office/drawing/2014/main" id="{C1849446-353D-43E8-8785-664EB2EC14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9467" y="5746995"/>
            <a:ext cx="3057110" cy="561730"/>
          </a:xfrm>
          <a:prstGeom prst="rect">
            <a:avLst/>
          </a:prstGeom>
        </p:spPr>
      </p:pic>
    </p:spTree>
    <p:extLst>
      <p:ext uri="{BB962C8B-B14F-4D97-AF65-F5344CB8AC3E}">
        <p14:creationId xmlns:p14="http://schemas.microsoft.com/office/powerpoint/2010/main" val="1886321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3685624" cy="9694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变换域频带选择</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3" name="文本框 12">
            <a:extLst>
              <a:ext uri="{FF2B5EF4-FFF2-40B4-BE49-F238E27FC236}">
                <a16:creationId xmlns:a16="http://schemas.microsoft.com/office/drawing/2014/main" id="{27B4D583-ABDE-4612-A9D4-B527AF15D66A}"/>
              </a:ext>
            </a:extLst>
          </p:cNvPr>
          <p:cNvSpPr txBox="1"/>
          <p:nvPr/>
        </p:nvSpPr>
        <p:spPr>
          <a:xfrm>
            <a:off x="515937" y="1808163"/>
            <a:ext cx="10743734" cy="4860113"/>
          </a:xfrm>
          <a:prstGeom prst="rect">
            <a:avLst/>
          </a:prstGeom>
          <a:noFill/>
        </p:spPr>
        <p:txBody>
          <a:bodyPr wrap="square" rtlCol="0">
            <a:spAutoFit/>
          </a:bodyPr>
          <a:lstStyle/>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低频带：</a:t>
            </a:r>
            <a:endPar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反映图像的主要信息，只要图像不发生显著失真，水印就可以恢复。</a:t>
            </a:r>
            <a:endPar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水印的不可见性差，鲁棒性强。</a:t>
            </a:r>
            <a:endParaRPr lang="en-US" altLang="zh-CN"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endParaRPr>
          </a:p>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高频带：</a:t>
            </a:r>
            <a:endPar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人眼不敏感，因此在此区域嵌入水印能够保证水印的良好的不可见性。</a:t>
            </a:r>
            <a:endPar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图像压缩技术常常会剔除高频带，所以鲁棒性较差</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a:t>
            </a:r>
            <a:endParaRPr lang="en-US" altLang="zh-CN"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endParaRPr>
          </a:p>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中频带：</a:t>
            </a:r>
            <a:endPar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为同时满足水印的鲁棒性和不可见性，大多数变换域数字图像水印算法将水印嵌入到变换域的中频区域。</a:t>
            </a:r>
            <a:endPar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p:txBody>
      </p:sp>
    </p:spTree>
    <p:extLst>
      <p:ext uri="{BB962C8B-B14F-4D97-AF65-F5344CB8AC3E}">
        <p14:creationId xmlns:p14="http://schemas.microsoft.com/office/powerpoint/2010/main" val="2666377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4955396" cy="9694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变换域 </a:t>
            </a:r>
            <a:r>
              <a:rPr kumimoji="0" lang="en-US" altLang="zh-CN"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&amp; DFT</a:t>
            </a:r>
            <a:r>
              <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域示例</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3" name="文本框 12">
            <a:extLst>
              <a:ext uri="{FF2B5EF4-FFF2-40B4-BE49-F238E27FC236}">
                <a16:creationId xmlns:a16="http://schemas.microsoft.com/office/drawing/2014/main" id="{27B4D583-ABDE-4612-A9D4-B527AF15D66A}"/>
              </a:ext>
            </a:extLst>
          </p:cNvPr>
          <p:cNvSpPr txBox="1"/>
          <p:nvPr/>
        </p:nvSpPr>
        <p:spPr>
          <a:xfrm>
            <a:off x="515937" y="1808163"/>
            <a:ext cx="10743734" cy="2167068"/>
          </a:xfrm>
          <a:prstGeom prst="rect">
            <a:avLst/>
          </a:prstGeom>
          <a:noFill/>
        </p:spPr>
        <p:txBody>
          <a:bodyPr wrap="square" rtlCol="0">
            <a:spAutoFit/>
          </a:bodyPr>
          <a:lstStyle/>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数字水印常用的变换域</a:t>
            </a: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离散傅里叶变换</a:t>
            </a: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(DFT)</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域</a:t>
            </a: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离散余弦变换</a:t>
            </a: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(DCT)</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域</a:t>
            </a: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离散小波变换</a:t>
            </a: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(DWT)</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域</a:t>
            </a:r>
            <a:endPar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p:txBody>
      </p:sp>
      <p:pic>
        <p:nvPicPr>
          <p:cNvPr id="10" name="图片 9">
            <a:extLst>
              <a:ext uri="{FF2B5EF4-FFF2-40B4-BE49-F238E27FC236}">
                <a16:creationId xmlns:a16="http://schemas.microsoft.com/office/drawing/2014/main" id="{61DEB87C-D17A-4EC2-AF93-766AA24B8A4D}"/>
              </a:ext>
            </a:extLst>
          </p:cNvPr>
          <p:cNvPicPr>
            <a:picLocks noChangeAspect="1"/>
          </p:cNvPicPr>
          <p:nvPr/>
        </p:nvPicPr>
        <p:blipFill>
          <a:blip r:embed="rId4"/>
          <a:stretch>
            <a:fillRect/>
          </a:stretch>
        </p:blipFill>
        <p:spPr>
          <a:xfrm>
            <a:off x="5234775" y="2581607"/>
            <a:ext cx="6768353" cy="3716323"/>
          </a:xfrm>
          <a:prstGeom prst="rect">
            <a:avLst/>
          </a:prstGeom>
        </p:spPr>
      </p:pic>
      <p:sp>
        <p:nvSpPr>
          <p:cNvPr id="14" name="文本框 13">
            <a:extLst>
              <a:ext uri="{FF2B5EF4-FFF2-40B4-BE49-F238E27FC236}">
                <a16:creationId xmlns:a16="http://schemas.microsoft.com/office/drawing/2014/main" id="{C590209F-360F-4799-9ABD-825C1912C95A}"/>
              </a:ext>
            </a:extLst>
          </p:cNvPr>
          <p:cNvSpPr txBox="1"/>
          <p:nvPr/>
        </p:nvSpPr>
        <p:spPr>
          <a:xfrm>
            <a:off x="4679576" y="1808163"/>
            <a:ext cx="6096000" cy="458908"/>
          </a:xfrm>
          <a:prstGeom prst="rect">
            <a:avLst/>
          </a:prstGeom>
          <a:noFill/>
        </p:spPr>
        <p:txBody>
          <a:bodyPr wrap="square">
            <a:spAutoFit/>
          </a:bodyPr>
          <a:lstStyle/>
          <a:p>
            <a:pPr marL="742950" lvl="1" indent="-285750">
              <a:lnSpc>
                <a:spcPct val="150000"/>
              </a:lnSpc>
              <a:spcBef>
                <a:spcPts val="1200"/>
              </a:spcBef>
              <a:buFont typeface="Arial" panose="020B0604020202020204" pitchFamily="34" charset="0"/>
              <a:buChar char="•"/>
              <a:defRPr/>
            </a:pP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DFT</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域 示例</a:t>
            </a:r>
          </a:p>
        </p:txBody>
      </p:sp>
      <p:sp>
        <p:nvSpPr>
          <p:cNvPr id="15" name="文本框 14">
            <a:extLst>
              <a:ext uri="{FF2B5EF4-FFF2-40B4-BE49-F238E27FC236}">
                <a16:creationId xmlns:a16="http://schemas.microsoft.com/office/drawing/2014/main" id="{A4E02F32-A996-4D85-A1AA-8E193E846B9B}"/>
              </a:ext>
            </a:extLst>
          </p:cNvPr>
          <p:cNvSpPr txBox="1"/>
          <p:nvPr/>
        </p:nvSpPr>
        <p:spPr>
          <a:xfrm>
            <a:off x="5234775" y="6297930"/>
            <a:ext cx="6096000" cy="369332"/>
          </a:xfrm>
          <a:prstGeom prst="rect">
            <a:avLst/>
          </a:prstGeom>
          <a:noFill/>
        </p:spPr>
        <p:txBody>
          <a:bodyPr wrap="square">
            <a:spAutoFit/>
          </a:bodyPr>
          <a:lstStyle/>
          <a:p>
            <a:r>
              <a:rPr lang="zh-CN" altLang="en-US" dirty="0">
                <a:hlinkClick r:id="rId5"/>
              </a:rPr>
              <a:t>https://www</a:t>
            </a:r>
            <a:r>
              <a:rPr lang="en-US" altLang="zh-CN" dirty="0">
                <a:hlinkClick r:id="rId5"/>
              </a:rPr>
              <a:t>.</a:t>
            </a:r>
            <a:r>
              <a:rPr lang="zh-CN" altLang="en-US" dirty="0">
                <a:hlinkClick r:id="rId5"/>
              </a:rPr>
              <a:t>zhihu</a:t>
            </a:r>
            <a:r>
              <a:rPr lang="en-US" altLang="zh-CN" dirty="0">
                <a:hlinkClick r:id="rId5"/>
              </a:rPr>
              <a:t>.</a:t>
            </a:r>
            <a:r>
              <a:rPr lang="zh-CN" altLang="en-US" dirty="0">
                <a:hlinkClick r:id="rId5"/>
              </a:rPr>
              <a:t>com/question/50735753</a:t>
            </a:r>
            <a:endParaRPr lang="zh-CN" altLang="en-US" dirty="0"/>
          </a:p>
        </p:txBody>
      </p:sp>
    </p:spTree>
    <p:extLst>
      <p:ext uri="{BB962C8B-B14F-4D97-AF65-F5344CB8AC3E}">
        <p14:creationId xmlns:p14="http://schemas.microsoft.com/office/powerpoint/2010/main" val="1703616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2185214" cy="9694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性能检测</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7B4D583-ABDE-4612-A9D4-B527AF15D66A}"/>
                  </a:ext>
                </a:extLst>
              </p:cNvPr>
              <p:cNvSpPr txBox="1"/>
              <p:nvPr/>
            </p:nvSpPr>
            <p:spPr>
              <a:xfrm>
                <a:off x="515937" y="1808163"/>
                <a:ext cx="11160125" cy="4612353"/>
              </a:xfrm>
              <a:prstGeom prst="rect">
                <a:avLst/>
              </a:prstGeom>
              <a:noFill/>
            </p:spPr>
            <p:txBody>
              <a:bodyPr wrap="square" rtlCol="0">
                <a:spAutoFit/>
              </a:bodyPr>
              <a:lstStyle/>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峰值信噪比</a:t>
                </a:r>
                <a:r>
                  <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(PSNR)</a:t>
                </a: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峰值信噪比主要用于衡量嵌入水印后的图像与原始图像之间的失真程度，</a:t>
                </a: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PSNR </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值越大，说明失真程度越小，水印的不可见性越好</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a:t>
                </a: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PSNR </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的取值范围是</a:t>
                </a: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[0,100]</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。当 </a:t>
                </a: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PSNR </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值大于 </a:t>
                </a: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30 </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时，人眼视觉系统不能够感知含水印图像与原始图像之间的差别</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a:t>
                </a:r>
                <a:endParaRPr lang="en-US" altLang="zh-CN"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endParaRPr>
              </a:p>
              <a:p>
                <a:pPr marL="1200150" lvl="2" indent="-285750">
                  <a:lnSpc>
                    <a:spcPct val="150000"/>
                  </a:lnSpc>
                  <a:spcBef>
                    <a:spcPts val="1200"/>
                  </a:spcBef>
                  <a:buFont typeface="Arial" panose="020B0604020202020204" pitchFamily="34" charset="0"/>
                  <a:buChar char="•"/>
                  <a:defRPr/>
                </a:pP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计算公式</a:t>
                </a:r>
                <a:endParaRPr lang="en-US" altLang="zh-CN"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endParaRPr>
              </a:p>
              <a:p>
                <a:pPr lvl="2">
                  <a:lnSpc>
                    <a:spcPct val="150000"/>
                  </a:lnSpc>
                  <a:spcBef>
                    <a:spcPts val="1200"/>
                  </a:spcBef>
                  <a:defRPr/>
                </a:pPr>
                <a14:m>
                  <m:oMathPara xmlns:m="http://schemas.openxmlformats.org/officeDocument/2006/math">
                    <m:oMathParaPr>
                      <m:jc m:val="centerGroup"/>
                    </m:oMathParaPr>
                    <m:oMath xmlns:m="http://schemas.openxmlformats.org/officeDocument/2006/math">
                      <m:r>
                        <m:rPr>
                          <m:sty m:val="p"/>
                        </m:rPr>
                        <a:rPr lang="en-US" altLang="zh-CN" sz="1800" smtClean="0">
                          <a:effectLst/>
                          <a:latin typeface="Cambria Math" panose="02040503050406030204" pitchFamily="18" charset="0"/>
                          <a:ea typeface="等线" panose="02010600030101010101" pitchFamily="2" charset="-122"/>
                          <a:cs typeface="Times New Roman" panose="02020603050405020304" pitchFamily="18" charset="0"/>
                        </a:rPr>
                        <m:t>PSNR</m:t>
                      </m:r>
                      <m:r>
                        <a:rPr lang="en-US" altLang="zh-CN" sz="1800" smtClean="0">
                          <a:effectLst/>
                          <a:latin typeface="Cambria Math" panose="02040503050406030204" pitchFamily="18" charset="0"/>
                          <a:ea typeface="等线" panose="02010600030101010101" pitchFamily="2" charset="-122"/>
                          <a:cs typeface="Times New Roman" panose="02020603050405020304" pitchFamily="18" charset="0"/>
                        </a:rPr>
                        <m:t>=10</m:t>
                      </m:r>
                      <m:r>
                        <m:rPr>
                          <m:sty m:val="p"/>
                        </m:rPr>
                        <a:rPr lang="en-US" altLang="zh-CN" sz="1800" smtClean="0">
                          <a:effectLst/>
                          <a:latin typeface="Cambria Math" panose="02040503050406030204" pitchFamily="18" charset="0"/>
                          <a:ea typeface="等线" panose="02010600030101010101" pitchFamily="2" charset="-122"/>
                          <a:cs typeface="Times New Roman" panose="02020603050405020304" pitchFamily="18" charset="0"/>
                        </a:rPr>
                        <m:t>lg</m:t>
                      </m:r>
                      <m:r>
                        <a:rPr lang="en-US" altLang="zh-CN" sz="1800" smtClean="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MAX</m:t>
                              </m:r>
                            </m:e>
                            <m: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2</m:t>
                              </m:r>
                            </m:sup>
                          </m:sSup>
                        </m:num>
                        <m:den>
                          <m:r>
                            <m:rPr>
                              <m:sty m:val="p"/>
                            </m:rP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MSE</m:t>
                          </m:r>
                        </m:den>
                      </m:f>
                    </m:oMath>
                    <m:oMath xmlns:m="http://schemas.openxmlformats.org/officeDocument/2006/math">
                      <m:r>
                        <m:rPr>
                          <m:sty m:val="p"/>
                        </m:rP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MSE</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𝑚𝑛</m:t>
                          </m:r>
                        </m:den>
                      </m:f>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𝑚</m:t>
                          </m:r>
                        </m:sup>
                      </m:sSub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 </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𝑗</m:t>
                          </m:r>
                        </m:sub>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𝑛</m:t>
                          </m:r>
                        </m:sup>
                      </m:sSub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𝑓</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2</m:t>
                          </m:r>
                        </m:sup>
                      </m:sSup>
                    </m:oMath>
                  </m:oMathPara>
                </a14:m>
                <a:endParaRPr lang="zh-CN" altLang="zh-CN" sz="1800" dirty="0">
                  <a:effectLst/>
                  <a:latin typeface="Georgia" panose="02040502050405020303" pitchFamily="18" charset="0"/>
                  <a:ea typeface="等线" panose="02010600030101010101" pitchFamily="2" charset="-122"/>
                  <a:cs typeface="Times New Roman" panose="02020603050405020304" pitchFamily="18" charset="0"/>
                </a:endParaRPr>
              </a:p>
              <a:p>
                <a:pPr lvl="2">
                  <a:lnSpc>
                    <a:spcPct val="150000"/>
                  </a:lnSpc>
                  <a:spcBef>
                    <a:spcPts val="1200"/>
                  </a:spcBef>
                  <a:defRPr/>
                </a:pP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	</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其中 </a:t>
                </a: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f </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表示原始图像，</a:t>
                </a: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g </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表示含水印图像，</a:t>
                </a: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MAX </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表示图像像素的最大值</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a:t>
                </a:r>
                <a:endPar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p:txBody>
          </p:sp>
        </mc:Choice>
        <mc:Fallback xmlns="">
          <p:sp>
            <p:nvSpPr>
              <p:cNvPr id="13" name="文本框 12">
                <a:extLst>
                  <a:ext uri="{FF2B5EF4-FFF2-40B4-BE49-F238E27FC236}">
                    <a16:creationId xmlns:a16="http://schemas.microsoft.com/office/drawing/2014/main" id="{27B4D583-ABDE-4612-A9D4-B527AF15D66A}"/>
                  </a:ext>
                </a:extLst>
              </p:cNvPr>
              <p:cNvSpPr txBox="1">
                <a:spLocks noRot="1" noChangeAspect="1" noMove="1" noResize="1" noEditPoints="1" noAdjustHandles="1" noChangeArrowheads="1" noChangeShapeType="1" noTextEdit="1"/>
              </p:cNvSpPr>
              <p:nvPr/>
            </p:nvSpPr>
            <p:spPr>
              <a:xfrm>
                <a:off x="515937" y="1808163"/>
                <a:ext cx="11160125" cy="4612353"/>
              </a:xfrm>
              <a:prstGeom prst="rect">
                <a:avLst/>
              </a:prstGeom>
              <a:blipFill>
                <a:blip r:embed="rId4"/>
                <a:stretch>
                  <a:fillRect b="-1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9950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2185214" cy="9694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性能检测</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7B4D583-ABDE-4612-A9D4-B527AF15D66A}"/>
                  </a:ext>
                </a:extLst>
              </p:cNvPr>
              <p:cNvSpPr txBox="1"/>
              <p:nvPr/>
            </p:nvSpPr>
            <p:spPr>
              <a:xfrm>
                <a:off x="515937" y="1808163"/>
                <a:ext cx="11160125" cy="4510530"/>
              </a:xfrm>
              <a:prstGeom prst="rect">
                <a:avLst/>
              </a:prstGeom>
              <a:noFill/>
            </p:spPr>
            <p:txBody>
              <a:bodyPr wrap="square" rtlCol="0">
                <a:spAutoFit/>
              </a:bodyPr>
              <a:lstStyle/>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归一化相关系数</a:t>
                </a:r>
                <a:r>
                  <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(NC)</a:t>
                </a:r>
              </a:p>
              <a:p>
                <a:pPr marL="1200150" lvl="2" indent="-285750">
                  <a:lnSpc>
                    <a:spcPct val="150000"/>
                  </a:lnSpc>
                  <a:spcBef>
                    <a:spcPts val="1200"/>
                  </a:spcBef>
                  <a:buFont typeface="Arial" panose="020B0604020202020204" pitchFamily="34" charset="0"/>
                  <a:buChar char="•"/>
                  <a:defRPr/>
                </a:pP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归一化相关系数用于衡量原始水印信息与被提取水印信息之间的相似程度，其取值范围是</a:t>
                </a:r>
                <a:r>
                  <a:rPr lang="en-US" altLang="zh-CN"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[0,1]</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a:t>
                </a:r>
                <a:endParaRPr lang="en-US" altLang="zh-CN"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endParaRPr>
              </a:p>
              <a:p>
                <a:pPr marL="1200150" lvl="2" indent="-285750">
                  <a:lnSpc>
                    <a:spcPct val="150000"/>
                  </a:lnSpc>
                  <a:spcBef>
                    <a:spcPts val="1200"/>
                  </a:spcBef>
                  <a:buFont typeface="Arial" panose="020B0604020202020204" pitchFamily="34" charset="0"/>
                  <a:buChar char="•"/>
                  <a:defRPr/>
                </a:pPr>
                <a:r>
                  <a:rPr lang="en-US" altLang="zh-CN"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 NC</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值越大，表示原始水印与提取出来的水印相似度越高，水印算法的鲁棒性越强；</a:t>
                </a:r>
                <a:r>
                  <a:rPr lang="en-US" altLang="zh-CN"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 </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反之，</a:t>
                </a:r>
                <a:r>
                  <a:rPr lang="en-US" altLang="zh-CN"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NC </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越小，原始水印与被提取水印相似度越低，水印算法的鲁棒性越弱。。</a:t>
                </a:r>
                <a:endParaRPr lang="en-US" altLang="zh-CN"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endParaRPr>
              </a:p>
              <a:p>
                <a:pPr marL="1200150" lvl="2" indent="-285750">
                  <a:lnSpc>
                    <a:spcPct val="150000"/>
                  </a:lnSpc>
                  <a:spcBef>
                    <a:spcPts val="1200"/>
                  </a:spcBef>
                  <a:buFont typeface="Arial" panose="020B0604020202020204" pitchFamily="34" charset="0"/>
                  <a:buChar char="•"/>
                  <a:defRPr/>
                </a:pP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计算公式</a:t>
                </a:r>
                <a:endParaRPr lang="en-US" altLang="zh-CN"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endParaRPr>
              </a:p>
              <a:p>
                <a:pPr lvl="2">
                  <a:lnSpc>
                    <a:spcPct val="150000"/>
                  </a:lnSpc>
                  <a:spcBef>
                    <a:spcPts val="1200"/>
                  </a:spcBef>
                  <a:defRPr/>
                </a:pPr>
                <a14:m>
                  <m:oMathPara xmlns:m="http://schemas.openxmlformats.org/officeDocument/2006/math">
                    <m:oMathParaPr>
                      <m:jc m:val="centerGroup"/>
                    </m:oMathParaPr>
                    <m:oMath xmlns:m="http://schemas.openxmlformats.org/officeDocument/2006/math">
                      <m:r>
                        <m:rPr>
                          <m:sty m:val="p"/>
                        </m:rPr>
                        <a:rPr lang="en-US" altLang="zh-CN" sz="1800" smtClean="0">
                          <a:effectLst/>
                          <a:latin typeface="Cambria Math" panose="02040503050406030204" pitchFamily="18" charset="0"/>
                          <a:ea typeface="等线" panose="02010600030101010101" pitchFamily="2" charset="-122"/>
                          <a:cs typeface="Times New Roman" panose="02020603050405020304" pitchFamily="18" charset="0"/>
                        </a:rPr>
                        <m:t>NC</m:t>
                      </m:r>
                      <m:r>
                        <a:rPr lang="en-US" altLang="zh-CN" sz="1800" smtClean="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𝑚</m:t>
                              </m:r>
                            </m:sup>
                          </m:sSub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 </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𝑛</m:t>
                              </m:r>
                            </m:sup>
                          </m:sSub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 </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𝑤</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𝑤</m:t>
                                  </m:r>
                                </m:e>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e>
                          </m:d>
                        </m:num>
                        <m:den>
                          <m:rad>
                            <m:radPr>
                              <m:deg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radPr>
                            <m:deg/>
                            <m:e>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𝑚</m:t>
                                  </m:r>
                                </m:sup>
                              </m:sSub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 </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𝑛</m:t>
                                  </m:r>
                                </m:sup>
                              </m:sSub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𝑤</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2</m:t>
                                  </m:r>
                                </m:sup>
                              </m:sSup>
                            </m:e>
                          </m:rad>
                          <m:rad>
                            <m:radPr>
                              <m:deg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radPr>
                            <m:deg/>
                            <m:e>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𝑚</m:t>
                                  </m:r>
                                </m:sup>
                              </m:sSub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 </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𝑛</m:t>
                                  </m:r>
                                </m:sup>
                              </m:sSub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𝑤</m:t>
                                          </m:r>
                                        </m:e>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e>
                                  </m:d>
                                </m:e>
                                <m: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2</m:t>
                                  </m:r>
                                </m:sup>
                              </m:sSup>
                            </m:e>
                          </m:rad>
                        </m:den>
                      </m:f>
                      <m:r>
                        <a:rPr lang="zh-CN" altLang="en-US" sz="1800" i="1" smtClean="0">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1800" dirty="0">
                  <a:effectLst/>
                  <a:latin typeface="Georgia" panose="02040502050405020303" pitchFamily="18" charset="0"/>
                  <a:ea typeface="等线" panose="02010600030101010101" pitchFamily="2" charset="-122"/>
                  <a:cs typeface="Times New Roman" panose="02020603050405020304" pitchFamily="18" charset="0"/>
                </a:endParaRPr>
              </a:p>
              <a:p>
                <a:pPr lvl="2">
                  <a:lnSpc>
                    <a:spcPct val="150000"/>
                  </a:lnSpc>
                  <a:spcBef>
                    <a:spcPts val="1200"/>
                  </a:spcBef>
                  <a:defRPr/>
                </a:pPr>
                <a:r>
                  <a:rPr lang="en-US" altLang="zh-CN"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	w </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表示原始水印，</a:t>
                </a:r>
                <a:r>
                  <a:rPr lang="en-US" altLang="zh-CN"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w’</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表示提取出来的水印，</a:t>
                </a:r>
                <a:r>
                  <a:rPr lang="en-US" altLang="zh-CN"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m </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和 </a:t>
                </a:r>
                <a:r>
                  <a:rPr lang="en-US" altLang="zh-CN"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n </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分别表示水印图像矩阵的行数和列数。</a:t>
                </a:r>
                <a:endParaRPr lang="en-US" altLang="zh-CN"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endParaRPr>
              </a:p>
            </p:txBody>
          </p:sp>
        </mc:Choice>
        <mc:Fallback xmlns="">
          <p:sp>
            <p:nvSpPr>
              <p:cNvPr id="13" name="文本框 12">
                <a:extLst>
                  <a:ext uri="{FF2B5EF4-FFF2-40B4-BE49-F238E27FC236}">
                    <a16:creationId xmlns:a16="http://schemas.microsoft.com/office/drawing/2014/main" id="{27B4D583-ABDE-4612-A9D4-B527AF15D66A}"/>
                  </a:ext>
                </a:extLst>
              </p:cNvPr>
              <p:cNvSpPr txBox="1">
                <a:spLocks noRot="1" noChangeAspect="1" noMove="1" noResize="1" noEditPoints="1" noAdjustHandles="1" noChangeArrowheads="1" noChangeShapeType="1" noTextEdit="1"/>
              </p:cNvSpPr>
              <p:nvPr/>
            </p:nvSpPr>
            <p:spPr>
              <a:xfrm>
                <a:off x="515937" y="1808163"/>
                <a:ext cx="11160125" cy="4510530"/>
              </a:xfrm>
              <a:prstGeom prst="rect">
                <a:avLst/>
              </a:prstGeom>
              <a:blipFill>
                <a:blip r:embed="rId4"/>
                <a:stretch>
                  <a:fillRect r="-492" b="-12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0037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2185214" cy="9694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性能检测</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3" name="文本框 12">
            <a:extLst>
              <a:ext uri="{FF2B5EF4-FFF2-40B4-BE49-F238E27FC236}">
                <a16:creationId xmlns:a16="http://schemas.microsoft.com/office/drawing/2014/main" id="{27B4D583-ABDE-4612-A9D4-B527AF15D66A}"/>
              </a:ext>
            </a:extLst>
          </p:cNvPr>
          <p:cNvSpPr txBox="1"/>
          <p:nvPr/>
        </p:nvSpPr>
        <p:spPr>
          <a:xfrm>
            <a:off x="515937" y="1808163"/>
            <a:ext cx="11160125" cy="1443793"/>
          </a:xfrm>
          <a:prstGeom prst="rect">
            <a:avLst/>
          </a:prstGeom>
          <a:noFill/>
        </p:spPr>
        <p:txBody>
          <a:bodyPr wrap="square" rtlCol="0">
            <a:spAutoFit/>
          </a:bodyPr>
          <a:lstStyle/>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结构相似度</a:t>
            </a:r>
            <a:r>
              <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(SSIM)</a:t>
            </a: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结构相似度是对两个图像的亮度、对比度和结构三个量的比较，取值范围为</a:t>
            </a: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[0,1]</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a:t>
            </a: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SSIM </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越大，两个图像之间的相似度越高，也可以用来衡量压缩图像的质量。</a:t>
            </a:r>
            <a:endPar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p:txBody>
      </p:sp>
      <p:pic>
        <p:nvPicPr>
          <p:cNvPr id="5" name="图片 4">
            <a:extLst>
              <a:ext uri="{FF2B5EF4-FFF2-40B4-BE49-F238E27FC236}">
                <a16:creationId xmlns:a16="http://schemas.microsoft.com/office/drawing/2014/main" id="{36803499-646F-474D-A3A4-0FED4335FB08}"/>
              </a:ext>
            </a:extLst>
          </p:cNvPr>
          <p:cNvPicPr>
            <a:picLocks noChangeAspect="1"/>
          </p:cNvPicPr>
          <p:nvPr/>
        </p:nvPicPr>
        <p:blipFill>
          <a:blip r:embed="rId4"/>
          <a:stretch>
            <a:fillRect/>
          </a:stretch>
        </p:blipFill>
        <p:spPr>
          <a:xfrm>
            <a:off x="3300551" y="3606045"/>
            <a:ext cx="5590895" cy="3010064"/>
          </a:xfrm>
          <a:prstGeom prst="rect">
            <a:avLst/>
          </a:prstGeom>
        </p:spPr>
      </p:pic>
    </p:spTree>
    <p:extLst>
      <p:ext uri="{BB962C8B-B14F-4D97-AF65-F5344CB8AC3E}">
        <p14:creationId xmlns:p14="http://schemas.microsoft.com/office/powerpoint/2010/main" val="383142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3685624" cy="9694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鲁棒性攻击测试</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3" name="文本框 12">
            <a:extLst>
              <a:ext uri="{FF2B5EF4-FFF2-40B4-BE49-F238E27FC236}">
                <a16:creationId xmlns:a16="http://schemas.microsoft.com/office/drawing/2014/main" id="{27B4D583-ABDE-4612-A9D4-B527AF15D66A}"/>
              </a:ext>
            </a:extLst>
          </p:cNvPr>
          <p:cNvSpPr txBox="1"/>
          <p:nvPr/>
        </p:nvSpPr>
        <p:spPr>
          <a:xfrm>
            <a:off x="515937" y="1808163"/>
            <a:ext cx="11160125" cy="4860113"/>
          </a:xfrm>
          <a:prstGeom prst="rect">
            <a:avLst/>
          </a:prstGeom>
          <a:noFill/>
        </p:spPr>
        <p:txBody>
          <a:bodyPr wrap="square" rtlCol="0">
            <a:spAutoFit/>
          </a:bodyPr>
          <a:lstStyle/>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非几何攻击</a:t>
            </a:r>
            <a:endPar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非几何攻击以削弱原始水印信息强度为主，对含水印图像进行小幅度的篡改或添加噪声。</a:t>
            </a: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 </a:t>
            </a: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常见的非几何攻击有噪声攻击、滤波攻击、压缩攻击和增强处理攻击。</a:t>
            </a:r>
            <a:endPar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几何攻击</a:t>
            </a:r>
            <a:endPar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几何攻击采取遮挡、平移和旋转等操作来改变像素的位置，结果会导致水印信息提取不全或无法提取。</a:t>
            </a:r>
            <a:endPar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常见的几何攻击有剪切攻击、旋转攻击、行列偏移攻击和缩放攻击</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a:t>
            </a:r>
            <a:endParaRPr lang="en-US" altLang="zh-CN"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endParaRP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行列偏移：例如整个图像下移</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上面几行补全黑</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下面几行移出丢失。</a:t>
            </a:r>
            <a:endPar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组合攻击</a:t>
            </a:r>
            <a:endPar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p:txBody>
      </p:sp>
    </p:spTree>
    <p:extLst>
      <p:ext uri="{BB962C8B-B14F-4D97-AF65-F5344CB8AC3E}">
        <p14:creationId xmlns:p14="http://schemas.microsoft.com/office/powerpoint/2010/main" val="842889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5602688" cy="9694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Project </a:t>
            </a:r>
            <a:r>
              <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目标</a:t>
            </a:r>
            <a:r>
              <a:rPr kumimoji="0" lang="en-US" altLang="zh-CN"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&amp;</a:t>
            </a:r>
            <a:r>
              <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进度规划</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3" name="文本框 12">
            <a:extLst>
              <a:ext uri="{FF2B5EF4-FFF2-40B4-BE49-F238E27FC236}">
                <a16:creationId xmlns:a16="http://schemas.microsoft.com/office/drawing/2014/main" id="{27B4D583-ABDE-4612-A9D4-B527AF15D66A}"/>
              </a:ext>
            </a:extLst>
          </p:cNvPr>
          <p:cNvSpPr txBox="1"/>
          <p:nvPr/>
        </p:nvSpPr>
        <p:spPr>
          <a:xfrm>
            <a:off x="515937" y="1808163"/>
            <a:ext cx="11160125" cy="2167068"/>
          </a:xfrm>
          <a:prstGeom prst="rect">
            <a:avLst/>
          </a:prstGeom>
          <a:noFill/>
        </p:spPr>
        <p:txBody>
          <a:bodyPr wrap="square" rtlCol="0">
            <a:spAutoFit/>
          </a:bodyPr>
          <a:lstStyle/>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目标</a:t>
            </a:r>
            <a:endPar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在空域使用</a:t>
            </a: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LSB</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算法添加水印并测试。</a:t>
            </a:r>
            <a:endPar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在</a:t>
            </a: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DFT</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域添加水印并测试。</a:t>
            </a: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 </a:t>
            </a:r>
          </a:p>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进度规划</a:t>
            </a:r>
            <a:endPar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p:txBody>
      </p:sp>
    </p:spTree>
    <p:extLst>
      <p:ext uri="{BB962C8B-B14F-4D97-AF65-F5344CB8AC3E}">
        <p14:creationId xmlns:p14="http://schemas.microsoft.com/office/powerpoint/2010/main" val="2979072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2185214" cy="9694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参考文献</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3" name="文本框 12">
            <a:extLst>
              <a:ext uri="{FF2B5EF4-FFF2-40B4-BE49-F238E27FC236}">
                <a16:creationId xmlns:a16="http://schemas.microsoft.com/office/drawing/2014/main" id="{27B4D583-ABDE-4612-A9D4-B527AF15D66A}"/>
              </a:ext>
            </a:extLst>
          </p:cNvPr>
          <p:cNvSpPr txBox="1"/>
          <p:nvPr/>
        </p:nvSpPr>
        <p:spPr>
          <a:xfrm>
            <a:off x="1302356" y="2274838"/>
            <a:ext cx="9587287" cy="3416320"/>
          </a:xfrm>
          <a:prstGeom prst="rect">
            <a:avLst/>
          </a:prstGeom>
          <a:noFill/>
        </p:spPr>
        <p:txBody>
          <a:bodyPr wrap="square" rtlCol="0">
            <a:spAutoFit/>
          </a:bodyPr>
          <a:lstStyle/>
          <a:p>
            <a:pPr algn="l" latinLnBrk="1"/>
            <a:r>
              <a:rPr lang="en-US" altLang="zh-CN" spc="300" dirty="0">
                <a:solidFill>
                  <a:srgbClr val="3C3C3C"/>
                </a:solidFill>
                <a:ea typeface="思源黑体 CN Regular" panose="020B0500000000000000" pitchFamily="34" charset="-122"/>
                <a:cs typeface="Open Sans" panose="020B0606030504020204" pitchFamily="34" charset="0"/>
              </a:rPr>
              <a:t>[1] </a:t>
            </a:r>
            <a:r>
              <a:rPr lang="zh-CN" altLang="en-US" spc="300" dirty="0">
                <a:solidFill>
                  <a:srgbClr val="3C3C3C"/>
                </a:solidFill>
                <a:ea typeface="思源黑体 CN Regular" panose="020B0500000000000000" pitchFamily="34" charset="-122"/>
                <a:cs typeface="Open Sans" panose="020B0606030504020204" pitchFamily="34" charset="0"/>
              </a:rPr>
              <a:t>毛新光。基于二维码图像的数字水印算法的研究 </a:t>
            </a:r>
            <a:r>
              <a:rPr lang="en-US" altLang="zh-CN" spc="300" dirty="0">
                <a:solidFill>
                  <a:srgbClr val="3C3C3C"/>
                </a:solidFill>
                <a:ea typeface="思源黑体 CN Regular" panose="020B0500000000000000" pitchFamily="34" charset="-122"/>
                <a:cs typeface="Open Sans" panose="020B0606030504020204" pitchFamily="34" charset="0"/>
              </a:rPr>
              <a:t>[J]. </a:t>
            </a:r>
            <a:r>
              <a:rPr lang="zh-CN" altLang="en-US" spc="300" dirty="0">
                <a:solidFill>
                  <a:srgbClr val="3C3C3C"/>
                </a:solidFill>
                <a:ea typeface="思源黑体 CN Regular" panose="020B0500000000000000" pitchFamily="34" charset="-122"/>
                <a:cs typeface="Open Sans" panose="020B0606030504020204" pitchFamily="34" charset="0"/>
              </a:rPr>
              <a:t>网络安全技术与应用，</a:t>
            </a:r>
            <a:r>
              <a:rPr lang="en-US" altLang="zh-CN" spc="300" dirty="0">
                <a:solidFill>
                  <a:srgbClr val="3C3C3C"/>
                </a:solidFill>
                <a:ea typeface="思源黑体 CN Regular" panose="020B0500000000000000" pitchFamily="34" charset="-122"/>
                <a:cs typeface="Open Sans" panose="020B0606030504020204" pitchFamily="34" charset="0"/>
              </a:rPr>
              <a:t>2022 (02):29-31.</a:t>
            </a:r>
          </a:p>
          <a:p>
            <a:pPr algn="l" latinLnBrk="1"/>
            <a:r>
              <a:rPr lang="en-US" altLang="zh-CN" spc="300" dirty="0">
                <a:solidFill>
                  <a:srgbClr val="3C3C3C"/>
                </a:solidFill>
                <a:ea typeface="思源黑体 CN Regular" panose="020B0500000000000000" pitchFamily="34" charset="-122"/>
                <a:cs typeface="Open Sans" panose="020B0606030504020204" pitchFamily="34" charset="0"/>
              </a:rPr>
              <a:t>[2] </a:t>
            </a:r>
            <a:r>
              <a:rPr lang="zh-CN" altLang="en-US" spc="300" dirty="0">
                <a:solidFill>
                  <a:srgbClr val="3C3C3C"/>
                </a:solidFill>
                <a:ea typeface="思源黑体 CN Regular" panose="020B0500000000000000" pitchFamily="34" charset="-122"/>
                <a:cs typeface="Open Sans" panose="020B0606030504020204" pitchFamily="34" charset="0"/>
              </a:rPr>
              <a:t>王树梅。数字图像水印技术综述 </a:t>
            </a:r>
            <a:r>
              <a:rPr lang="en-US" altLang="zh-CN" spc="300" dirty="0">
                <a:solidFill>
                  <a:srgbClr val="3C3C3C"/>
                </a:solidFill>
                <a:ea typeface="思源黑体 CN Regular" panose="020B0500000000000000" pitchFamily="34" charset="-122"/>
                <a:cs typeface="Open Sans" panose="020B0606030504020204" pitchFamily="34" charset="0"/>
              </a:rPr>
              <a:t>[J]. </a:t>
            </a:r>
            <a:r>
              <a:rPr lang="zh-CN" altLang="en-US" spc="300" dirty="0">
                <a:solidFill>
                  <a:srgbClr val="3C3C3C"/>
                </a:solidFill>
                <a:ea typeface="思源黑体 CN Regular" panose="020B0500000000000000" pitchFamily="34" charset="-122"/>
                <a:cs typeface="Open Sans" panose="020B0606030504020204" pitchFamily="34" charset="0"/>
              </a:rPr>
              <a:t>湖南理工学院学报 </a:t>
            </a:r>
            <a:r>
              <a:rPr lang="en-US" altLang="zh-CN" spc="300" dirty="0">
                <a:solidFill>
                  <a:srgbClr val="3C3C3C"/>
                </a:solidFill>
                <a:ea typeface="思源黑体 CN Regular" panose="020B0500000000000000" pitchFamily="34" charset="-122"/>
                <a:cs typeface="Open Sans" panose="020B0606030504020204" pitchFamily="34" charset="0"/>
              </a:rPr>
              <a:t>(</a:t>
            </a:r>
            <a:r>
              <a:rPr lang="zh-CN" altLang="en-US" spc="300" dirty="0">
                <a:solidFill>
                  <a:srgbClr val="3C3C3C"/>
                </a:solidFill>
                <a:ea typeface="思源黑体 CN Regular" panose="020B0500000000000000" pitchFamily="34" charset="-122"/>
                <a:cs typeface="Open Sans" panose="020B0606030504020204" pitchFamily="34" charset="0"/>
              </a:rPr>
              <a:t>自然科学版</a:t>
            </a:r>
            <a:r>
              <a:rPr lang="en-US" altLang="zh-CN" spc="300" dirty="0">
                <a:solidFill>
                  <a:srgbClr val="3C3C3C"/>
                </a:solidFill>
                <a:ea typeface="思源黑体 CN Regular" panose="020B0500000000000000" pitchFamily="34" charset="-122"/>
                <a:cs typeface="Open Sans" panose="020B0606030504020204" pitchFamily="34" charset="0"/>
              </a:rPr>
              <a:t>),2022,35 (01):31-36+68.DOI:10.16740/j.cnki.cn43-1421/n.2022.01.006.</a:t>
            </a:r>
          </a:p>
          <a:p>
            <a:pPr algn="l" latinLnBrk="1"/>
            <a:r>
              <a:rPr lang="en-US" altLang="zh-CN" spc="300" dirty="0">
                <a:solidFill>
                  <a:srgbClr val="3C3C3C"/>
                </a:solidFill>
                <a:ea typeface="思源黑体 CN Regular" panose="020B0500000000000000" pitchFamily="34" charset="-122"/>
                <a:cs typeface="Open Sans" panose="020B0606030504020204" pitchFamily="34" charset="0"/>
              </a:rPr>
              <a:t>[3] </a:t>
            </a:r>
            <a:r>
              <a:rPr lang="zh-CN" altLang="en-US" spc="300" dirty="0">
                <a:solidFill>
                  <a:srgbClr val="3C3C3C"/>
                </a:solidFill>
                <a:ea typeface="思源黑体 CN Regular" panose="020B0500000000000000" pitchFamily="34" charset="-122"/>
                <a:cs typeface="Open Sans" panose="020B0606030504020204" pitchFamily="34" charset="0"/>
              </a:rPr>
              <a:t>陈鑫，石东，张颖。基于 </a:t>
            </a:r>
            <a:r>
              <a:rPr lang="en-US" altLang="zh-CN" spc="300" dirty="0">
                <a:solidFill>
                  <a:srgbClr val="3C3C3C"/>
                </a:solidFill>
                <a:ea typeface="思源黑体 CN Regular" panose="020B0500000000000000" pitchFamily="34" charset="-122"/>
                <a:cs typeface="Open Sans" panose="020B0606030504020204" pitchFamily="34" charset="0"/>
              </a:rPr>
              <a:t>FPGA </a:t>
            </a:r>
            <a:r>
              <a:rPr lang="zh-CN" altLang="en-US" spc="300" dirty="0">
                <a:solidFill>
                  <a:srgbClr val="3C3C3C"/>
                </a:solidFill>
                <a:ea typeface="思源黑体 CN Regular" panose="020B0500000000000000" pitchFamily="34" charset="-122"/>
                <a:cs typeface="Open Sans" panose="020B0606030504020204" pitchFamily="34" charset="0"/>
              </a:rPr>
              <a:t>的 </a:t>
            </a:r>
            <a:r>
              <a:rPr lang="en-US" altLang="zh-CN" spc="300" dirty="0">
                <a:solidFill>
                  <a:srgbClr val="3C3C3C"/>
                </a:solidFill>
                <a:ea typeface="思源黑体 CN Regular" panose="020B0500000000000000" pitchFamily="34" charset="-122"/>
                <a:cs typeface="Open Sans" panose="020B0606030504020204" pitchFamily="34" charset="0"/>
              </a:rPr>
              <a:t>JPEG </a:t>
            </a:r>
            <a:r>
              <a:rPr lang="zh-CN" altLang="en-US" spc="300" dirty="0">
                <a:solidFill>
                  <a:srgbClr val="3C3C3C"/>
                </a:solidFill>
                <a:ea typeface="思源黑体 CN Regular" panose="020B0500000000000000" pitchFamily="34" charset="-122"/>
                <a:cs typeface="Open Sans" panose="020B0606030504020204" pitchFamily="34" charset="0"/>
              </a:rPr>
              <a:t>图像数字水印系统 </a:t>
            </a:r>
            <a:r>
              <a:rPr lang="en-US" altLang="zh-CN" spc="300" dirty="0">
                <a:solidFill>
                  <a:srgbClr val="3C3C3C"/>
                </a:solidFill>
                <a:ea typeface="思源黑体 CN Regular" panose="020B0500000000000000" pitchFamily="34" charset="-122"/>
                <a:cs typeface="Open Sans" panose="020B0606030504020204" pitchFamily="34" charset="0"/>
              </a:rPr>
              <a:t>[J]. </a:t>
            </a:r>
            <a:r>
              <a:rPr lang="zh-CN" altLang="en-US" spc="300" dirty="0">
                <a:solidFill>
                  <a:srgbClr val="3C3C3C"/>
                </a:solidFill>
                <a:ea typeface="思源黑体 CN Regular" panose="020B0500000000000000" pitchFamily="34" charset="-122"/>
                <a:cs typeface="Open Sans" panose="020B0606030504020204" pitchFamily="34" charset="0"/>
              </a:rPr>
              <a:t>数据采集与处理，</a:t>
            </a:r>
            <a:r>
              <a:rPr lang="en-US" altLang="zh-CN" spc="300" dirty="0">
                <a:solidFill>
                  <a:srgbClr val="3C3C3C"/>
                </a:solidFill>
                <a:ea typeface="思源黑体 CN Regular" panose="020B0500000000000000" pitchFamily="34" charset="-122"/>
                <a:cs typeface="Open Sans" panose="020B0606030504020204" pitchFamily="34" charset="0"/>
              </a:rPr>
              <a:t>2022,37 (01):240-246.DOI:10.16337/j.1004-9037.2022.01.021.</a:t>
            </a:r>
          </a:p>
          <a:p>
            <a:pPr algn="l" latinLnBrk="1"/>
            <a:r>
              <a:rPr lang="en-US" altLang="zh-CN" spc="300" dirty="0">
                <a:solidFill>
                  <a:srgbClr val="3C3C3C"/>
                </a:solidFill>
                <a:ea typeface="思源黑体 CN Regular" panose="020B0500000000000000" pitchFamily="34" charset="-122"/>
                <a:cs typeface="Open Sans" panose="020B0606030504020204" pitchFamily="34" charset="0"/>
              </a:rPr>
              <a:t>[4] </a:t>
            </a:r>
            <a:r>
              <a:rPr lang="zh-CN" altLang="en-US" spc="300" dirty="0">
                <a:solidFill>
                  <a:srgbClr val="3C3C3C"/>
                </a:solidFill>
                <a:ea typeface="思源黑体 CN Regular" panose="020B0500000000000000" pitchFamily="34" charset="-122"/>
                <a:cs typeface="Open Sans" panose="020B0606030504020204" pitchFamily="34" charset="0"/>
              </a:rPr>
              <a:t>雷求胜。基于小波变换的数字水印图像处理技术研究 </a:t>
            </a:r>
            <a:r>
              <a:rPr lang="en-US" altLang="zh-CN" spc="300" dirty="0">
                <a:solidFill>
                  <a:srgbClr val="3C3C3C"/>
                </a:solidFill>
                <a:ea typeface="思源黑体 CN Regular" panose="020B0500000000000000" pitchFamily="34" charset="-122"/>
                <a:cs typeface="Open Sans" panose="020B0606030504020204" pitchFamily="34" charset="0"/>
              </a:rPr>
              <a:t>[J]. </a:t>
            </a:r>
            <a:r>
              <a:rPr lang="zh-CN" altLang="en-US" spc="300" dirty="0">
                <a:solidFill>
                  <a:srgbClr val="3C3C3C"/>
                </a:solidFill>
                <a:ea typeface="思源黑体 CN Regular" panose="020B0500000000000000" pitchFamily="34" charset="-122"/>
                <a:cs typeface="Open Sans" panose="020B0606030504020204" pitchFamily="34" charset="0"/>
              </a:rPr>
              <a:t>电子设计工程，</a:t>
            </a:r>
            <a:r>
              <a:rPr lang="en-US" altLang="zh-CN" spc="300" dirty="0">
                <a:solidFill>
                  <a:srgbClr val="3C3C3C"/>
                </a:solidFill>
                <a:ea typeface="思源黑体 CN Regular" panose="020B0500000000000000" pitchFamily="34" charset="-122"/>
                <a:cs typeface="Open Sans" panose="020B0606030504020204" pitchFamily="34" charset="0"/>
              </a:rPr>
              <a:t>2021,29 (22):161-165.DOI:10.14022/j.issn1674-6236.2021.22.034</a:t>
            </a:r>
            <a:r>
              <a:rPr lang="en-US" altLang="zh-CN" b="0" i="0" spc="300" dirty="0">
                <a:solidFill>
                  <a:srgbClr val="333333"/>
                </a:solidFill>
                <a:effectLst/>
                <a:latin typeface="Arial" panose="020B0604020202020204" pitchFamily="34" charset="0"/>
              </a:rPr>
              <a:t>.</a:t>
            </a:r>
          </a:p>
          <a:p>
            <a:pPr algn="l" latinLnBrk="1"/>
            <a:r>
              <a:rPr lang="en-US" altLang="zh-CN" b="0" i="0" spc="300" dirty="0">
                <a:solidFill>
                  <a:srgbClr val="333333"/>
                </a:solidFill>
                <a:effectLst/>
                <a:latin typeface="Arial" panose="020B0604020202020204" pitchFamily="34" charset="0"/>
                <a:ea typeface="思源黑体 CN Regular" panose="020B0500000000000000" pitchFamily="34" charset="-122"/>
                <a:cs typeface="Open Sans" panose="020B0606030504020204" pitchFamily="34" charset="0"/>
              </a:rPr>
              <a:t>[5]</a:t>
            </a:r>
            <a:r>
              <a:rPr lang="zh-CN" altLang="en-US" b="0" i="0" spc="300" dirty="0">
                <a:solidFill>
                  <a:srgbClr val="333333"/>
                </a:solidFill>
                <a:effectLst/>
                <a:latin typeface="Arial" panose="020B0604020202020204" pitchFamily="34" charset="0"/>
                <a:ea typeface="思源黑体 CN Regular" panose="020B0500000000000000" pitchFamily="34" charset="-122"/>
                <a:cs typeface="Open Sans" panose="020B0606030504020204" pitchFamily="34" charset="0"/>
              </a:rPr>
              <a:t>隐写术 </a:t>
            </a:r>
            <a:r>
              <a:rPr lang="en-US" altLang="zh-CN" b="0" i="0" spc="300" dirty="0">
                <a:solidFill>
                  <a:srgbClr val="333333"/>
                </a:solidFill>
                <a:effectLst/>
                <a:latin typeface="Arial" panose="020B0604020202020204" pitchFamily="34" charset="0"/>
                <a:ea typeface="思源黑体 CN Regular" panose="020B0500000000000000" pitchFamily="34" charset="-122"/>
                <a:cs typeface="Open Sans" panose="020B0606030504020204" pitchFamily="34" charset="0"/>
              </a:rPr>
              <a:t>- </a:t>
            </a:r>
            <a:r>
              <a:rPr lang="zh-CN" altLang="en-US" b="0" i="0" spc="300" dirty="0">
                <a:solidFill>
                  <a:srgbClr val="333333"/>
                </a:solidFill>
                <a:effectLst/>
                <a:latin typeface="Arial" panose="020B0604020202020204" pitchFamily="34" charset="0"/>
                <a:ea typeface="思源黑体 CN Regular" panose="020B0500000000000000" pitchFamily="34" charset="-122"/>
                <a:cs typeface="Open Sans" panose="020B0606030504020204" pitchFamily="34" charset="0"/>
              </a:rPr>
              <a:t>数字水印的原理、实现及应用</a:t>
            </a:r>
            <a:r>
              <a:rPr lang="en-US" altLang="zh-CN" b="0" i="0" spc="300" dirty="0">
                <a:solidFill>
                  <a:srgbClr val="333333"/>
                </a:solidFill>
                <a:effectLst/>
                <a:latin typeface="Arial" panose="020B0604020202020204" pitchFamily="34" charset="0"/>
                <a:ea typeface="思源黑体 CN Regular" panose="020B0500000000000000" pitchFamily="34" charset="-122"/>
                <a:cs typeface="Open Sans" panose="020B0606030504020204" pitchFamily="34" charset="0"/>
                <a:hlinkClick r:id="rId4"/>
              </a:rPr>
              <a:t>https://www.jianshu.com/p/08041bcf0f23</a:t>
            </a:r>
            <a:endParaRPr lang="en-US" altLang="zh-CN" b="0" i="0" spc="300" dirty="0">
              <a:solidFill>
                <a:srgbClr val="333333"/>
              </a:solidFill>
              <a:effectLst/>
              <a:latin typeface="Arial" panose="020B0604020202020204" pitchFamily="34" charset="0"/>
              <a:ea typeface="思源黑体 CN Regular" panose="020B0500000000000000" pitchFamily="34" charset="-122"/>
              <a:cs typeface="Open Sans" panose="020B0606030504020204" pitchFamily="34" charset="0"/>
            </a:endParaRPr>
          </a:p>
          <a:p>
            <a:pPr algn="l" latinLnBrk="1"/>
            <a:r>
              <a:rPr kumimoji="0" lang="en-US" altLang="zh-CN" u="none" strike="noStrike" kern="1200" cap="none" spc="300" normalizeH="0" baseline="0" noProof="0" dirty="0">
                <a:ln>
                  <a:noFill/>
                </a:ln>
                <a:solidFill>
                  <a:srgbClr val="333333"/>
                </a:solidFill>
                <a:uLnTx/>
                <a:uFillTx/>
                <a:latin typeface="Arial" panose="020B0604020202020204" pitchFamily="34" charset="0"/>
                <a:ea typeface="思源黑体 CN Regular" panose="020B0500000000000000" pitchFamily="34" charset="-122"/>
                <a:cs typeface="Open Sans" panose="020B0606030504020204" pitchFamily="34" charset="0"/>
              </a:rPr>
              <a:t>[6]</a:t>
            </a:r>
            <a:r>
              <a:rPr kumimoji="0" lang="zh-CN" altLang="en-US" u="none" strike="noStrike" kern="1200" cap="none" spc="300" normalizeH="0" baseline="0" noProof="0" dirty="0">
                <a:ln>
                  <a:noFill/>
                </a:ln>
                <a:solidFill>
                  <a:srgbClr val="333333"/>
                </a:solidFill>
                <a:uLnTx/>
                <a:uFillTx/>
                <a:latin typeface="Arial" panose="020B0604020202020204" pitchFamily="34" charset="0"/>
                <a:ea typeface="思源黑体 CN Regular" panose="020B0500000000000000" pitchFamily="34" charset="-122"/>
                <a:cs typeface="Open Sans" panose="020B0606030504020204" pitchFamily="34" charset="0"/>
              </a:rPr>
              <a:t>阿里巴巴公司根据截图查到泄露信息的具体员工的技术是什么？</a:t>
            </a:r>
            <a:r>
              <a:rPr kumimoji="0" lang="en-US" altLang="zh-CN" u="none" strike="noStrike" kern="1200" cap="none" spc="300" normalizeH="0" baseline="0" noProof="0" dirty="0">
                <a:ln>
                  <a:noFill/>
                </a:ln>
                <a:solidFill>
                  <a:srgbClr val="333333"/>
                </a:solidFill>
                <a:uLnTx/>
                <a:uFillTx/>
                <a:latin typeface="Arial" panose="020B0604020202020204" pitchFamily="34" charset="0"/>
                <a:ea typeface="思源黑体 CN Regular" panose="020B0500000000000000" pitchFamily="34" charset="-122"/>
                <a:cs typeface="Open Sans" panose="020B0606030504020204" pitchFamily="34" charset="0"/>
                <a:hlinkClick r:id="rId5"/>
              </a:rPr>
              <a:t>https://www.zhihu.com/question/50735753</a:t>
            </a:r>
            <a:endParaRPr kumimoji="0" lang="en-US" altLang="zh-CN" b="0" i="0" u="none" strike="noStrike" kern="1200" cap="none" spc="30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p:txBody>
      </p:sp>
    </p:spTree>
    <p:extLst>
      <p:ext uri="{BB962C8B-B14F-4D97-AF65-F5344CB8AC3E}">
        <p14:creationId xmlns:p14="http://schemas.microsoft.com/office/powerpoint/2010/main" val="3655344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BA7A35B-DF25-4CFB-B50C-04389FA9C1A9}"/>
              </a:ext>
            </a:extLst>
          </p:cNvPr>
          <p:cNvGrpSpPr/>
          <p:nvPr/>
        </p:nvGrpSpPr>
        <p:grpSpPr>
          <a:xfrm>
            <a:off x="6589106" y="2244823"/>
            <a:ext cx="3685624" cy="1917461"/>
            <a:chOff x="6450209" y="1859340"/>
            <a:chExt cx="3685624" cy="1917461"/>
          </a:xfrm>
        </p:grpSpPr>
        <p:sp>
          <p:nvSpPr>
            <p:cNvPr id="6" name="文本框 5">
              <a:extLst>
                <a:ext uri="{FF2B5EF4-FFF2-40B4-BE49-F238E27FC236}">
                  <a16:creationId xmlns:a16="http://schemas.microsoft.com/office/drawing/2014/main" id="{17EF117C-29D9-4D6A-95C3-F71232CF5D64}"/>
                </a:ext>
              </a:extLst>
            </p:cNvPr>
            <p:cNvSpPr txBox="1"/>
            <p:nvPr/>
          </p:nvSpPr>
          <p:spPr>
            <a:xfrm>
              <a:off x="6450209" y="1859340"/>
              <a:ext cx="3685624"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0" i="0" u="none" strike="noStrike" kern="1200" cap="none" spc="300" normalizeH="0" baseline="0" noProof="0" dirty="0">
                  <a:ln>
                    <a:noFill/>
                  </a:ln>
                  <a:solidFill>
                    <a:srgbClr val="2BB7B3"/>
                  </a:solidFill>
                  <a:effectLst/>
                  <a:uLnTx/>
                  <a:uFillTx/>
                  <a:latin typeface="思源黑体 CN Light" panose="020B0300000000000000" pitchFamily="34" charset="-122"/>
                  <a:ea typeface="思源黑体 CN Light" panose="020B0300000000000000" pitchFamily="34" charset="-122"/>
                </a:rPr>
                <a:t>感谢</a:t>
              </a:r>
              <a:endParaRPr kumimoji="0" lang="en-US" altLang="zh-CN" sz="6000" b="0" i="0" u="none" strike="noStrike" kern="1200" cap="none" spc="300" normalizeH="0" baseline="0" noProof="0" dirty="0">
                <a:ln>
                  <a:noFill/>
                </a:ln>
                <a:solidFill>
                  <a:srgbClr val="2BB7B3"/>
                </a:solidFill>
                <a:effectLst/>
                <a:uLnTx/>
                <a:uFillTx/>
                <a:latin typeface="思源黑体 CN Light" panose="020B0300000000000000" pitchFamily="34" charset="-122"/>
                <a:ea typeface="思源黑体 CN Light" panose="020B0300000000000000"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您的观看和收听</a:t>
              </a:r>
            </a:p>
          </p:txBody>
        </p:sp>
        <p:sp>
          <p:nvSpPr>
            <p:cNvPr id="2" name="矩形 1">
              <a:extLst>
                <a:ext uri="{FF2B5EF4-FFF2-40B4-BE49-F238E27FC236}">
                  <a16:creationId xmlns:a16="http://schemas.microsoft.com/office/drawing/2014/main" id="{1F16A234-D015-479F-A062-A61D12F26384}"/>
                </a:ext>
              </a:extLst>
            </p:cNvPr>
            <p:cNvSpPr/>
            <p:nvPr/>
          </p:nvSpPr>
          <p:spPr>
            <a:xfrm>
              <a:off x="6589105" y="3708221"/>
              <a:ext cx="1089660" cy="68580"/>
            </a:xfrm>
            <a:prstGeom prst="rect">
              <a:avLst/>
            </a:prstGeom>
            <a:solidFill>
              <a:srgbClr val="00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pic>
        <p:nvPicPr>
          <p:cNvPr id="9" name="图形 8">
            <a:extLst>
              <a:ext uri="{FF2B5EF4-FFF2-40B4-BE49-F238E27FC236}">
                <a16:creationId xmlns:a16="http://schemas.microsoft.com/office/drawing/2014/main" id="{53AD9EF8-F0A6-41FE-846E-FCB70A4D18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grpSp>
        <p:nvGrpSpPr>
          <p:cNvPr id="7" name="组合 6">
            <a:extLst>
              <a:ext uri="{FF2B5EF4-FFF2-40B4-BE49-F238E27FC236}">
                <a16:creationId xmlns:a16="http://schemas.microsoft.com/office/drawing/2014/main" id="{860C1081-E22E-4DA4-9D03-DBD365E2E372}"/>
              </a:ext>
            </a:extLst>
          </p:cNvPr>
          <p:cNvGrpSpPr/>
          <p:nvPr/>
        </p:nvGrpSpPr>
        <p:grpSpPr>
          <a:xfrm>
            <a:off x="759069" y="2244823"/>
            <a:ext cx="4843827" cy="1917461"/>
            <a:chOff x="515938" y="1754911"/>
            <a:chExt cx="4843827" cy="1917461"/>
          </a:xfrm>
        </p:grpSpPr>
        <p:sp>
          <p:nvSpPr>
            <p:cNvPr id="8" name="文本框 7">
              <a:extLst>
                <a:ext uri="{FF2B5EF4-FFF2-40B4-BE49-F238E27FC236}">
                  <a16:creationId xmlns:a16="http://schemas.microsoft.com/office/drawing/2014/main" id="{EE2AF5B9-57DB-4A94-ADDC-3EE430D4BC21}"/>
                </a:ext>
              </a:extLst>
            </p:cNvPr>
            <p:cNvSpPr txBox="1"/>
            <p:nvPr/>
          </p:nvSpPr>
          <p:spPr>
            <a:xfrm>
              <a:off x="515938" y="1754911"/>
              <a:ext cx="4843827"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0" i="0" u="none" strike="noStrike" kern="1200" cap="none" spc="300" normalizeH="0" baseline="0" noProof="0" dirty="0">
                  <a:ln>
                    <a:noFill/>
                  </a:ln>
                  <a:solidFill>
                    <a:srgbClr val="2BB7B3"/>
                  </a:solidFill>
                  <a:effectLst/>
                  <a:uLnTx/>
                  <a:uFillTx/>
                  <a:latin typeface="思源黑体 CN Light" panose="020B0300000000000000" pitchFamily="34" charset="-122"/>
                  <a:ea typeface="思源黑体 CN Light" panose="020B0300000000000000" pitchFamily="34" charset="-122"/>
                </a:rPr>
                <a:t>数字水印</a:t>
              </a:r>
              <a:endParaRPr kumimoji="0" lang="en-US" altLang="zh-CN" sz="6000" b="0" i="0" u="none" strike="noStrike" kern="1200" cap="none" spc="300" normalizeH="0" baseline="0" noProof="0" dirty="0">
                <a:ln>
                  <a:noFill/>
                </a:ln>
                <a:solidFill>
                  <a:srgbClr val="2BB7B3"/>
                </a:solidFill>
                <a:effectLst/>
                <a:uLnTx/>
                <a:uFillTx/>
                <a:latin typeface="思源黑体 CN Light" panose="020B0300000000000000" pitchFamily="34" charset="-122"/>
                <a:ea typeface="思源黑体 CN Light" panose="020B0300000000000000" pitchFamily="34" charset="-122"/>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altLang="zh-CN"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Digital Watermark</a:t>
              </a:r>
              <a:endPar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endParaRPr>
            </a:p>
          </p:txBody>
        </p:sp>
        <p:sp>
          <p:nvSpPr>
            <p:cNvPr id="13" name="矩形 12">
              <a:extLst>
                <a:ext uri="{FF2B5EF4-FFF2-40B4-BE49-F238E27FC236}">
                  <a16:creationId xmlns:a16="http://schemas.microsoft.com/office/drawing/2014/main" id="{4FDB0D80-7174-4777-9B8B-9F29A0ED3A31}"/>
                </a:ext>
              </a:extLst>
            </p:cNvPr>
            <p:cNvSpPr/>
            <p:nvPr/>
          </p:nvSpPr>
          <p:spPr>
            <a:xfrm>
              <a:off x="617220" y="3603792"/>
              <a:ext cx="1089660" cy="68580"/>
            </a:xfrm>
            <a:prstGeom prst="rect">
              <a:avLst/>
            </a:prstGeom>
            <a:solidFill>
              <a:srgbClr val="00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1887289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F52A480-9A3C-4AF0-8007-3551F1D5E3AC}"/>
              </a:ext>
            </a:extLst>
          </p:cNvPr>
          <p:cNvSpPr txBox="1"/>
          <p:nvPr/>
        </p:nvSpPr>
        <p:spPr>
          <a:xfrm>
            <a:off x="515938" y="549275"/>
            <a:ext cx="1561646" cy="1277273"/>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目录</a:t>
            </a:r>
            <a:endParaRPr kumimoji="0" lang="en-US" altLang="zh-CN" sz="48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endParaRPr>
          </a:p>
          <a:p>
            <a:pPr marL="0" marR="0" lvl="0" indent="0" defTabSz="914400" rtl="0" eaLnBrk="1" fontAlgn="auto" latinLnBrk="0" hangingPunct="1">
              <a:lnSpc>
                <a:spcPct val="100000"/>
              </a:lnSpc>
              <a:spcBef>
                <a:spcPts val="600"/>
              </a:spcBef>
              <a:spcAft>
                <a:spcPts val="0"/>
              </a:spcAft>
              <a:buClrTx/>
              <a:buSzTx/>
              <a:buFontTx/>
              <a:buNone/>
              <a:tabLst/>
              <a:defRPr/>
            </a:pPr>
            <a:r>
              <a:rPr kumimoji="0" lang="en-US" altLang="zh-CN" sz="2400" b="0" i="0" u="none" strike="noStrike" kern="1200" cap="none" spc="300" normalizeH="0" baseline="0" noProof="0" dirty="0">
                <a:ln>
                  <a:noFill/>
                </a:ln>
                <a:solidFill>
                  <a:srgbClr val="E6551A"/>
                </a:solidFill>
                <a:effectLst/>
                <a:uLnTx/>
                <a:uFillTx/>
                <a:latin typeface="Akrobat" panose="00000800000000000000" pitchFamily="50" charset="0"/>
                <a:ea typeface="思源黑体 CN Bold" panose="020B0800000000000000" pitchFamily="34" charset="-122"/>
                <a:cs typeface="+mn-cs"/>
              </a:rPr>
              <a:t>OUTLINE</a:t>
            </a:r>
            <a:endParaRPr kumimoji="0" lang="zh-CN" altLang="en-US" sz="2400" b="0" i="0" u="none" strike="noStrike" kern="1200" cap="none" spc="300" normalizeH="0" baseline="0" noProof="0" dirty="0">
              <a:ln>
                <a:noFill/>
              </a:ln>
              <a:solidFill>
                <a:srgbClr val="E6551A"/>
              </a:solidFill>
              <a:effectLst/>
              <a:uLnTx/>
              <a:uFillTx/>
              <a:latin typeface="Akrobat" panose="00000800000000000000" pitchFamily="50" charset="0"/>
              <a:ea typeface="思源黑体 CN Bold" panose="020B0800000000000000" pitchFamily="34" charset="-122"/>
              <a:cs typeface="+mn-cs"/>
            </a:endParaRPr>
          </a:p>
        </p:txBody>
      </p:sp>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7" name="文本框 6">
            <a:extLst>
              <a:ext uri="{FF2B5EF4-FFF2-40B4-BE49-F238E27FC236}">
                <a16:creationId xmlns:a16="http://schemas.microsoft.com/office/drawing/2014/main" id="{922F16BB-77AF-45D1-B71E-F4CA51C8AC11}"/>
              </a:ext>
            </a:extLst>
          </p:cNvPr>
          <p:cNvSpPr txBox="1"/>
          <p:nvPr/>
        </p:nvSpPr>
        <p:spPr>
          <a:xfrm>
            <a:off x="3012962" y="1826548"/>
            <a:ext cx="4688541" cy="3875228"/>
          </a:xfrm>
          <a:prstGeom prst="rect">
            <a:avLst/>
          </a:prstGeom>
          <a:noFill/>
        </p:spPr>
        <p:txBody>
          <a:bodyPr wrap="square">
            <a:spAutoFit/>
          </a:bodyPr>
          <a:lstStyle/>
          <a:p>
            <a:pPr marL="285750" marR="0" lvl="0"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06383C"/>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选题来源</a:t>
            </a:r>
            <a:endParaRPr kumimoji="0" lang="en-US" altLang="zh-CN" sz="1800" b="0" i="0" u="none" strike="noStrike" kern="1200" cap="none" spc="0" normalizeH="0" baseline="0" noProof="0" dirty="0">
              <a:ln>
                <a:noFill/>
              </a:ln>
              <a:solidFill>
                <a:srgbClr val="06383C"/>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a:p>
            <a:pPr marL="285750" marR="0" lvl="0"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06383C"/>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数字图像水印的基本模型</a:t>
            </a:r>
            <a:endParaRPr kumimoji="0" lang="en-US" altLang="zh-CN" sz="1800" b="0" i="0" u="none" strike="noStrike" kern="1200" cap="none" spc="0" normalizeH="0" baseline="0" noProof="0" dirty="0">
              <a:ln>
                <a:noFill/>
              </a:ln>
              <a:solidFill>
                <a:srgbClr val="06383C"/>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a:p>
            <a:pPr marL="285750" indent="-285750">
              <a:lnSpc>
                <a:spcPct val="150000"/>
              </a:lnSpc>
              <a:spcBef>
                <a:spcPts val="1200"/>
              </a:spcBef>
              <a:buFont typeface="Arial" panose="020B0604020202020204" pitchFamily="34" charset="0"/>
              <a:buChar char="•"/>
              <a:defRPr/>
            </a:pPr>
            <a:r>
              <a:rPr kumimoji="0" lang="zh-CN" altLang="en-US" sz="1800" b="0" i="0" u="none" strike="noStrike" kern="1200" cap="none" spc="0" normalizeH="0" baseline="0" noProof="0" dirty="0">
                <a:ln>
                  <a:noFill/>
                </a:ln>
                <a:solidFill>
                  <a:srgbClr val="06383C"/>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数字水印的特点</a:t>
            </a:r>
            <a:endParaRPr kumimoji="0" lang="en-US" altLang="zh-CN" sz="1800" b="0" i="0" u="none" strike="noStrike" kern="1200" cap="none" spc="0" normalizeH="0" baseline="0" noProof="0" dirty="0">
              <a:ln>
                <a:noFill/>
              </a:ln>
              <a:solidFill>
                <a:srgbClr val="06383C"/>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a:p>
            <a:pPr marL="285750" marR="0" lvl="0"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lang="zh-CN" altLang="en-US" dirty="0">
                <a:solidFill>
                  <a:srgbClr val="06383C"/>
                </a:solidFill>
                <a:latin typeface="思源黑体 CN Bold" panose="020B0800000000000000" pitchFamily="34" charset="-122"/>
                <a:ea typeface="思源黑体 CN Bold" panose="020B0800000000000000" pitchFamily="34" charset="-122"/>
                <a:cs typeface="Open Sans" panose="020B0606030504020204" pitchFamily="34" charset="0"/>
              </a:rPr>
              <a:t>空域数字图像水印技术</a:t>
            </a:r>
            <a:endParaRPr lang="en-US" altLang="zh-CN" dirty="0">
              <a:solidFill>
                <a:srgbClr val="06383C"/>
              </a:solidFill>
              <a:latin typeface="思源黑体 CN Bold" panose="020B0800000000000000" pitchFamily="34" charset="-122"/>
              <a:ea typeface="思源黑体 CN Bold" panose="020B0800000000000000" pitchFamily="34" charset="-122"/>
              <a:cs typeface="Open Sans" panose="020B0606030504020204" pitchFamily="34" charset="0"/>
            </a:endParaRPr>
          </a:p>
          <a:p>
            <a:pPr marL="285750" marR="0" lvl="0"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lang="zh-CN" altLang="en-US" dirty="0">
                <a:solidFill>
                  <a:srgbClr val="06383C"/>
                </a:solidFill>
                <a:latin typeface="思源黑体 CN Bold" panose="020B0800000000000000" pitchFamily="34" charset="-122"/>
                <a:ea typeface="思源黑体 CN Bold" panose="020B0800000000000000" pitchFamily="34" charset="-122"/>
                <a:cs typeface="Open Sans" panose="020B0606030504020204" pitchFamily="34" charset="0"/>
              </a:rPr>
              <a:t>变换域数字图像水印技术</a:t>
            </a:r>
            <a:endParaRPr lang="en-US" altLang="zh-CN" dirty="0">
              <a:solidFill>
                <a:srgbClr val="06383C"/>
              </a:solidFill>
              <a:latin typeface="思源黑体 CN Bold" panose="020B0800000000000000" pitchFamily="34" charset="-122"/>
              <a:ea typeface="思源黑体 CN Bold" panose="020B0800000000000000" pitchFamily="34" charset="-122"/>
              <a:cs typeface="Open Sans" panose="020B0606030504020204" pitchFamily="34" charset="0"/>
            </a:endParaRPr>
          </a:p>
          <a:p>
            <a:pPr marL="285750" marR="0" lvl="0"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lang="zh-CN" altLang="en-US" dirty="0">
                <a:solidFill>
                  <a:srgbClr val="06383C"/>
                </a:solidFill>
                <a:latin typeface="思源黑体 CN Bold" panose="020B0800000000000000" pitchFamily="34" charset="-122"/>
                <a:ea typeface="思源黑体 CN Bold" panose="020B0800000000000000" pitchFamily="34" charset="-122"/>
                <a:cs typeface="Open Sans" panose="020B0606030504020204" pitchFamily="34" charset="0"/>
              </a:rPr>
              <a:t>性能检测</a:t>
            </a:r>
            <a:r>
              <a:rPr lang="en-US" altLang="zh-CN" dirty="0">
                <a:solidFill>
                  <a:srgbClr val="06383C"/>
                </a:solidFill>
                <a:latin typeface="思源黑体 CN Bold" panose="020B0800000000000000" pitchFamily="34" charset="-122"/>
                <a:ea typeface="思源黑体 CN Bold" panose="020B0800000000000000" pitchFamily="34" charset="-122"/>
                <a:cs typeface="Open Sans" panose="020B0606030504020204" pitchFamily="34" charset="0"/>
              </a:rPr>
              <a:t>&amp;</a:t>
            </a:r>
            <a:r>
              <a:rPr lang="zh-CN" altLang="en-US" dirty="0">
                <a:solidFill>
                  <a:srgbClr val="06383C"/>
                </a:solidFill>
                <a:latin typeface="思源黑体 CN Bold" panose="020B0800000000000000" pitchFamily="34" charset="-122"/>
                <a:ea typeface="思源黑体 CN Bold" panose="020B0800000000000000" pitchFamily="34" charset="-122"/>
                <a:cs typeface="Open Sans" panose="020B0606030504020204" pitchFamily="34" charset="0"/>
              </a:rPr>
              <a:t>鲁棒性攻击测试</a:t>
            </a:r>
            <a:endParaRPr lang="en-US" altLang="zh-CN" dirty="0">
              <a:solidFill>
                <a:srgbClr val="06383C"/>
              </a:solidFill>
              <a:latin typeface="思源黑体 CN Bold" panose="020B0800000000000000" pitchFamily="34" charset="-122"/>
              <a:ea typeface="思源黑体 CN Bold" panose="020B0800000000000000" pitchFamily="34" charset="-122"/>
              <a:cs typeface="Open Sans" panose="020B0606030504020204" pitchFamily="34" charset="0"/>
            </a:endParaRPr>
          </a:p>
          <a:p>
            <a:pPr marL="285750" marR="0" lvl="0"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06383C"/>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Project </a:t>
            </a:r>
            <a:r>
              <a:rPr kumimoji="0" lang="zh-CN" altLang="en-US" sz="1800" b="0" i="0" u="none" strike="noStrike" kern="1200" cap="none" spc="0" normalizeH="0" baseline="0" noProof="0" dirty="0">
                <a:ln>
                  <a:noFill/>
                </a:ln>
                <a:solidFill>
                  <a:srgbClr val="06383C"/>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目标</a:t>
            </a:r>
            <a:r>
              <a:rPr kumimoji="0" lang="en-US" altLang="zh-CN" sz="1800" b="0" i="0" u="none" strike="noStrike" kern="1200" cap="none" spc="0" normalizeH="0" baseline="0" noProof="0" dirty="0">
                <a:ln>
                  <a:noFill/>
                </a:ln>
                <a:solidFill>
                  <a:srgbClr val="06383C"/>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&amp;</a:t>
            </a:r>
            <a:r>
              <a:rPr kumimoji="0" lang="zh-CN" altLang="en-US" sz="1800" b="0" i="0" u="none" strike="noStrike" kern="1200" cap="none" spc="0" normalizeH="0" baseline="0" noProof="0" dirty="0">
                <a:ln>
                  <a:noFill/>
                </a:ln>
                <a:solidFill>
                  <a:srgbClr val="06383C"/>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进度规划</a:t>
            </a:r>
            <a:endParaRPr kumimoji="0" lang="en-US" altLang="zh-CN" sz="1800" b="0" i="0" u="none" strike="noStrike" kern="1200" cap="none" spc="0" normalizeH="0" baseline="0" noProof="0" dirty="0">
              <a:ln>
                <a:noFill/>
              </a:ln>
              <a:solidFill>
                <a:srgbClr val="06383C"/>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p:txBody>
      </p:sp>
    </p:spTree>
    <p:extLst>
      <p:ext uri="{BB962C8B-B14F-4D97-AF65-F5344CB8AC3E}">
        <p14:creationId xmlns:p14="http://schemas.microsoft.com/office/powerpoint/2010/main" val="102943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F52A480-9A3C-4AF0-8007-3551F1D5E3AC}"/>
              </a:ext>
            </a:extLst>
          </p:cNvPr>
          <p:cNvSpPr txBox="1"/>
          <p:nvPr/>
        </p:nvSpPr>
        <p:spPr>
          <a:xfrm>
            <a:off x="515938" y="549275"/>
            <a:ext cx="2800767" cy="1277273"/>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选题来源</a:t>
            </a:r>
            <a:endParaRPr kumimoji="0" lang="en-US" altLang="zh-CN" sz="48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endParaRPr>
          </a:p>
          <a:p>
            <a:pPr marL="0" marR="0" lvl="0" indent="0" defTabSz="914400" rtl="0" eaLnBrk="1" fontAlgn="auto" latinLnBrk="0" hangingPunct="1">
              <a:lnSpc>
                <a:spcPct val="100000"/>
              </a:lnSpc>
              <a:spcBef>
                <a:spcPts val="600"/>
              </a:spcBef>
              <a:spcAft>
                <a:spcPts val="0"/>
              </a:spcAft>
              <a:buClrTx/>
              <a:buSzTx/>
              <a:buFontTx/>
              <a:buNone/>
              <a:tabLst/>
              <a:defRPr/>
            </a:pPr>
            <a:r>
              <a:rPr kumimoji="0" lang="en-US" altLang="zh-CN" sz="2400" b="0" i="0" u="none" strike="noStrike" kern="1200" cap="none" spc="300" normalizeH="0" baseline="0" noProof="0" dirty="0">
                <a:ln>
                  <a:noFill/>
                </a:ln>
                <a:solidFill>
                  <a:srgbClr val="E6551A"/>
                </a:solidFill>
                <a:effectLst/>
                <a:uLnTx/>
                <a:uFillTx/>
                <a:latin typeface="Akrobat" panose="00000800000000000000" pitchFamily="50" charset="0"/>
                <a:ea typeface="思源黑体 CN Bold" panose="020B0800000000000000" pitchFamily="34" charset="-122"/>
                <a:cs typeface="+mn-cs"/>
              </a:rPr>
              <a:t>OUTLINE</a:t>
            </a:r>
            <a:endParaRPr kumimoji="0" lang="zh-CN" altLang="en-US" sz="2400" b="0" i="0" u="none" strike="noStrike" kern="1200" cap="none" spc="300" normalizeH="0" baseline="0" noProof="0" dirty="0">
              <a:ln>
                <a:noFill/>
              </a:ln>
              <a:solidFill>
                <a:srgbClr val="E6551A"/>
              </a:solidFill>
              <a:effectLst/>
              <a:uLnTx/>
              <a:uFillTx/>
              <a:latin typeface="Akrobat" panose="00000800000000000000" pitchFamily="50" charset="0"/>
              <a:ea typeface="思源黑体 CN Bold" panose="020B0800000000000000" pitchFamily="34" charset="-122"/>
              <a:cs typeface="+mn-cs"/>
            </a:endParaRPr>
          </a:p>
        </p:txBody>
      </p:sp>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pic>
        <p:nvPicPr>
          <p:cNvPr id="3" name="图片 2">
            <a:extLst>
              <a:ext uri="{FF2B5EF4-FFF2-40B4-BE49-F238E27FC236}">
                <a16:creationId xmlns:a16="http://schemas.microsoft.com/office/drawing/2014/main" id="{7C477837-824B-4629-A2CD-54282CAACD89}"/>
              </a:ext>
            </a:extLst>
          </p:cNvPr>
          <p:cNvPicPr>
            <a:picLocks noChangeAspect="1"/>
          </p:cNvPicPr>
          <p:nvPr/>
        </p:nvPicPr>
        <p:blipFill>
          <a:blip r:embed="rId4"/>
          <a:stretch>
            <a:fillRect/>
          </a:stretch>
        </p:blipFill>
        <p:spPr>
          <a:xfrm>
            <a:off x="515939" y="1826548"/>
            <a:ext cx="5732462" cy="1901601"/>
          </a:xfrm>
          <a:prstGeom prst="rect">
            <a:avLst/>
          </a:prstGeom>
        </p:spPr>
      </p:pic>
      <p:pic>
        <p:nvPicPr>
          <p:cNvPr id="5" name="图片 4" descr="图形用户界面, 文本, 电子邮件&#10;&#10;描述已自动生成">
            <a:extLst>
              <a:ext uri="{FF2B5EF4-FFF2-40B4-BE49-F238E27FC236}">
                <a16:creationId xmlns:a16="http://schemas.microsoft.com/office/drawing/2014/main" id="{C0F8FE27-471B-49AE-875D-EC360D2B83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728149"/>
            <a:ext cx="5732462" cy="2856677"/>
          </a:xfrm>
          <a:prstGeom prst="rect">
            <a:avLst/>
          </a:prstGeom>
        </p:spPr>
      </p:pic>
      <p:pic>
        <p:nvPicPr>
          <p:cNvPr id="9" name="图片 8">
            <a:extLst>
              <a:ext uri="{FF2B5EF4-FFF2-40B4-BE49-F238E27FC236}">
                <a16:creationId xmlns:a16="http://schemas.microsoft.com/office/drawing/2014/main" id="{6AB52193-8333-4D57-9B50-28BE3F36A794}"/>
              </a:ext>
            </a:extLst>
          </p:cNvPr>
          <p:cNvPicPr>
            <a:picLocks noChangeAspect="1"/>
          </p:cNvPicPr>
          <p:nvPr/>
        </p:nvPicPr>
        <p:blipFill>
          <a:blip r:embed="rId6"/>
          <a:stretch>
            <a:fillRect/>
          </a:stretch>
        </p:blipFill>
        <p:spPr>
          <a:xfrm>
            <a:off x="515939" y="3728148"/>
            <a:ext cx="5580062" cy="2560435"/>
          </a:xfrm>
          <a:prstGeom prst="rect">
            <a:avLst/>
          </a:prstGeom>
        </p:spPr>
      </p:pic>
      <p:pic>
        <p:nvPicPr>
          <p:cNvPr id="13" name="图片 12">
            <a:extLst>
              <a:ext uri="{FF2B5EF4-FFF2-40B4-BE49-F238E27FC236}">
                <a16:creationId xmlns:a16="http://schemas.microsoft.com/office/drawing/2014/main" id="{4BEB33C7-1821-42D0-838F-89210F6A9801}"/>
              </a:ext>
            </a:extLst>
          </p:cNvPr>
          <p:cNvPicPr>
            <a:picLocks noChangeAspect="1"/>
          </p:cNvPicPr>
          <p:nvPr/>
        </p:nvPicPr>
        <p:blipFill>
          <a:blip r:embed="rId7"/>
          <a:stretch>
            <a:fillRect/>
          </a:stretch>
        </p:blipFill>
        <p:spPr>
          <a:xfrm>
            <a:off x="6096000" y="1367354"/>
            <a:ext cx="5580061" cy="2360795"/>
          </a:xfrm>
          <a:prstGeom prst="rect">
            <a:avLst/>
          </a:prstGeom>
        </p:spPr>
      </p:pic>
    </p:spTree>
    <p:extLst>
      <p:ext uri="{BB962C8B-B14F-4D97-AF65-F5344CB8AC3E}">
        <p14:creationId xmlns:p14="http://schemas.microsoft.com/office/powerpoint/2010/main" val="438417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5262979" cy="969496"/>
          </a:xfrm>
          <a:prstGeom prst="rect">
            <a:avLst/>
          </a:prstGeom>
          <a:noFill/>
        </p:spPr>
        <p:txBody>
          <a:bodyPr wrap="none" rtlCol="0">
            <a:spAutoFit/>
          </a:bodyPr>
          <a:lstStyle/>
          <a:p>
            <a:pPr>
              <a:defRPr/>
            </a:pPr>
            <a:r>
              <a:rPr kumimoji="0" lang="zh-CN" altLang="en-US" sz="3600" b="0" i="0" u="none" strike="noStrike" kern="1200" cap="none" spc="0" normalizeH="0" baseline="0" noProof="0" dirty="0">
                <a:ln>
                  <a:noFill/>
                </a:ln>
                <a:solidFill>
                  <a:srgbClr val="06383C"/>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数字图像水印的基本模型</a:t>
            </a:r>
            <a:endPar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3" name="文本框 12">
            <a:extLst>
              <a:ext uri="{FF2B5EF4-FFF2-40B4-BE49-F238E27FC236}">
                <a16:creationId xmlns:a16="http://schemas.microsoft.com/office/drawing/2014/main" id="{27B4D583-ABDE-4612-A9D4-B527AF15D66A}"/>
              </a:ext>
            </a:extLst>
          </p:cNvPr>
          <p:cNvSpPr txBox="1"/>
          <p:nvPr/>
        </p:nvSpPr>
        <p:spPr>
          <a:xfrm>
            <a:off x="515937" y="1808163"/>
            <a:ext cx="10949922" cy="1028295"/>
          </a:xfrm>
          <a:prstGeom prst="rect">
            <a:avLst/>
          </a:prstGeom>
          <a:noFill/>
        </p:spPr>
        <p:txBody>
          <a:bodyPr wrap="square" rtlCol="0">
            <a:spAutoFit/>
          </a:bodyPr>
          <a:lstStyle/>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数字图像水印系统中载体是数字图像，水印信息可以是图像、文字等其他含有版权信息的数据。</a:t>
            </a:r>
            <a:endPar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数字图像水印系统主要包括水印生成、水印嵌入和水印提取三个步骤</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a:t>
            </a:r>
            <a:endPar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p:txBody>
      </p:sp>
      <p:pic>
        <p:nvPicPr>
          <p:cNvPr id="3" name="图片 2">
            <a:extLst>
              <a:ext uri="{FF2B5EF4-FFF2-40B4-BE49-F238E27FC236}">
                <a16:creationId xmlns:a16="http://schemas.microsoft.com/office/drawing/2014/main" id="{D6BB4A31-2E0A-4828-9F05-F72F92FC6FD3}"/>
              </a:ext>
            </a:extLst>
          </p:cNvPr>
          <p:cNvPicPr>
            <a:picLocks noChangeAspect="1"/>
          </p:cNvPicPr>
          <p:nvPr/>
        </p:nvPicPr>
        <p:blipFill>
          <a:blip r:embed="rId4"/>
          <a:stretch>
            <a:fillRect/>
          </a:stretch>
        </p:blipFill>
        <p:spPr>
          <a:xfrm>
            <a:off x="2037462" y="2937288"/>
            <a:ext cx="7906871" cy="3451280"/>
          </a:xfrm>
          <a:prstGeom prst="rect">
            <a:avLst/>
          </a:prstGeom>
        </p:spPr>
      </p:pic>
    </p:spTree>
    <p:extLst>
      <p:ext uri="{BB962C8B-B14F-4D97-AF65-F5344CB8AC3E}">
        <p14:creationId xmlns:p14="http://schemas.microsoft.com/office/powerpoint/2010/main" val="3828396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5262979" cy="969496"/>
          </a:xfrm>
          <a:prstGeom prst="rect">
            <a:avLst/>
          </a:prstGeom>
          <a:noFill/>
        </p:spPr>
        <p:txBody>
          <a:bodyPr wrap="none" rtlCol="0">
            <a:spAutoFit/>
          </a:bodyPr>
          <a:lstStyle/>
          <a:p>
            <a:pPr>
              <a:defRPr/>
            </a:pPr>
            <a:r>
              <a:rPr kumimoji="0" lang="zh-CN" altLang="en-US" sz="3600" b="0" i="0" u="none" strike="noStrike" kern="1200" cap="none" spc="0" normalizeH="0" baseline="0" noProof="0" dirty="0">
                <a:ln>
                  <a:noFill/>
                </a:ln>
                <a:solidFill>
                  <a:srgbClr val="06383C"/>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数字图像水印的基本模型</a:t>
            </a:r>
            <a:endPar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3" name="文本框 12">
            <a:extLst>
              <a:ext uri="{FF2B5EF4-FFF2-40B4-BE49-F238E27FC236}">
                <a16:creationId xmlns:a16="http://schemas.microsoft.com/office/drawing/2014/main" id="{27B4D583-ABDE-4612-A9D4-B527AF15D66A}"/>
              </a:ext>
            </a:extLst>
          </p:cNvPr>
          <p:cNvSpPr txBox="1"/>
          <p:nvPr/>
        </p:nvSpPr>
        <p:spPr>
          <a:xfrm>
            <a:off x="515937" y="1808163"/>
            <a:ext cx="10949922" cy="4660058"/>
          </a:xfrm>
          <a:prstGeom prst="rect">
            <a:avLst/>
          </a:prstGeom>
          <a:noFill/>
        </p:spPr>
        <p:txBody>
          <a:bodyPr wrap="square" rtlCol="0">
            <a:spAutoFit/>
          </a:bodyPr>
          <a:lstStyle/>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水印加密：对水印图像加密一般采用置乱方法，常用的置乱方法有变化模板形状、幻方变换、</a:t>
            </a:r>
            <a:r>
              <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hash </a:t>
            </a: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置乱等，水印图像经置乱方法处理后得到无法辨认的加密水印图像。水印加密的另一个目的是控制水印能量的分布，让水印类似于噪声。</a:t>
            </a:r>
            <a:endPar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水印嵌入</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a:t>
            </a:r>
            <a:r>
              <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 </a:t>
            </a: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嵌入算法将处理后的秘密水印信息嵌入到原始宿主图像中</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a:t>
            </a:r>
            <a:r>
              <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 </a:t>
            </a: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可以在空域嵌入图像，也可以在变换域中嵌入图像。嵌入水印后的图像与原始图像没有明显区别。</a:t>
            </a:r>
            <a:endPar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水印提取：接收到的含水印图像，可通过水印提取算法提取水印。通过水印提取算法提取出来的水印是置乱信息，无法看出任何有意义的标识，需要进一步利用解密算法或者逆置乱算法恢复原始水印。如果含水印图像在传输过程中被攻击，提取出来的水印信息就会有不同程度的缺损，但可以通过计算与原始水印的相似度或者相关系数判断水印信息的存在</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a:t>
            </a:r>
            <a:endPar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endPar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p:txBody>
      </p:sp>
    </p:spTree>
    <p:extLst>
      <p:ext uri="{BB962C8B-B14F-4D97-AF65-F5344CB8AC3E}">
        <p14:creationId xmlns:p14="http://schemas.microsoft.com/office/powerpoint/2010/main" val="1952195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3416320" cy="969496"/>
          </a:xfrm>
          <a:prstGeom prst="rect">
            <a:avLst/>
          </a:prstGeom>
          <a:noFill/>
        </p:spPr>
        <p:txBody>
          <a:bodyPr wrap="none" rtlCol="0">
            <a:spAutoFit/>
          </a:bodyPr>
          <a:lstStyle/>
          <a:p>
            <a:pPr>
              <a:defRPr/>
            </a:pPr>
            <a:r>
              <a:rPr kumimoji="0" lang="zh-CN" altLang="en-US" sz="3600" b="0" i="0" u="none" strike="noStrike" kern="1200" cap="none" spc="0" normalizeH="0" baseline="0" noProof="0" dirty="0">
                <a:ln>
                  <a:noFill/>
                </a:ln>
                <a:solidFill>
                  <a:srgbClr val="06383C"/>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数字水印的特点</a:t>
            </a:r>
            <a:endPar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3" name="文本框 12">
            <a:extLst>
              <a:ext uri="{FF2B5EF4-FFF2-40B4-BE49-F238E27FC236}">
                <a16:creationId xmlns:a16="http://schemas.microsoft.com/office/drawing/2014/main" id="{27B4D583-ABDE-4612-A9D4-B527AF15D66A}"/>
              </a:ext>
            </a:extLst>
          </p:cNvPr>
          <p:cNvSpPr txBox="1"/>
          <p:nvPr/>
        </p:nvSpPr>
        <p:spPr>
          <a:xfrm>
            <a:off x="515938" y="1813578"/>
            <a:ext cx="10949922" cy="2736455"/>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透明性（不可见性）：宿主图像与含水印图像对观察者的视觉系统是不可察觉的。</a:t>
            </a:r>
            <a:endPar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285750" marR="0" lvl="0"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鲁棒性：</a:t>
            </a:r>
            <a:endPar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742950" lvl="1"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含水印图像在受到攻击后仍然可以从中提取出水印信息，仍能保持其完整性和认证真实性。</a:t>
            </a:r>
            <a:endPar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742950" lvl="1"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常见的对图像的攻击有滤波、压缩、旋转、平移等。</a:t>
            </a:r>
            <a:endPar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285750"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安全性：在鲁棒性的基础上，能抵抗恶意攻击和故意改动。</a:t>
            </a:r>
            <a:endPar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p:txBody>
      </p:sp>
      <p:grpSp>
        <p:nvGrpSpPr>
          <p:cNvPr id="22" name="组合 21">
            <a:extLst>
              <a:ext uri="{FF2B5EF4-FFF2-40B4-BE49-F238E27FC236}">
                <a16:creationId xmlns:a16="http://schemas.microsoft.com/office/drawing/2014/main" id="{46BF378A-9178-4DFA-80E2-717BD9CC5EC2}"/>
              </a:ext>
            </a:extLst>
          </p:cNvPr>
          <p:cNvGrpSpPr/>
          <p:nvPr/>
        </p:nvGrpSpPr>
        <p:grpSpPr>
          <a:xfrm>
            <a:off x="468730" y="4778741"/>
            <a:ext cx="11351471" cy="1837866"/>
            <a:chOff x="468730" y="4644270"/>
            <a:chExt cx="11351471" cy="1837866"/>
          </a:xfrm>
        </p:grpSpPr>
        <p:grpSp>
          <p:nvGrpSpPr>
            <p:cNvPr id="10" name="组合 9">
              <a:extLst>
                <a:ext uri="{FF2B5EF4-FFF2-40B4-BE49-F238E27FC236}">
                  <a16:creationId xmlns:a16="http://schemas.microsoft.com/office/drawing/2014/main" id="{8B313080-0C29-4DAF-BE93-D663D420CF67}"/>
                </a:ext>
              </a:extLst>
            </p:cNvPr>
            <p:cNvGrpSpPr/>
            <p:nvPr/>
          </p:nvGrpSpPr>
          <p:grpSpPr>
            <a:xfrm>
              <a:off x="468730" y="4644270"/>
              <a:ext cx="3559272" cy="1837866"/>
              <a:chOff x="1979939" y="4169141"/>
              <a:chExt cx="3559272" cy="1837866"/>
            </a:xfrm>
          </p:grpSpPr>
          <p:sp>
            <p:nvSpPr>
              <p:cNvPr id="6" name="文本框 5">
                <a:extLst>
                  <a:ext uri="{FF2B5EF4-FFF2-40B4-BE49-F238E27FC236}">
                    <a16:creationId xmlns:a16="http://schemas.microsoft.com/office/drawing/2014/main" id="{BD983C9E-E1D9-4CB6-AE3D-3871A530ED4B}"/>
                  </a:ext>
                </a:extLst>
              </p:cNvPr>
              <p:cNvSpPr txBox="1"/>
              <p:nvPr/>
            </p:nvSpPr>
            <p:spPr>
              <a:xfrm>
                <a:off x="3096186" y="5637675"/>
                <a:ext cx="1326777" cy="369332"/>
              </a:xfrm>
              <a:prstGeom prst="rect">
                <a:avLst/>
              </a:prstGeom>
              <a:noFill/>
            </p:spPr>
            <p:txBody>
              <a:bodyPr wrap="square">
                <a:spAutoFit/>
              </a:bodyPr>
              <a:lstStyle/>
              <a:p>
                <a:r>
                  <a:rPr lang="zh-CN" altLang="en-US" dirty="0">
                    <a:solidFill>
                      <a:srgbClr val="3C3C3C"/>
                    </a:solidFill>
                    <a:ea typeface="思源黑体 CN Regular" panose="020B0500000000000000" pitchFamily="34" charset="-122"/>
                    <a:cs typeface="Open Sans" panose="020B0606030504020204" pitchFamily="34" charset="0"/>
                  </a:rPr>
                  <a:t>涂抹攻击</a:t>
                </a:r>
              </a:p>
            </p:txBody>
          </p:sp>
          <p:pic>
            <p:nvPicPr>
              <p:cNvPr id="4" name="图片 3" descr="图片包含 衬衫&#10;&#10;描述已自动生成">
                <a:extLst>
                  <a:ext uri="{FF2B5EF4-FFF2-40B4-BE49-F238E27FC236}">
                    <a16:creationId xmlns:a16="http://schemas.microsoft.com/office/drawing/2014/main" id="{961F4E52-80E2-403E-A191-7C1B735C1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939" y="4169141"/>
                <a:ext cx="1779636" cy="14237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descr="图片包含 游戏机&#10;&#10;描述已自动生成">
                <a:extLst>
                  <a:ext uri="{FF2B5EF4-FFF2-40B4-BE49-F238E27FC236}">
                    <a16:creationId xmlns:a16="http://schemas.microsoft.com/office/drawing/2014/main" id="{708D483D-EFEB-4250-8FCC-E5DAD3150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9575" y="4169141"/>
                <a:ext cx="1779636" cy="14237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grpSp>
          <p:nvGrpSpPr>
            <p:cNvPr id="12" name="组合 11">
              <a:extLst>
                <a:ext uri="{FF2B5EF4-FFF2-40B4-BE49-F238E27FC236}">
                  <a16:creationId xmlns:a16="http://schemas.microsoft.com/office/drawing/2014/main" id="{1FF3B852-52E7-4A75-BDC2-74CA9EDC0395}"/>
                </a:ext>
              </a:extLst>
            </p:cNvPr>
            <p:cNvGrpSpPr/>
            <p:nvPr/>
          </p:nvGrpSpPr>
          <p:grpSpPr>
            <a:xfrm>
              <a:off x="4441777" y="4644270"/>
              <a:ext cx="3308445" cy="1837866"/>
              <a:chOff x="2230766" y="4169141"/>
              <a:chExt cx="3308445" cy="1837866"/>
            </a:xfrm>
          </p:grpSpPr>
          <p:sp>
            <p:nvSpPr>
              <p:cNvPr id="14" name="文本框 13">
                <a:extLst>
                  <a:ext uri="{FF2B5EF4-FFF2-40B4-BE49-F238E27FC236}">
                    <a16:creationId xmlns:a16="http://schemas.microsoft.com/office/drawing/2014/main" id="{F46EA02B-9E22-4E32-8263-DD65EA753D26}"/>
                  </a:ext>
                </a:extLst>
              </p:cNvPr>
              <p:cNvSpPr txBox="1"/>
              <p:nvPr/>
            </p:nvSpPr>
            <p:spPr>
              <a:xfrm>
                <a:off x="3096186" y="5637675"/>
                <a:ext cx="1326777" cy="369332"/>
              </a:xfrm>
              <a:prstGeom prst="rect">
                <a:avLst/>
              </a:prstGeom>
              <a:noFill/>
            </p:spPr>
            <p:txBody>
              <a:bodyPr wrap="square">
                <a:spAutoFit/>
              </a:bodyPr>
              <a:lstStyle/>
              <a:p>
                <a:r>
                  <a:rPr lang="zh-CN" altLang="en-US" dirty="0">
                    <a:solidFill>
                      <a:srgbClr val="3C3C3C"/>
                    </a:solidFill>
                    <a:ea typeface="思源黑体 CN Regular" panose="020B0500000000000000" pitchFamily="34" charset="-122"/>
                    <a:cs typeface="Open Sans" panose="020B0606030504020204" pitchFamily="34" charset="0"/>
                  </a:rPr>
                  <a:t>剪切攻击</a:t>
                </a:r>
              </a:p>
            </p:txBody>
          </p:sp>
          <p:pic>
            <p:nvPicPr>
              <p:cNvPr id="15" name="图片 14">
                <a:extLst>
                  <a:ext uri="{FF2B5EF4-FFF2-40B4-BE49-F238E27FC236}">
                    <a16:creationId xmlns:a16="http://schemas.microsoft.com/office/drawing/2014/main" id="{DE5D96A6-0253-40A2-997D-08F5D4720A1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230766" y="4169141"/>
                <a:ext cx="1423709" cy="14237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图片 15">
                <a:extLst>
                  <a:ext uri="{FF2B5EF4-FFF2-40B4-BE49-F238E27FC236}">
                    <a16:creationId xmlns:a16="http://schemas.microsoft.com/office/drawing/2014/main" id="{C97D687E-6A3E-42B5-8C01-2586D6448EB0}"/>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3759575" y="4169141"/>
                <a:ext cx="1779636" cy="14237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grpSp>
          <p:nvGrpSpPr>
            <p:cNvPr id="17" name="组合 16">
              <a:extLst>
                <a:ext uri="{FF2B5EF4-FFF2-40B4-BE49-F238E27FC236}">
                  <a16:creationId xmlns:a16="http://schemas.microsoft.com/office/drawing/2014/main" id="{4A4B3A79-D27A-40FF-99B8-82950193181B}"/>
                </a:ext>
              </a:extLst>
            </p:cNvPr>
            <p:cNvGrpSpPr/>
            <p:nvPr/>
          </p:nvGrpSpPr>
          <p:grpSpPr>
            <a:xfrm>
              <a:off x="8260929" y="4644270"/>
              <a:ext cx="3559272" cy="1837866"/>
              <a:chOff x="1979939" y="4169141"/>
              <a:chExt cx="3559272" cy="1837866"/>
            </a:xfrm>
          </p:grpSpPr>
          <p:sp>
            <p:nvSpPr>
              <p:cNvPr id="18" name="文本框 17">
                <a:extLst>
                  <a:ext uri="{FF2B5EF4-FFF2-40B4-BE49-F238E27FC236}">
                    <a16:creationId xmlns:a16="http://schemas.microsoft.com/office/drawing/2014/main" id="{AA5CCAC9-64EF-4F4C-B384-DD247869148E}"/>
                  </a:ext>
                </a:extLst>
              </p:cNvPr>
              <p:cNvSpPr txBox="1"/>
              <p:nvPr/>
            </p:nvSpPr>
            <p:spPr>
              <a:xfrm>
                <a:off x="3096186" y="5637675"/>
                <a:ext cx="1326777" cy="369332"/>
              </a:xfrm>
              <a:prstGeom prst="rect">
                <a:avLst/>
              </a:prstGeom>
              <a:noFill/>
            </p:spPr>
            <p:txBody>
              <a:bodyPr wrap="square">
                <a:spAutoFit/>
              </a:bodyPr>
              <a:lstStyle/>
              <a:p>
                <a:r>
                  <a:rPr lang="zh-CN" altLang="en-US" dirty="0">
                    <a:solidFill>
                      <a:srgbClr val="3C3C3C"/>
                    </a:solidFill>
                    <a:ea typeface="思源黑体 CN Regular" panose="020B0500000000000000" pitchFamily="34" charset="-122"/>
                    <a:cs typeface="Open Sans" panose="020B0606030504020204" pitchFamily="34" charset="0"/>
                  </a:rPr>
                  <a:t>伸缩攻击</a:t>
                </a:r>
              </a:p>
            </p:txBody>
          </p:sp>
          <p:pic>
            <p:nvPicPr>
              <p:cNvPr id="19" name="图片 18">
                <a:extLst>
                  <a:ext uri="{FF2B5EF4-FFF2-40B4-BE49-F238E27FC236}">
                    <a16:creationId xmlns:a16="http://schemas.microsoft.com/office/drawing/2014/main" id="{E6E87634-9C34-48C0-9301-847B0B5A8327}"/>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1979939" y="4169141"/>
                <a:ext cx="1779636" cy="14237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图片 19">
                <a:extLst>
                  <a:ext uri="{FF2B5EF4-FFF2-40B4-BE49-F238E27FC236}">
                    <a16:creationId xmlns:a16="http://schemas.microsoft.com/office/drawing/2014/main" id="{D7160174-1646-420B-B151-4F26B7EBA5C7}"/>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3759575" y="4169141"/>
                <a:ext cx="1779636" cy="14237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grpSp>
    </p:spTree>
    <p:extLst>
      <p:ext uri="{BB962C8B-B14F-4D97-AF65-F5344CB8AC3E}">
        <p14:creationId xmlns:p14="http://schemas.microsoft.com/office/powerpoint/2010/main" val="352567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5186035" cy="9694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空域数字图像水印技术</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3" name="文本框 12">
            <a:extLst>
              <a:ext uri="{FF2B5EF4-FFF2-40B4-BE49-F238E27FC236}">
                <a16:creationId xmlns:a16="http://schemas.microsoft.com/office/drawing/2014/main" id="{27B4D583-ABDE-4612-A9D4-B527AF15D66A}"/>
              </a:ext>
            </a:extLst>
          </p:cNvPr>
          <p:cNvSpPr txBox="1"/>
          <p:nvPr/>
        </p:nvSpPr>
        <p:spPr>
          <a:xfrm>
            <a:off x="515937" y="1808163"/>
            <a:ext cx="11308510" cy="2151679"/>
          </a:xfrm>
          <a:prstGeom prst="rect">
            <a:avLst/>
          </a:prstGeom>
          <a:noFill/>
        </p:spPr>
        <p:txBody>
          <a:bodyPr wrap="square" rtlCol="0">
            <a:spAutoFit/>
          </a:bodyPr>
          <a:lstStyle/>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lang="zh-CN" altLang="en-US" sz="2400" dirty="0">
                <a:solidFill>
                  <a:srgbClr val="06383C"/>
                </a:solidFill>
                <a:ea typeface="思源黑体 CN Bold" panose="020B0800000000000000" pitchFamily="34" charset="-122"/>
                <a:cs typeface="Open Sans" panose="020B0606030504020204" pitchFamily="34" charset="0"/>
              </a:rPr>
              <a:t>最低有效位</a:t>
            </a:r>
            <a:r>
              <a:rPr lang="en-US" altLang="zh-CN" sz="2400" dirty="0">
                <a:solidFill>
                  <a:srgbClr val="06383C"/>
                </a:solidFill>
                <a:ea typeface="思源黑体 CN Bold" panose="020B0800000000000000" pitchFamily="34" charset="-122"/>
                <a:cs typeface="Open Sans" panose="020B0606030504020204" pitchFamily="34" charset="0"/>
              </a:rPr>
              <a:t>(LSB)</a:t>
            </a:r>
            <a:r>
              <a:rPr lang="zh-CN" altLang="en-US" sz="2400" dirty="0">
                <a:solidFill>
                  <a:srgbClr val="06383C"/>
                </a:solidFill>
                <a:ea typeface="思源黑体 CN Bold" panose="020B0800000000000000" pitchFamily="34" charset="-122"/>
                <a:cs typeface="Open Sans" panose="020B0606030504020204" pitchFamily="34" charset="0"/>
              </a:rPr>
              <a:t>数字水印</a:t>
            </a:r>
            <a:endParaRPr lang="en-US" altLang="zh-CN" sz="2400" dirty="0">
              <a:solidFill>
                <a:srgbClr val="06383C"/>
              </a:solidFill>
              <a:ea typeface="思源黑体 CN Bold" panose="020B0800000000000000" pitchFamily="34" charset="-122"/>
              <a:cs typeface="Open Sans" panose="020B0606030504020204" pitchFamily="34" charset="0"/>
            </a:endParaRPr>
          </a:p>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最低有效位又称最不显著位，是指数字图像像素值用二进制表示时的最低位。空域数字水印中最简单和最有代表性的方案是用二值化的水印信息代替数字图像像素值的最低有效位。</a:t>
            </a:r>
            <a:endPar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水印信息的提取只需要将对应像素值转换为二进制比特序列，然后提取每个比特序列的最低位</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a:t>
            </a:r>
            <a:endPar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p:txBody>
      </p:sp>
      <p:pic>
        <p:nvPicPr>
          <p:cNvPr id="3" name="图片 2">
            <a:extLst>
              <a:ext uri="{FF2B5EF4-FFF2-40B4-BE49-F238E27FC236}">
                <a16:creationId xmlns:a16="http://schemas.microsoft.com/office/drawing/2014/main" id="{AFBFB695-58BA-4B78-870A-FC1DCFCCB43A}"/>
              </a:ext>
            </a:extLst>
          </p:cNvPr>
          <p:cNvPicPr>
            <a:picLocks noChangeAspect="1"/>
          </p:cNvPicPr>
          <p:nvPr/>
        </p:nvPicPr>
        <p:blipFill>
          <a:blip r:embed="rId4"/>
          <a:stretch>
            <a:fillRect/>
          </a:stretch>
        </p:blipFill>
        <p:spPr>
          <a:xfrm>
            <a:off x="2908465" y="4238439"/>
            <a:ext cx="5587015" cy="2116937"/>
          </a:xfrm>
          <a:prstGeom prst="rect">
            <a:avLst/>
          </a:prstGeom>
        </p:spPr>
      </p:pic>
    </p:spTree>
    <p:extLst>
      <p:ext uri="{BB962C8B-B14F-4D97-AF65-F5344CB8AC3E}">
        <p14:creationId xmlns:p14="http://schemas.microsoft.com/office/powerpoint/2010/main" val="243250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5979522" cy="9694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最低有效位</a:t>
            </a:r>
            <a:r>
              <a:rPr kumimoji="0" lang="en-US" altLang="zh-CN"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(LSB)</a:t>
            </a:r>
            <a:r>
              <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数字水印</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3" name="文本框 12">
            <a:extLst>
              <a:ext uri="{FF2B5EF4-FFF2-40B4-BE49-F238E27FC236}">
                <a16:creationId xmlns:a16="http://schemas.microsoft.com/office/drawing/2014/main" id="{27B4D583-ABDE-4612-A9D4-B527AF15D66A}"/>
              </a:ext>
            </a:extLst>
          </p:cNvPr>
          <p:cNvSpPr txBox="1"/>
          <p:nvPr/>
        </p:nvSpPr>
        <p:spPr>
          <a:xfrm>
            <a:off x="515937" y="1808163"/>
            <a:ext cx="11308510" cy="3305841"/>
          </a:xfrm>
          <a:prstGeom prst="rect">
            <a:avLst/>
          </a:prstGeom>
          <a:noFill/>
        </p:spPr>
        <p:txBody>
          <a:bodyPr wrap="square" rtlCol="0">
            <a:spAutoFit/>
          </a:bodyPr>
          <a:lstStyle/>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缺陷：</a:t>
            </a:r>
            <a:endPar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嵌入的信息量小。</a:t>
            </a:r>
            <a:endPar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鲁棒性差：嵌入的位置是最低有效位</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对噪声的抵抗力较差</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并且嵌入位置固定</a:t>
            </a: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容易遭受攻击。</a:t>
            </a:r>
            <a:endPar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改进算法：</a:t>
            </a:r>
            <a:endPar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使用加密算法对水印加密，密钥 </a:t>
            </a: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K2 </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决定水印信息的嵌入位置：奇数行</a:t>
            </a: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偶数行</a:t>
            </a:r>
            <a:r>
              <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a:t>
            </a: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特定位置。</a:t>
            </a:r>
            <a:endPar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结合变换域数字水印技术。</a:t>
            </a:r>
            <a:endPar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p:txBody>
      </p:sp>
      <p:pic>
        <p:nvPicPr>
          <p:cNvPr id="6" name="图片 5">
            <a:extLst>
              <a:ext uri="{FF2B5EF4-FFF2-40B4-BE49-F238E27FC236}">
                <a16:creationId xmlns:a16="http://schemas.microsoft.com/office/drawing/2014/main" id="{3EF0C8F4-3215-4D39-84DD-76DB8EFC57DF}"/>
              </a:ext>
            </a:extLst>
          </p:cNvPr>
          <p:cNvPicPr>
            <a:picLocks noChangeAspect="1"/>
          </p:cNvPicPr>
          <p:nvPr/>
        </p:nvPicPr>
        <p:blipFill>
          <a:blip r:embed="rId4"/>
          <a:stretch>
            <a:fillRect/>
          </a:stretch>
        </p:blipFill>
        <p:spPr>
          <a:xfrm>
            <a:off x="6419705" y="4732078"/>
            <a:ext cx="4398493" cy="1919904"/>
          </a:xfrm>
          <a:prstGeom prst="rect">
            <a:avLst/>
          </a:prstGeom>
        </p:spPr>
      </p:pic>
    </p:spTree>
    <p:extLst>
      <p:ext uri="{BB962C8B-B14F-4D97-AF65-F5344CB8AC3E}">
        <p14:creationId xmlns:p14="http://schemas.microsoft.com/office/powerpoint/2010/main" val="41854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D066CD53-C643-4D61-B456-44284FE6BD8D}"/>
              </a:ext>
            </a:extLst>
          </p:cNvPr>
          <p:cNvSpPr txBox="1"/>
          <p:nvPr/>
        </p:nvSpPr>
        <p:spPr>
          <a:xfrm>
            <a:off x="515938" y="560070"/>
            <a:ext cx="5686172" cy="9694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变换域数字图像水印技术</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3" name="文本框 12">
            <a:extLst>
              <a:ext uri="{FF2B5EF4-FFF2-40B4-BE49-F238E27FC236}">
                <a16:creationId xmlns:a16="http://schemas.microsoft.com/office/drawing/2014/main" id="{27B4D583-ABDE-4612-A9D4-B527AF15D66A}"/>
              </a:ext>
            </a:extLst>
          </p:cNvPr>
          <p:cNvSpPr txBox="1"/>
          <p:nvPr/>
        </p:nvSpPr>
        <p:spPr>
          <a:xfrm>
            <a:off x="515937" y="1808163"/>
            <a:ext cx="10743734" cy="1597681"/>
          </a:xfrm>
          <a:prstGeom prst="rect">
            <a:avLst/>
          </a:prstGeom>
          <a:noFill/>
        </p:spPr>
        <p:txBody>
          <a:bodyPr wrap="square" rtlCol="0">
            <a:spAutoFit/>
          </a:bodyPr>
          <a:lstStyle/>
          <a:p>
            <a:pPr marL="742950" lvl="1" indent="-285750">
              <a:lnSpc>
                <a:spcPct val="150000"/>
              </a:lnSpc>
              <a:spcBef>
                <a:spcPts val="1200"/>
              </a:spcBef>
              <a:buFont typeface="Arial" panose="020B0604020202020204" pitchFamily="34" charset="0"/>
              <a:buChar char="•"/>
              <a:defRPr/>
            </a:pPr>
            <a:r>
              <a:rPr kumimoji="0" lang="zh-CN" altLang="en-US" sz="18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变换域数字图像水印</a:t>
            </a:r>
            <a:endParaRPr kumimoji="0" lang="en-US" altLang="zh-CN" sz="1800"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1200150" lvl="2" indent="-285750">
              <a:lnSpc>
                <a:spcPct val="150000"/>
              </a:lnSpc>
              <a:spcBef>
                <a:spcPts val="1200"/>
              </a:spcBef>
              <a:buFont typeface="Arial" panose="020B0604020202020204" pitchFamily="34" charset="0"/>
              <a:buChar char="•"/>
              <a:defRPr/>
            </a:pPr>
            <a:r>
              <a:rPr kumimoji="0" lang="zh-CN" altLang="en-US"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rPr>
              <a:t>通过修改、替换和交换频带的系数，在频域嵌入水印。</a:t>
            </a:r>
            <a:endParaRPr kumimoji="0" lang="en-US" altLang="zh-CN" b="0" i="0" u="none" strike="noStrike" kern="1200" cap="none" spc="0" normalizeH="0" baseline="0" noProof="0" dirty="0">
              <a:ln>
                <a:noFill/>
              </a:ln>
              <a:solidFill>
                <a:srgbClr val="3C3C3C"/>
              </a:solidFill>
              <a:effectLst/>
              <a:uLnTx/>
              <a:uFillTx/>
              <a:latin typeface="思源黑体 CN Regular" panose="020B0500000000000000" pitchFamily="34" charset="-122"/>
              <a:ea typeface="思源黑体 CN Regular" panose="020B0500000000000000" pitchFamily="34" charset="-122"/>
              <a:cs typeface="Open Sans" panose="020B0606030504020204" pitchFamily="34" charset="0"/>
            </a:endParaRPr>
          </a:p>
          <a:p>
            <a:pPr marL="742950" marR="0" lvl="1" indent="-285750" algn="l" defTabSz="914400" rtl="0" eaLnBrk="1" fontAlgn="auto" latinLnBrk="0" hangingPunct="1">
              <a:lnSpc>
                <a:spcPct val="150000"/>
              </a:lnSpc>
              <a:spcBef>
                <a:spcPts val="1200"/>
              </a:spcBef>
              <a:spcAft>
                <a:spcPts val="0"/>
              </a:spcAft>
              <a:buClrTx/>
              <a:buSzTx/>
              <a:buFont typeface="Arial" panose="020B0604020202020204" pitchFamily="34" charset="0"/>
              <a:buChar char="•"/>
              <a:tabLst/>
              <a:defRPr/>
            </a:pPr>
            <a:r>
              <a:rPr lang="zh-CN" altLang="en-US"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rPr>
              <a:t>变换域数字图像水印嵌入过程</a:t>
            </a:r>
            <a:endParaRPr lang="en-US" altLang="zh-CN" dirty="0">
              <a:solidFill>
                <a:srgbClr val="3C3C3C"/>
              </a:solidFill>
              <a:latin typeface="思源黑体 CN Regular" panose="020B0500000000000000" pitchFamily="34" charset="-122"/>
              <a:ea typeface="思源黑体 CN Regular" panose="020B0500000000000000" pitchFamily="34" charset="-122"/>
              <a:cs typeface="Open Sans" panose="020B0606030504020204" pitchFamily="34" charset="0"/>
            </a:endParaRPr>
          </a:p>
        </p:txBody>
      </p:sp>
      <p:pic>
        <p:nvPicPr>
          <p:cNvPr id="3" name="图片 2">
            <a:extLst>
              <a:ext uri="{FF2B5EF4-FFF2-40B4-BE49-F238E27FC236}">
                <a16:creationId xmlns:a16="http://schemas.microsoft.com/office/drawing/2014/main" id="{B3A948BA-19C4-4F03-B6C3-9C92FBD71B13}"/>
              </a:ext>
            </a:extLst>
          </p:cNvPr>
          <p:cNvPicPr>
            <a:picLocks noChangeAspect="1"/>
          </p:cNvPicPr>
          <p:nvPr/>
        </p:nvPicPr>
        <p:blipFill>
          <a:blip r:embed="rId4"/>
          <a:stretch>
            <a:fillRect/>
          </a:stretch>
        </p:blipFill>
        <p:spPr>
          <a:xfrm>
            <a:off x="2288876" y="3684441"/>
            <a:ext cx="7826468" cy="1713873"/>
          </a:xfrm>
          <a:prstGeom prst="rect">
            <a:avLst/>
          </a:prstGeom>
        </p:spPr>
      </p:pic>
    </p:spTree>
    <p:extLst>
      <p:ext uri="{BB962C8B-B14F-4D97-AF65-F5344CB8AC3E}">
        <p14:creationId xmlns:p14="http://schemas.microsoft.com/office/powerpoint/2010/main" val="3252467493"/>
      </p:ext>
    </p:extLst>
  </p:cSld>
  <p:clrMapOvr>
    <a:masterClrMapping/>
  </p:clrMapOvr>
</p:sld>
</file>

<file path=ppt/theme/theme1.xml><?xml version="1.0" encoding="utf-8"?>
<a:theme xmlns:a="http://schemas.openxmlformats.org/drawingml/2006/main" name="已停用母版样式">
  <a:themeElements>
    <a:clrScheme name="南方科技大学专属配色方案 01">
      <a:dk1>
        <a:srgbClr val="ED6C00"/>
      </a:dk1>
      <a:lt1>
        <a:srgbClr val="FFFFFF"/>
      </a:lt1>
      <a:dk2>
        <a:srgbClr val="01605A"/>
      </a:dk2>
      <a:lt2>
        <a:srgbClr val="F2F2F2"/>
      </a:lt2>
      <a:accent1>
        <a:srgbClr val="003F43"/>
      </a:accent1>
      <a:accent2>
        <a:srgbClr val="ED6C00"/>
      </a:accent2>
      <a:accent3>
        <a:srgbClr val="2BB7B3"/>
      </a:accent3>
      <a:accent4>
        <a:srgbClr val="01605A"/>
      </a:accent4>
      <a:accent5>
        <a:srgbClr val="77D3D2"/>
      </a:accent5>
      <a:accent6>
        <a:srgbClr val="DBF6EF"/>
      </a:accent6>
      <a:hlink>
        <a:srgbClr val="2BB7B3"/>
      </a:hlink>
      <a:folHlink>
        <a:srgbClr val="01605A"/>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E02</Template>
  <TotalTime>179</TotalTime>
  <Words>1432</Words>
  <Application>Microsoft Office PowerPoint</Application>
  <PresentationFormat>宽屏</PresentationFormat>
  <Paragraphs>116</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Akrobat</vt:lpstr>
      <vt:lpstr>等线</vt:lpstr>
      <vt:lpstr>思源黑体 CN Bold</vt:lpstr>
      <vt:lpstr>思源黑体 CN Light</vt:lpstr>
      <vt:lpstr>思源黑体 CN Regular</vt:lpstr>
      <vt:lpstr>Arial</vt:lpstr>
      <vt:lpstr>Cambria Math</vt:lpstr>
      <vt:lpstr>Georgia</vt:lpstr>
      <vt:lpstr>已停用母版样式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钟 新宇</dc:creator>
  <cp:lastModifiedBy>钟 新宇</cp:lastModifiedBy>
  <cp:revision>6</cp:revision>
  <dcterms:created xsi:type="dcterms:W3CDTF">2022-04-25T01:18:07Z</dcterms:created>
  <dcterms:modified xsi:type="dcterms:W3CDTF">2022-04-25T06:19:35Z</dcterms:modified>
</cp:coreProperties>
</file>