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60" r:id="rId5"/>
    <p:sldId id="261" r:id="rId6"/>
    <p:sldId id="262" r:id="rId7"/>
    <p:sldId id="265" r:id="rId8"/>
    <p:sldId id="274" r:id="rId9"/>
    <p:sldId id="263" r:id="rId10"/>
    <p:sldId id="266" r:id="rId11"/>
    <p:sldId id="267" r:id="rId12"/>
    <p:sldId id="268" r:id="rId13"/>
    <p:sldId id="269" r:id="rId14"/>
    <p:sldId id="272" r:id="rId15"/>
    <p:sldId id="270" r:id="rId16"/>
    <p:sldId id="271" r:id="rId17"/>
    <p:sldId id="275" r:id="rId18"/>
    <p:sldId id="259" r:id="rId19"/>
    <p:sldId id="273"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6A85"/>
    <a:srgbClr val="C1801C"/>
    <a:srgbClr val="0A51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257" autoAdjust="0"/>
  </p:normalViewPr>
  <p:slideViewPr>
    <p:cSldViewPr snapToGrid="0">
      <p:cViewPr varScale="1">
        <p:scale>
          <a:sx n="73" d="100"/>
          <a:sy n="73" d="100"/>
        </p:scale>
        <p:origin x="284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6B8F93-C674-4484-916C-1B8A2E870918}" type="datetimeFigureOut">
              <a:rPr lang="zh-CN" altLang="en-US" smtClean="0"/>
              <a:t>2021/1/5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B1DA64-15D8-40F0-88BD-8AFD17E00AEC}" type="slidenum">
              <a:rPr lang="zh-CN" altLang="en-US" smtClean="0"/>
              <a:t>‹#›</a:t>
            </a:fld>
            <a:endParaRPr lang="zh-CN" altLang="en-US"/>
          </a:p>
        </p:txBody>
      </p:sp>
    </p:spTree>
    <p:extLst>
      <p:ext uri="{BB962C8B-B14F-4D97-AF65-F5344CB8AC3E}">
        <p14:creationId xmlns:p14="http://schemas.microsoft.com/office/powerpoint/2010/main" val="1692387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本学期的数字图像处理助教会有两位，分别是李海晖和郭昊睿，郭昊睿由于家里有事请假，这两周的课由海晖和我（</a:t>
            </a:r>
            <a:r>
              <a:rPr lang="en-US" altLang="zh-CN" dirty="0" err="1"/>
              <a:t>yq</a:t>
            </a:r>
            <a:r>
              <a:rPr lang="zh-CN" altLang="en-US" dirty="0"/>
              <a:t>）来带，我们的邮箱放在这里了，有什么事情包括对</a:t>
            </a:r>
            <a:r>
              <a:rPr lang="en-US" altLang="zh-CN" dirty="0"/>
              <a:t>python</a:t>
            </a:r>
            <a:r>
              <a:rPr lang="zh-CN" altLang="en-US" dirty="0"/>
              <a:t>的疑问，作业的疑问等等可以</a:t>
            </a:r>
            <a:r>
              <a:rPr lang="en-US" altLang="zh-CN" dirty="0" err="1"/>
              <a:t>qq</a:t>
            </a:r>
            <a:r>
              <a:rPr lang="zh-CN" altLang="en-US" dirty="0"/>
              <a:t>或者邮箱联系我们。当然在问之前最好自己已经在搜索引擎上搜索过。</a:t>
            </a:r>
          </a:p>
        </p:txBody>
      </p:sp>
      <p:sp>
        <p:nvSpPr>
          <p:cNvPr id="4" name="灯片编号占位符 3"/>
          <p:cNvSpPr>
            <a:spLocks noGrp="1"/>
          </p:cNvSpPr>
          <p:nvPr>
            <p:ph type="sldNum" sz="quarter" idx="5"/>
          </p:nvPr>
        </p:nvSpPr>
        <p:spPr/>
        <p:txBody>
          <a:bodyPr/>
          <a:lstStyle/>
          <a:p>
            <a:fld id="{F9B1DA64-15D8-40F0-88BD-8AFD17E00AEC}" type="slidenum">
              <a:rPr lang="zh-CN" altLang="en-US" smtClean="0"/>
              <a:t>2</a:t>
            </a:fld>
            <a:endParaRPr lang="zh-CN" altLang="en-US"/>
          </a:p>
        </p:txBody>
      </p:sp>
    </p:spTree>
    <p:extLst>
      <p:ext uri="{BB962C8B-B14F-4D97-AF65-F5344CB8AC3E}">
        <p14:creationId xmlns:p14="http://schemas.microsoft.com/office/powerpoint/2010/main" val="3400314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先来看字符串，</a:t>
            </a:r>
            <a:r>
              <a:rPr lang="en-US" altLang="zh-CN" dirty="0"/>
              <a:t>python</a:t>
            </a:r>
            <a:r>
              <a:rPr lang="zh-CN" altLang="en-US" dirty="0"/>
              <a:t>里变量的声明跟</a:t>
            </a:r>
            <a:r>
              <a:rPr lang="en-US" altLang="zh-CN" dirty="0" err="1"/>
              <a:t>matlab</a:t>
            </a:r>
            <a:r>
              <a:rPr lang="zh-CN" altLang="en-US" dirty="0"/>
              <a:t>里面一样很简单，直接变量名加变量值就好了。</a:t>
            </a:r>
            <a:endParaRPr lang="en-US" altLang="zh-CN" dirty="0"/>
          </a:p>
          <a:p>
            <a:r>
              <a:rPr lang="en-US" altLang="zh-CN" dirty="0"/>
              <a:t>In10—14 </a:t>
            </a:r>
            <a:r>
              <a:rPr lang="zh-CN" altLang="en-US" dirty="0"/>
              <a:t>单引号可以是字符串，双引号可以是字符串，单引号里面的双引号可以显示出来，双引号里面的单引号也可以显示出来</a:t>
            </a:r>
            <a:endParaRPr lang="en-US" altLang="zh-CN" dirty="0"/>
          </a:p>
          <a:p>
            <a:r>
              <a:rPr lang="en-US" altLang="zh-CN" dirty="0"/>
              <a:t>In18-19 </a:t>
            </a:r>
            <a:r>
              <a:rPr lang="zh-CN" altLang="en-US" dirty="0"/>
              <a:t>如果又要显示单引号又要显示双引号就可以使用转义符号</a:t>
            </a:r>
          </a:p>
        </p:txBody>
      </p:sp>
      <p:sp>
        <p:nvSpPr>
          <p:cNvPr id="4" name="灯片编号占位符 3"/>
          <p:cNvSpPr>
            <a:spLocks noGrp="1"/>
          </p:cNvSpPr>
          <p:nvPr>
            <p:ph type="sldNum" sz="quarter" idx="5"/>
          </p:nvPr>
        </p:nvSpPr>
        <p:spPr/>
        <p:txBody>
          <a:bodyPr/>
          <a:lstStyle/>
          <a:p>
            <a:fld id="{F9B1DA64-15D8-40F0-88BD-8AFD17E00AEC}" type="slidenum">
              <a:rPr lang="zh-CN" altLang="en-US" smtClean="0"/>
              <a:t>11</a:t>
            </a:fld>
            <a:endParaRPr lang="zh-CN" altLang="en-US"/>
          </a:p>
        </p:txBody>
      </p:sp>
    </p:spTree>
    <p:extLst>
      <p:ext uri="{BB962C8B-B14F-4D97-AF65-F5344CB8AC3E}">
        <p14:creationId xmlns:p14="http://schemas.microsoft.com/office/powerpoint/2010/main" val="2258863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List</a:t>
            </a:r>
            <a:r>
              <a:rPr lang="zh-CN" altLang="en-US" dirty="0"/>
              <a:t>即列表是可变的有序数据结构</a:t>
            </a:r>
            <a:endParaRPr lang="en-US" altLang="zh-CN" dirty="0"/>
          </a:p>
          <a:p>
            <a:r>
              <a:rPr lang="zh-CN" altLang="en-US" dirty="0"/>
              <a:t>看例子，生成的时候用这个括号</a:t>
            </a:r>
            <a:r>
              <a:rPr lang="en-US" altLang="zh-CN" dirty="0"/>
              <a:t>[]</a:t>
            </a:r>
            <a:r>
              <a:rPr lang="zh-CN" altLang="en-US" dirty="0"/>
              <a:t>，生成一个含有三个字符串类型元素的列表，长度为</a:t>
            </a:r>
            <a:r>
              <a:rPr lang="en-US" altLang="zh-CN" dirty="0"/>
              <a:t>3</a:t>
            </a:r>
            <a:r>
              <a:rPr lang="zh-CN" altLang="en-US" dirty="0"/>
              <a:t>，取出元素通过下标，下标从</a:t>
            </a:r>
            <a:r>
              <a:rPr lang="en-US" altLang="zh-CN" dirty="0"/>
              <a:t>0</a:t>
            </a:r>
            <a:r>
              <a:rPr lang="zh-CN" altLang="en-US" dirty="0"/>
              <a:t>开始，也可以从末尾</a:t>
            </a:r>
            <a:r>
              <a:rPr lang="en-US" altLang="zh-CN" dirty="0"/>
              <a:t>-1</a:t>
            </a:r>
            <a:r>
              <a:rPr lang="zh-CN" altLang="en-US" dirty="0"/>
              <a:t>，</a:t>
            </a:r>
            <a:r>
              <a:rPr lang="en-US" altLang="zh-CN" dirty="0"/>
              <a:t>-2</a:t>
            </a:r>
            <a:r>
              <a:rPr lang="zh-CN" altLang="en-US" dirty="0"/>
              <a:t>计算</a:t>
            </a:r>
            <a:endParaRPr lang="en-US" altLang="zh-CN" dirty="0"/>
          </a:p>
          <a:p>
            <a:r>
              <a:rPr lang="zh-CN" altLang="en-US" dirty="0"/>
              <a:t>要新增数据用</a:t>
            </a:r>
            <a:r>
              <a:rPr lang="en-US" altLang="zh-CN" dirty="0"/>
              <a:t>append</a:t>
            </a:r>
            <a:r>
              <a:rPr lang="zh-CN" altLang="en-US" dirty="0"/>
              <a:t>函数，也可以用</a:t>
            </a:r>
            <a:r>
              <a:rPr lang="en-US" altLang="zh-CN" dirty="0"/>
              <a:t>insert</a:t>
            </a:r>
            <a:r>
              <a:rPr lang="zh-CN" altLang="en-US" dirty="0"/>
              <a:t>插入指定位置</a:t>
            </a:r>
          </a:p>
        </p:txBody>
      </p:sp>
      <p:sp>
        <p:nvSpPr>
          <p:cNvPr id="4" name="灯片编号占位符 3"/>
          <p:cNvSpPr>
            <a:spLocks noGrp="1"/>
          </p:cNvSpPr>
          <p:nvPr>
            <p:ph type="sldNum" sz="quarter" idx="5"/>
          </p:nvPr>
        </p:nvSpPr>
        <p:spPr/>
        <p:txBody>
          <a:bodyPr/>
          <a:lstStyle/>
          <a:p>
            <a:fld id="{F9B1DA64-15D8-40F0-88BD-8AFD17E00AEC}" type="slidenum">
              <a:rPr lang="zh-CN" altLang="en-US" smtClean="0"/>
              <a:t>12</a:t>
            </a:fld>
            <a:endParaRPr lang="zh-CN" altLang="en-US"/>
          </a:p>
        </p:txBody>
      </p:sp>
    </p:spTree>
    <p:extLst>
      <p:ext uri="{BB962C8B-B14F-4D97-AF65-F5344CB8AC3E}">
        <p14:creationId xmlns:p14="http://schemas.microsoft.com/office/powerpoint/2010/main" val="17510372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tuple</a:t>
            </a:r>
            <a:r>
              <a:rPr lang="zh-CN" altLang="en-US" dirty="0"/>
              <a:t>和</a:t>
            </a:r>
            <a:r>
              <a:rPr lang="en-US" altLang="zh-CN" dirty="0"/>
              <a:t>list</a:t>
            </a:r>
            <a:r>
              <a:rPr lang="zh-CN" altLang="en-US" dirty="0"/>
              <a:t>大同小异，最大的区别就是不可变，一旦初始化后就无法更改，</a:t>
            </a:r>
            <a:endParaRPr lang="en-US" altLang="zh-CN" dirty="0"/>
          </a:p>
          <a:p>
            <a:r>
              <a:rPr lang="zh-CN" altLang="en-US" dirty="0"/>
              <a:t>看例子，生成的时候用这个括号</a:t>
            </a:r>
            <a:r>
              <a:rPr lang="en-US" altLang="zh-CN" dirty="0"/>
              <a:t>()</a:t>
            </a:r>
          </a:p>
          <a:p>
            <a:r>
              <a:rPr lang="zh-CN" altLang="en-US" dirty="0"/>
              <a:t>取值的时候跟</a:t>
            </a:r>
            <a:r>
              <a:rPr lang="en-US" altLang="zh-CN" dirty="0"/>
              <a:t>list</a:t>
            </a:r>
            <a:r>
              <a:rPr lang="zh-CN" altLang="en-US" dirty="0"/>
              <a:t>相同</a:t>
            </a:r>
            <a:endParaRPr lang="en-US" altLang="zh-CN" dirty="0"/>
          </a:p>
          <a:p>
            <a:r>
              <a:rPr lang="zh-CN" altLang="en-US" dirty="0"/>
              <a:t>可以看到我尝试赋值的时候报错</a:t>
            </a:r>
            <a:endParaRPr lang="en-US" altLang="zh-CN" dirty="0"/>
          </a:p>
          <a:p>
            <a:r>
              <a:rPr lang="en-US" altLang="zh-CN" dirty="0"/>
              <a:t>Tuple</a:t>
            </a:r>
            <a:r>
              <a:rPr lang="zh-CN" altLang="en-US" dirty="0"/>
              <a:t>存在的意义就是安全，</a:t>
            </a:r>
            <a:r>
              <a:rPr lang="zh-CN" altLang="en-US" b="0" i="0" dirty="0">
                <a:solidFill>
                  <a:srgbClr val="666666"/>
                </a:solidFill>
                <a:effectLst/>
                <a:latin typeface="Helvetica Neue"/>
              </a:rPr>
              <a:t>如果可能，能用</a:t>
            </a:r>
            <a:r>
              <a:rPr lang="en-US" altLang="zh-CN" b="0" i="0" dirty="0">
                <a:solidFill>
                  <a:srgbClr val="666666"/>
                </a:solidFill>
                <a:effectLst/>
                <a:latin typeface="Helvetica Neue"/>
              </a:rPr>
              <a:t>tuple</a:t>
            </a:r>
            <a:r>
              <a:rPr lang="zh-CN" altLang="en-US" b="0" i="0" dirty="0">
                <a:solidFill>
                  <a:srgbClr val="666666"/>
                </a:solidFill>
                <a:effectLst/>
                <a:latin typeface="Helvetica Neue"/>
              </a:rPr>
              <a:t>代替</a:t>
            </a:r>
            <a:r>
              <a:rPr lang="en-US" altLang="zh-CN" b="0" i="0" dirty="0">
                <a:solidFill>
                  <a:srgbClr val="666666"/>
                </a:solidFill>
                <a:effectLst/>
                <a:latin typeface="Helvetica Neue"/>
              </a:rPr>
              <a:t>list</a:t>
            </a:r>
            <a:r>
              <a:rPr lang="zh-CN" altLang="en-US" b="0" i="0" dirty="0">
                <a:solidFill>
                  <a:srgbClr val="666666"/>
                </a:solidFill>
                <a:effectLst/>
                <a:latin typeface="Helvetica Neue"/>
              </a:rPr>
              <a:t>就尽量用</a:t>
            </a:r>
            <a:r>
              <a:rPr lang="en-US" altLang="zh-CN" b="0" i="0" dirty="0">
                <a:solidFill>
                  <a:srgbClr val="666666"/>
                </a:solidFill>
                <a:effectLst/>
                <a:latin typeface="Helvetica Neue"/>
              </a:rPr>
              <a:t>tuple</a:t>
            </a:r>
            <a:r>
              <a:rPr lang="zh-CN" altLang="en-US" b="0" i="0" dirty="0">
                <a:solidFill>
                  <a:srgbClr val="666666"/>
                </a:solidFill>
                <a:effectLst/>
                <a:latin typeface="Helvetica Neue"/>
              </a:rPr>
              <a:t>。</a:t>
            </a:r>
            <a:endParaRPr lang="en-US" altLang="zh-CN" dirty="0"/>
          </a:p>
        </p:txBody>
      </p:sp>
      <p:sp>
        <p:nvSpPr>
          <p:cNvPr id="4" name="灯片编号占位符 3"/>
          <p:cNvSpPr>
            <a:spLocks noGrp="1"/>
          </p:cNvSpPr>
          <p:nvPr>
            <p:ph type="sldNum" sz="quarter" idx="5"/>
          </p:nvPr>
        </p:nvSpPr>
        <p:spPr/>
        <p:txBody>
          <a:bodyPr/>
          <a:lstStyle/>
          <a:p>
            <a:fld id="{F9B1DA64-15D8-40F0-88BD-8AFD17E00AEC}" type="slidenum">
              <a:rPr lang="zh-CN" altLang="en-US" smtClean="0"/>
              <a:t>13</a:t>
            </a:fld>
            <a:endParaRPr lang="zh-CN" altLang="en-US"/>
          </a:p>
        </p:txBody>
      </p:sp>
    </p:spTree>
    <p:extLst>
      <p:ext uri="{BB962C8B-B14F-4D97-AF65-F5344CB8AC3E}">
        <p14:creationId xmlns:p14="http://schemas.microsoft.com/office/powerpoint/2010/main" val="265058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后面要讲的数据结构需要结合控制语句，所以先讲控制语句</a:t>
            </a:r>
            <a:endParaRPr lang="en-US" altLang="zh-CN" dirty="0"/>
          </a:p>
          <a:p>
            <a:r>
              <a:rPr lang="en-US" altLang="zh-CN" dirty="0"/>
              <a:t>Python</a:t>
            </a:r>
            <a:r>
              <a:rPr lang="zh-CN" altLang="en-US" dirty="0"/>
              <a:t>里面非常注重缩进不管是</a:t>
            </a:r>
            <a:r>
              <a:rPr lang="en-US" altLang="zh-CN" dirty="0"/>
              <a:t>if</a:t>
            </a:r>
            <a:r>
              <a:rPr lang="zh-CN" altLang="en-US" dirty="0"/>
              <a:t>，</a:t>
            </a:r>
            <a:r>
              <a:rPr lang="en-US" altLang="zh-CN" dirty="0"/>
              <a:t>for</a:t>
            </a:r>
            <a:r>
              <a:rPr lang="zh-CN" altLang="en-US" dirty="0"/>
              <a:t>还是类声明之类的都需要用到缩进，四个空格或者一个</a:t>
            </a:r>
            <a:r>
              <a:rPr lang="en-US" altLang="zh-CN" dirty="0"/>
              <a:t>tab</a:t>
            </a:r>
            <a:r>
              <a:rPr lang="zh-CN" altLang="en-US" dirty="0"/>
              <a:t>都可以作为一个缩进单位，但是一旦决定用四个空格，那么后面的缩进单位必须保持统一，推荐用四个空格，因为</a:t>
            </a:r>
            <a:r>
              <a:rPr lang="en-US" altLang="zh-CN" dirty="0"/>
              <a:t>windows</a:t>
            </a:r>
            <a:r>
              <a:rPr lang="zh-CN" altLang="en-US" dirty="0"/>
              <a:t>里的</a:t>
            </a:r>
            <a:r>
              <a:rPr lang="en-US" altLang="zh-CN" dirty="0"/>
              <a:t>tab</a:t>
            </a:r>
            <a:r>
              <a:rPr lang="zh-CN" altLang="en-US" dirty="0"/>
              <a:t>长度和</a:t>
            </a:r>
            <a:r>
              <a:rPr lang="en-US" altLang="zh-CN" dirty="0" err="1"/>
              <a:t>linux</a:t>
            </a:r>
            <a:r>
              <a:rPr lang="zh-CN" altLang="en-US" dirty="0"/>
              <a:t>的</a:t>
            </a:r>
            <a:r>
              <a:rPr lang="en-US" altLang="zh-CN" dirty="0"/>
              <a:t>tab</a:t>
            </a:r>
            <a:r>
              <a:rPr lang="zh-CN" altLang="en-US" dirty="0"/>
              <a:t>长度不一样</a:t>
            </a:r>
            <a:endParaRPr lang="en-US" altLang="zh-CN" dirty="0"/>
          </a:p>
          <a:p>
            <a:r>
              <a:rPr lang="en-US" altLang="zh-CN" dirty="0"/>
              <a:t>Python</a:t>
            </a:r>
            <a:r>
              <a:rPr lang="zh-CN" altLang="en-US" dirty="0"/>
              <a:t>里的</a:t>
            </a:r>
            <a:r>
              <a:rPr lang="en-US" altLang="zh-CN" dirty="0"/>
              <a:t>if</a:t>
            </a:r>
            <a:r>
              <a:rPr lang="zh-CN" altLang="en-US" dirty="0"/>
              <a:t>语句就是</a:t>
            </a:r>
            <a:r>
              <a:rPr lang="en-US" altLang="zh-CN" dirty="0"/>
              <a:t>In55</a:t>
            </a:r>
            <a:r>
              <a:rPr lang="zh-CN" altLang="en-US" dirty="0"/>
              <a:t>，跟我们学的其他没什么大差别，注意一下要缩进以及</a:t>
            </a:r>
            <a:r>
              <a:rPr lang="en-US" altLang="zh-CN" dirty="0"/>
              <a:t>else if</a:t>
            </a:r>
            <a:r>
              <a:rPr lang="zh-CN" altLang="en-US" dirty="0"/>
              <a:t>写成</a:t>
            </a:r>
            <a:r>
              <a:rPr lang="en-US" altLang="zh-CN" dirty="0" err="1"/>
              <a:t>elif</a:t>
            </a:r>
            <a:r>
              <a:rPr lang="zh-CN" altLang="en-US" dirty="0"/>
              <a:t>，最后注意</a:t>
            </a:r>
            <a:r>
              <a:rPr lang="en-US" altLang="zh-CN" dirty="0"/>
              <a:t>if</a:t>
            </a:r>
            <a:r>
              <a:rPr lang="zh-CN" altLang="en-US" dirty="0"/>
              <a:t>后面的冒号，换位思考，作为解释器你也是需要这种符号和缩进去判断和解释嘛</a:t>
            </a:r>
            <a:endParaRPr lang="en-US" altLang="zh-CN" dirty="0"/>
          </a:p>
          <a:p>
            <a:r>
              <a:rPr lang="en-US" altLang="zh-CN" dirty="0"/>
              <a:t>Python</a:t>
            </a:r>
            <a:r>
              <a:rPr lang="zh-CN" altLang="en-US" dirty="0"/>
              <a:t>里的</a:t>
            </a:r>
            <a:r>
              <a:rPr lang="en-US" altLang="zh-CN" dirty="0"/>
              <a:t>for</a:t>
            </a:r>
            <a:r>
              <a:rPr lang="zh-CN" altLang="en-US" dirty="0"/>
              <a:t>语句是</a:t>
            </a:r>
            <a:r>
              <a:rPr lang="en-US" altLang="zh-CN" dirty="0"/>
              <a:t>In56</a:t>
            </a:r>
            <a:r>
              <a:rPr lang="zh-CN" altLang="en-US" dirty="0"/>
              <a:t>，注意一下</a:t>
            </a:r>
            <a:r>
              <a:rPr lang="en-US" altLang="zh-CN" dirty="0"/>
              <a:t>in</a:t>
            </a:r>
            <a:r>
              <a:rPr lang="zh-CN" altLang="en-US" dirty="0"/>
              <a:t>和冒号就行，</a:t>
            </a:r>
            <a:r>
              <a:rPr lang="en-US" altLang="zh-CN" dirty="0"/>
              <a:t>name</a:t>
            </a:r>
            <a:r>
              <a:rPr lang="zh-CN" altLang="en-US" dirty="0"/>
              <a:t>表示每次循环在</a:t>
            </a:r>
            <a:r>
              <a:rPr lang="en-US" altLang="zh-CN" dirty="0"/>
              <a:t>names</a:t>
            </a:r>
            <a:r>
              <a:rPr lang="zh-CN" altLang="en-US" dirty="0"/>
              <a:t>里面的那个元素的；或者大家对</a:t>
            </a:r>
            <a:r>
              <a:rPr lang="en-US" altLang="zh-CN" dirty="0"/>
              <a:t>In57</a:t>
            </a:r>
            <a:r>
              <a:rPr lang="zh-CN" altLang="en-US" dirty="0"/>
              <a:t>可能会更习惯一些</a:t>
            </a:r>
            <a:endParaRPr lang="en-US" altLang="zh-CN" dirty="0"/>
          </a:p>
        </p:txBody>
      </p:sp>
      <p:sp>
        <p:nvSpPr>
          <p:cNvPr id="4" name="灯片编号占位符 3"/>
          <p:cNvSpPr>
            <a:spLocks noGrp="1"/>
          </p:cNvSpPr>
          <p:nvPr>
            <p:ph type="sldNum" sz="quarter" idx="5"/>
          </p:nvPr>
        </p:nvSpPr>
        <p:spPr/>
        <p:txBody>
          <a:bodyPr/>
          <a:lstStyle/>
          <a:p>
            <a:fld id="{F9B1DA64-15D8-40F0-88BD-8AFD17E00AEC}" type="slidenum">
              <a:rPr lang="zh-CN" altLang="en-US" smtClean="0"/>
              <a:t>14</a:t>
            </a:fld>
            <a:endParaRPr lang="zh-CN" altLang="en-US"/>
          </a:p>
        </p:txBody>
      </p:sp>
    </p:spTree>
    <p:extLst>
      <p:ext uri="{BB962C8B-B14F-4D97-AF65-F5344CB8AC3E}">
        <p14:creationId xmlns:p14="http://schemas.microsoft.com/office/powerpoint/2010/main" val="2327726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Set</a:t>
            </a:r>
            <a:r>
              <a:rPr lang="zh-CN" altLang="en-US" dirty="0"/>
              <a:t>是一种可变，无序，里面的元素不重复的数据结构</a:t>
            </a:r>
            <a:endParaRPr lang="en-US" altLang="zh-CN" dirty="0"/>
          </a:p>
          <a:p>
            <a:r>
              <a:rPr lang="zh-CN" altLang="en-US" dirty="0"/>
              <a:t>看例子，要创建</a:t>
            </a:r>
            <a:r>
              <a:rPr lang="en-US" altLang="zh-CN" dirty="0"/>
              <a:t>set</a:t>
            </a:r>
            <a:r>
              <a:rPr lang="zh-CN" altLang="en-US" b="0" i="0" dirty="0">
                <a:solidFill>
                  <a:srgbClr val="666666"/>
                </a:solidFill>
                <a:effectLst/>
                <a:latin typeface="Helvetica Neue"/>
              </a:rPr>
              <a:t>需要提供一个</a:t>
            </a:r>
            <a:r>
              <a:rPr lang="en-US" altLang="zh-CN" b="0" i="0" dirty="0">
                <a:solidFill>
                  <a:srgbClr val="666666"/>
                </a:solidFill>
                <a:effectLst/>
                <a:latin typeface="Helvetica Neue"/>
              </a:rPr>
              <a:t>list</a:t>
            </a:r>
            <a:r>
              <a:rPr lang="zh-CN" altLang="en-US" b="0" i="0" dirty="0">
                <a:solidFill>
                  <a:srgbClr val="666666"/>
                </a:solidFill>
                <a:effectLst/>
                <a:latin typeface="Helvetica Neue"/>
              </a:rPr>
              <a:t>作为输入集合：</a:t>
            </a:r>
            <a:endParaRPr lang="en-US" altLang="zh-CN" b="0" i="0" dirty="0">
              <a:solidFill>
                <a:srgbClr val="666666"/>
              </a:solidFill>
              <a:effectLst/>
              <a:latin typeface="Helvetica Neue"/>
            </a:endParaRPr>
          </a:p>
          <a:p>
            <a:r>
              <a:rPr lang="zh-CN" altLang="en-US" b="0" i="0" dirty="0">
                <a:solidFill>
                  <a:srgbClr val="666666"/>
                </a:solidFill>
                <a:effectLst/>
                <a:latin typeface="Helvetica Neue"/>
              </a:rPr>
              <a:t>注意，传入的参数</a:t>
            </a:r>
            <a:r>
              <a:rPr lang="en-US" altLang="zh-CN" dirty="0"/>
              <a:t>[1, 2, 3]</a:t>
            </a:r>
            <a:r>
              <a:rPr lang="zh-CN" altLang="en-US" b="0" i="0" dirty="0">
                <a:solidFill>
                  <a:srgbClr val="666666"/>
                </a:solidFill>
                <a:effectLst/>
                <a:latin typeface="Helvetica Neue"/>
              </a:rPr>
              <a:t>是一个</a:t>
            </a:r>
            <a:r>
              <a:rPr lang="en-US" altLang="zh-CN" b="0" i="0" dirty="0">
                <a:solidFill>
                  <a:srgbClr val="666666"/>
                </a:solidFill>
                <a:effectLst/>
                <a:latin typeface="Helvetica Neue"/>
              </a:rPr>
              <a:t>list</a:t>
            </a:r>
            <a:r>
              <a:rPr lang="zh-CN" altLang="en-US" b="0" i="0" dirty="0">
                <a:solidFill>
                  <a:srgbClr val="666666"/>
                </a:solidFill>
                <a:effectLst/>
                <a:latin typeface="Helvetica Neue"/>
              </a:rPr>
              <a:t>，而显示的</a:t>
            </a:r>
            <a:r>
              <a:rPr lang="en-US" altLang="zh-CN" dirty="0"/>
              <a:t>{1, 2, 3}</a:t>
            </a:r>
            <a:r>
              <a:rPr lang="zh-CN" altLang="en-US" b="0" i="0" dirty="0">
                <a:solidFill>
                  <a:srgbClr val="666666"/>
                </a:solidFill>
                <a:effectLst/>
                <a:latin typeface="Helvetica Neue"/>
              </a:rPr>
              <a:t>只是告诉你这个</a:t>
            </a:r>
            <a:r>
              <a:rPr lang="en-US" altLang="zh-CN" b="0" i="0" dirty="0">
                <a:solidFill>
                  <a:srgbClr val="666666"/>
                </a:solidFill>
                <a:effectLst/>
                <a:latin typeface="Helvetica Neue"/>
              </a:rPr>
              <a:t>set</a:t>
            </a:r>
            <a:r>
              <a:rPr lang="zh-CN" altLang="en-US" b="0" i="0" dirty="0">
                <a:solidFill>
                  <a:srgbClr val="666666"/>
                </a:solidFill>
                <a:effectLst/>
                <a:latin typeface="Helvetica Neue"/>
              </a:rPr>
              <a:t>内部有</a:t>
            </a:r>
            <a:r>
              <a:rPr lang="en-US" altLang="zh-CN" b="0" i="0" dirty="0">
                <a:solidFill>
                  <a:srgbClr val="666666"/>
                </a:solidFill>
                <a:effectLst/>
                <a:latin typeface="Helvetica Neue"/>
              </a:rPr>
              <a:t>1</a:t>
            </a:r>
            <a:r>
              <a:rPr lang="zh-CN" altLang="en-US" b="0" i="0" dirty="0">
                <a:solidFill>
                  <a:srgbClr val="666666"/>
                </a:solidFill>
                <a:effectLst/>
                <a:latin typeface="Helvetica Neue"/>
              </a:rPr>
              <a:t>，</a:t>
            </a:r>
            <a:r>
              <a:rPr lang="en-US" altLang="zh-CN" b="0" i="0" dirty="0">
                <a:solidFill>
                  <a:srgbClr val="666666"/>
                </a:solidFill>
                <a:effectLst/>
                <a:latin typeface="Helvetica Neue"/>
              </a:rPr>
              <a:t>2</a:t>
            </a:r>
            <a:r>
              <a:rPr lang="zh-CN" altLang="en-US" b="0" i="0" dirty="0">
                <a:solidFill>
                  <a:srgbClr val="666666"/>
                </a:solidFill>
                <a:effectLst/>
                <a:latin typeface="Helvetica Neue"/>
              </a:rPr>
              <a:t>，</a:t>
            </a:r>
            <a:r>
              <a:rPr lang="en-US" altLang="zh-CN" b="0" i="0" dirty="0">
                <a:solidFill>
                  <a:srgbClr val="666666"/>
                </a:solidFill>
                <a:effectLst/>
                <a:latin typeface="Helvetica Neue"/>
              </a:rPr>
              <a:t>3</a:t>
            </a:r>
            <a:r>
              <a:rPr lang="zh-CN" altLang="en-US" b="0" i="0" dirty="0">
                <a:solidFill>
                  <a:srgbClr val="666666"/>
                </a:solidFill>
                <a:effectLst/>
                <a:latin typeface="Helvetica Neue"/>
              </a:rPr>
              <a:t>这</a:t>
            </a:r>
            <a:r>
              <a:rPr lang="en-US" altLang="zh-CN" b="0" i="0" dirty="0">
                <a:solidFill>
                  <a:srgbClr val="666666"/>
                </a:solidFill>
                <a:effectLst/>
                <a:latin typeface="Helvetica Neue"/>
              </a:rPr>
              <a:t>3</a:t>
            </a:r>
            <a:r>
              <a:rPr lang="zh-CN" altLang="en-US" b="0" i="0" dirty="0">
                <a:solidFill>
                  <a:srgbClr val="666666"/>
                </a:solidFill>
                <a:effectLst/>
                <a:latin typeface="Helvetica Neue"/>
              </a:rPr>
              <a:t>个元素，显示的顺序也不表示</a:t>
            </a:r>
            <a:r>
              <a:rPr lang="en-US" altLang="zh-CN" b="0" i="0" dirty="0">
                <a:solidFill>
                  <a:srgbClr val="666666"/>
                </a:solidFill>
                <a:effectLst/>
                <a:latin typeface="Helvetica Neue"/>
              </a:rPr>
              <a:t>set</a:t>
            </a:r>
            <a:r>
              <a:rPr lang="zh-CN" altLang="en-US" b="0" i="0" dirty="0">
                <a:solidFill>
                  <a:srgbClr val="666666"/>
                </a:solidFill>
                <a:effectLst/>
                <a:latin typeface="Helvetica Neue"/>
              </a:rPr>
              <a:t>是有序的</a:t>
            </a:r>
            <a:endParaRPr lang="en-US" altLang="zh-CN" b="0" i="0" dirty="0">
              <a:solidFill>
                <a:srgbClr val="666666"/>
              </a:solidFill>
              <a:effectLst/>
              <a:latin typeface="Helvetica Neue"/>
            </a:endParaRPr>
          </a:p>
          <a:p>
            <a:r>
              <a:rPr lang="en-US" altLang="zh-CN" b="0" i="0" dirty="0">
                <a:solidFill>
                  <a:srgbClr val="666666"/>
                </a:solidFill>
                <a:effectLst/>
                <a:latin typeface="Helvetica Neue"/>
              </a:rPr>
              <a:t>In42—44 </a:t>
            </a:r>
            <a:r>
              <a:rPr lang="zh-CN" altLang="en-US" b="0" i="0" dirty="0">
                <a:solidFill>
                  <a:srgbClr val="666666"/>
                </a:solidFill>
                <a:effectLst/>
                <a:latin typeface="Helvetica Neue"/>
              </a:rPr>
              <a:t>这个时候不能用</a:t>
            </a:r>
            <a:r>
              <a:rPr lang="en-US" altLang="zh-CN" b="0" i="0" dirty="0">
                <a:solidFill>
                  <a:srgbClr val="666666"/>
                </a:solidFill>
                <a:effectLst/>
                <a:latin typeface="Helvetica Neue"/>
              </a:rPr>
              <a:t>[]</a:t>
            </a:r>
            <a:r>
              <a:rPr lang="zh-CN" altLang="en-US" b="0" i="0" dirty="0">
                <a:solidFill>
                  <a:srgbClr val="666666"/>
                </a:solidFill>
                <a:effectLst/>
                <a:latin typeface="Helvetica Neue"/>
              </a:rPr>
              <a:t>来取出</a:t>
            </a:r>
            <a:r>
              <a:rPr lang="en-US" altLang="zh-CN" b="0" i="0" dirty="0">
                <a:solidFill>
                  <a:srgbClr val="666666"/>
                </a:solidFill>
                <a:effectLst/>
                <a:latin typeface="Helvetica Neue"/>
              </a:rPr>
              <a:t>set</a:t>
            </a:r>
            <a:r>
              <a:rPr lang="zh-CN" altLang="en-US" b="0" i="0" dirty="0">
                <a:solidFill>
                  <a:srgbClr val="666666"/>
                </a:solidFill>
                <a:effectLst/>
                <a:latin typeface="Helvetica Neue"/>
              </a:rPr>
              <a:t>中的元素了，因为它无序啊，那怎么取出来？用</a:t>
            </a:r>
            <a:r>
              <a:rPr lang="en-US" altLang="zh-CN" b="0" i="0" dirty="0">
                <a:solidFill>
                  <a:srgbClr val="666666"/>
                </a:solidFill>
                <a:effectLst/>
                <a:latin typeface="Helvetica Neue"/>
              </a:rPr>
              <a:t>for</a:t>
            </a:r>
            <a:r>
              <a:rPr lang="zh-CN" altLang="en-US" b="0" i="0" dirty="0">
                <a:solidFill>
                  <a:srgbClr val="666666"/>
                </a:solidFill>
                <a:effectLst/>
                <a:latin typeface="Helvetica Neue"/>
              </a:rPr>
              <a:t>循环 </a:t>
            </a:r>
            <a:r>
              <a:rPr lang="en-US" altLang="zh-CN" b="0" i="0" dirty="0">
                <a:solidFill>
                  <a:srgbClr val="666666"/>
                </a:solidFill>
                <a:effectLst/>
                <a:latin typeface="Helvetica Neue"/>
              </a:rPr>
              <a:t>In45</a:t>
            </a:r>
          </a:p>
          <a:p>
            <a:r>
              <a:rPr lang="en-US" altLang="zh-CN" b="0" i="0" dirty="0">
                <a:solidFill>
                  <a:srgbClr val="666666"/>
                </a:solidFill>
                <a:effectLst/>
                <a:latin typeface="Helvetica Neue"/>
              </a:rPr>
              <a:t>In46—47 </a:t>
            </a:r>
            <a:r>
              <a:rPr lang="zh-CN" altLang="en-US" b="0" i="0" dirty="0">
                <a:solidFill>
                  <a:srgbClr val="666666"/>
                </a:solidFill>
                <a:effectLst/>
                <a:latin typeface="Helvetica Neue"/>
              </a:rPr>
              <a:t>重复元素在</a:t>
            </a:r>
            <a:r>
              <a:rPr lang="en-US" altLang="zh-CN" b="0" i="0" dirty="0">
                <a:solidFill>
                  <a:srgbClr val="666666"/>
                </a:solidFill>
                <a:effectLst/>
                <a:latin typeface="Helvetica Neue"/>
              </a:rPr>
              <a:t>set</a:t>
            </a:r>
            <a:r>
              <a:rPr lang="zh-CN" altLang="en-US" b="0" i="0" dirty="0">
                <a:solidFill>
                  <a:srgbClr val="666666"/>
                </a:solidFill>
                <a:effectLst/>
                <a:latin typeface="Helvetica Neue"/>
              </a:rPr>
              <a:t>中自动被过滤：</a:t>
            </a:r>
            <a:endParaRPr lang="en-US" altLang="zh-CN" b="0" i="0" dirty="0">
              <a:solidFill>
                <a:srgbClr val="666666"/>
              </a:solidFill>
              <a:effectLst/>
              <a:latin typeface="Helvetica Neue"/>
            </a:endParaRPr>
          </a:p>
          <a:p>
            <a:r>
              <a:rPr lang="en-US" altLang="zh-CN" b="0" i="0" dirty="0">
                <a:solidFill>
                  <a:srgbClr val="666666"/>
                </a:solidFill>
                <a:effectLst/>
                <a:latin typeface="Helvetica Neue"/>
              </a:rPr>
              <a:t>In47—In51 </a:t>
            </a:r>
            <a:r>
              <a:rPr lang="zh-CN" altLang="en-US" b="0" i="0" dirty="0">
                <a:solidFill>
                  <a:srgbClr val="666666"/>
                </a:solidFill>
                <a:effectLst/>
                <a:latin typeface="Helvetica Neue"/>
              </a:rPr>
              <a:t>加入元素，删除元素</a:t>
            </a:r>
            <a:endParaRPr lang="en-US" altLang="zh-CN" b="0" i="0" dirty="0">
              <a:solidFill>
                <a:srgbClr val="666666"/>
              </a:solidFill>
              <a:effectLst/>
              <a:latin typeface="Helvetica Neue"/>
            </a:endParaRPr>
          </a:p>
          <a:p>
            <a:endParaRPr lang="en-US" altLang="zh-CN" dirty="0"/>
          </a:p>
        </p:txBody>
      </p:sp>
      <p:sp>
        <p:nvSpPr>
          <p:cNvPr id="4" name="灯片编号占位符 3"/>
          <p:cNvSpPr>
            <a:spLocks noGrp="1"/>
          </p:cNvSpPr>
          <p:nvPr>
            <p:ph type="sldNum" sz="quarter" idx="5"/>
          </p:nvPr>
        </p:nvSpPr>
        <p:spPr/>
        <p:txBody>
          <a:bodyPr/>
          <a:lstStyle/>
          <a:p>
            <a:fld id="{F9B1DA64-15D8-40F0-88BD-8AFD17E00AEC}" type="slidenum">
              <a:rPr lang="zh-CN" altLang="en-US" smtClean="0"/>
              <a:t>15</a:t>
            </a:fld>
            <a:endParaRPr lang="zh-CN" altLang="en-US"/>
          </a:p>
        </p:txBody>
      </p:sp>
    </p:spTree>
    <p:extLst>
      <p:ext uri="{BB962C8B-B14F-4D97-AF65-F5344CB8AC3E}">
        <p14:creationId xmlns:p14="http://schemas.microsoft.com/office/powerpoint/2010/main" val="3488971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err="1">
                <a:solidFill>
                  <a:srgbClr val="666666"/>
                </a:solidFill>
                <a:effectLst/>
                <a:latin typeface="Helvetica Neue"/>
              </a:rPr>
              <a:t>dict</a:t>
            </a:r>
            <a:r>
              <a:rPr lang="zh-CN" altLang="en-US" b="0" i="0" dirty="0">
                <a:solidFill>
                  <a:srgbClr val="666666"/>
                </a:solidFill>
                <a:effectLst/>
                <a:latin typeface="Helvetica Neue"/>
              </a:rPr>
              <a:t>全称</a:t>
            </a:r>
            <a:r>
              <a:rPr lang="en-US" altLang="zh-CN" b="0" i="0" dirty="0">
                <a:solidFill>
                  <a:srgbClr val="666666"/>
                </a:solidFill>
                <a:effectLst/>
                <a:latin typeface="Helvetica Neue"/>
              </a:rPr>
              <a:t>dictionary</a:t>
            </a:r>
            <a:r>
              <a:rPr lang="zh-CN" altLang="en-US" b="0" i="0" dirty="0">
                <a:solidFill>
                  <a:srgbClr val="666666"/>
                </a:solidFill>
                <a:effectLst/>
                <a:latin typeface="Helvetica Neue"/>
              </a:rPr>
              <a:t>，在其他语言中也称为</a:t>
            </a:r>
            <a:r>
              <a:rPr lang="en-US" altLang="zh-CN" b="0" i="0" dirty="0">
                <a:solidFill>
                  <a:srgbClr val="666666"/>
                </a:solidFill>
                <a:effectLst/>
                <a:latin typeface="Helvetica Neue"/>
              </a:rPr>
              <a:t>map</a:t>
            </a:r>
            <a:r>
              <a:rPr lang="zh-CN" altLang="en-US" b="0" i="0" dirty="0">
                <a:solidFill>
                  <a:srgbClr val="666666"/>
                </a:solidFill>
                <a:effectLst/>
                <a:latin typeface="Helvetica Neue"/>
              </a:rPr>
              <a:t>，使用键</a:t>
            </a:r>
            <a:r>
              <a:rPr lang="en-US" altLang="zh-CN" b="0" i="0" dirty="0">
                <a:solidFill>
                  <a:srgbClr val="666666"/>
                </a:solidFill>
                <a:effectLst/>
                <a:latin typeface="Helvetica Neue"/>
              </a:rPr>
              <a:t>-</a:t>
            </a:r>
            <a:r>
              <a:rPr lang="zh-CN" altLang="en-US" b="0" i="0" dirty="0">
                <a:solidFill>
                  <a:srgbClr val="666666"/>
                </a:solidFill>
                <a:effectLst/>
                <a:latin typeface="Helvetica Neue"/>
              </a:rPr>
              <a:t>值（</a:t>
            </a:r>
            <a:r>
              <a:rPr lang="en-US" altLang="zh-CN" b="0" i="0" dirty="0">
                <a:solidFill>
                  <a:srgbClr val="666666"/>
                </a:solidFill>
                <a:effectLst/>
                <a:latin typeface="Helvetica Neue"/>
              </a:rPr>
              <a:t>key-value</a:t>
            </a:r>
            <a:r>
              <a:rPr lang="zh-CN" altLang="en-US" b="0" i="0" dirty="0">
                <a:solidFill>
                  <a:srgbClr val="666666"/>
                </a:solidFill>
                <a:effectLst/>
                <a:latin typeface="Helvetica Neue"/>
              </a:rPr>
              <a:t>）存储，具有极快的查找速度。</a:t>
            </a:r>
            <a:endParaRPr lang="en-US" altLang="zh-CN" b="0" i="0" dirty="0">
              <a:solidFill>
                <a:srgbClr val="666666"/>
              </a:solidFill>
              <a:effectLst/>
              <a:latin typeface="Helvetica Neue"/>
            </a:endParaRPr>
          </a:p>
          <a:p>
            <a:r>
              <a:rPr lang="zh-CN" altLang="en-US" b="0" i="0" dirty="0">
                <a:solidFill>
                  <a:srgbClr val="666666"/>
                </a:solidFill>
                <a:effectLst/>
                <a:latin typeface="Helvetica Neue"/>
              </a:rPr>
              <a:t>举个例子，假设要根据同学的名字查找对应的成绩，如果用</a:t>
            </a:r>
            <a:r>
              <a:rPr lang="en-US" altLang="zh-CN" b="0" i="0" dirty="0">
                <a:solidFill>
                  <a:srgbClr val="666666"/>
                </a:solidFill>
                <a:effectLst/>
                <a:latin typeface="Helvetica Neue"/>
              </a:rPr>
              <a:t>list</a:t>
            </a:r>
            <a:r>
              <a:rPr lang="zh-CN" altLang="en-US" b="0" i="0" dirty="0">
                <a:solidFill>
                  <a:srgbClr val="666666"/>
                </a:solidFill>
                <a:effectLst/>
                <a:latin typeface="Helvetica Neue"/>
              </a:rPr>
              <a:t>实现，需要两个</a:t>
            </a:r>
            <a:r>
              <a:rPr lang="en-US" altLang="zh-CN" b="0" i="0" dirty="0">
                <a:solidFill>
                  <a:srgbClr val="666666"/>
                </a:solidFill>
                <a:effectLst/>
                <a:latin typeface="Helvetica Neue"/>
              </a:rPr>
              <a:t>list</a:t>
            </a:r>
            <a:r>
              <a:rPr lang="zh-CN" altLang="en-US" b="0" i="0" dirty="0">
                <a:solidFill>
                  <a:srgbClr val="666666"/>
                </a:solidFill>
                <a:effectLst/>
                <a:latin typeface="Helvetica Neue"/>
              </a:rPr>
              <a:t>：</a:t>
            </a:r>
            <a:endParaRPr lang="en-US" altLang="zh-CN" b="0" i="0" dirty="0">
              <a:solidFill>
                <a:srgbClr val="666666"/>
              </a:solidFill>
              <a:effectLst/>
              <a:latin typeface="Helvetica Neue"/>
            </a:endParaRPr>
          </a:p>
          <a:p>
            <a:pPr algn="l"/>
            <a:r>
              <a:rPr lang="zh-CN" altLang="en-US" b="0" i="0" dirty="0">
                <a:solidFill>
                  <a:srgbClr val="666666"/>
                </a:solidFill>
                <a:effectLst/>
                <a:latin typeface="Helvetica Neue"/>
              </a:rPr>
              <a:t>给定一个名字，要查找对应的成绩，就先要在</a:t>
            </a:r>
            <a:r>
              <a:rPr lang="en-US" altLang="zh-CN" b="0" i="0" dirty="0">
                <a:solidFill>
                  <a:srgbClr val="666666"/>
                </a:solidFill>
                <a:effectLst/>
                <a:latin typeface="Helvetica Neue"/>
              </a:rPr>
              <a:t>names</a:t>
            </a:r>
            <a:r>
              <a:rPr lang="zh-CN" altLang="en-US" b="0" i="0" dirty="0">
                <a:solidFill>
                  <a:srgbClr val="666666"/>
                </a:solidFill>
                <a:effectLst/>
                <a:latin typeface="Helvetica Neue"/>
              </a:rPr>
              <a:t>中找到对应的位置，再从</a:t>
            </a:r>
            <a:r>
              <a:rPr lang="en-US" altLang="zh-CN" b="0" i="0" dirty="0">
                <a:solidFill>
                  <a:srgbClr val="666666"/>
                </a:solidFill>
                <a:effectLst/>
                <a:latin typeface="Helvetica Neue"/>
              </a:rPr>
              <a:t>scores</a:t>
            </a:r>
            <a:r>
              <a:rPr lang="zh-CN" altLang="en-US" b="0" i="0" dirty="0">
                <a:solidFill>
                  <a:srgbClr val="666666"/>
                </a:solidFill>
                <a:effectLst/>
                <a:latin typeface="Helvetica Neue"/>
              </a:rPr>
              <a:t>取出对应的成绩，</a:t>
            </a:r>
            <a:r>
              <a:rPr lang="en-US" altLang="zh-CN" b="0" i="0" dirty="0">
                <a:solidFill>
                  <a:srgbClr val="666666"/>
                </a:solidFill>
                <a:effectLst/>
                <a:latin typeface="Helvetica Neue"/>
              </a:rPr>
              <a:t>list</a:t>
            </a:r>
            <a:r>
              <a:rPr lang="zh-CN" altLang="en-US" b="0" i="0" dirty="0">
                <a:solidFill>
                  <a:srgbClr val="666666"/>
                </a:solidFill>
                <a:effectLst/>
                <a:latin typeface="Helvetica Neue"/>
              </a:rPr>
              <a:t>越长，耗时越长。</a:t>
            </a:r>
          </a:p>
          <a:p>
            <a:pPr algn="l"/>
            <a:r>
              <a:rPr lang="zh-CN" altLang="en-US" b="0" i="0" dirty="0">
                <a:solidFill>
                  <a:srgbClr val="666666"/>
                </a:solidFill>
                <a:effectLst/>
                <a:latin typeface="Helvetica Neue"/>
              </a:rPr>
              <a:t>如果用</a:t>
            </a:r>
            <a:r>
              <a:rPr lang="en-US" altLang="zh-CN" b="0" i="0" dirty="0" err="1">
                <a:solidFill>
                  <a:srgbClr val="666666"/>
                </a:solidFill>
                <a:effectLst/>
                <a:latin typeface="Helvetica Neue"/>
              </a:rPr>
              <a:t>dict</a:t>
            </a:r>
            <a:r>
              <a:rPr lang="zh-CN" altLang="en-US" b="0" i="0" dirty="0">
                <a:solidFill>
                  <a:srgbClr val="666666"/>
                </a:solidFill>
                <a:effectLst/>
                <a:latin typeface="Helvetica Neue"/>
              </a:rPr>
              <a:t>实现，只需要一个“名字”</a:t>
            </a:r>
            <a:r>
              <a:rPr lang="en-US" altLang="zh-CN" b="0" i="0" dirty="0">
                <a:solidFill>
                  <a:srgbClr val="666666"/>
                </a:solidFill>
                <a:effectLst/>
                <a:latin typeface="Helvetica Neue"/>
              </a:rPr>
              <a:t>-“</a:t>
            </a:r>
            <a:r>
              <a:rPr lang="zh-CN" altLang="en-US" b="0" i="0" dirty="0">
                <a:solidFill>
                  <a:srgbClr val="666666"/>
                </a:solidFill>
                <a:effectLst/>
                <a:latin typeface="Helvetica Neue"/>
              </a:rPr>
              <a:t>成绩”的对照表，直接根据名字查找成绩，无论这个表有多大，查找速度都不会变慢。用</a:t>
            </a:r>
            <a:r>
              <a:rPr lang="en-US" altLang="zh-CN" b="0" i="0" dirty="0">
                <a:solidFill>
                  <a:srgbClr val="666666"/>
                </a:solidFill>
                <a:effectLst/>
                <a:latin typeface="Helvetica Neue"/>
              </a:rPr>
              <a:t>Python</a:t>
            </a:r>
            <a:r>
              <a:rPr lang="zh-CN" altLang="en-US" b="0" i="0" dirty="0">
                <a:solidFill>
                  <a:srgbClr val="666666"/>
                </a:solidFill>
                <a:effectLst/>
                <a:latin typeface="Helvetica Neue"/>
              </a:rPr>
              <a:t>写一个</a:t>
            </a:r>
            <a:r>
              <a:rPr lang="en-US" altLang="zh-CN" b="0" i="0" dirty="0" err="1">
                <a:solidFill>
                  <a:srgbClr val="666666"/>
                </a:solidFill>
                <a:effectLst/>
                <a:latin typeface="Helvetica Neue"/>
              </a:rPr>
              <a:t>dict</a:t>
            </a:r>
            <a:r>
              <a:rPr lang="zh-CN" altLang="en-US" b="0" i="0" dirty="0">
                <a:solidFill>
                  <a:srgbClr val="666666"/>
                </a:solidFill>
                <a:effectLst/>
                <a:latin typeface="Helvetica Neue"/>
              </a:rPr>
              <a:t>如下：</a:t>
            </a:r>
            <a:endParaRPr lang="en-US" altLang="zh-CN" b="0" i="0" dirty="0">
              <a:solidFill>
                <a:srgbClr val="666666"/>
              </a:solidFill>
              <a:effectLst/>
              <a:latin typeface="Helvetica Neue"/>
            </a:endParaRPr>
          </a:p>
          <a:p>
            <a:pPr algn="l"/>
            <a:r>
              <a:rPr lang="zh-CN" altLang="en-US" b="0" i="0" dirty="0">
                <a:solidFill>
                  <a:srgbClr val="666666"/>
                </a:solidFill>
                <a:effectLst/>
                <a:latin typeface="Helvetica Neue"/>
              </a:rPr>
              <a:t>为什么</a:t>
            </a:r>
            <a:r>
              <a:rPr lang="en-US" altLang="zh-CN" b="0" i="0" dirty="0" err="1">
                <a:solidFill>
                  <a:srgbClr val="666666"/>
                </a:solidFill>
                <a:effectLst/>
                <a:latin typeface="Helvetica Neue"/>
              </a:rPr>
              <a:t>dict</a:t>
            </a:r>
            <a:r>
              <a:rPr lang="zh-CN" altLang="en-US" b="0" i="0" dirty="0">
                <a:solidFill>
                  <a:srgbClr val="666666"/>
                </a:solidFill>
                <a:effectLst/>
                <a:latin typeface="Helvetica Neue"/>
              </a:rPr>
              <a:t>查找速度这么快？因为</a:t>
            </a:r>
            <a:r>
              <a:rPr lang="en-US" altLang="zh-CN" b="0" i="0" dirty="0" err="1">
                <a:solidFill>
                  <a:srgbClr val="666666"/>
                </a:solidFill>
                <a:effectLst/>
                <a:latin typeface="Helvetica Neue"/>
              </a:rPr>
              <a:t>dict</a:t>
            </a:r>
            <a:r>
              <a:rPr lang="zh-CN" altLang="en-US" b="0" i="0" dirty="0">
                <a:solidFill>
                  <a:srgbClr val="666666"/>
                </a:solidFill>
                <a:effectLst/>
                <a:latin typeface="Helvetica Neue"/>
              </a:rPr>
              <a:t>的实现原理和查字典是一样的。假设字典包含了</a:t>
            </a:r>
            <a:r>
              <a:rPr lang="en-US" altLang="zh-CN" b="0" i="0" dirty="0">
                <a:solidFill>
                  <a:srgbClr val="666666"/>
                </a:solidFill>
                <a:effectLst/>
                <a:latin typeface="Helvetica Neue"/>
              </a:rPr>
              <a:t>1</a:t>
            </a:r>
            <a:r>
              <a:rPr lang="zh-CN" altLang="en-US" b="0" i="0" dirty="0">
                <a:solidFill>
                  <a:srgbClr val="666666"/>
                </a:solidFill>
                <a:effectLst/>
                <a:latin typeface="Helvetica Neue"/>
              </a:rPr>
              <a:t>万个汉字，我们要查某一个字，一个办法是把字典从第一页往后翻，直到找到我们想要的字为止，这种方法就是在</a:t>
            </a:r>
            <a:r>
              <a:rPr lang="en-US" altLang="zh-CN" b="0" i="0" dirty="0">
                <a:solidFill>
                  <a:srgbClr val="666666"/>
                </a:solidFill>
                <a:effectLst/>
                <a:latin typeface="Helvetica Neue"/>
              </a:rPr>
              <a:t>list</a:t>
            </a:r>
            <a:r>
              <a:rPr lang="zh-CN" altLang="en-US" b="0" i="0" dirty="0">
                <a:solidFill>
                  <a:srgbClr val="666666"/>
                </a:solidFill>
                <a:effectLst/>
                <a:latin typeface="Helvetica Neue"/>
              </a:rPr>
              <a:t>中查找元素的方法，</a:t>
            </a:r>
            <a:r>
              <a:rPr lang="en-US" altLang="zh-CN" b="0" i="0" dirty="0">
                <a:solidFill>
                  <a:srgbClr val="666666"/>
                </a:solidFill>
                <a:effectLst/>
                <a:latin typeface="Helvetica Neue"/>
              </a:rPr>
              <a:t>list</a:t>
            </a:r>
            <a:r>
              <a:rPr lang="zh-CN" altLang="en-US" b="0" i="0" dirty="0">
                <a:solidFill>
                  <a:srgbClr val="666666"/>
                </a:solidFill>
                <a:effectLst/>
                <a:latin typeface="Helvetica Neue"/>
              </a:rPr>
              <a:t>越大，查找越慢。</a:t>
            </a:r>
          </a:p>
          <a:p>
            <a:pPr algn="l"/>
            <a:r>
              <a:rPr lang="zh-CN" altLang="en-US" b="0" i="0" dirty="0">
                <a:solidFill>
                  <a:srgbClr val="666666"/>
                </a:solidFill>
                <a:effectLst/>
                <a:latin typeface="Helvetica Neue"/>
              </a:rPr>
              <a:t>第二种方法是先在字典的索引表里（比如部首表）查这个字对应的页码，然后直接翻到该页，找到这个字。无论找哪个字，这种查找速度都非常快，不会随着字典大小的增加而变慢。</a:t>
            </a:r>
          </a:p>
          <a:p>
            <a:pPr algn="l"/>
            <a:r>
              <a:rPr lang="en-US" altLang="zh-CN" b="0" i="0" dirty="0" err="1">
                <a:solidFill>
                  <a:srgbClr val="666666"/>
                </a:solidFill>
                <a:effectLst/>
                <a:latin typeface="Helvetica Neue"/>
              </a:rPr>
              <a:t>dict</a:t>
            </a:r>
            <a:r>
              <a:rPr lang="zh-CN" altLang="en-US" b="0" i="0" dirty="0">
                <a:solidFill>
                  <a:srgbClr val="666666"/>
                </a:solidFill>
                <a:effectLst/>
                <a:latin typeface="Helvetica Neue"/>
              </a:rPr>
              <a:t>就是第二种实现方式，给定一个名字，比如</a:t>
            </a:r>
            <a:r>
              <a:rPr lang="en-US" altLang="zh-CN" b="0" i="0" dirty="0">
                <a:solidFill>
                  <a:srgbClr val="666666"/>
                </a:solidFill>
                <a:effectLst/>
                <a:latin typeface="Helvetica Neue"/>
              </a:rPr>
              <a:t>'Michael'</a:t>
            </a:r>
            <a:r>
              <a:rPr lang="zh-CN" altLang="en-US" b="0" i="0" dirty="0">
                <a:solidFill>
                  <a:srgbClr val="666666"/>
                </a:solidFill>
                <a:effectLst/>
                <a:latin typeface="Helvetica Neue"/>
              </a:rPr>
              <a:t>，</a:t>
            </a:r>
            <a:r>
              <a:rPr lang="en-US" altLang="zh-CN" b="0" i="0" dirty="0" err="1">
                <a:solidFill>
                  <a:srgbClr val="666666"/>
                </a:solidFill>
                <a:effectLst/>
                <a:latin typeface="Helvetica Neue"/>
              </a:rPr>
              <a:t>dict</a:t>
            </a:r>
            <a:r>
              <a:rPr lang="zh-CN" altLang="en-US" b="0" i="0" dirty="0">
                <a:solidFill>
                  <a:srgbClr val="666666"/>
                </a:solidFill>
                <a:effectLst/>
                <a:latin typeface="Helvetica Neue"/>
              </a:rPr>
              <a:t>在内部就可以直接计算出</a:t>
            </a:r>
            <a:r>
              <a:rPr lang="en-US" altLang="zh-CN" b="0" i="0" dirty="0">
                <a:solidFill>
                  <a:srgbClr val="666666"/>
                </a:solidFill>
                <a:effectLst/>
                <a:latin typeface="Helvetica Neue"/>
              </a:rPr>
              <a:t>Michael</a:t>
            </a:r>
            <a:r>
              <a:rPr lang="zh-CN" altLang="en-US" b="0" i="0" dirty="0">
                <a:solidFill>
                  <a:srgbClr val="666666"/>
                </a:solidFill>
                <a:effectLst/>
                <a:latin typeface="Helvetica Neue"/>
              </a:rPr>
              <a:t>对应的存放成绩的“页码”，也就是</a:t>
            </a:r>
            <a:r>
              <a:rPr lang="en-US" altLang="zh-CN" b="0" i="0" dirty="0">
                <a:solidFill>
                  <a:srgbClr val="666666"/>
                </a:solidFill>
                <a:effectLst/>
                <a:latin typeface="Helvetica Neue"/>
              </a:rPr>
              <a:t>95</a:t>
            </a:r>
            <a:r>
              <a:rPr lang="zh-CN" altLang="en-US" b="0" i="0" dirty="0">
                <a:solidFill>
                  <a:srgbClr val="666666"/>
                </a:solidFill>
                <a:effectLst/>
                <a:latin typeface="Helvetica Neue"/>
              </a:rPr>
              <a:t>这个数字存放的内存地址，直接取出来，所以速度非常快。</a:t>
            </a:r>
            <a:endParaRPr lang="en-US" altLang="zh-CN" b="0" i="0" dirty="0">
              <a:solidFill>
                <a:srgbClr val="666666"/>
              </a:solidFill>
              <a:effectLst/>
              <a:latin typeface="Helvetica Neue"/>
            </a:endParaRPr>
          </a:p>
          <a:p>
            <a:pPr algn="l"/>
            <a:endParaRPr lang="en-US" altLang="zh-CN" b="0" i="0" dirty="0">
              <a:solidFill>
                <a:srgbClr val="666666"/>
              </a:solidFill>
              <a:effectLst/>
              <a:latin typeface="Helvetica Neue"/>
            </a:endParaRPr>
          </a:p>
          <a:p>
            <a:pPr algn="l"/>
            <a:endParaRPr lang="zh-CN" altLang="en-US" b="0" i="0" dirty="0">
              <a:solidFill>
                <a:srgbClr val="666666"/>
              </a:solidFill>
              <a:effectLst/>
              <a:latin typeface="Helvetica Neue"/>
            </a:endParaRPr>
          </a:p>
        </p:txBody>
      </p:sp>
      <p:sp>
        <p:nvSpPr>
          <p:cNvPr id="4" name="灯片编号占位符 3"/>
          <p:cNvSpPr>
            <a:spLocks noGrp="1"/>
          </p:cNvSpPr>
          <p:nvPr>
            <p:ph type="sldNum" sz="quarter" idx="5"/>
          </p:nvPr>
        </p:nvSpPr>
        <p:spPr/>
        <p:txBody>
          <a:bodyPr/>
          <a:lstStyle/>
          <a:p>
            <a:fld id="{F9B1DA64-15D8-40F0-88BD-8AFD17E00AEC}" type="slidenum">
              <a:rPr lang="zh-CN" altLang="en-US" smtClean="0"/>
              <a:t>16</a:t>
            </a:fld>
            <a:endParaRPr lang="zh-CN" altLang="en-US"/>
          </a:p>
        </p:txBody>
      </p:sp>
    </p:spTree>
    <p:extLst>
      <p:ext uri="{BB962C8B-B14F-4D97-AF65-F5344CB8AC3E}">
        <p14:creationId xmlns:p14="http://schemas.microsoft.com/office/powerpoint/2010/main" val="37210610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666666"/>
                </a:solidFill>
                <a:effectLst/>
                <a:latin typeface="Helvetica Neue"/>
              </a:rPr>
              <a:t>这里再提一下字典的遍历形式把，看例子</a:t>
            </a:r>
            <a:endParaRPr lang="en-US" altLang="zh-CN" b="0" i="0" dirty="0">
              <a:solidFill>
                <a:srgbClr val="666666"/>
              </a:solidFill>
              <a:effectLst/>
              <a:latin typeface="Helvetica Neue"/>
            </a:endParaRPr>
          </a:p>
          <a:p>
            <a:r>
              <a:rPr lang="zh-CN" altLang="en-US" b="0" i="0" dirty="0">
                <a:solidFill>
                  <a:srgbClr val="666666"/>
                </a:solidFill>
                <a:effectLst/>
                <a:latin typeface="Helvetica Neue"/>
              </a:rPr>
              <a:t>注意红框框出来的地方</a:t>
            </a:r>
          </a:p>
        </p:txBody>
      </p:sp>
      <p:sp>
        <p:nvSpPr>
          <p:cNvPr id="4" name="灯片编号占位符 3"/>
          <p:cNvSpPr>
            <a:spLocks noGrp="1"/>
          </p:cNvSpPr>
          <p:nvPr>
            <p:ph type="sldNum" sz="quarter" idx="5"/>
          </p:nvPr>
        </p:nvSpPr>
        <p:spPr/>
        <p:txBody>
          <a:bodyPr/>
          <a:lstStyle/>
          <a:p>
            <a:fld id="{F9B1DA64-15D8-40F0-88BD-8AFD17E00AEC}" type="slidenum">
              <a:rPr lang="zh-CN" altLang="en-US" smtClean="0"/>
              <a:t>17</a:t>
            </a:fld>
            <a:endParaRPr lang="zh-CN" altLang="en-US"/>
          </a:p>
        </p:txBody>
      </p:sp>
    </p:spTree>
    <p:extLst>
      <p:ext uri="{BB962C8B-B14F-4D97-AF65-F5344CB8AC3E}">
        <p14:creationId xmlns:p14="http://schemas.microsoft.com/office/powerpoint/2010/main" val="4133735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这一页说一下基本的</a:t>
            </a:r>
            <a:r>
              <a:rPr lang="en-US" altLang="zh-CN" dirty="0"/>
              <a:t>python</a:t>
            </a:r>
            <a:r>
              <a:rPr lang="zh-CN" altLang="en-US" dirty="0"/>
              <a:t>输入输出</a:t>
            </a:r>
          </a:p>
        </p:txBody>
      </p:sp>
      <p:sp>
        <p:nvSpPr>
          <p:cNvPr id="4" name="灯片编号占位符 3"/>
          <p:cNvSpPr>
            <a:spLocks noGrp="1"/>
          </p:cNvSpPr>
          <p:nvPr>
            <p:ph type="sldNum" sz="quarter" idx="5"/>
          </p:nvPr>
        </p:nvSpPr>
        <p:spPr/>
        <p:txBody>
          <a:bodyPr/>
          <a:lstStyle/>
          <a:p>
            <a:fld id="{F9B1DA64-15D8-40F0-88BD-8AFD17E00AEC}" type="slidenum">
              <a:rPr lang="zh-CN" altLang="en-US" smtClean="0"/>
              <a:t>18</a:t>
            </a:fld>
            <a:endParaRPr lang="zh-CN" altLang="en-US"/>
          </a:p>
        </p:txBody>
      </p:sp>
    </p:spTree>
    <p:extLst>
      <p:ext uri="{BB962C8B-B14F-4D97-AF65-F5344CB8AC3E}">
        <p14:creationId xmlns:p14="http://schemas.microsoft.com/office/powerpoint/2010/main" val="40127964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最后一页推荐一些在线资源吧，廖雪峰的这个</a:t>
            </a:r>
            <a:r>
              <a:rPr lang="en-US" altLang="zh-CN" dirty="0"/>
              <a:t>python</a:t>
            </a:r>
            <a:r>
              <a:rPr lang="zh-CN" altLang="en-US" dirty="0"/>
              <a:t>教程比较通俗易懂，也不用看太多，咱们有</a:t>
            </a:r>
            <a:r>
              <a:rPr lang="en-US" altLang="zh-CN" dirty="0" err="1"/>
              <a:t>matlab</a:t>
            </a:r>
            <a:r>
              <a:rPr lang="zh-CN" altLang="en-US" dirty="0"/>
              <a:t>基础，很快就能看下去，看到模块这一张差不多的操作也就</a:t>
            </a:r>
            <a:r>
              <a:rPr lang="zh-CN" altLang="en-US"/>
              <a:t>都会了，并且这个教程每一个知识点的下面都会有习题练习，可以对应的实操一下。</a:t>
            </a:r>
            <a:endParaRPr lang="zh-CN" altLang="en-US" dirty="0"/>
          </a:p>
        </p:txBody>
      </p:sp>
      <p:sp>
        <p:nvSpPr>
          <p:cNvPr id="4" name="灯片编号占位符 3"/>
          <p:cNvSpPr>
            <a:spLocks noGrp="1"/>
          </p:cNvSpPr>
          <p:nvPr>
            <p:ph type="sldNum" sz="quarter" idx="5"/>
          </p:nvPr>
        </p:nvSpPr>
        <p:spPr/>
        <p:txBody>
          <a:bodyPr/>
          <a:lstStyle/>
          <a:p>
            <a:fld id="{F9B1DA64-15D8-40F0-88BD-8AFD17E00AEC}" type="slidenum">
              <a:rPr lang="zh-CN" altLang="en-US" smtClean="0"/>
              <a:t>19</a:t>
            </a:fld>
            <a:endParaRPr lang="zh-CN" altLang="en-US"/>
          </a:p>
        </p:txBody>
      </p:sp>
    </p:spTree>
    <p:extLst>
      <p:ext uri="{BB962C8B-B14F-4D97-AF65-F5344CB8AC3E}">
        <p14:creationId xmlns:p14="http://schemas.microsoft.com/office/powerpoint/2010/main" val="938960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以前我们图像处理是用</a:t>
            </a:r>
            <a:r>
              <a:rPr lang="en-US" altLang="zh-CN" dirty="0" err="1"/>
              <a:t>matlab</a:t>
            </a:r>
            <a:r>
              <a:rPr lang="zh-CN" altLang="en-US" dirty="0"/>
              <a:t>的，为什么这学期我们要换成</a:t>
            </a:r>
            <a:r>
              <a:rPr lang="en-US" altLang="zh-CN" dirty="0"/>
              <a:t>python</a:t>
            </a:r>
            <a:r>
              <a:rPr lang="zh-CN" altLang="en-US" dirty="0"/>
              <a:t>呢。</a:t>
            </a:r>
            <a:endParaRPr lang="en-US" altLang="zh-CN" dirty="0"/>
          </a:p>
          <a:p>
            <a:r>
              <a:rPr lang="zh-CN" altLang="en-US" dirty="0"/>
              <a:t>让我一一道来，</a:t>
            </a:r>
            <a:r>
              <a:rPr lang="en-US" altLang="zh-CN" dirty="0"/>
              <a:t>Python</a:t>
            </a:r>
            <a:r>
              <a:rPr lang="zh-CN" altLang="en-US" dirty="0"/>
              <a:t>有许多优点，首先，</a:t>
            </a:r>
            <a:r>
              <a:rPr lang="en-US" altLang="zh-CN" dirty="0"/>
              <a:t>python</a:t>
            </a:r>
            <a:r>
              <a:rPr lang="zh-CN" altLang="en-US" dirty="0"/>
              <a:t>现在十分流行，这是最新的最常用编程语言排行榜，可以看到，绿色的线就是</a:t>
            </a:r>
            <a:r>
              <a:rPr lang="en-US" altLang="zh-CN" dirty="0"/>
              <a:t>python</a:t>
            </a:r>
            <a:r>
              <a:rPr lang="zh-CN" altLang="en-US" dirty="0"/>
              <a:t>的热度，一直在上升，目前处于前三宝座。而</a:t>
            </a:r>
            <a:r>
              <a:rPr lang="en-US" altLang="zh-CN" dirty="0" err="1"/>
              <a:t>matlab</a:t>
            </a:r>
            <a:r>
              <a:rPr lang="zh-CN" altLang="en-US" dirty="0"/>
              <a:t>在数值计算领域会流行一些。</a:t>
            </a:r>
            <a:endParaRPr lang="en-US" altLang="zh-CN" dirty="0"/>
          </a:p>
          <a:p>
            <a:r>
              <a:rPr lang="zh-CN" altLang="en-US" dirty="0"/>
              <a:t>其次</a:t>
            </a:r>
            <a:r>
              <a:rPr lang="en-US" altLang="zh-CN" dirty="0"/>
              <a:t>python</a:t>
            </a:r>
            <a:r>
              <a:rPr lang="zh-CN" altLang="en-US" dirty="0"/>
              <a:t>的体量小，最新的纯净</a:t>
            </a:r>
            <a:r>
              <a:rPr lang="en-US" altLang="zh-CN" dirty="0"/>
              <a:t>python3.9.1</a:t>
            </a:r>
            <a:r>
              <a:rPr lang="zh-CN" altLang="en-US" dirty="0"/>
              <a:t>仅有</a:t>
            </a:r>
            <a:r>
              <a:rPr lang="en-US" altLang="zh-CN" dirty="0"/>
              <a:t>26.9MB</a:t>
            </a:r>
            <a:r>
              <a:rPr lang="zh-CN" altLang="en-US" dirty="0"/>
              <a:t>，相比于</a:t>
            </a:r>
            <a:r>
              <a:rPr lang="en-US" altLang="zh-CN" dirty="0" err="1"/>
              <a:t>matlab</a:t>
            </a:r>
            <a:r>
              <a:rPr lang="zh-CN" altLang="en-US" dirty="0"/>
              <a:t>小多了把</a:t>
            </a:r>
            <a:endParaRPr lang="en-US" altLang="zh-CN" dirty="0"/>
          </a:p>
          <a:p>
            <a:r>
              <a:rPr lang="zh-CN" altLang="en-US" dirty="0"/>
              <a:t>第三，</a:t>
            </a:r>
            <a:r>
              <a:rPr lang="en-US" altLang="zh-CN" dirty="0"/>
              <a:t>python</a:t>
            </a:r>
            <a:r>
              <a:rPr lang="zh-CN" altLang="en-US" dirty="0"/>
              <a:t>可以跨平台</a:t>
            </a:r>
            <a:endParaRPr lang="en-US" altLang="zh-CN" dirty="0"/>
          </a:p>
          <a:p>
            <a:r>
              <a:rPr lang="zh-CN" altLang="en-US" dirty="0"/>
              <a:t>第四，</a:t>
            </a:r>
            <a:r>
              <a:rPr lang="en-US" altLang="zh-CN" dirty="0"/>
              <a:t>python</a:t>
            </a:r>
            <a:r>
              <a:rPr lang="zh-CN" altLang="en-US" dirty="0"/>
              <a:t>的编程语言也是简单易懂的</a:t>
            </a:r>
            <a:endParaRPr lang="en-US" altLang="zh-CN" dirty="0"/>
          </a:p>
          <a:p>
            <a:r>
              <a:rPr lang="zh-CN" altLang="en-US" dirty="0"/>
              <a:t>第五，</a:t>
            </a:r>
            <a:r>
              <a:rPr lang="en-US" altLang="zh-CN" dirty="0"/>
              <a:t>python</a:t>
            </a:r>
            <a:r>
              <a:rPr lang="zh-CN" altLang="en-US" dirty="0"/>
              <a:t>有大量的第三方库，行业横跨量化投资，数值计算，机器学习等等多领域</a:t>
            </a:r>
            <a:endParaRPr lang="en-US" altLang="zh-CN" dirty="0"/>
          </a:p>
          <a:p>
            <a:r>
              <a:rPr lang="zh-CN" altLang="en-US" dirty="0"/>
              <a:t>第六，</a:t>
            </a:r>
            <a:r>
              <a:rPr lang="en-US" altLang="zh-CN" dirty="0"/>
              <a:t>python</a:t>
            </a:r>
            <a:r>
              <a:rPr lang="zh-CN" altLang="en-US" dirty="0"/>
              <a:t>应用非常广泛，如</a:t>
            </a:r>
            <a:r>
              <a:rPr lang="en-US" altLang="zh-CN" dirty="0"/>
              <a:t>google</a:t>
            </a:r>
            <a:r>
              <a:rPr lang="zh-CN" altLang="en-US" dirty="0"/>
              <a:t>，</a:t>
            </a:r>
            <a:r>
              <a:rPr lang="en-US" altLang="zh-CN" dirty="0"/>
              <a:t>NASA</a:t>
            </a:r>
            <a:r>
              <a:rPr lang="zh-CN" altLang="en-US" dirty="0"/>
              <a:t>，对冲基金，银行等地方都大量的使用</a:t>
            </a:r>
            <a:r>
              <a:rPr lang="en-US" altLang="zh-CN" dirty="0"/>
              <a:t>python</a:t>
            </a:r>
          </a:p>
          <a:p>
            <a:r>
              <a:rPr lang="zh-CN" altLang="en-US" dirty="0"/>
              <a:t>因此总的来说，学习</a:t>
            </a:r>
            <a:r>
              <a:rPr lang="en-US" altLang="zh-CN" dirty="0"/>
              <a:t>python</a:t>
            </a:r>
            <a:r>
              <a:rPr lang="zh-CN" altLang="en-US" dirty="0"/>
              <a:t>对科研和就业都有帮助！</a:t>
            </a:r>
            <a:endParaRPr lang="en-US" altLang="zh-CN" dirty="0"/>
          </a:p>
          <a:p>
            <a:r>
              <a:rPr lang="zh-CN" altLang="en-US" dirty="0"/>
              <a:t>至于</a:t>
            </a:r>
            <a:r>
              <a:rPr lang="en-US" altLang="zh-CN" dirty="0"/>
              <a:t>python</a:t>
            </a:r>
            <a:r>
              <a:rPr lang="zh-CN" altLang="en-US" dirty="0"/>
              <a:t>的缺点这里就不过多说明了，最后也会提供一些网上的在线学习资源，大家可以自行翻阅</a:t>
            </a:r>
          </a:p>
        </p:txBody>
      </p:sp>
      <p:sp>
        <p:nvSpPr>
          <p:cNvPr id="4" name="灯片编号占位符 3"/>
          <p:cNvSpPr>
            <a:spLocks noGrp="1"/>
          </p:cNvSpPr>
          <p:nvPr>
            <p:ph type="sldNum" sz="quarter" idx="5"/>
          </p:nvPr>
        </p:nvSpPr>
        <p:spPr/>
        <p:txBody>
          <a:bodyPr/>
          <a:lstStyle/>
          <a:p>
            <a:fld id="{F9B1DA64-15D8-40F0-88BD-8AFD17E00AEC}" type="slidenum">
              <a:rPr lang="zh-CN" altLang="en-US" smtClean="0"/>
              <a:t>3</a:t>
            </a:fld>
            <a:endParaRPr lang="zh-CN" altLang="en-US"/>
          </a:p>
        </p:txBody>
      </p:sp>
    </p:spTree>
    <p:extLst>
      <p:ext uri="{BB962C8B-B14F-4D97-AF65-F5344CB8AC3E}">
        <p14:creationId xmlns:p14="http://schemas.microsoft.com/office/powerpoint/2010/main" val="2333761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下一页介绍一下</a:t>
            </a:r>
            <a:r>
              <a:rPr lang="en-US" altLang="zh-CN" dirty="0"/>
              <a:t>python</a:t>
            </a:r>
            <a:r>
              <a:rPr lang="zh-CN" altLang="en-US" dirty="0"/>
              <a:t>的环境</a:t>
            </a:r>
            <a:endParaRPr lang="en-US" altLang="zh-CN" dirty="0"/>
          </a:p>
          <a:p>
            <a:r>
              <a:rPr lang="zh-CN" altLang="en-US" dirty="0"/>
              <a:t>最简单的一种就是去</a:t>
            </a:r>
            <a:r>
              <a:rPr lang="en-US" altLang="zh-CN" dirty="0"/>
              <a:t>python</a:t>
            </a:r>
            <a:r>
              <a:rPr lang="zh-CN" altLang="en-US" dirty="0"/>
              <a:t>官网下载，为了方便起见，我们统一使用的</a:t>
            </a:r>
            <a:r>
              <a:rPr lang="en-US" altLang="zh-CN" dirty="0"/>
              <a:t>python</a:t>
            </a:r>
            <a:r>
              <a:rPr lang="zh-CN" altLang="en-US" dirty="0"/>
              <a:t>版本为</a:t>
            </a:r>
            <a:r>
              <a:rPr lang="en-US" altLang="zh-CN" dirty="0"/>
              <a:t>3.8</a:t>
            </a:r>
            <a:r>
              <a:rPr lang="zh-CN" altLang="en-US" dirty="0"/>
              <a:t>，大家可以根据自己的电脑自行选择安装。这种方法在安装后需要手动添加环境变量或者安装的时候勾上自动添加环境变量选项。环境变量相信大家在</a:t>
            </a:r>
            <a:r>
              <a:rPr lang="en-US" altLang="zh-CN" dirty="0"/>
              <a:t>java</a:t>
            </a:r>
            <a:r>
              <a:rPr lang="zh-CN" altLang="en-US" dirty="0"/>
              <a:t>课上也有学习，如果忘记了或者不太明白的可以课后来找我们。</a:t>
            </a:r>
          </a:p>
        </p:txBody>
      </p:sp>
      <p:sp>
        <p:nvSpPr>
          <p:cNvPr id="4" name="灯片编号占位符 3"/>
          <p:cNvSpPr>
            <a:spLocks noGrp="1"/>
          </p:cNvSpPr>
          <p:nvPr>
            <p:ph type="sldNum" sz="quarter" idx="5"/>
          </p:nvPr>
        </p:nvSpPr>
        <p:spPr/>
        <p:txBody>
          <a:bodyPr/>
          <a:lstStyle/>
          <a:p>
            <a:fld id="{F9B1DA64-15D8-40F0-88BD-8AFD17E00AEC}" type="slidenum">
              <a:rPr lang="zh-CN" altLang="en-US" smtClean="0"/>
              <a:t>4</a:t>
            </a:fld>
            <a:endParaRPr lang="zh-CN" altLang="en-US"/>
          </a:p>
        </p:txBody>
      </p:sp>
    </p:spTree>
    <p:extLst>
      <p:ext uri="{BB962C8B-B14F-4D97-AF65-F5344CB8AC3E}">
        <p14:creationId xmlns:p14="http://schemas.microsoft.com/office/powerpoint/2010/main" val="4176329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这里着重介绍一下</a:t>
            </a:r>
            <a:r>
              <a:rPr lang="en-US" altLang="zh-CN" dirty="0"/>
              <a:t>anaconda</a:t>
            </a:r>
            <a:r>
              <a:rPr lang="zh-CN" altLang="en-US" dirty="0"/>
              <a:t>， </a:t>
            </a:r>
            <a:r>
              <a:rPr lang="en-US" altLang="zh-CN" dirty="0"/>
              <a:t>anaconda</a:t>
            </a:r>
            <a:r>
              <a:rPr lang="zh-CN" altLang="en-US" dirty="0"/>
              <a:t>包含了</a:t>
            </a:r>
            <a:r>
              <a:rPr lang="en-US" altLang="zh-CN" dirty="0"/>
              <a:t>python</a:t>
            </a:r>
            <a:r>
              <a:rPr lang="zh-CN" altLang="en-US" dirty="0"/>
              <a:t>在内的超过</a:t>
            </a:r>
            <a:r>
              <a:rPr lang="en-US" altLang="zh-CN" dirty="0"/>
              <a:t>180</a:t>
            </a:r>
            <a:r>
              <a:rPr lang="zh-CN" altLang="en-US" dirty="0"/>
              <a:t>个科学包及其依赖项，通俗来说，常用的库函数这里都有，也给你集成了常用的</a:t>
            </a:r>
            <a:r>
              <a:rPr lang="en-US" altLang="zh-CN" dirty="0"/>
              <a:t>IDE</a:t>
            </a:r>
            <a:r>
              <a:rPr lang="zh-CN" altLang="en-US" dirty="0"/>
              <a:t>编辑器，强大的</a:t>
            </a:r>
            <a:r>
              <a:rPr lang="en-US" altLang="zh-CN" dirty="0" err="1"/>
              <a:t>jupyter</a:t>
            </a:r>
            <a:r>
              <a:rPr lang="zh-CN" altLang="en-US" dirty="0"/>
              <a:t>网页</a:t>
            </a:r>
            <a:r>
              <a:rPr lang="en-US" altLang="zh-CN" dirty="0"/>
              <a:t>python</a:t>
            </a:r>
            <a:r>
              <a:rPr lang="zh-CN" altLang="en-US" dirty="0"/>
              <a:t>编辑程序，这些后续都会进行简单的讲解</a:t>
            </a:r>
            <a:endParaRPr lang="en-US" altLang="zh-CN" dirty="0"/>
          </a:p>
          <a:p>
            <a:r>
              <a:rPr lang="zh-CN" altLang="en-US" dirty="0"/>
              <a:t>实验室的电脑会统一安装</a:t>
            </a:r>
            <a:r>
              <a:rPr lang="en-US" altLang="zh-CN" dirty="0"/>
              <a:t>anaconda 3.8</a:t>
            </a:r>
            <a:r>
              <a:rPr lang="zh-CN" altLang="en-US" dirty="0"/>
              <a:t>版本，</a:t>
            </a:r>
            <a:r>
              <a:rPr lang="en-US" altLang="zh-CN" dirty="0"/>
              <a:t>anaconda</a:t>
            </a:r>
            <a:r>
              <a:rPr lang="zh-CN" altLang="en-US" dirty="0"/>
              <a:t>安装的时候会比较慢，需要耐心一点。</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F9B1DA64-15D8-40F0-88BD-8AFD17E00AEC}" type="slidenum">
              <a:rPr lang="zh-CN" altLang="en-US" smtClean="0"/>
              <a:t>5</a:t>
            </a:fld>
            <a:endParaRPr lang="zh-CN" altLang="en-US"/>
          </a:p>
        </p:txBody>
      </p:sp>
    </p:spTree>
    <p:extLst>
      <p:ext uri="{BB962C8B-B14F-4D97-AF65-F5344CB8AC3E}">
        <p14:creationId xmlns:p14="http://schemas.microsoft.com/office/powerpoint/2010/main" val="2153626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Anaconda</a:t>
            </a:r>
            <a:r>
              <a:rPr lang="zh-CN" altLang="en-US" dirty="0"/>
              <a:t>的主界面如图，我们主要会用到的就是红线框框画出来的这三个应用，第一个框（蓝色）是</a:t>
            </a:r>
            <a:r>
              <a:rPr lang="en-US" altLang="zh-CN" dirty="0" err="1"/>
              <a:t>jupyter</a:t>
            </a:r>
            <a:r>
              <a:rPr lang="zh-CN" altLang="en-US" dirty="0"/>
              <a:t>，第二个框（红色）是</a:t>
            </a:r>
            <a:r>
              <a:rPr lang="en-US" altLang="zh-CN" dirty="0"/>
              <a:t>python</a:t>
            </a:r>
            <a:r>
              <a:rPr lang="zh-CN" altLang="en-US" dirty="0"/>
              <a:t>控制台，第三个框（蓝色）是</a:t>
            </a:r>
            <a:r>
              <a:rPr lang="en-US" altLang="zh-CN" dirty="0"/>
              <a:t>python IDE</a:t>
            </a:r>
            <a:r>
              <a:rPr lang="zh-CN" altLang="en-US" dirty="0"/>
              <a:t>，后面的基础入门我们都会通过</a:t>
            </a:r>
            <a:r>
              <a:rPr lang="en-US" altLang="zh-CN" dirty="0"/>
              <a:t>python</a:t>
            </a:r>
            <a:r>
              <a:rPr lang="zh-CN" altLang="en-US" dirty="0"/>
              <a:t>控制台也就是红框框中的进行讲解。</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接下来请大家打开</a:t>
            </a:r>
            <a:r>
              <a:rPr lang="en-US" altLang="zh-CN" dirty="0"/>
              <a:t>python</a:t>
            </a:r>
            <a:r>
              <a:rPr lang="zh-CN" altLang="en-US" dirty="0"/>
              <a:t>控制台，打开后的控制台会是这样的</a:t>
            </a:r>
          </a:p>
        </p:txBody>
      </p:sp>
      <p:sp>
        <p:nvSpPr>
          <p:cNvPr id="4" name="灯片编号占位符 3"/>
          <p:cNvSpPr>
            <a:spLocks noGrp="1"/>
          </p:cNvSpPr>
          <p:nvPr>
            <p:ph type="sldNum" sz="quarter" idx="5"/>
          </p:nvPr>
        </p:nvSpPr>
        <p:spPr/>
        <p:txBody>
          <a:bodyPr/>
          <a:lstStyle/>
          <a:p>
            <a:fld id="{F9B1DA64-15D8-40F0-88BD-8AFD17E00AEC}" type="slidenum">
              <a:rPr lang="zh-CN" altLang="en-US" smtClean="0"/>
              <a:t>6</a:t>
            </a:fld>
            <a:endParaRPr lang="zh-CN" altLang="en-US"/>
          </a:p>
        </p:txBody>
      </p:sp>
    </p:spTree>
    <p:extLst>
      <p:ext uri="{BB962C8B-B14F-4D97-AF65-F5344CB8AC3E}">
        <p14:creationId xmlns:p14="http://schemas.microsoft.com/office/powerpoint/2010/main" val="846439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接下来请大家打开</a:t>
            </a:r>
            <a:r>
              <a:rPr lang="en-US" altLang="zh-CN" dirty="0"/>
              <a:t>python</a:t>
            </a:r>
            <a:r>
              <a:rPr lang="zh-CN" altLang="en-US" dirty="0"/>
              <a:t>控制台，打开后的控制台会是这样的</a:t>
            </a:r>
            <a:endParaRPr lang="en-US" altLang="zh-CN" dirty="0"/>
          </a:p>
        </p:txBody>
      </p:sp>
      <p:sp>
        <p:nvSpPr>
          <p:cNvPr id="4" name="灯片编号占位符 3"/>
          <p:cNvSpPr>
            <a:spLocks noGrp="1"/>
          </p:cNvSpPr>
          <p:nvPr>
            <p:ph type="sldNum" sz="quarter" idx="5"/>
          </p:nvPr>
        </p:nvSpPr>
        <p:spPr/>
        <p:txBody>
          <a:bodyPr/>
          <a:lstStyle/>
          <a:p>
            <a:fld id="{F9B1DA64-15D8-40F0-88BD-8AFD17E00AEC}" type="slidenum">
              <a:rPr lang="zh-CN" altLang="en-US" smtClean="0"/>
              <a:t>7</a:t>
            </a:fld>
            <a:endParaRPr lang="zh-CN" altLang="en-US"/>
          </a:p>
        </p:txBody>
      </p:sp>
    </p:spTree>
    <p:extLst>
      <p:ext uri="{BB962C8B-B14F-4D97-AF65-F5344CB8AC3E}">
        <p14:creationId xmlns:p14="http://schemas.microsoft.com/office/powerpoint/2010/main" val="1950923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如果打不开的话，也可以进入</a:t>
            </a:r>
            <a:r>
              <a:rPr lang="en-US" altLang="zh-CN" dirty="0"/>
              <a:t>anaconda</a:t>
            </a:r>
            <a:r>
              <a:rPr lang="zh-CN" altLang="en-US" dirty="0"/>
              <a:t>的安装路径打开选中的这个文件，可以打开</a:t>
            </a:r>
            <a:r>
              <a:rPr lang="en-US" altLang="zh-CN" dirty="0"/>
              <a:t>python</a:t>
            </a:r>
            <a:r>
              <a:rPr lang="zh-CN" altLang="en-US" dirty="0"/>
              <a:t>，那个</a:t>
            </a:r>
            <a:r>
              <a:rPr lang="en-US" altLang="zh-CN" dirty="0"/>
              <a:t>warning</a:t>
            </a:r>
            <a:r>
              <a:rPr lang="zh-CN" altLang="en-US" dirty="0"/>
              <a:t>暂时不用管他。这个是</a:t>
            </a:r>
            <a:r>
              <a:rPr lang="en-US" altLang="zh-CN" dirty="0"/>
              <a:t>python</a:t>
            </a:r>
            <a:r>
              <a:rPr lang="zh-CN" altLang="en-US" dirty="0"/>
              <a:t>命令行，和</a:t>
            </a:r>
            <a:r>
              <a:rPr lang="en-US" altLang="zh-CN" dirty="0" err="1"/>
              <a:t>ipython</a:t>
            </a:r>
            <a:r>
              <a:rPr lang="zh-CN" altLang="en-US" dirty="0"/>
              <a:t>差不多，不过没有设置过就不能按</a:t>
            </a:r>
            <a:r>
              <a:rPr lang="en-US" altLang="zh-CN" dirty="0"/>
              <a:t>tab</a:t>
            </a:r>
            <a:r>
              <a:rPr lang="zh-CN" altLang="en-US" dirty="0"/>
              <a:t>自动补全</a:t>
            </a:r>
          </a:p>
        </p:txBody>
      </p:sp>
      <p:sp>
        <p:nvSpPr>
          <p:cNvPr id="4" name="灯片编号占位符 3"/>
          <p:cNvSpPr>
            <a:spLocks noGrp="1"/>
          </p:cNvSpPr>
          <p:nvPr>
            <p:ph type="sldNum" sz="quarter" idx="5"/>
          </p:nvPr>
        </p:nvSpPr>
        <p:spPr/>
        <p:txBody>
          <a:bodyPr/>
          <a:lstStyle/>
          <a:p>
            <a:fld id="{F9B1DA64-15D8-40F0-88BD-8AFD17E00AEC}" type="slidenum">
              <a:rPr lang="zh-CN" altLang="en-US" smtClean="0"/>
              <a:t>8</a:t>
            </a:fld>
            <a:endParaRPr lang="zh-CN" altLang="en-US"/>
          </a:p>
        </p:txBody>
      </p:sp>
    </p:spTree>
    <p:extLst>
      <p:ext uri="{BB962C8B-B14F-4D97-AF65-F5344CB8AC3E}">
        <p14:creationId xmlns:p14="http://schemas.microsoft.com/office/powerpoint/2010/main" val="3729219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同时可以看到图中有</a:t>
            </a:r>
            <a:r>
              <a:rPr lang="en-US" altLang="zh-CN" dirty="0"/>
              <a:t>base</a:t>
            </a:r>
            <a:r>
              <a:rPr lang="zh-CN" altLang="en-US" dirty="0"/>
              <a:t>和</a:t>
            </a:r>
            <a:r>
              <a:rPr lang="en-US" altLang="zh-CN" dirty="0"/>
              <a:t>python27</a:t>
            </a:r>
            <a:r>
              <a:rPr lang="zh-CN" altLang="en-US" dirty="0"/>
              <a:t>两个环境，这也是</a:t>
            </a:r>
            <a:r>
              <a:rPr lang="en-US" altLang="zh-CN" dirty="0"/>
              <a:t>Anaconda</a:t>
            </a:r>
            <a:r>
              <a:rPr lang="zh-CN" altLang="en-US" dirty="0"/>
              <a:t>的强大之处，可以同时安装多个</a:t>
            </a:r>
            <a:r>
              <a:rPr lang="en-US" altLang="zh-CN" dirty="0"/>
              <a:t>python</a:t>
            </a:r>
            <a:r>
              <a:rPr lang="zh-CN" altLang="en-US" dirty="0"/>
              <a:t>环境进行管理，这里默认使用的就是</a:t>
            </a:r>
            <a:r>
              <a:rPr lang="en-US" altLang="zh-CN" dirty="0"/>
              <a:t>base</a:t>
            </a:r>
            <a:r>
              <a:rPr lang="zh-CN" altLang="en-US" dirty="0"/>
              <a:t>，也就是</a:t>
            </a:r>
            <a:r>
              <a:rPr lang="en-US" altLang="zh-CN" dirty="0"/>
              <a:t>python3.8</a:t>
            </a:r>
            <a:r>
              <a:rPr lang="zh-CN" altLang="en-US" dirty="0"/>
              <a:t>环境，有需要的同学以后也可以用这个功能，这个</a:t>
            </a:r>
            <a:r>
              <a:rPr lang="en-US" altLang="zh-CN" dirty="0"/>
              <a:t>anaconda</a:t>
            </a:r>
            <a:r>
              <a:rPr lang="zh-CN" altLang="en-US" dirty="0"/>
              <a:t>的安装过程我们简单录了个</a:t>
            </a:r>
            <a:r>
              <a:rPr lang="en-US" altLang="zh-CN" dirty="0"/>
              <a:t>windows</a:t>
            </a:r>
            <a:r>
              <a:rPr lang="zh-CN" altLang="en-US" dirty="0"/>
              <a:t>版本的视频，配置有问题的可以在</a:t>
            </a:r>
            <a:r>
              <a:rPr lang="en-US" altLang="zh-CN" dirty="0"/>
              <a:t>https://www.bilibili.com/video/BV1Hv411x7rk</a:t>
            </a:r>
            <a:r>
              <a:rPr lang="zh-CN" altLang="en-US" dirty="0"/>
              <a:t>看看，实在再有问题的私下来找我们</a:t>
            </a:r>
          </a:p>
        </p:txBody>
      </p:sp>
      <p:sp>
        <p:nvSpPr>
          <p:cNvPr id="4" name="灯片编号占位符 3"/>
          <p:cNvSpPr>
            <a:spLocks noGrp="1"/>
          </p:cNvSpPr>
          <p:nvPr>
            <p:ph type="sldNum" sz="quarter" idx="5"/>
          </p:nvPr>
        </p:nvSpPr>
        <p:spPr/>
        <p:txBody>
          <a:bodyPr/>
          <a:lstStyle/>
          <a:p>
            <a:fld id="{F9B1DA64-15D8-40F0-88BD-8AFD17E00AEC}" type="slidenum">
              <a:rPr lang="zh-CN" altLang="en-US" smtClean="0"/>
              <a:t>9</a:t>
            </a:fld>
            <a:endParaRPr lang="zh-CN" altLang="en-US"/>
          </a:p>
        </p:txBody>
      </p:sp>
    </p:spTree>
    <p:extLst>
      <p:ext uri="{BB962C8B-B14F-4D97-AF65-F5344CB8AC3E}">
        <p14:creationId xmlns:p14="http://schemas.microsoft.com/office/powerpoint/2010/main" val="3566756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这一页介绍一下</a:t>
            </a:r>
            <a:r>
              <a:rPr lang="en-US" altLang="zh-CN" dirty="0"/>
              <a:t>python</a:t>
            </a:r>
            <a:r>
              <a:rPr lang="zh-CN" altLang="en-US" dirty="0"/>
              <a:t>的基本数据类型，常见的整型，浮点数不必多说，复数形式在这里也有，然后对应的是布尔值，注意第一个字母大写</a:t>
            </a:r>
            <a:endParaRPr lang="en-US" altLang="zh-CN" dirty="0"/>
          </a:p>
          <a:p>
            <a:r>
              <a:rPr lang="zh-CN" altLang="en-US" dirty="0"/>
              <a:t>然后是字符串，可以看到由双引号或者单引号括起来</a:t>
            </a:r>
            <a:endParaRPr lang="en-US" altLang="zh-CN" dirty="0"/>
          </a:p>
          <a:p>
            <a:r>
              <a:rPr lang="zh-CN" altLang="en-US" dirty="0"/>
              <a:t>常用的有</a:t>
            </a:r>
            <a:r>
              <a:rPr lang="en-US" altLang="zh-CN" dirty="0"/>
              <a:t>list</a:t>
            </a:r>
            <a:r>
              <a:rPr lang="zh-CN" altLang="en-US" dirty="0"/>
              <a:t>，列表；</a:t>
            </a:r>
            <a:r>
              <a:rPr lang="en-US" altLang="zh-CN" dirty="0"/>
              <a:t>tuple</a:t>
            </a:r>
            <a:r>
              <a:rPr lang="zh-CN" altLang="en-US" dirty="0"/>
              <a:t>，元组；</a:t>
            </a:r>
            <a:r>
              <a:rPr lang="en-US" altLang="zh-CN" dirty="0"/>
              <a:t>set</a:t>
            </a:r>
            <a:r>
              <a:rPr lang="zh-CN" altLang="en-US" dirty="0"/>
              <a:t>，集合；</a:t>
            </a:r>
            <a:r>
              <a:rPr lang="en-US" altLang="zh-CN" dirty="0" err="1"/>
              <a:t>dict</a:t>
            </a:r>
            <a:r>
              <a:rPr lang="zh-CN" altLang="en-US" dirty="0"/>
              <a:t>，字典；后面一一讲解</a:t>
            </a:r>
          </a:p>
        </p:txBody>
      </p:sp>
      <p:sp>
        <p:nvSpPr>
          <p:cNvPr id="4" name="灯片编号占位符 3"/>
          <p:cNvSpPr>
            <a:spLocks noGrp="1"/>
          </p:cNvSpPr>
          <p:nvPr>
            <p:ph type="sldNum" sz="quarter" idx="5"/>
          </p:nvPr>
        </p:nvSpPr>
        <p:spPr/>
        <p:txBody>
          <a:bodyPr/>
          <a:lstStyle/>
          <a:p>
            <a:fld id="{F9B1DA64-15D8-40F0-88BD-8AFD17E00AEC}" type="slidenum">
              <a:rPr lang="zh-CN" altLang="en-US" smtClean="0"/>
              <a:t>10</a:t>
            </a:fld>
            <a:endParaRPr lang="zh-CN" altLang="en-US"/>
          </a:p>
        </p:txBody>
      </p:sp>
    </p:spTree>
    <p:extLst>
      <p:ext uri="{BB962C8B-B14F-4D97-AF65-F5344CB8AC3E}">
        <p14:creationId xmlns:p14="http://schemas.microsoft.com/office/powerpoint/2010/main" val="3908099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EA2F9B-B6FC-4FAF-938E-52CABA48198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F7CA2A0-2CA5-422A-8402-01747500FF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4B796FD-E011-46FC-8FD9-CBA67CB9BF9E}"/>
              </a:ext>
            </a:extLst>
          </p:cNvPr>
          <p:cNvSpPr>
            <a:spLocks noGrp="1"/>
          </p:cNvSpPr>
          <p:nvPr>
            <p:ph type="dt" sz="half" idx="10"/>
          </p:nvPr>
        </p:nvSpPr>
        <p:spPr/>
        <p:txBody>
          <a:bodyPr/>
          <a:lstStyle/>
          <a:p>
            <a:fld id="{DE838928-6604-4115-A319-F65F0EBDF738}" type="datetimeFigureOut">
              <a:rPr lang="zh-CN" altLang="en-US" smtClean="0"/>
              <a:t>2021/1/5</a:t>
            </a:fld>
            <a:endParaRPr lang="zh-CN" altLang="en-US"/>
          </a:p>
        </p:txBody>
      </p:sp>
      <p:sp>
        <p:nvSpPr>
          <p:cNvPr id="5" name="页脚占位符 4">
            <a:extLst>
              <a:ext uri="{FF2B5EF4-FFF2-40B4-BE49-F238E27FC236}">
                <a16:creationId xmlns:a16="http://schemas.microsoft.com/office/drawing/2014/main" id="{F8A42E4A-8143-4272-9D46-73A4E4ED9E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59F934E-3884-4ABB-9674-C0ED0659BC27}"/>
              </a:ext>
            </a:extLst>
          </p:cNvPr>
          <p:cNvSpPr>
            <a:spLocks noGrp="1"/>
          </p:cNvSpPr>
          <p:nvPr>
            <p:ph type="sldNum" sz="quarter" idx="12"/>
          </p:nvPr>
        </p:nvSpPr>
        <p:spPr/>
        <p:txBody>
          <a:bodyPr/>
          <a:lstStyle/>
          <a:p>
            <a:fld id="{CD00FDBF-FA46-4362-B6AD-EB45D3CEA577}" type="slidenum">
              <a:rPr lang="zh-CN" altLang="en-US" smtClean="0"/>
              <a:t>‹#›</a:t>
            </a:fld>
            <a:endParaRPr lang="zh-CN" altLang="en-US"/>
          </a:p>
        </p:txBody>
      </p:sp>
    </p:spTree>
    <p:extLst>
      <p:ext uri="{BB962C8B-B14F-4D97-AF65-F5344CB8AC3E}">
        <p14:creationId xmlns:p14="http://schemas.microsoft.com/office/powerpoint/2010/main" val="2916761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2CC12F-D1C5-4FCE-807C-68913865764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F286497-3BF9-4D33-95F6-F93214E1936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78608CA-2F5A-4D07-8A4F-4D78382D8084}"/>
              </a:ext>
            </a:extLst>
          </p:cNvPr>
          <p:cNvSpPr>
            <a:spLocks noGrp="1"/>
          </p:cNvSpPr>
          <p:nvPr>
            <p:ph type="dt" sz="half" idx="10"/>
          </p:nvPr>
        </p:nvSpPr>
        <p:spPr/>
        <p:txBody>
          <a:bodyPr/>
          <a:lstStyle/>
          <a:p>
            <a:fld id="{DE838928-6604-4115-A319-F65F0EBDF738}" type="datetimeFigureOut">
              <a:rPr lang="zh-CN" altLang="en-US" smtClean="0"/>
              <a:t>2021/1/5</a:t>
            </a:fld>
            <a:endParaRPr lang="zh-CN" altLang="en-US"/>
          </a:p>
        </p:txBody>
      </p:sp>
      <p:sp>
        <p:nvSpPr>
          <p:cNvPr id="5" name="页脚占位符 4">
            <a:extLst>
              <a:ext uri="{FF2B5EF4-FFF2-40B4-BE49-F238E27FC236}">
                <a16:creationId xmlns:a16="http://schemas.microsoft.com/office/drawing/2014/main" id="{D4EC73BE-DBD9-4D13-9609-4A0A563F47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F66A27-A269-4F12-B846-7769B36C3E65}"/>
              </a:ext>
            </a:extLst>
          </p:cNvPr>
          <p:cNvSpPr>
            <a:spLocks noGrp="1"/>
          </p:cNvSpPr>
          <p:nvPr>
            <p:ph type="sldNum" sz="quarter" idx="12"/>
          </p:nvPr>
        </p:nvSpPr>
        <p:spPr/>
        <p:txBody>
          <a:bodyPr/>
          <a:lstStyle/>
          <a:p>
            <a:fld id="{CD00FDBF-FA46-4362-B6AD-EB45D3CEA577}" type="slidenum">
              <a:rPr lang="zh-CN" altLang="en-US" smtClean="0"/>
              <a:t>‹#›</a:t>
            </a:fld>
            <a:endParaRPr lang="zh-CN" altLang="en-US"/>
          </a:p>
        </p:txBody>
      </p:sp>
    </p:spTree>
    <p:extLst>
      <p:ext uri="{BB962C8B-B14F-4D97-AF65-F5344CB8AC3E}">
        <p14:creationId xmlns:p14="http://schemas.microsoft.com/office/powerpoint/2010/main" val="226634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B19555B-95D6-46C3-9861-DB82F9DECE9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ED6EA36-5A4D-4373-80C4-278740AE968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0A84E20-6C47-450C-A365-C32B0A7800C9}"/>
              </a:ext>
            </a:extLst>
          </p:cNvPr>
          <p:cNvSpPr>
            <a:spLocks noGrp="1"/>
          </p:cNvSpPr>
          <p:nvPr>
            <p:ph type="dt" sz="half" idx="10"/>
          </p:nvPr>
        </p:nvSpPr>
        <p:spPr/>
        <p:txBody>
          <a:bodyPr/>
          <a:lstStyle/>
          <a:p>
            <a:fld id="{DE838928-6604-4115-A319-F65F0EBDF738}" type="datetimeFigureOut">
              <a:rPr lang="zh-CN" altLang="en-US" smtClean="0"/>
              <a:t>2021/1/5</a:t>
            </a:fld>
            <a:endParaRPr lang="zh-CN" altLang="en-US"/>
          </a:p>
        </p:txBody>
      </p:sp>
      <p:sp>
        <p:nvSpPr>
          <p:cNvPr id="5" name="页脚占位符 4">
            <a:extLst>
              <a:ext uri="{FF2B5EF4-FFF2-40B4-BE49-F238E27FC236}">
                <a16:creationId xmlns:a16="http://schemas.microsoft.com/office/drawing/2014/main" id="{3C16EBC7-23AF-43BE-88C5-27057FA2AF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2756EE-018F-466C-9DE4-D51C33AADEF2}"/>
              </a:ext>
            </a:extLst>
          </p:cNvPr>
          <p:cNvSpPr>
            <a:spLocks noGrp="1"/>
          </p:cNvSpPr>
          <p:nvPr>
            <p:ph type="sldNum" sz="quarter" idx="12"/>
          </p:nvPr>
        </p:nvSpPr>
        <p:spPr/>
        <p:txBody>
          <a:bodyPr/>
          <a:lstStyle/>
          <a:p>
            <a:fld id="{CD00FDBF-FA46-4362-B6AD-EB45D3CEA577}" type="slidenum">
              <a:rPr lang="zh-CN" altLang="en-US" smtClean="0"/>
              <a:t>‹#›</a:t>
            </a:fld>
            <a:endParaRPr lang="zh-CN" altLang="en-US"/>
          </a:p>
        </p:txBody>
      </p:sp>
    </p:spTree>
    <p:extLst>
      <p:ext uri="{BB962C8B-B14F-4D97-AF65-F5344CB8AC3E}">
        <p14:creationId xmlns:p14="http://schemas.microsoft.com/office/powerpoint/2010/main" val="1130097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1796C6-D2F3-41E2-B414-F8E688EAA5A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A9F3091-3A4E-4F93-BE12-97A5B257F06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ABCCC88-98CB-419C-A35F-4D39B4E7814D}"/>
              </a:ext>
            </a:extLst>
          </p:cNvPr>
          <p:cNvSpPr>
            <a:spLocks noGrp="1"/>
          </p:cNvSpPr>
          <p:nvPr>
            <p:ph type="dt" sz="half" idx="10"/>
          </p:nvPr>
        </p:nvSpPr>
        <p:spPr/>
        <p:txBody>
          <a:bodyPr/>
          <a:lstStyle/>
          <a:p>
            <a:fld id="{DE838928-6604-4115-A319-F65F0EBDF738}" type="datetimeFigureOut">
              <a:rPr lang="zh-CN" altLang="en-US" smtClean="0"/>
              <a:t>2021/1/5</a:t>
            </a:fld>
            <a:endParaRPr lang="zh-CN" altLang="en-US"/>
          </a:p>
        </p:txBody>
      </p:sp>
      <p:sp>
        <p:nvSpPr>
          <p:cNvPr id="5" name="页脚占位符 4">
            <a:extLst>
              <a:ext uri="{FF2B5EF4-FFF2-40B4-BE49-F238E27FC236}">
                <a16:creationId xmlns:a16="http://schemas.microsoft.com/office/drawing/2014/main" id="{D99166C9-F2AC-45BD-BCEE-2968C7CE54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0C1414-D15D-4238-B986-5F242D81C543}"/>
              </a:ext>
            </a:extLst>
          </p:cNvPr>
          <p:cNvSpPr>
            <a:spLocks noGrp="1"/>
          </p:cNvSpPr>
          <p:nvPr>
            <p:ph type="sldNum" sz="quarter" idx="12"/>
          </p:nvPr>
        </p:nvSpPr>
        <p:spPr/>
        <p:txBody>
          <a:bodyPr/>
          <a:lstStyle/>
          <a:p>
            <a:fld id="{CD00FDBF-FA46-4362-B6AD-EB45D3CEA577}" type="slidenum">
              <a:rPr lang="zh-CN" altLang="en-US" smtClean="0"/>
              <a:t>‹#›</a:t>
            </a:fld>
            <a:endParaRPr lang="zh-CN" altLang="en-US"/>
          </a:p>
        </p:txBody>
      </p:sp>
    </p:spTree>
    <p:extLst>
      <p:ext uri="{BB962C8B-B14F-4D97-AF65-F5344CB8AC3E}">
        <p14:creationId xmlns:p14="http://schemas.microsoft.com/office/powerpoint/2010/main" val="1242235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EC15A-95E1-4FDF-8A1E-F3BAE3BF93A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37BCCA7-5778-47B0-9567-0CA2B306B4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8BEEFB8-EE9A-441B-9850-DCDE88B5D4DD}"/>
              </a:ext>
            </a:extLst>
          </p:cNvPr>
          <p:cNvSpPr>
            <a:spLocks noGrp="1"/>
          </p:cNvSpPr>
          <p:nvPr>
            <p:ph type="dt" sz="half" idx="10"/>
          </p:nvPr>
        </p:nvSpPr>
        <p:spPr/>
        <p:txBody>
          <a:bodyPr/>
          <a:lstStyle/>
          <a:p>
            <a:fld id="{DE838928-6604-4115-A319-F65F0EBDF738}" type="datetimeFigureOut">
              <a:rPr lang="zh-CN" altLang="en-US" smtClean="0"/>
              <a:t>2021/1/5</a:t>
            </a:fld>
            <a:endParaRPr lang="zh-CN" altLang="en-US"/>
          </a:p>
        </p:txBody>
      </p:sp>
      <p:sp>
        <p:nvSpPr>
          <p:cNvPr id="5" name="页脚占位符 4">
            <a:extLst>
              <a:ext uri="{FF2B5EF4-FFF2-40B4-BE49-F238E27FC236}">
                <a16:creationId xmlns:a16="http://schemas.microsoft.com/office/drawing/2014/main" id="{C089BAA8-E4D0-41EC-9B9C-EB6BA8D41C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541374-D905-4B82-AFCF-7B0E9945088C}"/>
              </a:ext>
            </a:extLst>
          </p:cNvPr>
          <p:cNvSpPr>
            <a:spLocks noGrp="1"/>
          </p:cNvSpPr>
          <p:nvPr>
            <p:ph type="sldNum" sz="quarter" idx="12"/>
          </p:nvPr>
        </p:nvSpPr>
        <p:spPr/>
        <p:txBody>
          <a:bodyPr/>
          <a:lstStyle/>
          <a:p>
            <a:fld id="{CD00FDBF-FA46-4362-B6AD-EB45D3CEA577}" type="slidenum">
              <a:rPr lang="zh-CN" altLang="en-US" smtClean="0"/>
              <a:t>‹#›</a:t>
            </a:fld>
            <a:endParaRPr lang="zh-CN" altLang="en-US"/>
          </a:p>
        </p:txBody>
      </p:sp>
    </p:spTree>
    <p:extLst>
      <p:ext uri="{BB962C8B-B14F-4D97-AF65-F5344CB8AC3E}">
        <p14:creationId xmlns:p14="http://schemas.microsoft.com/office/powerpoint/2010/main" val="3602917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1C2EC4-03E1-41BA-AD19-F1D6DA35628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E010F08-F44A-4E55-949E-CE16F10A428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A922C7A-B06D-466E-981E-409D65C6226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9FA18DB-E733-4E77-A80D-795959D33D5D}"/>
              </a:ext>
            </a:extLst>
          </p:cNvPr>
          <p:cNvSpPr>
            <a:spLocks noGrp="1"/>
          </p:cNvSpPr>
          <p:nvPr>
            <p:ph type="dt" sz="half" idx="10"/>
          </p:nvPr>
        </p:nvSpPr>
        <p:spPr/>
        <p:txBody>
          <a:bodyPr/>
          <a:lstStyle/>
          <a:p>
            <a:fld id="{DE838928-6604-4115-A319-F65F0EBDF738}" type="datetimeFigureOut">
              <a:rPr lang="zh-CN" altLang="en-US" smtClean="0"/>
              <a:t>2021/1/5</a:t>
            </a:fld>
            <a:endParaRPr lang="zh-CN" altLang="en-US"/>
          </a:p>
        </p:txBody>
      </p:sp>
      <p:sp>
        <p:nvSpPr>
          <p:cNvPr id="6" name="页脚占位符 5">
            <a:extLst>
              <a:ext uri="{FF2B5EF4-FFF2-40B4-BE49-F238E27FC236}">
                <a16:creationId xmlns:a16="http://schemas.microsoft.com/office/drawing/2014/main" id="{4513C338-DB52-4E10-BA5C-D0BF88629B0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2FF2408-3C6A-4767-8D56-E9C5F6848387}"/>
              </a:ext>
            </a:extLst>
          </p:cNvPr>
          <p:cNvSpPr>
            <a:spLocks noGrp="1"/>
          </p:cNvSpPr>
          <p:nvPr>
            <p:ph type="sldNum" sz="quarter" idx="12"/>
          </p:nvPr>
        </p:nvSpPr>
        <p:spPr/>
        <p:txBody>
          <a:bodyPr/>
          <a:lstStyle/>
          <a:p>
            <a:fld id="{CD00FDBF-FA46-4362-B6AD-EB45D3CEA577}" type="slidenum">
              <a:rPr lang="zh-CN" altLang="en-US" smtClean="0"/>
              <a:t>‹#›</a:t>
            </a:fld>
            <a:endParaRPr lang="zh-CN" altLang="en-US"/>
          </a:p>
        </p:txBody>
      </p:sp>
    </p:spTree>
    <p:extLst>
      <p:ext uri="{BB962C8B-B14F-4D97-AF65-F5344CB8AC3E}">
        <p14:creationId xmlns:p14="http://schemas.microsoft.com/office/powerpoint/2010/main" val="248987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37C043-953D-4DDF-9BAF-4875E13BBAB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161D615-37B9-4C44-9708-07373AA749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F79A1D7-DB1A-4DCF-9EAE-51DF0F4EB4A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53FE161-7545-4958-8131-40293841AB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9A7A99F-8230-4A4E-A5F6-8E09B8F3C67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F39AE25-8B99-49E3-AD07-228A57EC1C4D}"/>
              </a:ext>
            </a:extLst>
          </p:cNvPr>
          <p:cNvSpPr>
            <a:spLocks noGrp="1"/>
          </p:cNvSpPr>
          <p:nvPr>
            <p:ph type="dt" sz="half" idx="10"/>
          </p:nvPr>
        </p:nvSpPr>
        <p:spPr/>
        <p:txBody>
          <a:bodyPr/>
          <a:lstStyle/>
          <a:p>
            <a:fld id="{DE838928-6604-4115-A319-F65F0EBDF738}" type="datetimeFigureOut">
              <a:rPr lang="zh-CN" altLang="en-US" smtClean="0"/>
              <a:t>2021/1/5</a:t>
            </a:fld>
            <a:endParaRPr lang="zh-CN" altLang="en-US"/>
          </a:p>
        </p:txBody>
      </p:sp>
      <p:sp>
        <p:nvSpPr>
          <p:cNvPr id="8" name="页脚占位符 7">
            <a:extLst>
              <a:ext uri="{FF2B5EF4-FFF2-40B4-BE49-F238E27FC236}">
                <a16:creationId xmlns:a16="http://schemas.microsoft.com/office/drawing/2014/main" id="{67F86486-D5D0-49AA-82EA-0A5EBD4956D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FA05A3F-566C-4430-83DC-5027BF2C4835}"/>
              </a:ext>
            </a:extLst>
          </p:cNvPr>
          <p:cNvSpPr>
            <a:spLocks noGrp="1"/>
          </p:cNvSpPr>
          <p:nvPr>
            <p:ph type="sldNum" sz="quarter" idx="12"/>
          </p:nvPr>
        </p:nvSpPr>
        <p:spPr/>
        <p:txBody>
          <a:bodyPr/>
          <a:lstStyle/>
          <a:p>
            <a:fld id="{CD00FDBF-FA46-4362-B6AD-EB45D3CEA577}" type="slidenum">
              <a:rPr lang="zh-CN" altLang="en-US" smtClean="0"/>
              <a:t>‹#›</a:t>
            </a:fld>
            <a:endParaRPr lang="zh-CN" altLang="en-US"/>
          </a:p>
        </p:txBody>
      </p:sp>
    </p:spTree>
    <p:extLst>
      <p:ext uri="{BB962C8B-B14F-4D97-AF65-F5344CB8AC3E}">
        <p14:creationId xmlns:p14="http://schemas.microsoft.com/office/powerpoint/2010/main" val="12237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BD7D57-1E74-401D-90C4-493417BA799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92FBEF7-6713-4458-9357-74156FAC405E}"/>
              </a:ext>
            </a:extLst>
          </p:cNvPr>
          <p:cNvSpPr>
            <a:spLocks noGrp="1"/>
          </p:cNvSpPr>
          <p:nvPr>
            <p:ph type="dt" sz="half" idx="10"/>
          </p:nvPr>
        </p:nvSpPr>
        <p:spPr/>
        <p:txBody>
          <a:bodyPr/>
          <a:lstStyle/>
          <a:p>
            <a:fld id="{DE838928-6604-4115-A319-F65F0EBDF738}" type="datetimeFigureOut">
              <a:rPr lang="zh-CN" altLang="en-US" smtClean="0"/>
              <a:t>2021/1/5</a:t>
            </a:fld>
            <a:endParaRPr lang="zh-CN" altLang="en-US"/>
          </a:p>
        </p:txBody>
      </p:sp>
      <p:sp>
        <p:nvSpPr>
          <p:cNvPr id="4" name="页脚占位符 3">
            <a:extLst>
              <a:ext uri="{FF2B5EF4-FFF2-40B4-BE49-F238E27FC236}">
                <a16:creationId xmlns:a16="http://schemas.microsoft.com/office/drawing/2014/main" id="{2F646765-9765-4AEB-A161-5D785A17B80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9480E68-169C-4F1E-AE4D-6B36ED6C9A41}"/>
              </a:ext>
            </a:extLst>
          </p:cNvPr>
          <p:cNvSpPr>
            <a:spLocks noGrp="1"/>
          </p:cNvSpPr>
          <p:nvPr>
            <p:ph type="sldNum" sz="quarter" idx="12"/>
          </p:nvPr>
        </p:nvSpPr>
        <p:spPr/>
        <p:txBody>
          <a:bodyPr/>
          <a:lstStyle/>
          <a:p>
            <a:fld id="{CD00FDBF-FA46-4362-B6AD-EB45D3CEA577}" type="slidenum">
              <a:rPr lang="zh-CN" altLang="en-US" smtClean="0"/>
              <a:t>‹#›</a:t>
            </a:fld>
            <a:endParaRPr lang="zh-CN" altLang="en-US"/>
          </a:p>
        </p:txBody>
      </p:sp>
    </p:spTree>
    <p:extLst>
      <p:ext uri="{BB962C8B-B14F-4D97-AF65-F5344CB8AC3E}">
        <p14:creationId xmlns:p14="http://schemas.microsoft.com/office/powerpoint/2010/main" val="2730124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270653F-2033-4206-9C4C-A94C5B1BA90B}"/>
              </a:ext>
            </a:extLst>
          </p:cNvPr>
          <p:cNvSpPr>
            <a:spLocks noGrp="1"/>
          </p:cNvSpPr>
          <p:nvPr>
            <p:ph type="dt" sz="half" idx="10"/>
          </p:nvPr>
        </p:nvSpPr>
        <p:spPr/>
        <p:txBody>
          <a:bodyPr/>
          <a:lstStyle/>
          <a:p>
            <a:fld id="{DE838928-6604-4115-A319-F65F0EBDF738}" type="datetimeFigureOut">
              <a:rPr lang="zh-CN" altLang="en-US" smtClean="0"/>
              <a:t>2021/1/5</a:t>
            </a:fld>
            <a:endParaRPr lang="zh-CN" altLang="en-US"/>
          </a:p>
        </p:txBody>
      </p:sp>
      <p:sp>
        <p:nvSpPr>
          <p:cNvPr id="3" name="页脚占位符 2">
            <a:extLst>
              <a:ext uri="{FF2B5EF4-FFF2-40B4-BE49-F238E27FC236}">
                <a16:creationId xmlns:a16="http://schemas.microsoft.com/office/drawing/2014/main" id="{10BD3362-74D3-4286-98EE-ED1FFB176EE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6E86CB8-2902-458E-A2B0-40DBCD1B9A56}"/>
              </a:ext>
            </a:extLst>
          </p:cNvPr>
          <p:cNvSpPr>
            <a:spLocks noGrp="1"/>
          </p:cNvSpPr>
          <p:nvPr>
            <p:ph type="sldNum" sz="quarter" idx="12"/>
          </p:nvPr>
        </p:nvSpPr>
        <p:spPr/>
        <p:txBody>
          <a:bodyPr/>
          <a:lstStyle/>
          <a:p>
            <a:fld id="{CD00FDBF-FA46-4362-B6AD-EB45D3CEA577}" type="slidenum">
              <a:rPr lang="zh-CN" altLang="en-US" smtClean="0"/>
              <a:t>‹#›</a:t>
            </a:fld>
            <a:endParaRPr lang="zh-CN" altLang="en-US"/>
          </a:p>
        </p:txBody>
      </p:sp>
    </p:spTree>
    <p:extLst>
      <p:ext uri="{BB962C8B-B14F-4D97-AF65-F5344CB8AC3E}">
        <p14:creationId xmlns:p14="http://schemas.microsoft.com/office/powerpoint/2010/main" val="274772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9F67F6-92DF-4617-8476-D313E266119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38FD942-EB9D-4C2F-9535-E043470F10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DB255C2-D92E-44E1-8FBB-EA5C8F85E4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2A084F5-14D6-494F-B66A-88746D0D84D7}"/>
              </a:ext>
            </a:extLst>
          </p:cNvPr>
          <p:cNvSpPr>
            <a:spLocks noGrp="1"/>
          </p:cNvSpPr>
          <p:nvPr>
            <p:ph type="dt" sz="half" idx="10"/>
          </p:nvPr>
        </p:nvSpPr>
        <p:spPr/>
        <p:txBody>
          <a:bodyPr/>
          <a:lstStyle/>
          <a:p>
            <a:fld id="{DE838928-6604-4115-A319-F65F0EBDF738}" type="datetimeFigureOut">
              <a:rPr lang="zh-CN" altLang="en-US" smtClean="0"/>
              <a:t>2021/1/5</a:t>
            </a:fld>
            <a:endParaRPr lang="zh-CN" altLang="en-US"/>
          </a:p>
        </p:txBody>
      </p:sp>
      <p:sp>
        <p:nvSpPr>
          <p:cNvPr id="6" name="页脚占位符 5">
            <a:extLst>
              <a:ext uri="{FF2B5EF4-FFF2-40B4-BE49-F238E27FC236}">
                <a16:creationId xmlns:a16="http://schemas.microsoft.com/office/drawing/2014/main" id="{C4FA84AD-9757-4F7C-98D4-1DA5D1504F3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D47C26-33D0-40EC-9E60-FAA0E79232C3}"/>
              </a:ext>
            </a:extLst>
          </p:cNvPr>
          <p:cNvSpPr>
            <a:spLocks noGrp="1"/>
          </p:cNvSpPr>
          <p:nvPr>
            <p:ph type="sldNum" sz="quarter" idx="12"/>
          </p:nvPr>
        </p:nvSpPr>
        <p:spPr/>
        <p:txBody>
          <a:bodyPr/>
          <a:lstStyle/>
          <a:p>
            <a:fld id="{CD00FDBF-FA46-4362-B6AD-EB45D3CEA577}" type="slidenum">
              <a:rPr lang="zh-CN" altLang="en-US" smtClean="0"/>
              <a:t>‹#›</a:t>
            </a:fld>
            <a:endParaRPr lang="zh-CN" altLang="en-US"/>
          </a:p>
        </p:txBody>
      </p:sp>
    </p:spTree>
    <p:extLst>
      <p:ext uri="{BB962C8B-B14F-4D97-AF65-F5344CB8AC3E}">
        <p14:creationId xmlns:p14="http://schemas.microsoft.com/office/powerpoint/2010/main" val="3377645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2726BF-3FC0-4A77-8A88-5AB800F7FF9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CE634DD-ED2E-4E58-BB69-A543ED470F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788D148-1FFF-4867-8F29-6113D8E9E3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6B62E8A-ACB3-4288-9189-2D72084A307E}"/>
              </a:ext>
            </a:extLst>
          </p:cNvPr>
          <p:cNvSpPr>
            <a:spLocks noGrp="1"/>
          </p:cNvSpPr>
          <p:nvPr>
            <p:ph type="dt" sz="half" idx="10"/>
          </p:nvPr>
        </p:nvSpPr>
        <p:spPr/>
        <p:txBody>
          <a:bodyPr/>
          <a:lstStyle/>
          <a:p>
            <a:fld id="{DE838928-6604-4115-A319-F65F0EBDF738}" type="datetimeFigureOut">
              <a:rPr lang="zh-CN" altLang="en-US" smtClean="0"/>
              <a:t>2021/1/5</a:t>
            </a:fld>
            <a:endParaRPr lang="zh-CN" altLang="en-US"/>
          </a:p>
        </p:txBody>
      </p:sp>
      <p:sp>
        <p:nvSpPr>
          <p:cNvPr id="6" name="页脚占位符 5">
            <a:extLst>
              <a:ext uri="{FF2B5EF4-FFF2-40B4-BE49-F238E27FC236}">
                <a16:creationId xmlns:a16="http://schemas.microsoft.com/office/drawing/2014/main" id="{16DE3171-9CDF-435F-B861-28F7C4AB888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46B22EE-F5C2-4B5E-A1DC-088FA833DD93}"/>
              </a:ext>
            </a:extLst>
          </p:cNvPr>
          <p:cNvSpPr>
            <a:spLocks noGrp="1"/>
          </p:cNvSpPr>
          <p:nvPr>
            <p:ph type="sldNum" sz="quarter" idx="12"/>
          </p:nvPr>
        </p:nvSpPr>
        <p:spPr/>
        <p:txBody>
          <a:bodyPr/>
          <a:lstStyle/>
          <a:p>
            <a:fld id="{CD00FDBF-FA46-4362-B6AD-EB45D3CEA577}" type="slidenum">
              <a:rPr lang="zh-CN" altLang="en-US" smtClean="0"/>
              <a:t>‹#›</a:t>
            </a:fld>
            <a:endParaRPr lang="zh-CN" altLang="en-US"/>
          </a:p>
        </p:txBody>
      </p:sp>
    </p:spTree>
    <p:extLst>
      <p:ext uri="{BB962C8B-B14F-4D97-AF65-F5344CB8AC3E}">
        <p14:creationId xmlns:p14="http://schemas.microsoft.com/office/powerpoint/2010/main" val="3247067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B8F9376-3018-4E27-B0C2-C5D502A6B1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072596D-4D81-4830-B756-E1E16F4C31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CA13234-1053-4C87-BED1-8751982277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838928-6604-4115-A319-F65F0EBDF738}" type="datetimeFigureOut">
              <a:rPr lang="zh-CN" altLang="en-US" smtClean="0"/>
              <a:t>2021/1/5</a:t>
            </a:fld>
            <a:endParaRPr lang="zh-CN" altLang="en-US"/>
          </a:p>
        </p:txBody>
      </p:sp>
      <p:sp>
        <p:nvSpPr>
          <p:cNvPr id="5" name="页脚占位符 4">
            <a:extLst>
              <a:ext uri="{FF2B5EF4-FFF2-40B4-BE49-F238E27FC236}">
                <a16:creationId xmlns:a16="http://schemas.microsoft.com/office/drawing/2014/main" id="{1EB7DCF7-1FE4-4991-B8DA-8AFC7EF1A1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9EACBF4-ECC8-4131-B04C-80C39B89AF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00FDBF-FA46-4362-B6AD-EB45D3CEA577}" type="slidenum">
              <a:rPr lang="zh-CN" altLang="en-US" smtClean="0"/>
              <a:t>‹#›</a:t>
            </a:fld>
            <a:endParaRPr lang="zh-CN" altLang="en-US"/>
          </a:p>
        </p:txBody>
      </p:sp>
    </p:spTree>
    <p:extLst>
      <p:ext uri="{BB962C8B-B14F-4D97-AF65-F5344CB8AC3E}">
        <p14:creationId xmlns:p14="http://schemas.microsoft.com/office/powerpoint/2010/main" val="712402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hyperlink" Target="https://github.com/MurphyWan/Python-first-Practice" TargetMode="External"/><Relationship Id="rId4" Type="http://schemas.openxmlformats.org/officeDocument/2006/relationships/hyperlink" Target="https://www.liaoxuefeng.com/wiki/1016959663602400"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11610802@mail.sustech.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12032793@mail.sustech.edu.c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www.python.or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手动输入 7">
            <a:extLst>
              <a:ext uri="{FF2B5EF4-FFF2-40B4-BE49-F238E27FC236}">
                <a16:creationId xmlns:a16="http://schemas.microsoft.com/office/drawing/2014/main" id="{05A90C1E-837C-402C-BAB8-E98EF68C29A3}"/>
              </a:ext>
            </a:extLst>
          </p:cNvPr>
          <p:cNvSpPr/>
          <p:nvPr/>
        </p:nvSpPr>
        <p:spPr>
          <a:xfrm>
            <a:off x="-20270" y="4651642"/>
            <a:ext cx="12193219" cy="220635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14"/>
              <a:gd name="connsiteY0" fmla="*/ 0 h 16123"/>
              <a:gd name="connsiteX1" fmla="*/ 10014 w 10014"/>
              <a:gd name="connsiteY1" fmla="*/ 6123 h 16123"/>
              <a:gd name="connsiteX2" fmla="*/ 10014 w 10014"/>
              <a:gd name="connsiteY2" fmla="*/ 16123 h 16123"/>
              <a:gd name="connsiteX3" fmla="*/ 14 w 10014"/>
              <a:gd name="connsiteY3" fmla="*/ 16123 h 16123"/>
              <a:gd name="connsiteX4" fmla="*/ 0 w 10014"/>
              <a:gd name="connsiteY4" fmla="*/ 0 h 16123"/>
              <a:gd name="connsiteX0" fmla="*/ 0 w 10014"/>
              <a:gd name="connsiteY0" fmla="*/ 0 h 16123"/>
              <a:gd name="connsiteX1" fmla="*/ 10000 w 10014"/>
              <a:gd name="connsiteY1" fmla="*/ 10615 h 16123"/>
              <a:gd name="connsiteX2" fmla="*/ 10014 w 10014"/>
              <a:gd name="connsiteY2" fmla="*/ 16123 h 16123"/>
              <a:gd name="connsiteX3" fmla="*/ 14 w 10014"/>
              <a:gd name="connsiteY3" fmla="*/ 16123 h 16123"/>
              <a:gd name="connsiteX4" fmla="*/ 0 w 10014"/>
              <a:gd name="connsiteY4" fmla="*/ 0 h 16123"/>
              <a:gd name="connsiteX0" fmla="*/ 8 w 10001"/>
              <a:gd name="connsiteY0" fmla="*/ 0 h 16185"/>
              <a:gd name="connsiteX1" fmla="*/ 9987 w 10001"/>
              <a:gd name="connsiteY1" fmla="*/ 10677 h 16185"/>
              <a:gd name="connsiteX2" fmla="*/ 10001 w 10001"/>
              <a:gd name="connsiteY2" fmla="*/ 16185 h 16185"/>
              <a:gd name="connsiteX3" fmla="*/ 1 w 10001"/>
              <a:gd name="connsiteY3" fmla="*/ 16185 h 16185"/>
              <a:gd name="connsiteX4" fmla="*/ 8 w 10001"/>
              <a:gd name="connsiteY4" fmla="*/ 0 h 16185"/>
              <a:gd name="connsiteX0" fmla="*/ 8 w 10002"/>
              <a:gd name="connsiteY0" fmla="*/ 0 h 16185"/>
              <a:gd name="connsiteX1" fmla="*/ 10001 w 10002"/>
              <a:gd name="connsiteY1" fmla="*/ 10677 h 16185"/>
              <a:gd name="connsiteX2" fmla="*/ 10001 w 10002"/>
              <a:gd name="connsiteY2" fmla="*/ 16185 h 16185"/>
              <a:gd name="connsiteX3" fmla="*/ 1 w 10002"/>
              <a:gd name="connsiteY3" fmla="*/ 16185 h 16185"/>
              <a:gd name="connsiteX4" fmla="*/ 8 w 10002"/>
              <a:gd name="connsiteY4" fmla="*/ 0 h 16185"/>
              <a:gd name="connsiteX0" fmla="*/ 8 w 10001"/>
              <a:gd name="connsiteY0" fmla="*/ 0 h 16185"/>
              <a:gd name="connsiteX1" fmla="*/ 9987 w 10001"/>
              <a:gd name="connsiteY1" fmla="*/ 10554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 h="16185">
                <a:moveTo>
                  <a:pt x="8" y="0"/>
                </a:moveTo>
                <a:lnTo>
                  <a:pt x="9994" y="10492"/>
                </a:lnTo>
                <a:cubicBezTo>
                  <a:pt x="9999" y="12328"/>
                  <a:pt x="9996" y="14349"/>
                  <a:pt x="10001" y="16185"/>
                </a:cubicBezTo>
                <a:lnTo>
                  <a:pt x="1" y="16185"/>
                </a:lnTo>
                <a:cubicBezTo>
                  <a:pt x="-4" y="10811"/>
                  <a:pt x="5" y="5374"/>
                  <a:pt x="8" y="0"/>
                </a:cubicBezTo>
                <a:close/>
              </a:path>
            </a:pathLst>
          </a:custGeom>
          <a:solidFill>
            <a:srgbClr val="0A5158"/>
          </a:solidFill>
          <a:ln>
            <a:solidFill>
              <a:srgbClr val="0A5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2DB8A1CD-A601-4873-8708-384874A0F962}"/>
              </a:ext>
            </a:extLst>
          </p:cNvPr>
          <p:cNvSpPr txBox="1"/>
          <p:nvPr/>
        </p:nvSpPr>
        <p:spPr>
          <a:xfrm>
            <a:off x="503339" y="5377343"/>
            <a:ext cx="4957893" cy="984885"/>
          </a:xfrm>
          <a:prstGeom prst="rect">
            <a:avLst/>
          </a:prstGeom>
          <a:noFill/>
        </p:spPr>
        <p:txBody>
          <a:bodyPr wrap="square" rtlCol="0">
            <a:spAutoFit/>
          </a:bodyPr>
          <a:lstStyle/>
          <a:p>
            <a:r>
              <a:rPr lang="en-US" altLang="zh-CN" sz="4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SUSTech</a:t>
            </a:r>
          </a:p>
          <a:p>
            <a:r>
              <a:rPr lang="en-US" altLang="zh-CN"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Southern University of Science and Technology</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0682A839-F662-4E22-B911-1DD36B61EED1}"/>
              </a:ext>
            </a:extLst>
          </p:cNvPr>
          <p:cNvSpPr txBox="1"/>
          <p:nvPr/>
        </p:nvSpPr>
        <p:spPr>
          <a:xfrm>
            <a:off x="813776" y="495772"/>
            <a:ext cx="10525125" cy="2985433"/>
          </a:xfrm>
          <a:prstGeom prst="rect">
            <a:avLst/>
          </a:prstGeom>
          <a:noFill/>
        </p:spPr>
        <p:txBody>
          <a:bodyPr wrap="square" rtlCol="0">
            <a:spAutoFit/>
          </a:bodyPr>
          <a:lstStyle/>
          <a:p>
            <a:r>
              <a:rPr lang="en-US" altLang="zh-CN" sz="4800" dirty="0">
                <a:solidFill>
                  <a:srgbClr val="C1801C"/>
                </a:solidFill>
                <a:latin typeface="Times New Roman" panose="02020603050405020304" pitchFamily="18" charset="0"/>
                <a:cs typeface="Times New Roman" panose="02020603050405020304" pitchFamily="18" charset="0"/>
              </a:rPr>
              <a:t>EE326 Digital Image Processing</a:t>
            </a:r>
          </a:p>
          <a:p>
            <a:r>
              <a:rPr lang="en-US" altLang="zh-CN" sz="4800" dirty="0">
                <a:solidFill>
                  <a:srgbClr val="C1801C"/>
                </a:solidFill>
                <a:latin typeface="Times New Roman" panose="02020603050405020304" pitchFamily="18" charset="0"/>
                <a:cs typeface="Times New Roman" panose="02020603050405020304" pitchFamily="18" charset="0"/>
              </a:rPr>
              <a:t>Lab Tutorial 1</a:t>
            </a:r>
          </a:p>
          <a:p>
            <a:r>
              <a:rPr lang="en-US" altLang="zh-CN" sz="4800" dirty="0">
                <a:solidFill>
                  <a:srgbClr val="C1801C"/>
                </a:solidFill>
                <a:latin typeface="Times New Roman" panose="02020603050405020304" pitchFamily="18" charset="0"/>
                <a:cs typeface="Times New Roman" panose="02020603050405020304" pitchFamily="18" charset="0"/>
              </a:rPr>
              <a:t>Python Introduction</a:t>
            </a:r>
          </a:p>
          <a:p>
            <a:endParaRPr lang="en-US" altLang="zh-CN" sz="4400" dirty="0">
              <a:solidFill>
                <a:srgbClr val="C1801C"/>
              </a:solidFill>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A70480B4-B59A-47CF-9E4A-9E471AEC9C0D}"/>
              </a:ext>
            </a:extLst>
          </p:cNvPr>
          <p:cNvSpPr txBox="1"/>
          <p:nvPr/>
        </p:nvSpPr>
        <p:spPr>
          <a:xfrm>
            <a:off x="853099" y="3283576"/>
            <a:ext cx="6110286" cy="1200329"/>
          </a:xfrm>
          <a:prstGeom prst="rect">
            <a:avLst/>
          </a:prstGeom>
          <a:noFill/>
        </p:spPr>
        <p:txBody>
          <a:bodyPr wrap="square">
            <a:spAutoFit/>
          </a:bodyPr>
          <a:lstStyle/>
          <a:p>
            <a:r>
              <a:rPr lang="en-US" altLang="zh-CN" sz="2400" dirty="0">
                <a:solidFill>
                  <a:srgbClr val="366A85"/>
                </a:solidFill>
                <a:latin typeface="Times New Roman" panose="02020603050405020304" pitchFamily="18" charset="0"/>
                <a:cs typeface="Times New Roman" panose="02020603050405020304" pitchFamily="18" charset="0"/>
              </a:rPr>
              <a:t>Prof. Yu</a:t>
            </a:r>
          </a:p>
          <a:p>
            <a:r>
              <a:rPr lang="en-US" altLang="zh-CN" sz="2400" dirty="0">
                <a:solidFill>
                  <a:srgbClr val="366A85"/>
                </a:solidFill>
                <a:latin typeface="Times New Roman" panose="02020603050405020304" pitchFamily="18" charset="0"/>
                <a:cs typeface="Times New Roman" panose="02020603050405020304" pitchFamily="18" charset="0"/>
              </a:rPr>
              <a:t>Dept. Electric and Electronic Engineering</a:t>
            </a:r>
          </a:p>
          <a:p>
            <a:r>
              <a:rPr lang="en-US" altLang="zh-CN" sz="2400" dirty="0">
                <a:solidFill>
                  <a:srgbClr val="366A85"/>
                </a:solidFill>
                <a:latin typeface="Times New Roman" panose="02020603050405020304" pitchFamily="18" charset="0"/>
                <a:cs typeface="Times New Roman" panose="02020603050405020304" pitchFamily="18" charset="0"/>
              </a:rPr>
              <a:t>Southern University of Science and Technology</a:t>
            </a:r>
            <a:endParaRPr lang="zh-CN" altLang="en-US" sz="2400" dirty="0">
              <a:solidFill>
                <a:srgbClr val="366A8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307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手动输入 7">
            <a:extLst>
              <a:ext uri="{FF2B5EF4-FFF2-40B4-BE49-F238E27FC236}">
                <a16:creationId xmlns:a16="http://schemas.microsoft.com/office/drawing/2014/main" id="{05A90C1E-837C-402C-BAB8-E98EF68C29A3}"/>
              </a:ext>
            </a:extLst>
          </p:cNvPr>
          <p:cNvSpPr/>
          <p:nvPr/>
        </p:nvSpPr>
        <p:spPr>
          <a:xfrm>
            <a:off x="-20270" y="4651642"/>
            <a:ext cx="12193219" cy="220635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14"/>
              <a:gd name="connsiteY0" fmla="*/ 0 h 16123"/>
              <a:gd name="connsiteX1" fmla="*/ 10014 w 10014"/>
              <a:gd name="connsiteY1" fmla="*/ 6123 h 16123"/>
              <a:gd name="connsiteX2" fmla="*/ 10014 w 10014"/>
              <a:gd name="connsiteY2" fmla="*/ 16123 h 16123"/>
              <a:gd name="connsiteX3" fmla="*/ 14 w 10014"/>
              <a:gd name="connsiteY3" fmla="*/ 16123 h 16123"/>
              <a:gd name="connsiteX4" fmla="*/ 0 w 10014"/>
              <a:gd name="connsiteY4" fmla="*/ 0 h 16123"/>
              <a:gd name="connsiteX0" fmla="*/ 0 w 10014"/>
              <a:gd name="connsiteY0" fmla="*/ 0 h 16123"/>
              <a:gd name="connsiteX1" fmla="*/ 10000 w 10014"/>
              <a:gd name="connsiteY1" fmla="*/ 10615 h 16123"/>
              <a:gd name="connsiteX2" fmla="*/ 10014 w 10014"/>
              <a:gd name="connsiteY2" fmla="*/ 16123 h 16123"/>
              <a:gd name="connsiteX3" fmla="*/ 14 w 10014"/>
              <a:gd name="connsiteY3" fmla="*/ 16123 h 16123"/>
              <a:gd name="connsiteX4" fmla="*/ 0 w 10014"/>
              <a:gd name="connsiteY4" fmla="*/ 0 h 16123"/>
              <a:gd name="connsiteX0" fmla="*/ 8 w 10001"/>
              <a:gd name="connsiteY0" fmla="*/ 0 h 16185"/>
              <a:gd name="connsiteX1" fmla="*/ 9987 w 10001"/>
              <a:gd name="connsiteY1" fmla="*/ 10677 h 16185"/>
              <a:gd name="connsiteX2" fmla="*/ 10001 w 10001"/>
              <a:gd name="connsiteY2" fmla="*/ 16185 h 16185"/>
              <a:gd name="connsiteX3" fmla="*/ 1 w 10001"/>
              <a:gd name="connsiteY3" fmla="*/ 16185 h 16185"/>
              <a:gd name="connsiteX4" fmla="*/ 8 w 10001"/>
              <a:gd name="connsiteY4" fmla="*/ 0 h 16185"/>
              <a:gd name="connsiteX0" fmla="*/ 8 w 10002"/>
              <a:gd name="connsiteY0" fmla="*/ 0 h 16185"/>
              <a:gd name="connsiteX1" fmla="*/ 10001 w 10002"/>
              <a:gd name="connsiteY1" fmla="*/ 10677 h 16185"/>
              <a:gd name="connsiteX2" fmla="*/ 10001 w 10002"/>
              <a:gd name="connsiteY2" fmla="*/ 16185 h 16185"/>
              <a:gd name="connsiteX3" fmla="*/ 1 w 10002"/>
              <a:gd name="connsiteY3" fmla="*/ 16185 h 16185"/>
              <a:gd name="connsiteX4" fmla="*/ 8 w 10002"/>
              <a:gd name="connsiteY4" fmla="*/ 0 h 16185"/>
              <a:gd name="connsiteX0" fmla="*/ 8 w 10001"/>
              <a:gd name="connsiteY0" fmla="*/ 0 h 16185"/>
              <a:gd name="connsiteX1" fmla="*/ 9987 w 10001"/>
              <a:gd name="connsiteY1" fmla="*/ 10554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 h="16185">
                <a:moveTo>
                  <a:pt x="8" y="0"/>
                </a:moveTo>
                <a:lnTo>
                  <a:pt x="9994" y="10492"/>
                </a:lnTo>
                <a:cubicBezTo>
                  <a:pt x="9999" y="12328"/>
                  <a:pt x="9996" y="14349"/>
                  <a:pt x="10001" y="16185"/>
                </a:cubicBezTo>
                <a:lnTo>
                  <a:pt x="1" y="16185"/>
                </a:lnTo>
                <a:cubicBezTo>
                  <a:pt x="-4" y="10811"/>
                  <a:pt x="5" y="5374"/>
                  <a:pt x="8" y="0"/>
                </a:cubicBezTo>
                <a:close/>
              </a:path>
            </a:pathLst>
          </a:custGeom>
          <a:solidFill>
            <a:srgbClr val="0A5158"/>
          </a:solidFill>
          <a:ln>
            <a:solidFill>
              <a:srgbClr val="0A5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2DB8A1CD-A601-4873-8708-384874A0F962}"/>
              </a:ext>
            </a:extLst>
          </p:cNvPr>
          <p:cNvSpPr txBox="1"/>
          <p:nvPr/>
        </p:nvSpPr>
        <p:spPr>
          <a:xfrm>
            <a:off x="503339" y="5377343"/>
            <a:ext cx="4957893" cy="984885"/>
          </a:xfrm>
          <a:prstGeom prst="rect">
            <a:avLst/>
          </a:prstGeom>
          <a:noFill/>
        </p:spPr>
        <p:txBody>
          <a:bodyPr wrap="square" rtlCol="0">
            <a:spAutoFit/>
          </a:bodyPr>
          <a:lstStyle/>
          <a:p>
            <a:r>
              <a:rPr lang="en-US" altLang="zh-CN" sz="4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SUSTech</a:t>
            </a:r>
          </a:p>
          <a:p>
            <a:r>
              <a:rPr lang="en-US" altLang="zh-CN"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Southern University of Science and Technology</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0682A839-F662-4E22-B911-1DD36B61EED1}"/>
              </a:ext>
            </a:extLst>
          </p:cNvPr>
          <p:cNvSpPr txBox="1"/>
          <p:nvPr/>
        </p:nvSpPr>
        <p:spPr>
          <a:xfrm>
            <a:off x="813776" y="495772"/>
            <a:ext cx="10525125" cy="830997"/>
          </a:xfrm>
          <a:prstGeom prst="rect">
            <a:avLst/>
          </a:prstGeom>
          <a:noFill/>
        </p:spPr>
        <p:txBody>
          <a:bodyPr wrap="square" rtlCol="0">
            <a:spAutoFit/>
          </a:bodyPr>
          <a:lstStyle/>
          <a:p>
            <a:r>
              <a:rPr lang="en-US" altLang="zh-CN" sz="4800" dirty="0">
                <a:solidFill>
                  <a:srgbClr val="C1801C"/>
                </a:solidFill>
                <a:latin typeface="Times New Roman" panose="02020603050405020304" pitchFamily="18" charset="0"/>
                <a:cs typeface="Times New Roman" panose="02020603050405020304" pitchFamily="18" charset="0"/>
              </a:rPr>
              <a:t>Basic Data Type </a:t>
            </a:r>
            <a:endParaRPr lang="en-US" altLang="zh-CN" sz="4400" dirty="0">
              <a:solidFill>
                <a:srgbClr val="C1801C"/>
              </a:solidFill>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A70480B4-B59A-47CF-9E4A-9E471AEC9C0D}"/>
              </a:ext>
            </a:extLst>
          </p:cNvPr>
          <p:cNvSpPr txBox="1"/>
          <p:nvPr/>
        </p:nvSpPr>
        <p:spPr>
          <a:xfrm>
            <a:off x="692332" y="1326769"/>
            <a:ext cx="8473099" cy="3305007"/>
          </a:xfrm>
          <a:prstGeom prst="rect">
            <a:avLst/>
          </a:prstGeom>
          <a:noFill/>
        </p:spPr>
        <p:txBody>
          <a:bodyPr wrap="square">
            <a:spAutoFit/>
          </a:bodyPr>
          <a:lstStyle/>
          <a:p>
            <a:pPr marL="800100" lvl="1" indent="-342900">
              <a:lnSpc>
                <a:spcPct val="150000"/>
              </a:lnSpc>
              <a:spcBef>
                <a:spcPts val="1200"/>
              </a:spcBef>
              <a:buFont typeface="Arial" panose="020B0604020202020204" pitchFamily="34" charset="0"/>
              <a:buChar char="•"/>
              <a:defRPr/>
            </a:pPr>
            <a:r>
              <a:rPr lang="en-US" altLang="zh-CN"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Numeric Types — int, float, complex</a:t>
            </a:r>
          </a:p>
          <a:p>
            <a:pPr marL="800100" lvl="1" indent="-342900">
              <a:lnSpc>
                <a:spcPct val="150000"/>
              </a:lnSpc>
              <a:spcBef>
                <a:spcPts val="1200"/>
              </a:spcBef>
              <a:buFont typeface="Arial" panose="020B0604020202020204" pitchFamily="34" charset="0"/>
              <a:buChar char="•"/>
              <a:defRPr/>
            </a:pPr>
            <a:r>
              <a:rPr lang="en-US" altLang="zh-CN"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Boolean Type — True, False</a:t>
            </a:r>
          </a:p>
          <a:p>
            <a:pPr marL="800100" lvl="1" indent="-342900">
              <a:lnSpc>
                <a:spcPct val="150000"/>
              </a:lnSpc>
              <a:spcBef>
                <a:spcPts val="1200"/>
              </a:spcBef>
              <a:buFont typeface="Arial" panose="020B0604020202020204" pitchFamily="34" charset="0"/>
              <a:buChar char="•"/>
              <a:defRPr/>
            </a:pPr>
            <a:r>
              <a:rPr lang="en-US" altLang="zh-CN"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Text Sequence Type — str</a:t>
            </a:r>
          </a:p>
          <a:p>
            <a:pPr marL="800100" lvl="1" indent="-342900">
              <a:lnSpc>
                <a:spcPct val="150000"/>
              </a:lnSpc>
              <a:spcBef>
                <a:spcPts val="1200"/>
              </a:spcBef>
              <a:buFont typeface="Arial" panose="020B0604020202020204" pitchFamily="34" charset="0"/>
              <a:buChar char="•"/>
              <a:defRPr/>
            </a:pPr>
            <a:r>
              <a:rPr lang="en-US" altLang="zh-CN"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Sequence Types — list, tuple</a:t>
            </a:r>
          </a:p>
          <a:p>
            <a:pPr marL="800100" lvl="1" indent="-342900">
              <a:lnSpc>
                <a:spcPct val="150000"/>
              </a:lnSpc>
              <a:spcBef>
                <a:spcPts val="1200"/>
              </a:spcBef>
              <a:buFont typeface="Arial" panose="020B0604020202020204" pitchFamily="34" charset="0"/>
              <a:buChar char="•"/>
              <a:defRPr/>
            </a:pPr>
            <a:r>
              <a:rPr lang="en-US" altLang="zh-CN"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Set Type &amp; </a:t>
            </a:r>
            <a:r>
              <a:rPr lang="en-US" altLang="zh-CN" b="1" spc="300" dirty="0" err="1">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Dict</a:t>
            </a:r>
            <a:r>
              <a:rPr lang="en-US" altLang="zh-CN"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 Type</a:t>
            </a:r>
          </a:p>
          <a:p>
            <a:pPr marL="800100" lvl="1" indent="-342900">
              <a:lnSpc>
                <a:spcPct val="150000"/>
              </a:lnSpc>
              <a:spcBef>
                <a:spcPts val="1200"/>
              </a:spcBef>
              <a:buFont typeface="Arial" panose="020B0604020202020204" pitchFamily="34" charset="0"/>
              <a:buChar char="•"/>
              <a:defRPr/>
            </a:pPr>
            <a:r>
              <a:rPr lang="en-US" altLang="zh-CN"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Binary Sequence Types — bytes, </a:t>
            </a:r>
            <a:r>
              <a:rPr lang="en-US" altLang="zh-CN" b="1" spc="300" dirty="0" err="1">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bytearray</a:t>
            </a:r>
            <a:endParaRPr lang="en-US" altLang="zh-CN" b="1" dirty="0">
              <a:solidFill>
                <a:srgbClr val="366A85"/>
              </a:solidFill>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11D3C833-07E8-44E4-97E4-975F92CE69D8}"/>
              </a:ext>
            </a:extLst>
          </p:cNvPr>
          <p:cNvSpPr txBox="1"/>
          <p:nvPr/>
        </p:nvSpPr>
        <p:spPr>
          <a:xfrm>
            <a:off x="7246144" y="5093441"/>
            <a:ext cx="6110286" cy="369332"/>
          </a:xfrm>
          <a:prstGeom prst="rect">
            <a:avLst/>
          </a:prstGeom>
          <a:noFill/>
        </p:spPr>
        <p:txBody>
          <a:bodyPr wrap="square">
            <a:spAutoFit/>
          </a:bodyPr>
          <a:lstStyle/>
          <a:p>
            <a:r>
              <a:rPr lang="zh-CN" altLang="en-US" dirty="0"/>
              <a:t>https://docs.python.org/3/library/stdtypes.html</a:t>
            </a:r>
          </a:p>
        </p:txBody>
      </p:sp>
      <p:pic>
        <p:nvPicPr>
          <p:cNvPr id="3" name="图片 2">
            <a:extLst>
              <a:ext uri="{FF2B5EF4-FFF2-40B4-BE49-F238E27FC236}">
                <a16:creationId xmlns:a16="http://schemas.microsoft.com/office/drawing/2014/main" id="{0B0E1C11-4D54-4A41-AA45-8A40317DA368}"/>
              </a:ext>
            </a:extLst>
          </p:cNvPr>
          <p:cNvPicPr>
            <a:picLocks noChangeAspect="1"/>
          </p:cNvPicPr>
          <p:nvPr/>
        </p:nvPicPr>
        <p:blipFill>
          <a:blip r:embed="rId3"/>
          <a:stretch>
            <a:fillRect/>
          </a:stretch>
        </p:blipFill>
        <p:spPr>
          <a:xfrm>
            <a:off x="7434905" y="1273380"/>
            <a:ext cx="3903996" cy="633080"/>
          </a:xfrm>
          <a:prstGeom prst="rect">
            <a:avLst/>
          </a:prstGeom>
        </p:spPr>
      </p:pic>
      <p:pic>
        <p:nvPicPr>
          <p:cNvPr id="5" name="图片 4">
            <a:extLst>
              <a:ext uri="{FF2B5EF4-FFF2-40B4-BE49-F238E27FC236}">
                <a16:creationId xmlns:a16="http://schemas.microsoft.com/office/drawing/2014/main" id="{12878062-1F99-46E9-9174-63E0E5935AF4}"/>
              </a:ext>
            </a:extLst>
          </p:cNvPr>
          <p:cNvPicPr>
            <a:picLocks noChangeAspect="1"/>
          </p:cNvPicPr>
          <p:nvPr/>
        </p:nvPicPr>
        <p:blipFill>
          <a:blip r:embed="rId4"/>
          <a:stretch>
            <a:fillRect/>
          </a:stretch>
        </p:blipFill>
        <p:spPr>
          <a:xfrm>
            <a:off x="8424941" y="1895726"/>
            <a:ext cx="2016182" cy="1457074"/>
          </a:xfrm>
          <a:prstGeom prst="rect">
            <a:avLst/>
          </a:prstGeom>
        </p:spPr>
      </p:pic>
      <p:pic>
        <p:nvPicPr>
          <p:cNvPr id="7" name="图片 6">
            <a:extLst>
              <a:ext uri="{FF2B5EF4-FFF2-40B4-BE49-F238E27FC236}">
                <a16:creationId xmlns:a16="http://schemas.microsoft.com/office/drawing/2014/main" id="{F54FBE08-39CB-49DB-97B5-753A0A37D6CB}"/>
              </a:ext>
            </a:extLst>
          </p:cNvPr>
          <p:cNvPicPr>
            <a:picLocks noChangeAspect="1"/>
          </p:cNvPicPr>
          <p:nvPr/>
        </p:nvPicPr>
        <p:blipFill>
          <a:blip r:embed="rId5"/>
          <a:stretch>
            <a:fillRect/>
          </a:stretch>
        </p:blipFill>
        <p:spPr>
          <a:xfrm>
            <a:off x="8424940" y="3331613"/>
            <a:ext cx="2554971" cy="1300163"/>
          </a:xfrm>
          <a:prstGeom prst="rect">
            <a:avLst/>
          </a:prstGeom>
        </p:spPr>
      </p:pic>
    </p:spTree>
    <p:extLst>
      <p:ext uri="{BB962C8B-B14F-4D97-AF65-F5344CB8AC3E}">
        <p14:creationId xmlns:p14="http://schemas.microsoft.com/office/powerpoint/2010/main" val="1503742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手动输入 7">
            <a:extLst>
              <a:ext uri="{FF2B5EF4-FFF2-40B4-BE49-F238E27FC236}">
                <a16:creationId xmlns:a16="http://schemas.microsoft.com/office/drawing/2014/main" id="{05A90C1E-837C-402C-BAB8-E98EF68C29A3}"/>
              </a:ext>
            </a:extLst>
          </p:cNvPr>
          <p:cNvSpPr/>
          <p:nvPr/>
        </p:nvSpPr>
        <p:spPr>
          <a:xfrm>
            <a:off x="-20270" y="4651642"/>
            <a:ext cx="12193219" cy="220635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14"/>
              <a:gd name="connsiteY0" fmla="*/ 0 h 16123"/>
              <a:gd name="connsiteX1" fmla="*/ 10014 w 10014"/>
              <a:gd name="connsiteY1" fmla="*/ 6123 h 16123"/>
              <a:gd name="connsiteX2" fmla="*/ 10014 w 10014"/>
              <a:gd name="connsiteY2" fmla="*/ 16123 h 16123"/>
              <a:gd name="connsiteX3" fmla="*/ 14 w 10014"/>
              <a:gd name="connsiteY3" fmla="*/ 16123 h 16123"/>
              <a:gd name="connsiteX4" fmla="*/ 0 w 10014"/>
              <a:gd name="connsiteY4" fmla="*/ 0 h 16123"/>
              <a:gd name="connsiteX0" fmla="*/ 0 w 10014"/>
              <a:gd name="connsiteY0" fmla="*/ 0 h 16123"/>
              <a:gd name="connsiteX1" fmla="*/ 10000 w 10014"/>
              <a:gd name="connsiteY1" fmla="*/ 10615 h 16123"/>
              <a:gd name="connsiteX2" fmla="*/ 10014 w 10014"/>
              <a:gd name="connsiteY2" fmla="*/ 16123 h 16123"/>
              <a:gd name="connsiteX3" fmla="*/ 14 w 10014"/>
              <a:gd name="connsiteY3" fmla="*/ 16123 h 16123"/>
              <a:gd name="connsiteX4" fmla="*/ 0 w 10014"/>
              <a:gd name="connsiteY4" fmla="*/ 0 h 16123"/>
              <a:gd name="connsiteX0" fmla="*/ 8 w 10001"/>
              <a:gd name="connsiteY0" fmla="*/ 0 h 16185"/>
              <a:gd name="connsiteX1" fmla="*/ 9987 w 10001"/>
              <a:gd name="connsiteY1" fmla="*/ 10677 h 16185"/>
              <a:gd name="connsiteX2" fmla="*/ 10001 w 10001"/>
              <a:gd name="connsiteY2" fmla="*/ 16185 h 16185"/>
              <a:gd name="connsiteX3" fmla="*/ 1 w 10001"/>
              <a:gd name="connsiteY3" fmla="*/ 16185 h 16185"/>
              <a:gd name="connsiteX4" fmla="*/ 8 w 10001"/>
              <a:gd name="connsiteY4" fmla="*/ 0 h 16185"/>
              <a:gd name="connsiteX0" fmla="*/ 8 w 10002"/>
              <a:gd name="connsiteY0" fmla="*/ 0 h 16185"/>
              <a:gd name="connsiteX1" fmla="*/ 10001 w 10002"/>
              <a:gd name="connsiteY1" fmla="*/ 10677 h 16185"/>
              <a:gd name="connsiteX2" fmla="*/ 10001 w 10002"/>
              <a:gd name="connsiteY2" fmla="*/ 16185 h 16185"/>
              <a:gd name="connsiteX3" fmla="*/ 1 w 10002"/>
              <a:gd name="connsiteY3" fmla="*/ 16185 h 16185"/>
              <a:gd name="connsiteX4" fmla="*/ 8 w 10002"/>
              <a:gd name="connsiteY4" fmla="*/ 0 h 16185"/>
              <a:gd name="connsiteX0" fmla="*/ 8 w 10001"/>
              <a:gd name="connsiteY0" fmla="*/ 0 h 16185"/>
              <a:gd name="connsiteX1" fmla="*/ 9987 w 10001"/>
              <a:gd name="connsiteY1" fmla="*/ 10554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 h="16185">
                <a:moveTo>
                  <a:pt x="8" y="0"/>
                </a:moveTo>
                <a:lnTo>
                  <a:pt x="9994" y="10492"/>
                </a:lnTo>
                <a:cubicBezTo>
                  <a:pt x="9999" y="12328"/>
                  <a:pt x="9996" y="14349"/>
                  <a:pt x="10001" y="16185"/>
                </a:cubicBezTo>
                <a:lnTo>
                  <a:pt x="1" y="16185"/>
                </a:lnTo>
                <a:cubicBezTo>
                  <a:pt x="-4" y="10811"/>
                  <a:pt x="5" y="5374"/>
                  <a:pt x="8" y="0"/>
                </a:cubicBezTo>
                <a:close/>
              </a:path>
            </a:pathLst>
          </a:custGeom>
          <a:solidFill>
            <a:srgbClr val="0A5158"/>
          </a:solidFill>
          <a:ln>
            <a:solidFill>
              <a:srgbClr val="0A5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2DB8A1CD-A601-4873-8708-384874A0F962}"/>
              </a:ext>
            </a:extLst>
          </p:cNvPr>
          <p:cNvSpPr txBox="1"/>
          <p:nvPr/>
        </p:nvSpPr>
        <p:spPr>
          <a:xfrm>
            <a:off x="503339" y="5377343"/>
            <a:ext cx="4957893" cy="984885"/>
          </a:xfrm>
          <a:prstGeom prst="rect">
            <a:avLst/>
          </a:prstGeom>
          <a:noFill/>
        </p:spPr>
        <p:txBody>
          <a:bodyPr wrap="square" rtlCol="0">
            <a:spAutoFit/>
          </a:bodyPr>
          <a:lstStyle/>
          <a:p>
            <a:r>
              <a:rPr lang="en-US" altLang="zh-CN" sz="4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SUSTech</a:t>
            </a:r>
          </a:p>
          <a:p>
            <a:r>
              <a:rPr lang="en-US" altLang="zh-CN"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Southern University of Science and Technology</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0682A839-F662-4E22-B911-1DD36B61EED1}"/>
              </a:ext>
            </a:extLst>
          </p:cNvPr>
          <p:cNvSpPr txBox="1"/>
          <p:nvPr/>
        </p:nvSpPr>
        <p:spPr>
          <a:xfrm>
            <a:off x="813776" y="495772"/>
            <a:ext cx="10525125" cy="830997"/>
          </a:xfrm>
          <a:prstGeom prst="rect">
            <a:avLst/>
          </a:prstGeom>
          <a:noFill/>
        </p:spPr>
        <p:txBody>
          <a:bodyPr wrap="square" rtlCol="0">
            <a:spAutoFit/>
          </a:bodyPr>
          <a:lstStyle/>
          <a:p>
            <a:r>
              <a:rPr lang="en-US" altLang="zh-CN" sz="4800" dirty="0">
                <a:solidFill>
                  <a:srgbClr val="C1801C"/>
                </a:solidFill>
                <a:latin typeface="Times New Roman" panose="02020603050405020304" pitchFamily="18" charset="0"/>
                <a:cs typeface="Times New Roman" panose="02020603050405020304" pitchFamily="18" charset="0"/>
              </a:rPr>
              <a:t>Basic Data Type </a:t>
            </a:r>
            <a:endParaRPr lang="en-US" altLang="zh-CN" sz="4400" dirty="0">
              <a:solidFill>
                <a:srgbClr val="C1801C"/>
              </a:solidFill>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A70480B4-B59A-47CF-9E4A-9E471AEC9C0D}"/>
              </a:ext>
            </a:extLst>
          </p:cNvPr>
          <p:cNvSpPr txBox="1"/>
          <p:nvPr/>
        </p:nvSpPr>
        <p:spPr>
          <a:xfrm>
            <a:off x="692332" y="1326769"/>
            <a:ext cx="8473099" cy="1027461"/>
          </a:xfrm>
          <a:prstGeom prst="rect">
            <a:avLst/>
          </a:prstGeom>
          <a:noFill/>
        </p:spPr>
        <p:txBody>
          <a:bodyPr wrap="square">
            <a:spAutoFit/>
          </a:bodyPr>
          <a:lstStyle/>
          <a:p>
            <a:pPr marL="800100" lvl="1" indent="-342900">
              <a:lnSpc>
                <a:spcPct val="150000"/>
              </a:lnSpc>
              <a:spcBef>
                <a:spcPts val="1200"/>
              </a:spcBef>
              <a:buFont typeface="Arial" panose="020B0604020202020204" pitchFamily="34" charset="0"/>
              <a:buChar char="•"/>
              <a:defRPr/>
            </a:pPr>
            <a:r>
              <a:rPr lang="en-US" altLang="zh-CN"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String</a:t>
            </a:r>
          </a:p>
          <a:p>
            <a:pPr marL="1257300" lvl="2" indent="-342900">
              <a:lnSpc>
                <a:spcPct val="150000"/>
              </a:lnSpc>
              <a:spcBef>
                <a:spcPts val="1200"/>
              </a:spcBef>
              <a:buFont typeface="Arial" panose="020B0604020202020204" pitchFamily="34" charset="0"/>
              <a:buChar char="•"/>
              <a:defRPr/>
            </a:pPr>
            <a:endParaRPr lang="en-US" altLang="zh-CN" b="1" dirty="0">
              <a:solidFill>
                <a:srgbClr val="366A85"/>
              </a:solidFill>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80013F11-00A3-4A2C-84F4-4BF2244F71E6}"/>
              </a:ext>
            </a:extLst>
          </p:cNvPr>
          <p:cNvPicPr>
            <a:picLocks noChangeAspect="1"/>
          </p:cNvPicPr>
          <p:nvPr/>
        </p:nvPicPr>
        <p:blipFill>
          <a:blip r:embed="rId3"/>
          <a:stretch>
            <a:fillRect/>
          </a:stretch>
        </p:blipFill>
        <p:spPr>
          <a:xfrm>
            <a:off x="1586999" y="2011052"/>
            <a:ext cx="5796385" cy="2769954"/>
          </a:xfrm>
          <a:prstGeom prst="rect">
            <a:avLst/>
          </a:prstGeom>
        </p:spPr>
      </p:pic>
      <p:pic>
        <p:nvPicPr>
          <p:cNvPr id="12" name="图片 11">
            <a:extLst>
              <a:ext uri="{FF2B5EF4-FFF2-40B4-BE49-F238E27FC236}">
                <a16:creationId xmlns:a16="http://schemas.microsoft.com/office/drawing/2014/main" id="{21F96913-0283-49F0-9920-A6586643A155}"/>
              </a:ext>
            </a:extLst>
          </p:cNvPr>
          <p:cNvPicPr>
            <a:picLocks noChangeAspect="1"/>
          </p:cNvPicPr>
          <p:nvPr/>
        </p:nvPicPr>
        <p:blipFill>
          <a:blip r:embed="rId4"/>
          <a:stretch>
            <a:fillRect/>
          </a:stretch>
        </p:blipFill>
        <p:spPr>
          <a:xfrm>
            <a:off x="7383384" y="2354229"/>
            <a:ext cx="4305927" cy="1269951"/>
          </a:xfrm>
          <a:prstGeom prst="rect">
            <a:avLst/>
          </a:prstGeom>
        </p:spPr>
      </p:pic>
    </p:spTree>
    <p:extLst>
      <p:ext uri="{BB962C8B-B14F-4D97-AF65-F5344CB8AC3E}">
        <p14:creationId xmlns:p14="http://schemas.microsoft.com/office/powerpoint/2010/main" val="2430725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手动输入 7">
            <a:extLst>
              <a:ext uri="{FF2B5EF4-FFF2-40B4-BE49-F238E27FC236}">
                <a16:creationId xmlns:a16="http://schemas.microsoft.com/office/drawing/2014/main" id="{05A90C1E-837C-402C-BAB8-E98EF68C29A3}"/>
              </a:ext>
            </a:extLst>
          </p:cNvPr>
          <p:cNvSpPr/>
          <p:nvPr/>
        </p:nvSpPr>
        <p:spPr>
          <a:xfrm>
            <a:off x="-20270" y="4651642"/>
            <a:ext cx="12193219" cy="220635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14"/>
              <a:gd name="connsiteY0" fmla="*/ 0 h 16123"/>
              <a:gd name="connsiteX1" fmla="*/ 10014 w 10014"/>
              <a:gd name="connsiteY1" fmla="*/ 6123 h 16123"/>
              <a:gd name="connsiteX2" fmla="*/ 10014 w 10014"/>
              <a:gd name="connsiteY2" fmla="*/ 16123 h 16123"/>
              <a:gd name="connsiteX3" fmla="*/ 14 w 10014"/>
              <a:gd name="connsiteY3" fmla="*/ 16123 h 16123"/>
              <a:gd name="connsiteX4" fmla="*/ 0 w 10014"/>
              <a:gd name="connsiteY4" fmla="*/ 0 h 16123"/>
              <a:gd name="connsiteX0" fmla="*/ 0 w 10014"/>
              <a:gd name="connsiteY0" fmla="*/ 0 h 16123"/>
              <a:gd name="connsiteX1" fmla="*/ 10000 w 10014"/>
              <a:gd name="connsiteY1" fmla="*/ 10615 h 16123"/>
              <a:gd name="connsiteX2" fmla="*/ 10014 w 10014"/>
              <a:gd name="connsiteY2" fmla="*/ 16123 h 16123"/>
              <a:gd name="connsiteX3" fmla="*/ 14 w 10014"/>
              <a:gd name="connsiteY3" fmla="*/ 16123 h 16123"/>
              <a:gd name="connsiteX4" fmla="*/ 0 w 10014"/>
              <a:gd name="connsiteY4" fmla="*/ 0 h 16123"/>
              <a:gd name="connsiteX0" fmla="*/ 8 w 10001"/>
              <a:gd name="connsiteY0" fmla="*/ 0 h 16185"/>
              <a:gd name="connsiteX1" fmla="*/ 9987 w 10001"/>
              <a:gd name="connsiteY1" fmla="*/ 10677 h 16185"/>
              <a:gd name="connsiteX2" fmla="*/ 10001 w 10001"/>
              <a:gd name="connsiteY2" fmla="*/ 16185 h 16185"/>
              <a:gd name="connsiteX3" fmla="*/ 1 w 10001"/>
              <a:gd name="connsiteY3" fmla="*/ 16185 h 16185"/>
              <a:gd name="connsiteX4" fmla="*/ 8 w 10001"/>
              <a:gd name="connsiteY4" fmla="*/ 0 h 16185"/>
              <a:gd name="connsiteX0" fmla="*/ 8 w 10002"/>
              <a:gd name="connsiteY0" fmla="*/ 0 h 16185"/>
              <a:gd name="connsiteX1" fmla="*/ 10001 w 10002"/>
              <a:gd name="connsiteY1" fmla="*/ 10677 h 16185"/>
              <a:gd name="connsiteX2" fmla="*/ 10001 w 10002"/>
              <a:gd name="connsiteY2" fmla="*/ 16185 h 16185"/>
              <a:gd name="connsiteX3" fmla="*/ 1 w 10002"/>
              <a:gd name="connsiteY3" fmla="*/ 16185 h 16185"/>
              <a:gd name="connsiteX4" fmla="*/ 8 w 10002"/>
              <a:gd name="connsiteY4" fmla="*/ 0 h 16185"/>
              <a:gd name="connsiteX0" fmla="*/ 8 w 10001"/>
              <a:gd name="connsiteY0" fmla="*/ 0 h 16185"/>
              <a:gd name="connsiteX1" fmla="*/ 9987 w 10001"/>
              <a:gd name="connsiteY1" fmla="*/ 10554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 h="16185">
                <a:moveTo>
                  <a:pt x="8" y="0"/>
                </a:moveTo>
                <a:lnTo>
                  <a:pt x="9994" y="10492"/>
                </a:lnTo>
                <a:cubicBezTo>
                  <a:pt x="9999" y="12328"/>
                  <a:pt x="9996" y="14349"/>
                  <a:pt x="10001" y="16185"/>
                </a:cubicBezTo>
                <a:lnTo>
                  <a:pt x="1" y="16185"/>
                </a:lnTo>
                <a:cubicBezTo>
                  <a:pt x="-4" y="10811"/>
                  <a:pt x="5" y="5374"/>
                  <a:pt x="8" y="0"/>
                </a:cubicBezTo>
                <a:close/>
              </a:path>
            </a:pathLst>
          </a:custGeom>
          <a:solidFill>
            <a:srgbClr val="0A5158"/>
          </a:solidFill>
          <a:ln>
            <a:solidFill>
              <a:srgbClr val="0A5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2DB8A1CD-A601-4873-8708-384874A0F962}"/>
              </a:ext>
            </a:extLst>
          </p:cNvPr>
          <p:cNvSpPr txBox="1"/>
          <p:nvPr/>
        </p:nvSpPr>
        <p:spPr>
          <a:xfrm>
            <a:off x="503339" y="5377343"/>
            <a:ext cx="4957893" cy="984885"/>
          </a:xfrm>
          <a:prstGeom prst="rect">
            <a:avLst/>
          </a:prstGeom>
          <a:noFill/>
        </p:spPr>
        <p:txBody>
          <a:bodyPr wrap="square" rtlCol="0">
            <a:spAutoFit/>
          </a:bodyPr>
          <a:lstStyle/>
          <a:p>
            <a:r>
              <a:rPr lang="en-US" altLang="zh-CN" sz="4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SUSTech</a:t>
            </a:r>
          </a:p>
          <a:p>
            <a:r>
              <a:rPr lang="en-US" altLang="zh-CN"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Southern University of Science and Technology</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0682A839-F662-4E22-B911-1DD36B61EED1}"/>
              </a:ext>
            </a:extLst>
          </p:cNvPr>
          <p:cNvSpPr txBox="1"/>
          <p:nvPr/>
        </p:nvSpPr>
        <p:spPr>
          <a:xfrm>
            <a:off x="604770" y="55318"/>
            <a:ext cx="10525125" cy="830997"/>
          </a:xfrm>
          <a:prstGeom prst="rect">
            <a:avLst/>
          </a:prstGeom>
          <a:noFill/>
        </p:spPr>
        <p:txBody>
          <a:bodyPr wrap="square" rtlCol="0">
            <a:spAutoFit/>
          </a:bodyPr>
          <a:lstStyle/>
          <a:p>
            <a:r>
              <a:rPr lang="en-US" altLang="zh-CN" sz="4800" dirty="0">
                <a:solidFill>
                  <a:srgbClr val="C1801C"/>
                </a:solidFill>
                <a:latin typeface="Times New Roman" panose="02020603050405020304" pitchFamily="18" charset="0"/>
                <a:cs typeface="Times New Roman" panose="02020603050405020304" pitchFamily="18" charset="0"/>
              </a:rPr>
              <a:t>Basic Data Type </a:t>
            </a:r>
            <a:endParaRPr lang="en-US" altLang="zh-CN" sz="4400" dirty="0">
              <a:solidFill>
                <a:srgbClr val="C1801C"/>
              </a:solidFill>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A70480B4-B59A-47CF-9E4A-9E471AEC9C0D}"/>
              </a:ext>
            </a:extLst>
          </p:cNvPr>
          <p:cNvSpPr txBox="1"/>
          <p:nvPr/>
        </p:nvSpPr>
        <p:spPr>
          <a:xfrm>
            <a:off x="604770" y="783972"/>
            <a:ext cx="8473099" cy="579967"/>
          </a:xfrm>
          <a:prstGeom prst="rect">
            <a:avLst/>
          </a:prstGeom>
          <a:noFill/>
        </p:spPr>
        <p:txBody>
          <a:bodyPr wrap="square">
            <a:spAutoFit/>
          </a:bodyPr>
          <a:lstStyle/>
          <a:p>
            <a:pPr marL="800100" lvl="1" indent="-342900">
              <a:lnSpc>
                <a:spcPct val="150000"/>
              </a:lnSpc>
              <a:spcBef>
                <a:spcPts val="1200"/>
              </a:spcBef>
              <a:buFont typeface="Arial" panose="020B0604020202020204" pitchFamily="34" charset="0"/>
              <a:buChar char="•"/>
              <a:defRPr/>
            </a:pPr>
            <a:r>
              <a:rPr lang="en-US" altLang="zh-CN" sz="2400" b="1" dirty="0">
                <a:solidFill>
                  <a:srgbClr val="366A85"/>
                </a:solidFill>
                <a:latin typeface="Times New Roman" panose="02020603050405020304" pitchFamily="18" charset="0"/>
                <a:cs typeface="Times New Roman" panose="02020603050405020304" pitchFamily="18" charset="0"/>
              </a:rPr>
              <a:t>list – mutable and ordered data structure</a:t>
            </a:r>
          </a:p>
        </p:txBody>
      </p:sp>
      <p:pic>
        <p:nvPicPr>
          <p:cNvPr id="3" name="图片 2">
            <a:extLst>
              <a:ext uri="{FF2B5EF4-FFF2-40B4-BE49-F238E27FC236}">
                <a16:creationId xmlns:a16="http://schemas.microsoft.com/office/drawing/2014/main" id="{262A2CD3-8486-46FF-8346-A51B3219D069}"/>
              </a:ext>
            </a:extLst>
          </p:cNvPr>
          <p:cNvPicPr>
            <a:picLocks noChangeAspect="1"/>
          </p:cNvPicPr>
          <p:nvPr/>
        </p:nvPicPr>
        <p:blipFill>
          <a:blip r:embed="rId3"/>
          <a:stretch>
            <a:fillRect/>
          </a:stretch>
        </p:blipFill>
        <p:spPr>
          <a:xfrm>
            <a:off x="3681879" y="1363939"/>
            <a:ext cx="5575332" cy="5445674"/>
          </a:xfrm>
          <a:prstGeom prst="rect">
            <a:avLst/>
          </a:prstGeom>
        </p:spPr>
      </p:pic>
    </p:spTree>
    <p:extLst>
      <p:ext uri="{BB962C8B-B14F-4D97-AF65-F5344CB8AC3E}">
        <p14:creationId xmlns:p14="http://schemas.microsoft.com/office/powerpoint/2010/main" val="2086170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手动输入 7">
            <a:extLst>
              <a:ext uri="{FF2B5EF4-FFF2-40B4-BE49-F238E27FC236}">
                <a16:creationId xmlns:a16="http://schemas.microsoft.com/office/drawing/2014/main" id="{05A90C1E-837C-402C-BAB8-E98EF68C29A3}"/>
              </a:ext>
            </a:extLst>
          </p:cNvPr>
          <p:cNvSpPr/>
          <p:nvPr/>
        </p:nvSpPr>
        <p:spPr>
          <a:xfrm>
            <a:off x="-20270" y="4651642"/>
            <a:ext cx="12193219" cy="220635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14"/>
              <a:gd name="connsiteY0" fmla="*/ 0 h 16123"/>
              <a:gd name="connsiteX1" fmla="*/ 10014 w 10014"/>
              <a:gd name="connsiteY1" fmla="*/ 6123 h 16123"/>
              <a:gd name="connsiteX2" fmla="*/ 10014 w 10014"/>
              <a:gd name="connsiteY2" fmla="*/ 16123 h 16123"/>
              <a:gd name="connsiteX3" fmla="*/ 14 w 10014"/>
              <a:gd name="connsiteY3" fmla="*/ 16123 h 16123"/>
              <a:gd name="connsiteX4" fmla="*/ 0 w 10014"/>
              <a:gd name="connsiteY4" fmla="*/ 0 h 16123"/>
              <a:gd name="connsiteX0" fmla="*/ 0 w 10014"/>
              <a:gd name="connsiteY0" fmla="*/ 0 h 16123"/>
              <a:gd name="connsiteX1" fmla="*/ 10000 w 10014"/>
              <a:gd name="connsiteY1" fmla="*/ 10615 h 16123"/>
              <a:gd name="connsiteX2" fmla="*/ 10014 w 10014"/>
              <a:gd name="connsiteY2" fmla="*/ 16123 h 16123"/>
              <a:gd name="connsiteX3" fmla="*/ 14 w 10014"/>
              <a:gd name="connsiteY3" fmla="*/ 16123 h 16123"/>
              <a:gd name="connsiteX4" fmla="*/ 0 w 10014"/>
              <a:gd name="connsiteY4" fmla="*/ 0 h 16123"/>
              <a:gd name="connsiteX0" fmla="*/ 8 w 10001"/>
              <a:gd name="connsiteY0" fmla="*/ 0 h 16185"/>
              <a:gd name="connsiteX1" fmla="*/ 9987 w 10001"/>
              <a:gd name="connsiteY1" fmla="*/ 10677 h 16185"/>
              <a:gd name="connsiteX2" fmla="*/ 10001 w 10001"/>
              <a:gd name="connsiteY2" fmla="*/ 16185 h 16185"/>
              <a:gd name="connsiteX3" fmla="*/ 1 w 10001"/>
              <a:gd name="connsiteY3" fmla="*/ 16185 h 16185"/>
              <a:gd name="connsiteX4" fmla="*/ 8 w 10001"/>
              <a:gd name="connsiteY4" fmla="*/ 0 h 16185"/>
              <a:gd name="connsiteX0" fmla="*/ 8 w 10002"/>
              <a:gd name="connsiteY0" fmla="*/ 0 h 16185"/>
              <a:gd name="connsiteX1" fmla="*/ 10001 w 10002"/>
              <a:gd name="connsiteY1" fmla="*/ 10677 h 16185"/>
              <a:gd name="connsiteX2" fmla="*/ 10001 w 10002"/>
              <a:gd name="connsiteY2" fmla="*/ 16185 h 16185"/>
              <a:gd name="connsiteX3" fmla="*/ 1 w 10002"/>
              <a:gd name="connsiteY3" fmla="*/ 16185 h 16185"/>
              <a:gd name="connsiteX4" fmla="*/ 8 w 10002"/>
              <a:gd name="connsiteY4" fmla="*/ 0 h 16185"/>
              <a:gd name="connsiteX0" fmla="*/ 8 w 10001"/>
              <a:gd name="connsiteY0" fmla="*/ 0 h 16185"/>
              <a:gd name="connsiteX1" fmla="*/ 9987 w 10001"/>
              <a:gd name="connsiteY1" fmla="*/ 10554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 h="16185">
                <a:moveTo>
                  <a:pt x="8" y="0"/>
                </a:moveTo>
                <a:lnTo>
                  <a:pt x="9994" y="10492"/>
                </a:lnTo>
                <a:cubicBezTo>
                  <a:pt x="9999" y="12328"/>
                  <a:pt x="9996" y="14349"/>
                  <a:pt x="10001" y="16185"/>
                </a:cubicBezTo>
                <a:lnTo>
                  <a:pt x="1" y="16185"/>
                </a:lnTo>
                <a:cubicBezTo>
                  <a:pt x="-4" y="10811"/>
                  <a:pt x="5" y="5374"/>
                  <a:pt x="8" y="0"/>
                </a:cubicBezTo>
                <a:close/>
              </a:path>
            </a:pathLst>
          </a:custGeom>
          <a:solidFill>
            <a:srgbClr val="0A5158"/>
          </a:solidFill>
          <a:ln>
            <a:solidFill>
              <a:srgbClr val="0A5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2DB8A1CD-A601-4873-8708-384874A0F962}"/>
              </a:ext>
            </a:extLst>
          </p:cNvPr>
          <p:cNvSpPr txBox="1"/>
          <p:nvPr/>
        </p:nvSpPr>
        <p:spPr>
          <a:xfrm>
            <a:off x="503339" y="5377343"/>
            <a:ext cx="4957893" cy="984885"/>
          </a:xfrm>
          <a:prstGeom prst="rect">
            <a:avLst/>
          </a:prstGeom>
          <a:noFill/>
        </p:spPr>
        <p:txBody>
          <a:bodyPr wrap="square" rtlCol="0">
            <a:spAutoFit/>
          </a:bodyPr>
          <a:lstStyle/>
          <a:p>
            <a:r>
              <a:rPr lang="en-US" altLang="zh-CN" sz="4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SUSTech</a:t>
            </a:r>
          </a:p>
          <a:p>
            <a:r>
              <a:rPr lang="en-US" altLang="zh-CN"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Southern University of Science and Technology</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0682A839-F662-4E22-B911-1DD36B61EED1}"/>
              </a:ext>
            </a:extLst>
          </p:cNvPr>
          <p:cNvSpPr txBox="1"/>
          <p:nvPr/>
        </p:nvSpPr>
        <p:spPr>
          <a:xfrm>
            <a:off x="813776" y="495772"/>
            <a:ext cx="10525125" cy="830997"/>
          </a:xfrm>
          <a:prstGeom prst="rect">
            <a:avLst/>
          </a:prstGeom>
          <a:noFill/>
        </p:spPr>
        <p:txBody>
          <a:bodyPr wrap="square" rtlCol="0">
            <a:spAutoFit/>
          </a:bodyPr>
          <a:lstStyle/>
          <a:p>
            <a:r>
              <a:rPr lang="en-US" altLang="zh-CN" sz="4800" dirty="0">
                <a:solidFill>
                  <a:srgbClr val="C1801C"/>
                </a:solidFill>
                <a:latin typeface="Times New Roman" panose="02020603050405020304" pitchFamily="18" charset="0"/>
                <a:cs typeface="Times New Roman" panose="02020603050405020304" pitchFamily="18" charset="0"/>
              </a:rPr>
              <a:t>Basic Data Type </a:t>
            </a:r>
            <a:endParaRPr lang="en-US" altLang="zh-CN" sz="4400" dirty="0">
              <a:solidFill>
                <a:srgbClr val="C1801C"/>
              </a:solidFill>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A70480B4-B59A-47CF-9E4A-9E471AEC9C0D}"/>
              </a:ext>
            </a:extLst>
          </p:cNvPr>
          <p:cNvSpPr txBox="1"/>
          <p:nvPr/>
        </p:nvSpPr>
        <p:spPr>
          <a:xfrm>
            <a:off x="692332" y="1326769"/>
            <a:ext cx="8473099" cy="579967"/>
          </a:xfrm>
          <a:prstGeom prst="rect">
            <a:avLst/>
          </a:prstGeom>
          <a:noFill/>
        </p:spPr>
        <p:txBody>
          <a:bodyPr wrap="square">
            <a:spAutoFit/>
          </a:bodyPr>
          <a:lstStyle/>
          <a:p>
            <a:pPr marL="800100" lvl="1" indent="-342900">
              <a:lnSpc>
                <a:spcPct val="150000"/>
              </a:lnSpc>
              <a:spcBef>
                <a:spcPts val="1200"/>
              </a:spcBef>
              <a:buFont typeface="Arial" panose="020B0604020202020204" pitchFamily="34" charset="0"/>
              <a:buChar char="•"/>
              <a:defRPr/>
            </a:pPr>
            <a:r>
              <a:rPr lang="en-US" altLang="zh-CN" sz="2400" b="1" dirty="0">
                <a:solidFill>
                  <a:srgbClr val="366A85"/>
                </a:solidFill>
                <a:latin typeface="Times New Roman" panose="02020603050405020304" pitchFamily="18" charset="0"/>
                <a:cs typeface="Times New Roman" panose="02020603050405020304" pitchFamily="18" charset="0"/>
              </a:rPr>
              <a:t>tuple – mutable and ordered data structure</a:t>
            </a:r>
          </a:p>
        </p:txBody>
      </p:sp>
      <p:sp>
        <p:nvSpPr>
          <p:cNvPr id="2" name="乘号 1">
            <a:extLst>
              <a:ext uri="{FF2B5EF4-FFF2-40B4-BE49-F238E27FC236}">
                <a16:creationId xmlns:a16="http://schemas.microsoft.com/office/drawing/2014/main" id="{9D0A3AEF-D121-4369-ABDC-73CB92FB9673}"/>
              </a:ext>
            </a:extLst>
          </p:cNvPr>
          <p:cNvSpPr/>
          <p:nvPr/>
        </p:nvSpPr>
        <p:spPr>
          <a:xfrm>
            <a:off x="2731766" y="1424334"/>
            <a:ext cx="589606" cy="58960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0B56A273-D85F-4166-8A93-0CB29394E4B5}"/>
              </a:ext>
            </a:extLst>
          </p:cNvPr>
          <p:cNvPicPr>
            <a:picLocks noChangeAspect="1"/>
          </p:cNvPicPr>
          <p:nvPr/>
        </p:nvPicPr>
        <p:blipFill>
          <a:blip r:embed="rId3"/>
          <a:stretch>
            <a:fillRect/>
          </a:stretch>
        </p:blipFill>
        <p:spPr>
          <a:xfrm>
            <a:off x="2551611" y="2103984"/>
            <a:ext cx="8948818" cy="2999240"/>
          </a:xfrm>
          <a:prstGeom prst="rect">
            <a:avLst/>
          </a:prstGeom>
        </p:spPr>
      </p:pic>
    </p:spTree>
    <p:extLst>
      <p:ext uri="{BB962C8B-B14F-4D97-AF65-F5344CB8AC3E}">
        <p14:creationId xmlns:p14="http://schemas.microsoft.com/office/powerpoint/2010/main" val="3833349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6F6F99C1-F8DC-45BC-AC7F-1997945AE4AF}"/>
              </a:ext>
            </a:extLst>
          </p:cNvPr>
          <p:cNvPicPr>
            <a:picLocks noChangeAspect="1"/>
          </p:cNvPicPr>
          <p:nvPr/>
        </p:nvPicPr>
        <p:blipFill>
          <a:blip r:embed="rId3"/>
          <a:stretch>
            <a:fillRect/>
          </a:stretch>
        </p:blipFill>
        <p:spPr>
          <a:xfrm>
            <a:off x="991218" y="2168743"/>
            <a:ext cx="3577452" cy="2206357"/>
          </a:xfrm>
          <a:prstGeom prst="rect">
            <a:avLst/>
          </a:prstGeom>
        </p:spPr>
      </p:pic>
      <p:sp>
        <p:nvSpPr>
          <p:cNvPr id="8" name="流程图: 手动输入 7">
            <a:extLst>
              <a:ext uri="{FF2B5EF4-FFF2-40B4-BE49-F238E27FC236}">
                <a16:creationId xmlns:a16="http://schemas.microsoft.com/office/drawing/2014/main" id="{05A90C1E-837C-402C-BAB8-E98EF68C29A3}"/>
              </a:ext>
            </a:extLst>
          </p:cNvPr>
          <p:cNvSpPr/>
          <p:nvPr/>
        </p:nvSpPr>
        <p:spPr>
          <a:xfrm>
            <a:off x="-20270" y="4651642"/>
            <a:ext cx="12193219" cy="220635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14"/>
              <a:gd name="connsiteY0" fmla="*/ 0 h 16123"/>
              <a:gd name="connsiteX1" fmla="*/ 10014 w 10014"/>
              <a:gd name="connsiteY1" fmla="*/ 6123 h 16123"/>
              <a:gd name="connsiteX2" fmla="*/ 10014 w 10014"/>
              <a:gd name="connsiteY2" fmla="*/ 16123 h 16123"/>
              <a:gd name="connsiteX3" fmla="*/ 14 w 10014"/>
              <a:gd name="connsiteY3" fmla="*/ 16123 h 16123"/>
              <a:gd name="connsiteX4" fmla="*/ 0 w 10014"/>
              <a:gd name="connsiteY4" fmla="*/ 0 h 16123"/>
              <a:gd name="connsiteX0" fmla="*/ 0 w 10014"/>
              <a:gd name="connsiteY0" fmla="*/ 0 h 16123"/>
              <a:gd name="connsiteX1" fmla="*/ 10000 w 10014"/>
              <a:gd name="connsiteY1" fmla="*/ 10615 h 16123"/>
              <a:gd name="connsiteX2" fmla="*/ 10014 w 10014"/>
              <a:gd name="connsiteY2" fmla="*/ 16123 h 16123"/>
              <a:gd name="connsiteX3" fmla="*/ 14 w 10014"/>
              <a:gd name="connsiteY3" fmla="*/ 16123 h 16123"/>
              <a:gd name="connsiteX4" fmla="*/ 0 w 10014"/>
              <a:gd name="connsiteY4" fmla="*/ 0 h 16123"/>
              <a:gd name="connsiteX0" fmla="*/ 8 w 10001"/>
              <a:gd name="connsiteY0" fmla="*/ 0 h 16185"/>
              <a:gd name="connsiteX1" fmla="*/ 9987 w 10001"/>
              <a:gd name="connsiteY1" fmla="*/ 10677 h 16185"/>
              <a:gd name="connsiteX2" fmla="*/ 10001 w 10001"/>
              <a:gd name="connsiteY2" fmla="*/ 16185 h 16185"/>
              <a:gd name="connsiteX3" fmla="*/ 1 w 10001"/>
              <a:gd name="connsiteY3" fmla="*/ 16185 h 16185"/>
              <a:gd name="connsiteX4" fmla="*/ 8 w 10001"/>
              <a:gd name="connsiteY4" fmla="*/ 0 h 16185"/>
              <a:gd name="connsiteX0" fmla="*/ 8 w 10002"/>
              <a:gd name="connsiteY0" fmla="*/ 0 h 16185"/>
              <a:gd name="connsiteX1" fmla="*/ 10001 w 10002"/>
              <a:gd name="connsiteY1" fmla="*/ 10677 h 16185"/>
              <a:gd name="connsiteX2" fmla="*/ 10001 w 10002"/>
              <a:gd name="connsiteY2" fmla="*/ 16185 h 16185"/>
              <a:gd name="connsiteX3" fmla="*/ 1 w 10002"/>
              <a:gd name="connsiteY3" fmla="*/ 16185 h 16185"/>
              <a:gd name="connsiteX4" fmla="*/ 8 w 10002"/>
              <a:gd name="connsiteY4" fmla="*/ 0 h 16185"/>
              <a:gd name="connsiteX0" fmla="*/ 8 w 10001"/>
              <a:gd name="connsiteY0" fmla="*/ 0 h 16185"/>
              <a:gd name="connsiteX1" fmla="*/ 9987 w 10001"/>
              <a:gd name="connsiteY1" fmla="*/ 10554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 h="16185">
                <a:moveTo>
                  <a:pt x="8" y="0"/>
                </a:moveTo>
                <a:lnTo>
                  <a:pt x="9994" y="10492"/>
                </a:lnTo>
                <a:cubicBezTo>
                  <a:pt x="9999" y="12328"/>
                  <a:pt x="9996" y="14349"/>
                  <a:pt x="10001" y="16185"/>
                </a:cubicBezTo>
                <a:lnTo>
                  <a:pt x="1" y="16185"/>
                </a:lnTo>
                <a:cubicBezTo>
                  <a:pt x="-4" y="10811"/>
                  <a:pt x="5" y="5374"/>
                  <a:pt x="8" y="0"/>
                </a:cubicBezTo>
                <a:close/>
              </a:path>
            </a:pathLst>
          </a:custGeom>
          <a:solidFill>
            <a:srgbClr val="0A5158"/>
          </a:solidFill>
          <a:ln>
            <a:solidFill>
              <a:srgbClr val="0A5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2DB8A1CD-A601-4873-8708-384874A0F962}"/>
              </a:ext>
            </a:extLst>
          </p:cNvPr>
          <p:cNvSpPr txBox="1"/>
          <p:nvPr/>
        </p:nvSpPr>
        <p:spPr>
          <a:xfrm>
            <a:off x="503339" y="5377343"/>
            <a:ext cx="4957893" cy="984885"/>
          </a:xfrm>
          <a:prstGeom prst="rect">
            <a:avLst/>
          </a:prstGeom>
          <a:noFill/>
        </p:spPr>
        <p:txBody>
          <a:bodyPr wrap="square" rtlCol="0">
            <a:spAutoFit/>
          </a:bodyPr>
          <a:lstStyle/>
          <a:p>
            <a:r>
              <a:rPr lang="en-US" altLang="zh-CN" sz="4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SUSTech</a:t>
            </a:r>
          </a:p>
          <a:p>
            <a:r>
              <a:rPr lang="en-US" altLang="zh-CN"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Southern University of Science and Technology</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0682A839-F662-4E22-B911-1DD36B61EED1}"/>
              </a:ext>
            </a:extLst>
          </p:cNvPr>
          <p:cNvSpPr txBox="1"/>
          <p:nvPr/>
        </p:nvSpPr>
        <p:spPr>
          <a:xfrm>
            <a:off x="813776" y="495772"/>
            <a:ext cx="10525125" cy="830997"/>
          </a:xfrm>
          <a:prstGeom prst="rect">
            <a:avLst/>
          </a:prstGeom>
          <a:noFill/>
        </p:spPr>
        <p:txBody>
          <a:bodyPr wrap="square" rtlCol="0">
            <a:spAutoFit/>
          </a:bodyPr>
          <a:lstStyle/>
          <a:p>
            <a:r>
              <a:rPr lang="en-US" altLang="zh-CN" sz="4800" dirty="0">
                <a:solidFill>
                  <a:srgbClr val="C1801C"/>
                </a:solidFill>
                <a:latin typeface="Times New Roman" panose="02020603050405020304" pitchFamily="18" charset="0"/>
                <a:cs typeface="Times New Roman" panose="02020603050405020304" pitchFamily="18" charset="0"/>
              </a:rPr>
              <a:t>Flow Control – if &amp; for</a:t>
            </a:r>
            <a:endParaRPr lang="en-US" altLang="zh-CN" sz="4400" dirty="0">
              <a:solidFill>
                <a:srgbClr val="C1801C"/>
              </a:solidFill>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A7A8BC7F-BC7D-4E40-94B3-F09AB4554C75}"/>
              </a:ext>
            </a:extLst>
          </p:cNvPr>
          <p:cNvSpPr/>
          <p:nvPr/>
        </p:nvSpPr>
        <p:spPr>
          <a:xfrm>
            <a:off x="1895475" y="2667000"/>
            <a:ext cx="533400" cy="2286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AE87F6A4-3B64-4FFB-A4FA-BAD7FEF3E671}"/>
              </a:ext>
            </a:extLst>
          </p:cNvPr>
          <p:cNvSpPr/>
          <p:nvPr/>
        </p:nvSpPr>
        <p:spPr>
          <a:xfrm>
            <a:off x="3333132" y="2441357"/>
            <a:ext cx="238743" cy="30184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3C37FB47-BF89-42F5-A1D3-49AEE26701B1}"/>
              </a:ext>
            </a:extLst>
          </p:cNvPr>
          <p:cNvSpPr/>
          <p:nvPr/>
        </p:nvSpPr>
        <p:spPr>
          <a:xfrm>
            <a:off x="1895475" y="3648244"/>
            <a:ext cx="533400" cy="2286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a:extLst>
              <a:ext uri="{FF2B5EF4-FFF2-40B4-BE49-F238E27FC236}">
                <a16:creationId xmlns:a16="http://schemas.microsoft.com/office/drawing/2014/main" id="{65CA448E-BE04-4C9B-9B7B-1A2DEFFFE455}"/>
              </a:ext>
            </a:extLst>
          </p:cNvPr>
          <p:cNvGrpSpPr/>
          <p:nvPr/>
        </p:nvGrpSpPr>
        <p:grpSpPr>
          <a:xfrm>
            <a:off x="5615802" y="1603311"/>
            <a:ext cx="6219694" cy="2009706"/>
            <a:chOff x="5596752" y="2168743"/>
            <a:chExt cx="6219694" cy="2009706"/>
          </a:xfrm>
        </p:grpSpPr>
        <p:pic>
          <p:nvPicPr>
            <p:cNvPr id="20" name="图片 19">
              <a:extLst>
                <a:ext uri="{FF2B5EF4-FFF2-40B4-BE49-F238E27FC236}">
                  <a16:creationId xmlns:a16="http://schemas.microsoft.com/office/drawing/2014/main" id="{E0365D46-BA0B-44FE-9116-4472A75E27FA}"/>
                </a:ext>
              </a:extLst>
            </p:cNvPr>
            <p:cNvPicPr>
              <a:picLocks noChangeAspect="1"/>
            </p:cNvPicPr>
            <p:nvPr/>
          </p:nvPicPr>
          <p:blipFill>
            <a:blip r:embed="rId4"/>
            <a:stretch>
              <a:fillRect/>
            </a:stretch>
          </p:blipFill>
          <p:spPr>
            <a:xfrm>
              <a:off x="5596752" y="2168743"/>
              <a:ext cx="6219694" cy="2009706"/>
            </a:xfrm>
            <a:prstGeom prst="rect">
              <a:avLst/>
            </a:prstGeom>
          </p:spPr>
        </p:pic>
        <p:sp>
          <p:nvSpPr>
            <p:cNvPr id="22" name="矩形 21">
              <a:extLst>
                <a:ext uri="{FF2B5EF4-FFF2-40B4-BE49-F238E27FC236}">
                  <a16:creationId xmlns:a16="http://schemas.microsoft.com/office/drawing/2014/main" id="{C1B9CF7C-38B9-4A80-B1DA-A171D73D67E7}"/>
                </a:ext>
              </a:extLst>
            </p:cNvPr>
            <p:cNvSpPr/>
            <p:nvPr/>
          </p:nvSpPr>
          <p:spPr>
            <a:xfrm>
              <a:off x="7838457" y="2536441"/>
              <a:ext cx="314943" cy="35915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75663CB4-0176-454C-A927-22902200FE95}"/>
                </a:ext>
              </a:extLst>
            </p:cNvPr>
            <p:cNvSpPr/>
            <p:nvPr/>
          </p:nvSpPr>
          <p:spPr>
            <a:xfrm>
              <a:off x="8781432" y="2536440"/>
              <a:ext cx="314943" cy="35915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a:extLst>
              <a:ext uri="{FF2B5EF4-FFF2-40B4-BE49-F238E27FC236}">
                <a16:creationId xmlns:a16="http://schemas.microsoft.com/office/drawing/2014/main" id="{D11E50B7-8D28-4C04-B3E3-7E2B7D2CD233}"/>
              </a:ext>
            </a:extLst>
          </p:cNvPr>
          <p:cNvPicPr>
            <a:picLocks noChangeAspect="1"/>
          </p:cNvPicPr>
          <p:nvPr/>
        </p:nvPicPr>
        <p:blipFill>
          <a:blip r:embed="rId5"/>
          <a:stretch>
            <a:fillRect/>
          </a:stretch>
        </p:blipFill>
        <p:spPr>
          <a:xfrm>
            <a:off x="5615802" y="3584885"/>
            <a:ext cx="5950645" cy="1885896"/>
          </a:xfrm>
          <a:prstGeom prst="rect">
            <a:avLst/>
          </a:prstGeom>
        </p:spPr>
      </p:pic>
    </p:spTree>
    <p:extLst>
      <p:ext uri="{BB962C8B-B14F-4D97-AF65-F5344CB8AC3E}">
        <p14:creationId xmlns:p14="http://schemas.microsoft.com/office/powerpoint/2010/main" val="844665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手动输入 7">
            <a:extLst>
              <a:ext uri="{FF2B5EF4-FFF2-40B4-BE49-F238E27FC236}">
                <a16:creationId xmlns:a16="http://schemas.microsoft.com/office/drawing/2014/main" id="{05A90C1E-837C-402C-BAB8-E98EF68C29A3}"/>
              </a:ext>
            </a:extLst>
          </p:cNvPr>
          <p:cNvSpPr/>
          <p:nvPr/>
        </p:nvSpPr>
        <p:spPr>
          <a:xfrm>
            <a:off x="-20270" y="4651642"/>
            <a:ext cx="12193219" cy="220635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14"/>
              <a:gd name="connsiteY0" fmla="*/ 0 h 16123"/>
              <a:gd name="connsiteX1" fmla="*/ 10014 w 10014"/>
              <a:gd name="connsiteY1" fmla="*/ 6123 h 16123"/>
              <a:gd name="connsiteX2" fmla="*/ 10014 w 10014"/>
              <a:gd name="connsiteY2" fmla="*/ 16123 h 16123"/>
              <a:gd name="connsiteX3" fmla="*/ 14 w 10014"/>
              <a:gd name="connsiteY3" fmla="*/ 16123 h 16123"/>
              <a:gd name="connsiteX4" fmla="*/ 0 w 10014"/>
              <a:gd name="connsiteY4" fmla="*/ 0 h 16123"/>
              <a:gd name="connsiteX0" fmla="*/ 0 w 10014"/>
              <a:gd name="connsiteY0" fmla="*/ 0 h 16123"/>
              <a:gd name="connsiteX1" fmla="*/ 10000 w 10014"/>
              <a:gd name="connsiteY1" fmla="*/ 10615 h 16123"/>
              <a:gd name="connsiteX2" fmla="*/ 10014 w 10014"/>
              <a:gd name="connsiteY2" fmla="*/ 16123 h 16123"/>
              <a:gd name="connsiteX3" fmla="*/ 14 w 10014"/>
              <a:gd name="connsiteY3" fmla="*/ 16123 h 16123"/>
              <a:gd name="connsiteX4" fmla="*/ 0 w 10014"/>
              <a:gd name="connsiteY4" fmla="*/ 0 h 16123"/>
              <a:gd name="connsiteX0" fmla="*/ 8 w 10001"/>
              <a:gd name="connsiteY0" fmla="*/ 0 h 16185"/>
              <a:gd name="connsiteX1" fmla="*/ 9987 w 10001"/>
              <a:gd name="connsiteY1" fmla="*/ 10677 h 16185"/>
              <a:gd name="connsiteX2" fmla="*/ 10001 w 10001"/>
              <a:gd name="connsiteY2" fmla="*/ 16185 h 16185"/>
              <a:gd name="connsiteX3" fmla="*/ 1 w 10001"/>
              <a:gd name="connsiteY3" fmla="*/ 16185 h 16185"/>
              <a:gd name="connsiteX4" fmla="*/ 8 w 10001"/>
              <a:gd name="connsiteY4" fmla="*/ 0 h 16185"/>
              <a:gd name="connsiteX0" fmla="*/ 8 w 10002"/>
              <a:gd name="connsiteY0" fmla="*/ 0 h 16185"/>
              <a:gd name="connsiteX1" fmla="*/ 10001 w 10002"/>
              <a:gd name="connsiteY1" fmla="*/ 10677 h 16185"/>
              <a:gd name="connsiteX2" fmla="*/ 10001 w 10002"/>
              <a:gd name="connsiteY2" fmla="*/ 16185 h 16185"/>
              <a:gd name="connsiteX3" fmla="*/ 1 w 10002"/>
              <a:gd name="connsiteY3" fmla="*/ 16185 h 16185"/>
              <a:gd name="connsiteX4" fmla="*/ 8 w 10002"/>
              <a:gd name="connsiteY4" fmla="*/ 0 h 16185"/>
              <a:gd name="connsiteX0" fmla="*/ 8 w 10001"/>
              <a:gd name="connsiteY0" fmla="*/ 0 h 16185"/>
              <a:gd name="connsiteX1" fmla="*/ 9987 w 10001"/>
              <a:gd name="connsiteY1" fmla="*/ 10554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 h="16185">
                <a:moveTo>
                  <a:pt x="8" y="0"/>
                </a:moveTo>
                <a:lnTo>
                  <a:pt x="9994" y="10492"/>
                </a:lnTo>
                <a:cubicBezTo>
                  <a:pt x="9999" y="12328"/>
                  <a:pt x="9996" y="14349"/>
                  <a:pt x="10001" y="16185"/>
                </a:cubicBezTo>
                <a:lnTo>
                  <a:pt x="1" y="16185"/>
                </a:lnTo>
                <a:cubicBezTo>
                  <a:pt x="-4" y="10811"/>
                  <a:pt x="5" y="5374"/>
                  <a:pt x="8" y="0"/>
                </a:cubicBezTo>
                <a:close/>
              </a:path>
            </a:pathLst>
          </a:custGeom>
          <a:solidFill>
            <a:srgbClr val="0A5158"/>
          </a:solidFill>
          <a:ln>
            <a:solidFill>
              <a:srgbClr val="0A5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2DB8A1CD-A601-4873-8708-384874A0F962}"/>
              </a:ext>
            </a:extLst>
          </p:cNvPr>
          <p:cNvSpPr txBox="1"/>
          <p:nvPr/>
        </p:nvSpPr>
        <p:spPr>
          <a:xfrm>
            <a:off x="503339" y="5377343"/>
            <a:ext cx="4957893" cy="984885"/>
          </a:xfrm>
          <a:prstGeom prst="rect">
            <a:avLst/>
          </a:prstGeom>
          <a:noFill/>
        </p:spPr>
        <p:txBody>
          <a:bodyPr wrap="square" rtlCol="0">
            <a:spAutoFit/>
          </a:bodyPr>
          <a:lstStyle/>
          <a:p>
            <a:r>
              <a:rPr lang="en-US" altLang="zh-CN" sz="4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SUSTech</a:t>
            </a:r>
          </a:p>
          <a:p>
            <a:r>
              <a:rPr lang="en-US" altLang="zh-CN"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Southern University of Science and Technology</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0682A839-F662-4E22-B911-1DD36B61EED1}"/>
              </a:ext>
            </a:extLst>
          </p:cNvPr>
          <p:cNvSpPr txBox="1"/>
          <p:nvPr/>
        </p:nvSpPr>
        <p:spPr>
          <a:xfrm>
            <a:off x="813776" y="495772"/>
            <a:ext cx="10525125" cy="830997"/>
          </a:xfrm>
          <a:prstGeom prst="rect">
            <a:avLst/>
          </a:prstGeom>
          <a:noFill/>
        </p:spPr>
        <p:txBody>
          <a:bodyPr wrap="square" rtlCol="0">
            <a:spAutoFit/>
          </a:bodyPr>
          <a:lstStyle/>
          <a:p>
            <a:r>
              <a:rPr lang="en-US" altLang="zh-CN" sz="4800" dirty="0">
                <a:solidFill>
                  <a:srgbClr val="C1801C"/>
                </a:solidFill>
                <a:latin typeface="Times New Roman" panose="02020603050405020304" pitchFamily="18" charset="0"/>
                <a:cs typeface="Times New Roman" panose="02020603050405020304" pitchFamily="18" charset="0"/>
              </a:rPr>
              <a:t>Basic Data Type </a:t>
            </a:r>
            <a:endParaRPr lang="en-US" altLang="zh-CN" sz="4400" dirty="0">
              <a:solidFill>
                <a:srgbClr val="C1801C"/>
              </a:solidFill>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A70480B4-B59A-47CF-9E4A-9E471AEC9C0D}"/>
              </a:ext>
            </a:extLst>
          </p:cNvPr>
          <p:cNvSpPr txBox="1"/>
          <p:nvPr/>
        </p:nvSpPr>
        <p:spPr>
          <a:xfrm>
            <a:off x="692332" y="1326769"/>
            <a:ext cx="8473099" cy="1287853"/>
          </a:xfrm>
          <a:prstGeom prst="rect">
            <a:avLst/>
          </a:prstGeom>
          <a:noFill/>
        </p:spPr>
        <p:txBody>
          <a:bodyPr wrap="square">
            <a:spAutoFit/>
          </a:bodyPr>
          <a:lstStyle/>
          <a:p>
            <a:pPr marL="800100" lvl="1" indent="-342900">
              <a:lnSpc>
                <a:spcPct val="150000"/>
              </a:lnSpc>
              <a:spcBef>
                <a:spcPts val="1200"/>
              </a:spcBef>
              <a:buFont typeface="Arial" panose="020B0604020202020204" pitchFamily="34" charset="0"/>
              <a:buChar char="•"/>
              <a:defRPr/>
            </a:pPr>
            <a:r>
              <a:rPr lang="en-US" altLang="zh-CN" sz="2400" b="1" dirty="0">
                <a:solidFill>
                  <a:srgbClr val="366A85"/>
                </a:solidFill>
                <a:latin typeface="Times New Roman" panose="02020603050405020304" pitchFamily="18" charset="0"/>
                <a:cs typeface="Times New Roman" panose="02020603050405020304" pitchFamily="18" charset="0"/>
              </a:rPr>
              <a:t>set – mutable and ordered data structure</a:t>
            </a:r>
          </a:p>
          <a:p>
            <a:pPr lvl="1">
              <a:lnSpc>
                <a:spcPct val="150000"/>
              </a:lnSpc>
              <a:spcBef>
                <a:spcPts val="1200"/>
              </a:spcBef>
              <a:defRPr/>
            </a:pPr>
            <a:r>
              <a:rPr lang="en-US" altLang="zh-CN" sz="2400" b="1" dirty="0">
                <a:solidFill>
                  <a:srgbClr val="366A85"/>
                </a:solidFill>
                <a:latin typeface="Times New Roman" panose="02020603050405020304" pitchFamily="18" charset="0"/>
                <a:cs typeface="Times New Roman" panose="02020603050405020304" pitchFamily="18" charset="0"/>
              </a:rPr>
              <a:t>non-repetitive </a:t>
            </a:r>
          </a:p>
        </p:txBody>
      </p:sp>
      <p:sp>
        <p:nvSpPr>
          <p:cNvPr id="2" name="乘号 1">
            <a:extLst>
              <a:ext uri="{FF2B5EF4-FFF2-40B4-BE49-F238E27FC236}">
                <a16:creationId xmlns:a16="http://schemas.microsoft.com/office/drawing/2014/main" id="{9D0A3AEF-D121-4369-ABDC-73CB92FB9673}"/>
              </a:ext>
            </a:extLst>
          </p:cNvPr>
          <p:cNvSpPr/>
          <p:nvPr/>
        </p:nvSpPr>
        <p:spPr>
          <a:xfrm>
            <a:off x="4103366" y="1384005"/>
            <a:ext cx="589606" cy="58960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831EE709-1B95-4A2E-A9CA-238012199AE4}"/>
              </a:ext>
            </a:extLst>
          </p:cNvPr>
          <p:cNvPicPr>
            <a:picLocks noChangeAspect="1"/>
          </p:cNvPicPr>
          <p:nvPr/>
        </p:nvPicPr>
        <p:blipFill>
          <a:blip r:embed="rId3"/>
          <a:stretch>
            <a:fillRect/>
          </a:stretch>
        </p:blipFill>
        <p:spPr>
          <a:xfrm>
            <a:off x="172388" y="2699312"/>
            <a:ext cx="7862643" cy="2490997"/>
          </a:xfrm>
          <a:prstGeom prst="rect">
            <a:avLst/>
          </a:prstGeom>
        </p:spPr>
      </p:pic>
      <p:pic>
        <p:nvPicPr>
          <p:cNvPr id="16" name="图片 15">
            <a:extLst>
              <a:ext uri="{FF2B5EF4-FFF2-40B4-BE49-F238E27FC236}">
                <a16:creationId xmlns:a16="http://schemas.microsoft.com/office/drawing/2014/main" id="{DF91EDC2-C060-4230-8BEA-BCE14826A651}"/>
              </a:ext>
            </a:extLst>
          </p:cNvPr>
          <p:cNvPicPr>
            <a:picLocks noChangeAspect="1"/>
          </p:cNvPicPr>
          <p:nvPr/>
        </p:nvPicPr>
        <p:blipFill>
          <a:blip r:embed="rId4"/>
          <a:stretch>
            <a:fillRect/>
          </a:stretch>
        </p:blipFill>
        <p:spPr>
          <a:xfrm>
            <a:off x="8282555" y="256306"/>
            <a:ext cx="2846999" cy="1566691"/>
          </a:xfrm>
          <a:prstGeom prst="rect">
            <a:avLst/>
          </a:prstGeom>
        </p:spPr>
      </p:pic>
      <p:pic>
        <p:nvPicPr>
          <p:cNvPr id="18" name="图片 17">
            <a:extLst>
              <a:ext uri="{FF2B5EF4-FFF2-40B4-BE49-F238E27FC236}">
                <a16:creationId xmlns:a16="http://schemas.microsoft.com/office/drawing/2014/main" id="{29D3D5FD-7675-4FEC-85A6-DAFD4CFA5F9B}"/>
              </a:ext>
            </a:extLst>
          </p:cNvPr>
          <p:cNvPicPr>
            <a:picLocks noChangeAspect="1"/>
          </p:cNvPicPr>
          <p:nvPr/>
        </p:nvPicPr>
        <p:blipFill>
          <a:blip r:embed="rId5"/>
          <a:stretch>
            <a:fillRect/>
          </a:stretch>
        </p:blipFill>
        <p:spPr>
          <a:xfrm>
            <a:off x="7348290" y="1770218"/>
            <a:ext cx="5231022" cy="1213733"/>
          </a:xfrm>
          <a:prstGeom prst="rect">
            <a:avLst/>
          </a:prstGeom>
        </p:spPr>
      </p:pic>
      <p:pic>
        <p:nvPicPr>
          <p:cNvPr id="20" name="图片 19">
            <a:extLst>
              <a:ext uri="{FF2B5EF4-FFF2-40B4-BE49-F238E27FC236}">
                <a16:creationId xmlns:a16="http://schemas.microsoft.com/office/drawing/2014/main" id="{83FFF798-A4D5-4762-9F06-20D5CBD83455}"/>
              </a:ext>
            </a:extLst>
          </p:cNvPr>
          <p:cNvPicPr>
            <a:picLocks noChangeAspect="1"/>
          </p:cNvPicPr>
          <p:nvPr/>
        </p:nvPicPr>
        <p:blipFill>
          <a:blip r:embed="rId6"/>
          <a:stretch>
            <a:fillRect/>
          </a:stretch>
        </p:blipFill>
        <p:spPr>
          <a:xfrm>
            <a:off x="8269742" y="3260253"/>
            <a:ext cx="2563721" cy="2718163"/>
          </a:xfrm>
          <a:prstGeom prst="rect">
            <a:avLst/>
          </a:prstGeom>
        </p:spPr>
      </p:pic>
    </p:spTree>
    <p:extLst>
      <p:ext uri="{BB962C8B-B14F-4D97-AF65-F5344CB8AC3E}">
        <p14:creationId xmlns:p14="http://schemas.microsoft.com/office/powerpoint/2010/main" val="2429372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手动输入 7">
            <a:extLst>
              <a:ext uri="{FF2B5EF4-FFF2-40B4-BE49-F238E27FC236}">
                <a16:creationId xmlns:a16="http://schemas.microsoft.com/office/drawing/2014/main" id="{05A90C1E-837C-402C-BAB8-E98EF68C29A3}"/>
              </a:ext>
            </a:extLst>
          </p:cNvPr>
          <p:cNvSpPr/>
          <p:nvPr/>
        </p:nvSpPr>
        <p:spPr>
          <a:xfrm>
            <a:off x="-20270" y="4651642"/>
            <a:ext cx="12193219" cy="220635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14"/>
              <a:gd name="connsiteY0" fmla="*/ 0 h 16123"/>
              <a:gd name="connsiteX1" fmla="*/ 10014 w 10014"/>
              <a:gd name="connsiteY1" fmla="*/ 6123 h 16123"/>
              <a:gd name="connsiteX2" fmla="*/ 10014 w 10014"/>
              <a:gd name="connsiteY2" fmla="*/ 16123 h 16123"/>
              <a:gd name="connsiteX3" fmla="*/ 14 w 10014"/>
              <a:gd name="connsiteY3" fmla="*/ 16123 h 16123"/>
              <a:gd name="connsiteX4" fmla="*/ 0 w 10014"/>
              <a:gd name="connsiteY4" fmla="*/ 0 h 16123"/>
              <a:gd name="connsiteX0" fmla="*/ 0 w 10014"/>
              <a:gd name="connsiteY0" fmla="*/ 0 h 16123"/>
              <a:gd name="connsiteX1" fmla="*/ 10000 w 10014"/>
              <a:gd name="connsiteY1" fmla="*/ 10615 h 16123"/>
              <a:gd name="connsiteX2" fmla="*/ 10014 w 10014"/>
              <a:gd name="connsiteY2" fmla="*/ 16123 h 16123"/>
              <a:gd name="connsiteX3" fmla="*/ 14 w 10014"/>
              <a:gd name="connsiteY3" fmla="*/ 16123 h 16123"/>
              <a:gd name="connsiteX4" fmla="*/ 0 w 10014"/>
              <a:gd name="connsiteY4" fmla="*/ 0 h 16123"/>
              <a:gd name="connsiteX0" fmla="*/ 8 w 10001"/>
              <a:gd name="connsiteY0" fmla="*/ 0 h 16185"/>
              <a:gd name="connsiteX1" fmla="*/ 9987 w 10001"/>
              <a:gd name="connsiteY1" fmla="*/ 10677 h 16185"/>
              <a:gd name="connsiteX2" fmla="*/ 10001 w 10001"/>
              <a:gd name="connsiteY2" fmla="*/ 16185 h 16185"/>
              <a:gd name="connsiteX3" fmla="*/ 1 w 10001"/>
              <a:gd name="connsiteY3" fmla="*/ 16185 h 16185"/>
              <a:gd name="connsiteX4" fmla="*/ 8 w 10001"/>
              <a:gd name="connsiteY4" fmla="*/ 0 h 16185"/>
              <a:gd name="connsiteX0" fmla="*/ 8 w 10002"/>
              <a:gd name="connsiteY0" fmla="*/ 0 h 16185"/>
              <a:gd name="connsiteX1" fmla="*/ 10001 w 10002"/>
              <a:gd name="connsiteY1" fmla="*/ 10677 h 16185"/>
              <a:gd name="connsiteX2" fmla="*/ 10001 w 10002"/>
              <a:gd name="connsiteY2" fmla="*/ 16185 h 16185"/>
              <a:gd name="connsiteX3" fmla="*/ 1 w 10002"/>
              <a:gd name="connsiteY3" fmla="*/ 16185 h 16185"/>
              <a:gd name="connsiteX4" fmla="*/ 8 w 10002"/>
              <a:gd name="connsiteY4" fmla="*/ 0 h 16185"/>
              <a:gd name="connsiteX0" fmla="*/ 8 w 10001"/>
              <a:gd name="connsiteY0" fmla="*/ 0 h 16185"/>
              <a:gd name="connsiteX1" fmla="*/ 9987 w 10001"/>
              <a:gd name="connsiteY1" fmla="*/ 10554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 h="16185">
                <a:moveTo>
                  <a:pt x="8" y="0"/>
                </a:moveTo>
                <a:lnTo>
                  <a:pt x="9994" y="10492"/>
                </a:lnTo>
                <a:cubicBezTo>
                  <a:pt x="9999" y="12328"/>
                  <a:pt x="9996" y="14349"/>
                  <a:pt x="10001" y="16185"/>
                </a:cubicBezTo>
                <a:lnTo>
                  <a:pt x="1" y="16185"/>
                </a:lnTo>
                <a:cubicBezTo>
                  <a:pt x="-4" y="10811"/>
                  <a:pt x="5" y="5374"/>
                  <a:pt x="8" y="0"/>
                </a:cubicBezTo>
                <a:close/>
              </a:path>
            </a:pathLst>
          </a:custGeom>
          <a:solidFill>
            <a:srgbClr val="0A5158"/>
          </a:solidFill>
          <a:ln>
            <a:solidFill>
              <a:srgbClr val="0A5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2DB8A1CD-A601-4873-8708-384874A0F962}"/>
              </a:ext>
            </a:extLst>
          </p:cNvPr>
          <p:cNvSpPr txBox="1"/>
          <p:nvPr/>
        </p:nvSpPr>
        <p:spPr>
          <a:xfrm>
            <a:off x="503339" y="5377343"/>
            <a:ext cx="4957893" cy="984885"/>
          </a:xfrm>
          <a:prstGeom prst="rect">
            <a:avLst/>
          </a:prstGeom>
          <a:noFill/>
        </p:spPr>
        <p:txBody>
          <a:bodyPr wrap="square" rtlCol="0">
            <a:spAutoFit/>
          </a:bodyPr>
          <a:lstStyle/>
          <a:p>
            <a:r>
              <a:rPr lang="en-US" altLang="zh-CN" sz="4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SUSTech</a:t>
            </a:r>
          </a:p>
          <a:p>
            <a:r>
              <a:rPr lang="en-US" altLang="zh-CN"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Southern University of Science and Technology</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0682A839-F662-4E22-B911-1DD36B61EED1}"/>
              </a:ext>
            </a:extLst>
          </p:cNvPr>
          <p:cNvSpPr txBox="1"/>
          <p:nvPr/>
        </p:nvSpPr>
        <p:spPr>
          <a:xfrm>
            <a:off x="813776" y="495772"/>
            <a:ext cx="10525125" cy="830997"/>
          </a:xfrm>
          <a:prstGeom prst="rect">
            <a:avLst/>
          </a:prstGeom>
          <a:noFill/>
        </p:spPr>
        <p:txBody>
          <a:bodyPr wrap="square" rtlCol="0">
            <a:spAutoFit/>
          </a:bodyPr>
          <a:lstStyle/>
          <a:p>
            <a:r>
              <a:rPr lang="en-US" altLang="zh-CN" sz="4800" dirty="0">
                <a:solidFill>
                  <a:srgbClr val="C1801C"/>
                </a:solidFill>
                <a:latin typeface="Times New Roman" panose="02020603050405020304" pitchFamily="18" charset="0"/>
                <a:cs typeface="Times New Roman" panose="02020603050405020304" pitchFamily="18" charset="0"/>
              </a:rPr>
              <a:t>Basic Data Type </a:t>
            </a:r>
            <a:endParaRPr lang="en-US" altLang="zh-CN" sz="4400" dirty="0">
              <a:solidFill>
                <a:srgbClr val="C1801C"/>
              </a:solidFill>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A70480B4-B59A-47CF-9E4A-9E471AEC9C0D}"/>
              </a:ext>
            </a:extLst>
          </p:cNvPr>
          <p:cNvSpPr txBox="1"/>
          <p:nvPr/>
        </p:nvSpPr>
        <p:spPr>
          <a:xfrm>
            <a:off x="692332" y="1326769"/>
            <a:ext cx="8473099" cy="579967"/>
          </a:xfrm>
          <a:prstGeom prst="rect">
            <a:avLst/>
          </a:prstGeom>
          <a:noFill/>
        </p:spPr>
        <p:txBody>
          <a:bodyPr wrap="square">
            <a:spAutoFit/>
          </a:bodyPr>
          <a:lstStyle/>
          <a:p>
            <a:pPr marL="800100" lvl="1" indent="-342900">
              <a:lnSpc>
                <a:spcPct val="150000"/>
              </a:lnSpc>
              <a:spcBef>
                <a:spcPts val="1200"/>
              </a:spcBef>
              <a:buFont typeface="Arial" panose="020B0604020202020204" pitchFamily="34" charset="0"/>
              <a:buChar char="•"/>
              <a:defRPr/>
            </a:pPr>
            <a:r>
              <a:rPr lang="en-US" altLang="zh-CN" sz="2400" b="1" dirty="0" err="1">
                <a:solidFill>
                  <a:srgbClr val="366A85"/>
                </a:solidFill>
                <a:latin typeface="Times New Roman" panose="02020603050405020304" pitchFamily="18" charset="0"/>
                <a:cs typeface="Times New Roman" panose="02020603050405020304" pitchFamily="18" charset="0"/>
              </a:rPr>
              <a:t>dict</a:t>
            </a:r>
            <a:r>
              <a:rPr lang="en-US" altLang="zh-CN" sz="2400" b="1" dirty="0">
                <a:solidFill>
                  <a:srgbClr val="366A85"/>
                </a:solidFill>
                <a:latin typeface="Times New Roman" panose="02020603050405020304" pitchFamily="18" charset="0"/>
                <a:cs typeface="Times New Roman" panose="02020603050405020304" pitchFamily="18" charset="0"/>
              </a:rPr>
              <a:t> – mutable data structure</a:t>
            </a:r>
          </a:p>
        </p:txBody>
      </p:sp>
      <p:pic>
        <p:nvPicPr>
          <p:cNvPr id="4" name="图片 3">
            <a:extLst>
              <a:ext uri="{FF2B5EF4-FFF2-40B4-BE49-F238E27FC236}">
                <a16:creationId xmlns:a16="http://schemas.microsoft.com/office/drawing/2014/main" id="{F698A607-52FC-4B1F-868D-2A2E3C5042D3}"/>
              </a:ext>
            </a:extLst>
          </p:cNvPr>
          <p:cNvPicPr>
            <a:picLocks noChangeAspect="1"/>
          </p:cNvPicPr>
          <p:nvPr/>
        </p:nvPicPr>
        <p:blipFill>
          <a:blip r:embed="rId3"/>
          <a:stretch>
            <a:fillRect/>
          </a:stretch>
        </p:blipFill>
        <p:spPr>
          <a:xfrm>
            <a:off x="1514712" y="2206358"/>
            <a:ext cx="7103983" cy="2095676"/>
          </a:xfrm>
          <a:prstGeom prst="rect">
            <a:avLst/>
          </a:prstGeom>
        </p:spPr>
      </p:pic>
    </p:spTree>
    <p:extLst>
      <p:ext uri="{BB962C8B-B14F-4D97-AF65-F5344CB8AC3E}">
        <p14:creationId xmlns:p14="http://schemas.microsoft.com/office/powerpoint/2010/main" val="1830641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手动输入 7">
            <a:extLst>
              <a:ext uri="{FF2B5EF4-FFF2-40B4-BE49-F238E27FC236}">
                <a16:creationId xmlns:a16="http://schemas.microsoft.com/office/drawing/2014/main" id="{05A90C1E-837C-402C-BAB8-E98EF68C29A3}"/>
              </a:ext>
            </a:extLst>
          </p:cNvPr>
          <p:cNvSpPr/>
          <p:nvPr/>
        </p:nvSpPr>
        <p:spPr>
          <a:xfrm>
            <a:off x="-20270" y="4651642"/>
            <a:ext cx="12193219" cy="220635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14"/>
              <a:gd name="connsiteY0" fmla="*/ 0 h 16123"/>
              <a:gd name="connsiteX1" fmla="*/ 10014 w 10014"/>
              <a:gd name="connsiteY1" fmla="*/ 6123 h 16123"/>
              <a:gd name="connsiteX2" fmla="*/ 10014 w 10014"/>
              <a:gd name="connsiteY2" fmla="*/ 16123 h 16123"/>
              <a:gd name="connsiteX3" fmla="*/ 14 w 10014"/>
              <a:gd name="connsiteY3" fmla="*/ 16123 h 16123"/>
              <a:gd name="connsiteX4" fmla="*/ 0 w 10014"/>
              <a:gd name="connsiteY4" fmla="*/ 0 h 16123"/>
              <a:gd name="connsiteX0" fmla="*/ 0 w 10014"/>
              <a:gd name="connsiteY0" fmla="*/ 0 h 16123"/>
              <a:gd name="connsiteX1" fmla="*/ 10000 w 10014"/>
              <a:gd name="connsiteY1" fmla="*/ 10615 h 16123"/>
              <a:gd name="connsiteX2" fmla="*/ 10014 w 10014"/>
              <a:gd name="connsiteY2" fmla="*/ 16123 h 16123"/>
              <a:gd name="connsiteX3" fmla="*/ 14 w 10014"/>
              <a:gd name="connsiteY3" fmla="*/ 16123 h 16123"/>
              <a:gd name="connsiteX4" fmla="*/ 0 w 10014"/>
              <a:gd name="connsiteY4" fmla="*/ 0 h 16123"/>
              <a:gd name="connsiteX0" fmla="*/ 8 w 10001"/>
              <a:gd name="connsiteY0" fmla="*/ 0 h 16185"/>
              <a:gd name="connsiteX1" fmla="*/ 9987 w 10001"/>
              <a:gd name="connsiteY1" fmla="*/ 10677 h 16185"/>
              <a:gd name="connsiteX2" fmla="*/ 10001 w 10001"/>
              <a:gd name="connsiteY2" fmla="*/ 16185 h 16185"/>
              <a:gd name="connsiteX3" fmla="*/ 1 w 10001"/>
              <a:gd name="connsiteY3" fmla="*/ 16185 h 16185"/>
              <a:gd name="connsiteX4" fmla="*/ 8 w 10001"/>
              <a:gd name="connsiteY4" fmla="*/ 0 h 16185"/>
              <a:gd name="connsiteX0" fmla="*/ 8 w 10002"/>
              <a:gd name="connsiteY0" fmla="*/ 0 h 16185"/>
              <a:gd name="connsiteX1" fmla="*/ 10001 w 10002"/>
              <a:gd name="connsiteY1" fmla="*/ 10677 h 16185"/>
              <a:gd name="connsiteX2" fmla="*/ 10001 w 10002"/>
              <a:gd name="connsiteY2" fmla="*/ 16185 h 16185"/>
              <a:gd name="connsiteX3" fmla="*/ 1 w 10002"/>
              <a:gd name="connsiteY3" fmla="*/ 16185 h 16185"/>
              <a:gd name="connsiteX4" fmla="*/ 8 w 10002"/>
              <a:gd name="connsiteY4" fmla="*/ 0 h 16185"/>
              <a:gd name="connsiteX0" fmla="*/ 8 w 10001"/>
              <a:gd name="connsiteY0" fmla="*/ 0 h 16185"/>
              <a:gd name="connsiteX1" fmla="*/ 9987 w 10001"/>
              <a:gd name="connsiteY1" fmla="*/ 10554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 h="16185">
                <a:moveTo>
                  <a:pt x="8" y="0"/>
                </a:moveTo>
                <a:lnTo>
                  <a:pt x="9994" y="10492"/>
                </a:lnTo>
                <a:cubicBezTo>
                  <a:pt x="9999" y="12328"/>
                  <a:pt x="9996" y="14349"/>
                  <a:pt x="10001" y="16185"/>
                </a:cubicBezTo>
                <a:lnTo>
                  <a:pt x="1" y="16185"/>
                </a:lnTo>
                <a:cubicBezTo>
                  <a:pt x="-4" y="10811"/>
                  <a:pt x="5" y="5374"/>
                  <a:pt x="8" y="0"/>
                </a:cubicBezTo>
                <a:close/>
              </a:path>
            </a:pathLst>
          </a:custGeom>
          <a:solidFill>
            <a:srgbClr val="0A5158"/>
          </a:solidFill>
          <a:ln>
            <a:solidFill>
              <a:srgbClr val="0A5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2DB8A1CD-A601-4873-8708-384874A0F962}"/>
              </a:ext>
            </a:extLst>
          </p:cNvPr>
          <p:cNvSpPr txBox="1"/>
          <p:nvPr/>
        </p:nvSpPr>
        <p:spPr>
          <a:xfrm>
            <a:off x="503339" y="5377343"/>
            <a:ext cx="4957893" cy="984885"/>
          </a:xfrm>
          <a:prstGeom prst="rect">
            <a:avLst/>
          </a:prstGeom>
          <a:noFill/>
        </p:spPr>
        <p:txBody>
          <a:bodyPr wrap="square" rtlCol="0">
            <a:spAutoFit/>
          </a:bodyPr>
          <a:lstStyle/>
          <a:p>
            <a:r>
              <a:rPr lang="en-US" altLang="zh-CN" sz="4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SUSTech</a:t>
            </a:r>
          </a:p>
          <a:p>
            <a:r>
              <a:rPr lang="en-US" altLang="zh-CN"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Southern University of Science and Technology</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0682A839-F662-4E22-B911-1DD36B61EED1}"/>
              </a:ext>
            </a:extLst>
          </p:cNvPr>
          <p:cNvSpPr txBox="1"/>
          <p:nvPr/>
        </p:nvSpPr>
        <p:spPr>
          <a:xfrm>
            <a:off x="813776" y="495772"/>
            <a:ext cx="10525125" cy="830997"/>
          </a:xfrm>
          <a:prstGeom prst="rect">
            <a:avLst/>
          </a:prstGeom>
          <a:noFill/>
        </p:spPr>
        <p:txBody>
          <a:bodyPr wrap="square" rtlCol="0">
            <a:spAutoFit/>
          </a:bodyPr>
          <a:lstStyle/>
          <a:p>
            <a:r>
              <a:rPr lang="en-US" altLang="zh-CN" sz="4800" dirty="0">
                <a:solidFill>
                  <a:srgbClr val="C1801C"/>
                </a:solidFill>
                <a:latin typeface="Times New Roman" panose="02020603050405020304" pitchFamily="18" charset="0"/>
                <a:cs typeface="Times New Roman" panose="02020603050405020304" pitchFamily="18" charset="0"/>
              </a:rPr>
              <a:t>Basic Data Type </a:t>
            </a:r>
            <a:endParaRPr lang="en-US" altLang="zh-CN" sz="4400" dirty="0">
              <a:solidFill>
                <a:srgbClr val="C1801C"/>
              </a:solidFill>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A70480B4-B59A-47CF-9E4A-9E471AEC9C0D}"/>
              </a:ext>
            </a:extLst>
          </p:cNvPr>
          <p:cNvSpPr txBox="1"/>
          <p:nvPr/>
        </p:nvSpPr>
        <p:spPr>
          <a:xfrm>
            <a:off x="692332" y="1326769"/>
            <a:ext cx="8473099" cy="579967"/>
          </a:xfrm>
          <a:prstGeom prst="rect">
            <a:avLst/>
          </a:prstGeom>
          <a:noFill/>
        </p:spPr>
        <p:txBody>
          <a:bodyPr wrap="square">
            <a:spAutoFit/>
          </a:bodyPr>
          <a:lstStyle/>
          <a:p>
            <a:pPr marL="800100" lvl="1" indent="-342900">
              <a:lnSpc>
                <a:spcPct val="150000"/>
              </a:lnSpc>
              <a:spcBef>
                <a:spcPts val="1200"/>
              </a:spcBef>
              <a:buFont typeface="Arial" panose="020B0604020202020204" pitchFamily="34" charset="0"/>
              <a:buChar char="•"/>
              <a:defRPr/>
            </a:pPr>
            <a:r>
              <a:rPr lang="en-US" altLang="zh-CN" sz="2400" b="1" dirty="0" err="1">
                <a:solidFill>
                  <a:srgbClr val="366A85"/>
                </a:solidFill>
                <a:latin typeface="Times New Roman" panose="02020603050405020304" pitchFamily="18" charset="0"/>
                <a:cs typeface="Times New Roman" panose="02020603050405020304" pitchFamily="18" charset="0"/>
              </a:rPr>
              <a:t>dict</a:t>
            </a:r>
            <a:r>
              <a:rPr lang="en-US" altLang="zh-CN" sz="2400" b="1" dirty="0">
                <a:solidFill>
                  <a:srgbClr val="366A85"/>
                </a:solidFill>
                <a:latin typeface="Times New Roman" panose="02020603050405020304" pitchFamily="18" charset="0"/>
                <a:cs typeface="Times New Roman" panose="02020603050405020304" pitchFamily="18" charset="0"/>
              </a:rPr>
              <a:t> – mutable data structure</a:t>
            </a:r>
          </a:p>
        </p:txBody>
      </p:sp>
      <p:pic>
        <p:nvPicPr>
          <p:cNvPr id="3" name="图片 2">
            <a:extLst>
              <a:ext uri="{FF2B5EF4-FFF2-40B4-BE49-F238E27FC236}">
                <a16:creationId xmlns:a16="http://schemas.microsoft.com/office/drawing/2014/main" id="{BF59E254-715A-4A00-BFE2-ADC50AF6A34D}"/>
              </a:ext>
            </a:extLst>
          </p:cNvPr>
          <p:cNvPicPr>
            <a:picLocks noChangeAspect="1"/>
          </p:cNvPicPr>
          <p:nvPr/>
        </p:nvPicPr>
        <p:blipFill>
          <a:blip r:embed="rId3"/>
          <a:stretch>
            <a:fillRect/>
          </a:stretch>
        </p:blipFill>
        <p:spPr>
          <a:xfrm>
            <a:off x="2688999" y="2084936"/>
            <a:ext cx="7889417" cy="2650350"/>
          </a:xfrm>
          <a:prstGeom prst="rect">
            <a:avLst/>
          </a:prstGeom>
        </p:spPr>
      </p:pic>
      <p:sp>
        <p:nvSpPr>
          <p:cNvPr id="10" name="矩形 9">
            <a:extLst>
              <a:ext uri="{FF2B5EF4-FFF2-40B4-BE49-F238E27FC236}">
                <a16:creationId xmlns:a16="http://schemas.microsoft.com/office/drawing/2014/main" id="{504F88C2-6447-403F-9CA4-C766A82DE902}"/>
              </a:ext>
            </a:extLst>
          </p:cNvPr>
          <p:cNvSpPr/>
          <p:nvPr/>
        </p:nvSpPr>
        <p:spPr>
          <a:xfrm>
            <a:off x="6271531" y="2664903"/>
            <a:ext cx="1620611" cy="40486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77966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手动输入 7">
            <a:extLst>
              <a:ext uri="{FF2B5EF4-FFF2-40B4-BE49-F238E27FC236}">
                <a16:creationId xmlns:a16="http://schemas.microsoft.com/office/drawing/2014/main" id="{05A90C1E-837C-402C-BAB8-E98EF68C29A3}"/>
              </a:ext>
            </a:extLst>
          </p:cNvPr>
          <p:cNvSpPr/>
          <p:nvPr/>
        </p:nvSpPr>
        <p:spPr>
          <a:xfrm>
            <a:off x="-20270" y="4651642"/>
            <a:ext cx="12193219" cy="220635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14"/>
              <a:gd name="connsiteY0" fmla="*/ 0 h 16123"/>
              <a:gd name="connsiteX1" fmla="*/ 10014 w 10014"/>
              <a:gd name="connsiteY1" fmla="*/ 6123 h 16123"/>
              <a:gd name="connsiteX2" fmla="*/ 10014 w 10014"/>
              <a:gd name="connsiteY2" fmla="*/ 16123 h 16123"/>
              <a:gd name="connsiteX3" fmla="*/ 14 w 10014"/>
              <a:gd name="connsiteY3" fmla="*/ 16123 h 16123"/>
              <a:gd name="connsiteX4" fmla="*/ 0 w 10014"/>
              <a:gd name="connsiteY4" fmla="*/ 0 h 16123"/>
              <a:gd name="connsiteX0" fmla="*/ 0 w 10014"/>
              <a:gd name="connsiteY0" fmla="*/ 0 h 16123"/>
              <a:gd name="connsiteX1" fmla="*/ 10000 w 10014"/>
              <a:gd name="connsiteY1" fmla="*/ 10615 h 16123"/>
              <a:gd name="connsiteX2" fmla="*/ 10014 w 10014"/>
              <a:gd name="connsiteY2" fmla="*/ 16123 h 16123"/>
              <a:gd name="connsiteX3" fmla="*/ 14 w 10014"/>
              <a:gd name="connsiteY3" fmla="*/ 16123 h 16123"/>
              <a:gd name="connsiteX4" fmla="*/ 0 w 10014"/>
              <a:gd name="connsiteY4" fmla="*/ 0 h 16123"/>
              <a:gd name="connsiteX0" fmla="*/ 8 w 10001"/>
              <a:gd name="connsiteY0" fmla="*/ 0 h 16185"/>
              <a:gd name="connsiteX1" fmla="*/ 9987 w 10001"/>
              <a:gd name="connsiteY1" fmla="*/ 10677 h 16185"/>
              <a:gd name="connsiteX2" fmla="*/ 10001 w 10001"/>
              <a:gd name="connsiteY2" fmla="*/ 16185 h 16185"/>
              <a:gd name="connsiteX3" fmla="*/ 1 w 10001"/>
              <a:gd name="connsiteY3" fmla="*/ 16185 h 16185"/>
              <a:gd name="connsiteX4" fmla="*/ 8 w 10001"/>
              <a:gd name="connsiteY4" fmla="*/ 0 h 16185"/>
              <a:gd name="connsiteX0" fmla="*/ 8 w 10002"/>
              <a:gd name="connsiteY0" fmla="*/ 0 h 16185"/>
              <a:gd name="connsiteX1" fmla="*/ 10001 w 10002"/>
              <a:gd name="connsiteY1" fmla="*/ 10677 h 16185"/>
              <a:gd name="connsiteX2" fmla="*/ 10001 w 10002"/>
              <a:gd name="connsiteY2" fmla="*/ 16185 h 16185"/>
              <a:gd name="connsiteX3" fmla="*/ 1 w 10002"/>
              <a:gd name="connsiteY3" fmla="*/ 16185 h 16185"/>
              <a:gd name="connsiteX4" fmla="*/ 8 w 10002"/>
              <a:gd name="connsiteY4" fmla="*/ 0 h 16185"/>
              <a:gd name="connsiteX0" fmla="*/ 8 w 10001"/>
              <a:gd name="connsiteY0" fmla="*/ 0 h 16185"/>
              <a:gd name="connsiteX1" fmla="*/ 9987 w 10001"/>
              <a:gd name="connsiteY1" fmla="*/ 10554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 h="16185">
                <a:moveTo>
                  <a:pt x="8" y="0"/>
                </a:moveTo>
                <a:lnTo>
                  <a:pt x="9994" y="10492"/>
                </a:lnTo>
                <a:cubicBezTo>
                  <a:pt x="9999" y="12328"/>
                  <a:pt x="9996" y="14349"/>
                  <a:pt x="10001" y="16185"/>
                </a:cubicBezTo>
                <a:lnTo>
                  <a:pt x="1" y="16185"/>
                </a:lnTo>
                <a:cubicBezTo>
                  <a:pt x="-4" y="10811"/>
                  <a:pt x="5" y="5374"/>
                  <a:pt x="8" y="0"/>
                </a:cubicBezTo>
                <a:close/>
              </a:path>
            </a:pathLst>
          </a:custGeom>
          <a:solidFill>
            <a:srgbClr val="0A5158"/>
          </a:solidFill>
          <a:ln>
            <a:solidFill>
              <a:srgbClr val="0A5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2DB8A1CD-A601-4873-8708-384874A0F962}"/>
              </a:ext>
            </a:extLst>
          </p:cNvPr>
          <p:cNvSpPr txBox="1"/>
          <p:nvPr/>
        </p:nvSpPr>
        <p:spPr>
          <a:xfrm>
            <a:off x="503339" y="5377343"/>
            <a:ext cx="4957893" cy="984885"/>
          </a:xfrm>
          <a:prstGeom prst="rect">
            <a:avLst/>
          </a:prstGeom>
          <a:noFill/>
        </p:spPr>
        <p:txBody>
          <a:bodyPr wrap="square" rtlCol="0">
            <a:spAutoFit/>
          </a:bodyPr>
          <a:lstStyle/>
          <a:p>
            <a:r>
              <a:rPr lang="en-US" altLang="zh-CN" sz="4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SUSTech</a:t>
            </a:r>
          </a:p>
          <a:p>
            <a:r>
              <a:rPr lang="en-US" altLang="zh-CN"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Southern University of Science and Technology</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0682A839-F662-4E22-B911-1DD36B61EED1}"/>
              </a:ext>
            </a:extLst>
          </p:cNvPr>
          <p:cNvSpPr txBox="1"/>
          <p:nvPr/>
        </p:nvSpPr>
        <p:spPr>
          <a:xfrm>
            <a:off x="813776" y="495772"/>
            <a:ext cx="10525125" cy="830997"/>
          </a:xfrm>
          <a:prstGeom prst="rect">
            <a:avLst/>
          </a:prstGeom>
          <a:noFill/>
        </p:spPr>
        <p:txBody>
          <a:bodyPr wrap="square" rtlCol="0">
            <a:spAutoFit/>
          </a:bodyPr>
          <a:lstStyle/>
          <a:p>
            <a:r>
              <a:rPr lang="en-US" altLang="zh-CN" sz="4800" dirty="0">
                <a:solidFill>
                  <a:srgbClr val="C1801C"/>
                </a:solidFill>
                <a:latin typeface="Times New Roman" panose="02020603050405020304" pitchFamily="18" charset="0"/>
                <a:cs typeface="Times New Roman" panose="02020603050405020304" pitchFamily="18" charset="0"/>
              </a:rPr>
              <a:t>Basic Input &amp; Output</a:t>
            </a:r>
            <a:endParaRPr lang="en-US" altLang="zh-CN" sz="4400" dirty="0">
              <a:solidFill>
                <a:srgbClr val="C1801C"/>
              </a:solidFill>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A70480B4-B59A-47CF-9E4A-9E471AEC9C0D}"/>
              </a:ext>
            </a:extLst>
          </p:cNvPr>
          <p:cNvSpPr txBox="1"/>
          <p:nvPr/>
        </p:nvSpPr>
        <p:spPr>
          <a:xfrm>
            <a:off x="503339" y="1755687"/>
            <a:ext cx="8473099" cy="1027461"/>
          </a:xfrm>
          <a:prstGeom prst="rect">
            <a:avLst/>
          </a:prstGeom>
          <a:noFill/>
        </p:spPr>
        <p:txBody>
          <a:bodyPr wrap="square">
            <a:spAutoFit/>
          </a:bodyPr>
          <a:lstStyle/>
          <a:p>
            <a:pPr marL="800100" lvl="1" indent="-342900">
              <a:lnSpc>
                <a:spcPct val="150000"/>
              </a:lnSpc>
              <a:spcBef>
                <a:spcPts val="1200"/>
              </a:spcBef>
              <a:buFont typeface="Arial" panose="020B0604020202020204" pitchFamily="34" charset="0"/>
              <a:buChar char="•"/>
              <a:defRPr/>
            </a:pPr>
            <a:r>
              <a:rPr lang="en-US" altLang="zh-CN"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input()</a:t>
            </a:r>
          </a:p>
          <a:p>
            <a:pPr marL="800100" lvl="1" indent="-342900">
              <a:lnSpc>
                <a:spcPct val="150000"/>
              </a:lnSpc>
              <a:spcBef>
                <a:spcPts val="1200"/>
              </a:spcBef>
              <a:buFont typeface="Arial" panose="020B0604020202020204" pitchFamily="34" charset="0"/>
              <a:buChar char="•"/>
              <a:defRPr/>
            </a:pPr>
            <a:r>
              <a:rPr lang="en-US" altLang="zh-CN"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print()</a:t>
            </a:r>
          </a:p>
        </p:txBody>
      </p:sp>
      <p:pic>
        <p:nvPicPr>
          <p:cNvPr id="7" name="图片 6">
            <a:extLst>
              <a:ext uri="{FF2B5EF4-FFF2-40B4-BE49-F238E27FC236}">
                <a16:creationId xmlns:a16="http://schemas.microsoft.com/office/drawing/2014/main" id="{7E741696-0FC4-495B-AED2-AA000B6BCEC7}"/>
              </a:ext>
            </a:extLst>
          </p:cNvPr>
          <p:cNvPicPr>
            <a:picLocks noChangeAspect="1"/>
          </p:cNvPicPr>
          <p:nvPr/>
        </p:nvPicPr>
        <p:blipFill>
          <a:blip r:embed="rId3"/>
          <a:stretch>
            <a:fillRect/>
          </a:stretch>
        </p:blipFill>
        <p:spPr>
          <a:xfrm>
            <a:off x="5215131" y="1755686"/>
            <a:ext cx="5645629" cy="2572474"/>
          </a:xfrm>
          <a:prstGeom prst="rect">
            <a:avLst/>
          </a:prstGeom>
        </p:spPr>
      </p:pic>
    </p:spTree>
    <p:extLst>
      <p:ext uri="{BB962C8B-B14F-4D97-AF65-F5344CB8AC3E}">
        <p14:creationId xmlns:p14="http://schemas.microsoft.com/office/powerpoint/2010/main" val="2275236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44C0F99-9949-4E89-9BB0-978832B57031}"/>
              </a:ext>
            </a:extLst>
          </p:cNvPr>
          <p:cNvPicPr>
            <a:picLocks noChangeAspect="1"/>
          </p:cNvPicPr>
          <p:nvPr/>
        </p:nvPicPr>
        <p:blipFill>
          <a:blip r:embed="rId3"/>
          <a:stretch>
            <a:fillRect/>
          </a:stretch>
        </p:blipFill>
        <p:spPr>
          <a:xfrm>
            <a:off x="5823857" y="178958"/>
            <a:ext cx="6096000" cy="2997972"/>
          </a:xfrm>
          <a:prstGeom prst="rect">
            <a:avLst/>
          </a:prstGeom>
        </p:spPr>
      </p:pic>
      <p:sp>
        <p:nvSpPr>
          <p:cNvPr id="8" name="流程图: 手动输入 7">
            <a:extLst>
              <a:ext uri="{FF2B5EF4-FFF2-40B4-BE49-F238E27FC236}">
                <a16:creationId xmlns:a16="http://schemas.microsoft.com/office/drawing/2014/main" id="{05A90C1E-837C-402C-BAB8-E98EF68C29A3}"/>
              </a:ext>
            </a:extLst>
          </p:cNvPr>
          <p:cNvSpPr/>
          <p:nvPr/>
        </p:nvSpPr>
        <p:spPr>
          <a:xfrm>
            <a:off x="-20270" y="4651642"/>
            <a:ext cx="12193219" cy="220635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14"/>
              <a:gd name="connsiteY0" fmla="*/ 0 h 16123"/>
              <a:gd name="connsiteX1" fmla="*/ 10014 w 10014"/>
              <a:gd name="connsiteY1" fmla="*/ 6123 h 16123"/>
              <a:gd name="connsiteX2" fmla="*/ 10014 w 10014"/>
              <a:gd name="connsiteY2" fmla="*/ 16123 h 16123"/>
              <a:gd name="connsiteX3" fmla="*/ 14 w 10014"/>
              <a:gd name="connsiteY3" fmla="*/ 16123 h 16123"/>
              <a:gd name="connsiteX4" fmla="*/ 0 w 10014"/>
              <a:gd name="connsiteY4" fmla="*/ 0 h 16123"/>
              <a:gd name="connsiteX0" fmla="*/ 0 w 10014"/>
              <a:gd name="connsiteY0" fmla="*/ 0 h 16123"/>
              <a:gd name="connsiteX1" fmla="*/ 10000 w 10014"/>
              <a:gd name="connsiteY1" fmla="*/ 10615 h 16123"/>
              <a:gd name="connsiteX2" fmla="*/ 10014 w 10014"/>
              <a:gd name="connsiteY2" fmla="*/ 16123 h 16123"/>
              <a:gd name="connsiteX3" fmla="*/ 14 w 10014"/>
              <a:gd name="connsiteY3" fmla="*/ 16123 h 16123"/>
              <a:gd name="connsiteX4" fmla="*/ 0 w 10014"/>
              <a:gd name="connsiteY4" fmla="*/ 0 h 16123"/>
              <a:gd name="connsiteX0" fmla="*/ 8 w 10001"/>
              <a:gd name="connsiteY0" fmla="*/ 0 h 16185"/>
              <a:gd name="connsiteX1" fmla="*/ 9987 w 10001"/>
              <a:gd name="connsiteY1" fmla="*/ 10677 h 16185"/>
              <a:gd name="connsiteX2" fmla="*/ 10001 w 10001"/>
              <a:gd name="connsiteY2" fmla="*/ 16185 h 16185"/>
              <a:gd name="connsiteX3" fmla="*/ 1 w 10001"/>
              <a:gd name="connsiteY3" fmla="*/ 16185 h 16185"/>
              <a:gd name="connsiteX4" fmla="*/ 8 w 10001"/>
              <a:gd name="connsiteY4" fmla="*/ 0 h 16185"/>
              <a:gd name="connsiteX0" fmla="*/ 8 w 10002"/>
              <a:gd name="connsiteY0" fmla="*/ 0 h 16185"/>
              <a:gd name="connsiteX1" fmla="*/ 10001 w 10002"/>
              <a:gd name="connsiteY1" fmla="*/ 10677 h 16185"/>
              <a:gd name="connsiteX2" fmla="*/ 10001 w 10002"/>
              <a:gd name="connsiteY2" fmla="*/ 16185 h 16185"/>
              <a:gd name="connsiteX3" fmla="*/ 1 w 10002"/>
              <a:gd name="connsiteY3" fmla="*/ 16185 h 16185"/>
              <a:gd name="connsiteX4" fmla="*/ 8 w 10002"/>
              <a:gd name="connsiteY4" fmla="*/ 0 h 16185"/>
              <a:gd name="connsiteX0" fmla="*/ 8 w 10001"/>
              <a:gd name="connsiteY0" fmla="*/ 0 h 16185"/>
              <a:gd name="connsiteX1" fmla="*/ 9987 w 10001"/>
              <a:gd name="connsiteY1" fmla="*/ 10554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 h="16185">
                <a:moveTo>
                  <a:pt x="8" y="0"/>
                </a:moveTo>
                <a:lnTo>
                  <a:pt x="9994" y="10492"/>
                </a:lnTo>
                <a:cubicBezTo>
                  <a:pt x="9999" y="12328"/>
                  <a:pt x="9996" y="14349"/>
                  <a:pt x="10001" y="16185"/>
                </a:cubicBezTo>
                <a:lnTo>
                  <a:pt x="1" y="16185"/>
                </a:lnTo>
                <a:cubicBezTo>
                  <a:pt x="-4" y="10811"/>
                  <a:pt x="5" y="5374"/>
                  <a:pt x="8" y="0"/>
                </a:cubicBezTo>
                <a:close/>
              </a:path>
            </a:pathLst>
          </a:custGeom>
          <a:solidFill>
            <a:srgbClr val="0A5158"/>
          </a:solidFill>
          <a:ln>
            <a:solidFill>
              <a:srgbClr val="0A5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2DB8A1CD-A601-4873-8708-384874A0F962}"/>
              </a:ext>
            </a:extLst>
          </p:cNvPr>
          <p:cNvSpPr txBox="1"/>
          <p:nvPr/>
        </p:nvSpPr>
        <p:spPr>
          <a:xfrm>
            <a:off x="503339" y="5377343"/>
            <a:ext cx="4957893" cy="984885"/>
          </a:xfrm>
          <a:prstGeom prst="rect">
            <a:avLst/>
          </a:prstGeom>
          <a:noFill/>
        </p:spPr>
        <p:txBody>
          <a:bodyPr wrap="square" rtlCol="0">
            <a:spAutoFit/>
          </a:bodyPr>
          <a:lstStyle/>
          <a:p>
            <a:r>
              <a:rPr lang="en-US" altLang="zh-CN" sz="4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SUSTech</a:t>
            </a:r>
          </a:p>
          <a:p>
            <a:r>
              <a:rPr lang="en-US" altLang="zh-CN"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Southern University of Science and Technology</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0682A839-F662-4E22-B911-1DD36B61EED1}"/>
              </a:ext>
            </a:extLst>
          </p:cNvPr>
          <p:cNvSpPr txBox="1"/>
          <p:nvPr/>
        </p:nvSpPr>
        <p:spPr>
          <a:xfrm>
            <a:off x="813776" y="495772"/>
            <a:ext cx="10525125" cy="830997"/>
          </a:xfrm>
          <a:prstGeom prst="rect">
            <a:avLst/>
          </a:prstGeom>
          <a:noFill/>
        </p:spPr>
        <p:txBody>
          <a:bodyPr wrap="square" rtlCol="0">
            <a:spAutoFit/>
          </a:bodyPr>
          <a:lstStyle/>
          <a:p>
            <a:r>
              <a:rPr lang="en-US" altLang="zh-CN" sz="4800" dirty="0">
                <a:solidFill>
                  <a:srgbClr val="C1801C"/>
                </a:solidFill>
                <a:latin typeface="Times New Roman" panose="02020603050405020304" pitchFamily="18" charset="0"/>
                <a:cs typeface="Times New Roman" panose="02020603050405020304" pitchFamily="18" charset="0"/>
              </a:rPr>
              <a:t>Reference Tutorial</a:t>
            </a:r>
            <a:endParaRPr lang="en-US" altLang="zh-CN" sz="4400" dirty="0">
              <a:solidFill>
                <a:srgbClr val="C1801C"/>
              </a:solidFill>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A70480B4-B59A-47CF-9E4A-9E471AEC9C0D}"/>
              </a:ext>
            </a:extLst>
          </p:cNvPr>
          <p:cNvSpPr txBox="1"/>
          <p:nvPr/>
        </p:nvSpPr>
        <p:spPr>
          <a:xfrm>
            <a:off x="50964" y="1886064"/>
            <a:ext cx="11545786" cy="2581732"/>
          </a:xfrm>
          <a:prstGeom prst="rect">
            <a:avLst/>
          </a:prstGeom>
          <a:noFill/>
        </p:spPr>
        <p:txBody>
          <a:bodyPr wrap="square">
            <a:spAutoFit/>
          </a:bodyPr>
          <a:lstStyle/>
          <a:p>
            <a:pPr marL="800100" lvl="1" indent="-342900">
              <a:lnSpc>
                <a:spcPct val="150000"/>
              </a:lnSpc>
              <a:spcBef>
                <a:spcPts val="1200"/>
              </a:spcBef>
              <a:buFont typeface="Arial" panose="020B0604020202020204" pitchFamily="34" charset="0"/>
              <a:buChar char="•"/>
              <a:defRPr/>
            </a:pPr>
            <a:r>
              <a:rPr lang="zh-CN" altLang="en-US"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廖雪峰的</a:t>
            </a:r>
            <a:r>
              <a:rPr lang="en-US" altLang="zh-CN"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python</a:t>
            </a:r>
            <a:r>
              <a:rPr lang="zh-CN" altLang="en-US"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教程，通俗易懂</a:t>
            </a:r>
            <a:r>
              <a:rPr lang="en-US" altLang="zh-CN"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hlinkClick r:id="rId4"/>
              </a:rPr>
              <a:t>https://www.liaoxuefeng.com/wiki/1016959663602400</a:t>
            </a:r>
            <a:r>
              <a:rPr lang="en-US" altLang="zh-CN"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 </a:t>
            </a:r>
          </a:p>
          <a:p>
            <a:pPr marL="800100" lvl="1" indent="-342900">
              <a:lnSpc>
                <a:spcPct val="150000"/>
              </a:lnSpc>
              <a:spcBef>
                <a:spcPts val="1200"/>
              </a:spcBef>
              <a:buFont typeface="Arial" panose="020B0604020202020204" pitchFamily="34" charset="0"/>
              <a:buChar char="•"/>
              <a:defRPr/>
            </a:pPr>
            <a:r>
              <a:rPr lang="zh-CN" altLang="en-US"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三天搞定</a:t>
            </a:r>
            <a:r>
              <a:rPr lang="en-US" altLang="zh-CN"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Python</a:t>
            </a:r>
            <a:r>
              <a:rPr lang="zh-CN" altLang="en-US"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基础概念</a:t>
            </a:r>
            <a:endParaRPr lang="en-US" altLang="zh-CN"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endParaRPr>
          </a:p>
          <a:p>
            <a:pPr lvl="1">
              <a:lnSpc>
                <a:spcPct val="150000"/>
              </a:lnSpc>
              <a:spcBef>
                <a:spcPts val="1200"/>
              </a:spcBef>
              <a:defRPr/>
            </a:pPr>
            <a:r>
              <a:rPr lang="en-US" altLang="zh-CN"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   </a:t>
            </a:r>
            <a:r>
              <a:rPr lang="en-US" altLang="zh-CN"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hlinkClick r:id="rId5"/>
              </a:rPr>
              <a:t>https://github.com/MurphyWan/Python-first-Practice</a:t>
            </a:r>
            <a:endParaRPr lang="en-US" altLang="zh-CN"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endParaRPr>
          </a:p>
          <a:p>
            <a:pPr lvl="1">
              <a:lnSpc>
                <a:spcPct val="150000"/>
              </a:lnSpc>
              <a:spcBef>
                <a:spcPts val="1200"/>
              </a:spcBef>
              <a:defRPr/>
            </a:pPr>
            <a:endParaRPr lang="en-US" altLang="zh-CN"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endParaRPr>
          </a:p>
        </p:txBody>
      </p:sp>
      <p:cxnSp>
        <p:nvCxnSpPr>
          <p:cNvPr id="3" name="直接箭头连接符 2">
            <a:extLst>
              <a:ext uri="{FF2B5EF4-FFF2-40B4-BE49-F238E27FC236}">
                <a16:creationId xmlns:a16="http://schemas.microsoft.com/office/drawing/2014/main" id="{B60E7E59-67F5-48B9-8CFC-1B03F301E29B}"/>
              </a:ext>
            </a:extLst>
          </p:cNvPr>
          <p:cNvCxnSpPr>
            <a:cxnSpLocks/>
          </p:cNvCxnSpPr>
          <p:nvPr/>
        </p:nvCxnSpPr>
        <p:spPr>
          <a:xfrm flipH="1">
            <a:off x="4974772" y="1835525"/>
            <a:ext cx="2481943"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463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手动输入 7">
            <a:extLst>
              <a:ext uri="{FF2B5EF4-FFF2-40B4-BE49-F238E27FC236}">
                <a16:creationId xmlns:a16="http://schemas.microsoft.com/office/drawing/2014/main" id="{05A90C1E-837C-402C-BAB8-E98EF68C29A3}"/>
              </a:ext>
            </a:extLst>
          </p:cNvPr>
          <p:cNvSpPr/>
          <p:nvPr/>
        </p:nvSpPr>
        <p:spPr>
          <a:xfrm>
            <a:off x="-20270" y="4651642"/>
            <a:ext cx="12193219" cy="220635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14"/>
              <a:gd name="connsiteY0" fmla="*/ 0 h 16123"/>
              <a:gd name="connsiteX1" fmla="*/ 10014 w 10014"/>
              <a:gd name="connsiteY1" fmla="*/ 6123 h 16123"/>
              <a:gd name="connsiteX2" fmla="*/ 10014 w 10014"/>
              <a:gd name="connsiteY2" fmla="*/ 16123 h 16123"/>
              <a:gd name="connsiteX3" fmla="*/ 14 w 10014"/>
              <a:gd name="connsiteY3" fmla="*/ 16123 h 16123"/>
              <a:gd name="connsiteX4" fmla="*/ 0 w 10014"/>
              <a:gd name="connsiteY4" fmla="*/ 0 h 16123"/>
              <a:gd name="connsiteX0" fmla="*/ 0 w 10014"/>
              <a:gd name="connsiteY0" fmla="*/ 0 h 16123"/>
              <a:gd name="connsiteX1" fmla="*/ 10000 w 10014"/>
              <a:gd name="connsiteY1" fmla="*/ 10615 h 16123"/>
              <a:gd name="connsiteX2" fmla="*/ 10014 w 10014"/>
              <a:gd name="connsiteY2" fmla="*/ 16123 h 16123"/>
              <a:gd name="connsiteX3" fmla="*/ 14 w 10014"/>
              <a:gd name="connsiteY3" fmla="*/ 16123 h 16123"/>
              <a:gd name="connsiteX4" fmla="*/ 0 w 10014"/>
              <a:gd name="connsiteY4" fmla="*/ 0 h 16123"/>
              <a:gd name="connsiteX0" fmla="*/ 8 w 10001"/>
              <a:gd name="connsiteY0" fmla="*/ 0 h 16185"/>
              <a:gd name="connsiteX1" fmla="*/ 9987 w 10001"/>
              <a:gd name="connsiteY1" fmla="*/ 10677 h 16185"/>
              <a:gd name="connsiteX2" fmla="*/ 10001 w 10001"/>
              <a:gd name="connsiteY2" fmla="*/ 16185 h 16185"/>
              <a:gd name="connsiteX3" fmla="*/ 1 w 10001"/>
              <a:gd name="connsiteY3" fmla="*/ 16185 h 16185"/>
              <a:gd name="connsiteX4" fmla="*/ 8 w 10001"/>
              <a:gd name="connsiteY4" fmla="*/ 0 h 16185"/>
              <a:gd name="connsiteX0" fmla="*/ 8 w 10002"/>
              <a:gd name="connsiteY0" fmla="*/ 0 h 16185"/>
              <a:gd name="connsiteX1" fmla="*/ 10001 w 10002"/>
              <a:gd name="connsiteY1" fmla="*/ 10677 h 16185"/>
              <a:gd name="connsiteX2" fmla="*/ 10001 w 10002"/>
              <a:gd name="connsiteY2" fmla="*/ 16185 h 16185"/>
              <a:gd name="connsiteX3" fmla="*/ 1 w 10002"/>
              <a:gd name="connsiteY3" fmla="*/ 16185 h 16185"/>
              <a:gd name="connsiteX4" fmla="*/ 8 w 10002"/>
              <a:gd name="connsiteY4" fmla="*/ 0 h 16185"/>
              <a:gd name="connsiteX0" fmla="*/ 8 w 10001"/>
              <a:gd name="connsiteY0" fmla="*/ 0 h 16185"/>
              <a:gd name="connsiteX1" fmla="*/ 9987 w 10001"/>
              <a:gd name="connsiteY1" fmla="*/ 10554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 h="16185">
                <a:moveTo>
                  <a:pt x="8" y="0"/>
                </a:moveTo>
                <a:lnTo>
                  <a:pt x="9994" y="10492"/>
                </a:lnTo>
                <a:cubicBezTo>
                  <a:pt x="9999" y="12328"/>
                  <a:pt x="9996" y="14349"/>
                  <a:pt x="10001" y="16185"/>
                </a:cubicBezTo>
                <a:lnTo>
                  <a:pt x="1" y="16185"/>
                </a:lnTo>
                <a:cubicBezTo>
                  <a:pt x="-4" y="10811"/>
                  <a:pt x="5" y="5374"/>
                  <a:pt x="8" y="0"/>
                </a:cubicBezTo>
                <a:close/>
              </a:path>
            </a:pathLst>
          </a:custGeom>
          <a:solidFill>
            <a:srgbClr val="0A5158"/>
          </a:solidFill>
          <a:ln>
            <a:solidFill>
              <a:srgbClr val="0A5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2DB8A1CD-A601-4873-8708-384874A0F962}"/>
              </a:ext>
            </a:extLst>
          </p:cNvPr>
          <p:cNvSpPr txBox="1"/>
          <p:nvPr/>
        </p:nvSpPr>
        <p:spPr>
          <a:xfrm>
            <a:off x="503339" y="5377343"/>
            <a:ext cx="4957893" cy="984885"/>
          </a:xfrm>
          <a:prstGeom prst="rect">
            <a:avLst/>
          </a:prstGeom>
          <a:noFill/>
        </p:spPr>
        <p:txBody>
          <a:bodyPr wrap="square" rtlCol="0">
            <a:spAutoFit/>
          </a:bodyPr>
          <a:lstStyle/>
          <a:p>
            <a:r>
              <a:rPr lang="en-US" altLang="zh-CN" sz="4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SUSTech</a:t>
            </a:r>
          </a:p>
          <a:p>
            <a:r>
              <a:rPr lang="en-US" altLang="zh-CN"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Southern University of Science and Technology</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0682A839-F662-4E22-B911-1DD36B61EED1}"/>
              </a:ext>
            </a:extLst>
          </p:cNvPr>
          <p:cNvSpPr txBox="1"/>
          <p:nvPr/>
        </p:nvSpPr>
        <p:spPr>
          <a:xfrm>
            <a:off x="813776" y="495772"/>
            <a:ext cx="10525125" cy="830997"/>
          </a:xfrm>
          <a:prstGeom prst="rect">
            <a:avLst/>
          </a:prstGeom>
          <a:noFill/>
        </p:spPr>
        <p:txBody>
          <a:bodyPr wrap="square" rtlCol="0">
            <a:spAutoFit/>
          </a:bodyPr>
          <a:lstStyle/>
          <a:p>
            <a:r>
              <a:rPr lang="en-US" altLang="zh-CN" sz="4800" dirty="0">
                <a:solidFill>
                  <a:srgbClr val="C1801C"/>
                </a:solidFill>
                <a:latin typeface="Times New Roman" panose="02020603050405020304" pitchFamily="18" charset="0"/>
                <a:cs typeface="Times New Roman" panose="02020603050405020304" pitchFamily="18" charset="0"/>
              </a:rPr>
              <a:t>About Tutor </a:t>
            </a:r>
            <a:endParaRPr lang="en-US" altLang="zh-CN" sz="4400" dirty="0">
              <a:solidFill>
                <a:srgbClr val="C1801C"/>
              </a:solidFill>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A70480B4-B59A-47CF-9E4A-9E471AEC9C0D}"/>
              </a:ext>
            </a:extLst>
          </p:cNvPr>
          <p:cNvSpPr txBox="1"/>
          <p:nvPr/>
        </p:nvSpPr>
        <p:spPr>
          <a:xfrm>
            <a:off x="899501" y="1520468"/>
            <a:ext cx="6110286" cy="2677656"/>
          </a:xfrm>
          <a:prstGeom prst="rect">
            <a:avLst/>
          </a:prstGeom>
          <a:noFill/>
        </p:spPr>
        <p:txBody>
          <a:bodyPr wrap="square">
            <a:spAutoFit/>
          </a:bodyPr>
          <a:lstStyle/>
          <a:p>
            <a:r>
              <a:rPr lang="en-US" altLang="zh-CN" sz="2800" dirty="0" err="1">
                <a:solidFill>
                  <a:srgbClr val="366A85"/>
                </a:solidFill>
                <a:latin typeface="Times New Roman" panose="02020603050405020304" pitchFamily="18" charset="0"/>
                <a:cs typeface="Times New Roman" panose="02020603050405020304" pitchFamily="18" charset="0"/>
              </a:rPr>
              <a:t>Haihui</a:t>
            </a:r>
            <a:r>
              <a:rPr lang="en-US" altLang="zh-CN" sz="2800" dirty="0">
                <a:solidFill>
                  <a:srgbClr val="366A85"/>
                </a:solidFill>
                <a:latin typeface="Times New Roman" panose="02020603050405020304" pitchFamily="18" charset="0"/>
                <a:cs typeface="Times New Roman" panose="02020603050405020304" pitchFamily="18" charset="0"/>
              </a:rPr>
              <a:t> Li</a:t>
            </a:r>
          </a:p>
          <a:p>
            <a:r>
              <a:rPr lang="en-US" altLang="zh-CN" sz="2800" dirty="0">
                <a:solidFill>
                  <a:srgbClr val="366A85"/>
                </a:solidFill>
                <a:latin typeface="Times New Roman" panose="02020603050405020304" pitchFamily="18" charset="0"/>
                <a:cs typeface="Times New Roman" panose="02020603050405020304" pitchFamily="18" charset="0"/>
              </a:rPr>
              <a:t>Mail: </a:t>
            </a:r>
            <a:r>
              <a:rPr lang="en-US" altLang="zh-CN" sz="2800" dirty="0">
                <a:hlinkClick r:id="rId3"/>
              </a:rPr>
              <a:t>11610802@mail.sustech.edu.cn</a:t>
            </a:r>
            <a:endParaRPr lang="en-US" altLang="zh-CN" sz="2800" dirty="0"/>
          </a:p>
          <a:p>
            <a:endParaRPr lang="en-US" altLang="zh-CN" sz="2800" dirty="0">
              <a:solidFill>
                <a:srgbClr val="366A85"/>
              </a:solidFill>
              <a:latin typeface="Times New Roman" panose="02020603050405020304" pitchFamily="18" charset="0"/>
              <a:cs typeface="Times New Roman" panose="02020603050405020304" pitchFamily="18" charset="0"/>
            </a:endParaRPr>
          </a:p>
          <a:p>
            <a:endParaRPr lang="en-US" altLang="zh-CN" sz="2800" dirty="0">
              <a:solidFill>
                <a:srgbClr val="366A85"/>
              </a:solidFill>
              <a:latin typeface="Times New Roman" panose="02020603050405020304" pitchFamily="18" charset="0"/>
              <a:cs typeface="Times New Roman" panose="02020603050405020304" pitchFamily="18" charset="0"/>
            </a:endParaRPr>
          </a:p>
          <a:p>
            <a:r>
              <a:rPr lang="en-US" altLang="zh-CN" sz="2800" dirty="0">
                <a:solidFill>
                  <a:srgbClr val="366A85"/>
                </a:solidFill>
                <a:latin typeface="Times New Roman" panose="02020603050405020304" pitchFamily="18" charset="0"/>
                <a:cs typeface="Times New Roman" panose="02020603050405020304" pitchFamily="18" charset="0"/>
              </a:rPr>
              <a:t>Haorui Guo</a:t>
            </a:r>
          </a:p>
          <a:p>
            <a:r>
              <a:rPr lang="en-US" altLang="zh-CN" sz="2800" dirty="0">
                <a:solidFill>
                  <a:srgbClr val="366A85"/>
                </a:solidFill>
                <a:latin typeface="Times New Roman" panose="02020603050405020304" pitchFamily="18" charset="0"/>
                <a:cs typeface="Times New Roman" panose="02020603050405020304" pitchFamily="18" charset="0"/>
              </a:rPr>
              <a:t>Mail: </a:t>
            </a:r>
            <a:r>
              <a:rPr lang="en-US" altLang="zh-CN" sz="2800" dirty="0">
                <a:solidFill>
                  <a:srgbClr val="366A85"/>
                </a:solidFill>
                <a:latin typeface="Times New Roman" panose="02020603050405020304" pitchFamily="18" charset="0"/>
                <a:cs typeface="Times New Roman" panose="02020603050405020304" pitchFamily="18" charset="0"/>
                <a:hlinkClick r:id="rId4"/>
              </a:rPr>
              <a:t>12032793@mail.sustech.edu.cn</a:t>
            </a:r>
            <a:endParaRPr lang="en-US" altLang="zh-CN" sz="2800" dirty="0">
              <a:solidFill>
                <a:srgbClr val="366A8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5477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FED3A92-2465-4E57-A896-98620B496BC7}"/>
              </a:ext>
            </a:extLst>
          </p:cNvPr>
          <p:cNvPicPr>
            <a:picLocks noChangeAspect="1"/>
          </p:cNvPicPr>
          <p:nvPr/>
        </p:nvPicPr>
        <p:blipFill>
          <a:blip r:embed="rId3"/>
          <a:stretch>
            <a:fillRect/>
          </a:stretch>
        </p:blipFill>
        <p:spPr>
          <a:xfrm>
            <a:off x="5136049" y="840505"/>
            <a:ext cx="6822287" cy="3315366"/>
          </a:xfrm>
          <a:prstGeom prst="rect">
            <a:avLst/>
          </a:prstGeom>
        </p:spPr>
      </p:pic>
      <p:sp>
        <p:nvSpPr>
          <p:cNvPr id="8" name="流程图: 手动输入 7">
            <a:extLst>
              <a:ext uri="{FF2B5EF4-FFF2-40B4-BE49-F238E27FC236}">
                <a16:creationId xmlns:a16="http://schemas.microsoft.com/office/drawing/2014/main" id="{05A90C1E-837C-402C-BAB8-E98EF68C29A3}"/>
              </a:ext>
            </a:extLst>
          </p:cNvPr>
          <p:cNvSpPr/>
          <p:nvPr/>
        </p:nvSpPr>
        <p:spPr>
          <a:xfrm>
            <a:off x="-20270" y="4651642"/>
            <a:ext cx="12193219" cy="220635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14"/>
              <a:gd name="connsiteY0" fmla="*/ 0 h 16123"/>
              <a:gd name="connsiteX1" fmla="*/ 10014 w 10014"/>
              <a:gd name="connsiteY1" fmla="*/ 6123 h 16123"/>
              <a:gd name="connsiteX2" fmla="*/ 10014 w 10014"/>
              <a:gd name="connsiteY2" fmla="*/ 16123 h 16123"/>
              <a:gd name="connsiteX3" fmla="*/ 14 w 10014"/>
              <a:gd name="connsiteY3" fmla="*/ 16123 h 16123"/>
              <a:gd name="connsiteX4" fmla="*/ 0 w 10014"/>
              <a:gd name="connsiteY4" fmla="*/ 0 h 16123"/>
              <a:gd name="connsiteX0" fmla="*/ 0 w 10014"/>
              <a:gd name="connsiteY0" fmla="*/ 0 h 16123"/>
              <a:gd name="connsiteX1" fmla="*/ 10000 w 10014"/>
              <a:gd name="connsiteY1" fmla="*/ 10615 h 16123"/>
              <a:gd name="connsiteX2" fmla="*/ 10014 w 10014"/>
              <a:gd name="connsiteY2" fmla="*/ 16123 h 16123"/>
              <a:gd name="connsiteX3" fmla="*/ 14 w 10014"/>
              <a:gd name="connsiteY3" fmla="*/ 16123 h 16123"/>
              <a:gd name="connsiteX4" fmla="*/ 0 w 10014"/>
              <a:gd name="connsiteY4" fmla="*/ 0 h 16123"/>
              <a:gd name="connsiteX0" fmla="*/ 8 w 10001"/>
              <a:gd name="connsiteY0" fmla="*/ 0 h 16185"/>
              <a:gd name="connsiteX1" fmla="*/ 9987 w 10001"/>
              <a:gd name="connsiteY1" fmla="*/ 10677 h 16185"/>
              <a:gd name="connsiteX2" fmla="*/ 10001 w 10001"/>
              <a:gd name="connsiteY2" fmla="*/ 16185 h 16185"/>
              <a:gd name="connsiteX3" fmla="*/ 1 w 10001"/>
              <a:gd name="connsiteY3" fmla="*/ 16185 h 16185"/>
              <a:gd name="connsiteX4" fmla="*/ 8 w 10001"/>
              <a:gd name="connsiteY4" fmla="*/ 0 h 16185"/>
              <a:gd name="connsiteX0" fmla="*/ 8 w 10002"/>
              <a:gd name="connsiteY0" fmla="*/ 0 h 16185"/>
              <a:gd name="connsiteX1" fmla="*/ 10001 w 10002"/>
              <a:gd name="connsiteY1" fmla="*/ 10677 h 16185"/>
              <a:gd name="connsiteX2" fmla="*/ 10001 w 10002"/>
              <a:gd name="connsiteY2" fmla="*/ 16185 h 16185"/>
              <a:gd name="connsiteX3" fmla="*/ 1 w 10002"/>
              <a:gd name="connsiteY3" fmla="*/ 16185 h 16185"/>
              <a:gd name="connsiteX4" fmla="*/ 8 w 10002"/>
              <a:gd name="connsiteY4" fmla="*/ 0 h 16185"/>
              <a:gd name="connsiteX0" fmla="*/ 8 w 10001"/>
              <a:gd name="connsiteY0" fmla="*/ 0 h 16185"/>
              <a:gd name="connsiteX1" fmla="*/ 9987 w 10001"/>
              <a:gd name="connsiteY1" fmla="*/ 10554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 h="16185">
                <a:moveTo>
                  <a:pt x="8" y="0"/>
                </a:moveTo>
                <a:lnTo>
                  <a:pt x="9994" y="10492"/>
                </a:lnTo>
                <a:cubicBezTo>
                  <a:pt x="9999" y="12328"/>
                  <a:pt x="9996" y="14349"/>
                  <a:pt x="10001" y="16185"/>
                </a:cubicBezTo>
                <a:lnTo>
                  <a:pt x="1" y="16185"/>
                </a:lnTo>
                <a:cubicBezTo>
                  <a:pt x="-4" y="10811"/>
                  <a:pt x="5" y="5374"/>
                  <a:pt x="8" y="0"/>
                </a:cubicBezTo>
                <a:close/>
              </a:path>
            </a:pathLst>
          </a:custGeom>
          <a:solidFill>
            <a:srgbClr val="0A5158"/>
          </a:solidFill>
          <a:ln>
            <a:solidFill>
              <a:srgbClr val="0A5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2DB8A1CD-A601-4873-8708-384874A0F962}"/>
              </a:ext>
            </a:extLst>
          </p:cNvPr>
          <p:cNvSpPr txBox="1"/>
          <p:nvPr/>
        </p:nvSpPr>
        <p:spPr>
          <a:xfrm>
            <a:off x="503339" y="5377343"/>
            <a:ext cx="4957893" cy="984885"/>
          </a:xfrm>
          <a:prstGeom prst="rect">
            <a:avLst/>
          </a:prstGeom>
          <a:noFill/>
        </p:spPr>
        <p:txBody>
          <a:bodyPr wrap="square" rtlCol="0">
            <a:spAutoFit/>
          </a:bodyPr>
          <a:lstStyle/>
          <a:p>
            <a:r>
              <a:rPr lang="en-US" altLang="zh-CN" sz="4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SUSTech</a:t>
            </a:r>
          </a:p>
          <a:p>
            <a:r>
              <a:rPr lang="en-US" altLang="zh-CN"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Southern University of Science and Technology</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0682A839-F662-4E22-B911-1DD36B61EED1}"/>
              </a:ext>
            </a:extLst>
          </p:cNvPr>
          <p:cNvSpPr txBox="1"/>
          <p:nvPr/>
        </p:nvSpPr>
        <p:spPr>
          <a:xfrm>
            <a:off x="813776" y="495772"/>
            <a:ext cx="10525125" cy="830997"/>
          </a:xfrm>
          <a:prstGeom prst="rect">
            <a:avLst/>
          </a:prstGeom>
          <a:noFill/>
        </p:spPr>
        <p:txBody>
          <a:bodyPr wrap="square" rtlCol="0">
            <a:spAutoFit/>
          </a:bodyPr>
          <a:lstStyle/>
          <a:p>
            <a:r>
              <a:rPr lang="en-US" altLang="zh-CN" sz="4800" dirty="0">
                <a:solidFill>
                  <a:srgbClr val="C1801C"/>
                </a:solidFill>
                <a:latin typeface="Times New Roman" panose="02020603050405020304" pitchFamily="18" charset="0"/>
                <a:cs typeface="Times New Roman" panose="02020603050405020304" pitchFamily="18" charset="0"/>
              </a:rPr>
              <a:t>Why Python?</a:t>
            </a:r>
            <a:endParaRPr lang="en-US" altLang="zh-CN" sz="4400" dirty="0">
              <a:solidFill>
                <a:srgbClr val="C1801C"/>
              </a:solidFill>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A70480B4-B59A-47CF-9E4A-9E471AEC9C0D}"/>
              </a:ext>
            </a:extLst>
          </p:cNvPr>
          <p:cNvSpPr txBox="1"/>
          <p:nvPr/>
        </p:nvSpPr>
        <p:spPr>
          <a:xfrm>
            <a:off x="1324043" y="1220696"/>
            <a:ext cx="8473099" cy="3908762"/>
          </a:xfrm>
          <a:prstGeom prst="rect">
            <a:avLst/>
          </a:prstGeom>
          <a:noFill/>
        </p:spPr>
        <p:txBody>
          <a:bodyPr wrap="square">
            <a:spAutoFit/>
          </a:bodyPr>
          <a:lstStyle/>
          <a:p>
            <a:pPr marL="800100" lvl="1" indent="-342900">
              <a:lnSpc>
                <a:spcPct val="150000"/>
              </a:lnSpc>
              <a:spcBef>
                <a:spcPts val="1200"/>
              </a:spcBef>
              <a:buFont typeface="Arial" panose="020B0604020202020204" pitchFamily="34" charset="0"/>
              <a:buChar char="•"/>
              <a:defRPr/>
            </a:pPr>
            <a:r>
              <a:rPr lang="en-US" altLang="zh-CN" sz="2000"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Popular</a:t>
            </a:r>
          </a:p>
          <a:p>
            <a:pPr marL="800100" lvl="1" indent="-342900">
              <a:lnSpc>
                <a:spcPct val="150000"/>
              </a:lnSpc>
              <a:spcBef>
                <a:spcPts val="1200"/>
              </a:spcBef>
              <a:buFont typeface="Arial" panose="020B0604020202020204" pitchFamily="34" charset="0"/>
              <a:buChar char="•"/>
              <a:defRPr/>
            </a:pPr>
            <a:r>
              <a:rPr lang="en-US" altLang="zh-CN" sz="2000"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Small</a:t>
            </a:r>
          </a:p>
          <a:p>
            <a:pPr marL="800100" lvl="1" indent="-342900">
              <a:lnSpc>
                <a:spcPct val="150000"/>
              </a:lnSpc>
              <a:spcBef>
                <a:spcPts val="1200"/>
              </a:spcBef>
              <a:buFont typeface="Arial" panose="020B0604020202020204" pitchFamily="34" charset="0"/>
              <a:buChar char="•"/>
              <a:defRPr/>
            </a:pPr>
            <a:r>
              <a:rPr lang="en-US" altLang="zh-CN" sz="2000"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Cross-platform</a:t>
            </a:r>
          </a:p>
          <a:p>
            <a:pPr marL="800100" lvl="1" indent="-342900">
              <a:lnSpc>
                <a:spcPct val="150000"/>
              </a:lnSpc>
              <a:spcBef>
                <a:spcPts val="1200"/>
              </a:spcBef>
              <a:buFont typeface="Arial" panose="020B0604020202020204" pitchFamily="34" charset="0"/>
              <a:buChar char="•"/>
              <a:defRPr/>
            </a:pPr>
            <a:r>
              <a:rPr lang="en-US" altLang="zh-CN" sz="2000"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Simply understandable</a:t>
            </a:r>
          </a:p>
          <a:p>
            <a:pPr marL="800100" lvl="1" indent="-342900">
              <a:lnSpc>
                <a:spcPct val="150000"/>
              </a:lnSpc>
              <a:spcBef>
                <a:spcPts val="1200"/>
              </a:spcBef>
              <a:buFont typeface="Arial" panose="020B0604020202020204" pitchFamily="34" charset="0"/>
              <a:buChar char="•"/>
              <a:defRPr/>
            </a:pPr>
            <a:r>
              <a:rPr lang="en-US" altLang="zh-CN" sz="2000"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Massive Packages</a:t>
            </a:r>
          </a:p>
          <a:p>
            <a:pPr marL="800100" lvl="1" indent="-342900">
              <a:lnSpc>
                <a:spcPct val="150000"/>
              </a:lnSpc>
              <a:spcBef>
                <a:spcPts val="1200"/>
              </a:spcBef>
              <a:buFont typeface="Arial" panose="020B0604020202020204" pitchFamily="34" charset="0"/>
              <a:buChar char="•"/>
              <a:defRPr/>
            </a:pPr>
            <a:r>
              <a:rPr lang="en-US" altLang="zh-CN" sz="2000"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Wide Application</a:t>
            </a:r>
            <a:r>
              <a:rPr lang="zh-CN" altLang="en-US" sz="2000"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 </a:t>
            </a:r>
            <a:r>
              <a:rPr lang="en-US" altLang="zh-CN" sz="2000"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Google</a:t>
            </a:r>
            <a:r>
              <a:rPr lang="zh-CN" altLang="en-US" sz="2000"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a:t>
            </a:r>
            <a:r>
              <a:rPr lang="en-US" altLang="zh-CN" sz="2000"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NASA</a:t>
            </a:r>
            <a:r>
              <a:rPr lang="zh-CN" altLang="en-US" sz="2000"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a:t>
            </a:r>
            <a:r>
              <a:rPr lang="en-US" altLang="zh-CN" sz="2000"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Band and </a:t>
            </a:r>
            <a:r>
              <a:rPr lang="en-US" altLang="zh-CN" sz="2000" b="1" spc="300" dirty="0" err="1">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etc</a:t>
            </a:r>
            <a:r>
              <a:rPr lang="zh-CN" altLang="en-US" sz="2000"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a:t>
            </a:r>
          </a:p>
          <a:p>
            <a:endParaRPr lang="en-US" altLang="zh-CN" sz="2000" b="1" dirty="0">
              <a:solidFill>
                <a:srgbClr val="366A8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1755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手动输入 7">
            <a:extLst>
              <a:ext uri="{FF2B5EF4-FFF2-40B4-BE49-F238E27FC236}">
                <a16:creationId xmlns:a16="http://schemas.microsoft.com/office/drawing/2014/main" id="{05A90C1E-837C-402C-BAB8-E98EF68C29A3}"/>
              </a:ext>
            </a:extLst>
          </p:cNvPr>
          <p:cNvSpPr/>
          <p:nvPr/>
        </p:nvSpPr>
        <p:spPr>
          <a:xfrm>
            <a:off x="-20270" y="4651642"/>
            <a:ext cx="12193219" cy="220635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14"/>
              <a:gd name="connsiteY0" fmla="*/ 0 h 16123"/>
              <a:gd name="connsiteX1" fmla="*/ 10014 w 10014"/>
              <a:gd name="connsiteY1" fmla="*/ 6123 h 16123"/>
              <a:gd name="connsiteX2" fmla="*/ 10014 w 10014"/>
              <a:gd name="connsiteY2" fmla="*/ 16123 h 16123"/>
              <a:gd name="connsiteX3" fmla="*/ 14 w 10014"/>
              <a:gd name="connsiteY3" fmla="*/ 16123 h 16123"/>
              <a:gd name="connsiteX4" fmla="*/ 0 w 10014"/>
              <a:gd name="connsiteY4" fmla="*/ 0 h 16123"/>
              <a:gd name="connsiteX0" fmla="*/ 0 w 10014"/>
              <a:gd name="connsiteY0" fmla="*/ 0 h 16123"/>
              <a:gd name="connsiteX1" fmla="*/ 10000 w 10014"/>
              <a:gd name="connsiteY1" fmla="*/ 10615 h 16123"/>
              <a:gd name="connsiteX2" fmla="*/ 10014 w 10014"/>
              <a:gd name="connsiteY2" fmla="*/ 16123 h 16123"/>
              <a:gd name="connsiteX3" fmla="*/ 14 w 10014"/>
              <a:gd name="connsiteY3" fmla="*/ 16123 h 16123"/>
              <a:gd name="connsiteX4" fmla="*/ 0 w 10014"/>
              <a:gd name="connsiteY4" fmla="*/ 0 h 16123"/>
              <a:gd name="connsiteX0" fmla="*/ 8 w 10001"/>
              <a:gd name="connsiteY0" fmla="*/ 0 h 16185"/>
              <a:gd name="connsiteX1" fmla="*/ 9987 w 10001"/>
              <a:gd name="connsiteY1" fmla="*/ 10677 h 16185"/>
              <a:gd name="connsiteX2" fmla="*/ 10001 w 10001"/>
              <a:gd name="connsiteY2" fmla="*/ 16185 h 16185"/>
              <a:gd name="connsiteX3" fmla="*/ 1 w 10001"/>
              <a:gd name="connsiteY3" fmla="*/ 16185 h 16185"/>
              <a:gd name="connsiteX4" fmla="*/ 8 w 10001"/>
              <a:gd name="connsiteY4" fmla="*/ 0 h 16185"/>
              <a:gd name="connsiteX0" fmla="*/ 8 w 10002"/>
              <a:gd name="connsiteY0" fmla="*/ 0 h 16185"/>
              <a:gd name="connsiteX1" fmla="*/ 10001 w 10002"/>
              <a:gd name="connsiteY1" fmla="*/ 10677 h 16185"/>
              <a:gd name="connsiteX2" fmla="*/ 10001 w 10002"/>
              <a:gd name="connsiteY2" fmla="*/ 16185 h 16185"/>
              <a:gd name="connsiteX3" fmla="*/ 1 w 10002"/>
              <a:gd name="connsiteY3" fmla="*/ 16185 h 16185"/>
              <a:gd name="connsiteX4" fmla="*/ 8 w 10002"/>
              <a:gd name="connsiteY4" fmla="*/ 0 h 16185"/>
              <a:gd name="connsiteX0" fmla="*/ 8 w 10001"/>
              <a:gd name="connsiteY0" fmla="*/ 0 h 16185"/>
              <a:gd name="connsiteX1" fmla="*/ 9987 w 10001"/>
              <a:gd name="connsiteY1" fmla="*/ 10554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 h="16185">
                <a:moveTo>
                  <a:pt x="8" y="0"/>
                </a:moveTo>
                <a:lnTo>
                  <a:pt x="9994" y="10492"/>
                </a:lnTo>
                <a:cubicBezTo>
                  <a:pt x="9999" y="12328"/>
                  <a:pt x="9996" y="14349"/>
                  <a:pt x="10001" y="16185"/>
                </a:cubicBezTo>
                <a:lnTo>
                  <a:pt x="1" y="16185"/>
                </a:lnTo>
                <a:cubicBezTo>
                  <a:pt x="-4" y="10811"/>
                  <a:pt x="5" y="5374"/>
                  <a:pt x="8" y="0"/>
                </a:cubicBezTo>
                <a:close/>
              </a:path>
            </a:pathLst>
          </a:custGeom>
          <a:solidFill>
            <a:srgbClr val="0A5158"/>
          </a:solidFill>
          <a:ln>
            <a:solidFill>
              <a:srgbClr val="0A5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2DB8A1CD-A601-4873-8708-384874A0F962}"/>
              </a:ext>
            </a:extLst>
          </p:cNvPr>
          <p:cNvSpPr txBox="1"/>
          <p:nvPr/>
        </p:nvSpPr>
        <p:spPr>
          <a:xfrm>
            <a:off x="503339" y="5377343"/>
            <a:ext cx="4957893" cy="984885"/>
          </a:xfrm>
          <a:prstGeom prst="rect">
            <a:avLst/>
          </a:prstGeom>
          <a:noFill/>
        </p:spPr>
        <p:txBody>
          <a:bodyPr wrap="square" rtlCol="0">
            <a:spAutoFit/>
          </a:bodyPr>
          <a:lstStyle/>
          <a:p>
            <a:r>
              <a:rPr lang="en-US" altLang="zh-CN" sz="4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SUSTech</a:t>
            </a:r>
          </a:p>
          <a:p>
            <a:r>
              <a:rPr lang="en-US" altLang="zh-CN"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Southern University of Science and Technology</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0682A839-F662-4E22-B911-1DD36B61EED1}"/>
              </a:ext>
            </a:extLst>
          </p:cNvPr>
          <p:cNvSpPr txBox="1"/>
          <p:nvPr/>
        </p:nvSpPr>
        <p:spPr>
          <a:xfrm>
            <a:off x="813776" y="495772"/>
            <a:ext cx="10525125" cy="830997"/>
          </a:xfrm>
          <a:prstGeom prst="rect">
            <a:avLst/>
          </a:prstGeom>
          <a:noFill/>
        </p:spPr>
        <p:txBody>
          <a:bodyPr wrap="square" rtlCol="0">
            <a:spAutoFit/>
          </a:bodyPr>
          <a:lstStyle/>
          <a:p>
            <a:r>
              <a:rPr lang="en-US" altLang="zh-CN" sz="4800" dirty="0">
                <a:solidFill>
                  <a:srgbClr val="C1801C"/>
                </a:solidFill>
                <a:latin typeface="Times New Roman" panose="02020603050405020304" pitchFamily="18" charset="0"/>
                <a:cs typeface="Times New Roman" panose="02020603050405020304" pitchFamily="18" charset="0"/>
              </a:rPr>
              <a:t>Python Environment</a:t>
            </a:r>
            <a:endParaRPr lang="en-US" altLang="zh-CN" sz="4400" dirty="0">
              <a:solidFill>
                <a:srgbClr val="C1801C"/>
              </a:solidFill>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EB048AE0-C5B8-44D7-BC08-C876F08EFBAE}"/>
              </a:ext>
            </a:extLst>
          </p:cNvPr>
          <p:cNvPicPr>
            <a:picLocks noChangeAspect="1"/>
          </p:cNvPicPr>
          <p:nvPr/>
        </p:nvPicPr>
        <p:blipFill>
          <a:blip r:embed="rId3"/>
          <a:stretch>
            <a:fillRect/>
          </a:stretch>
        </p:blipFill>
        <p:spPr>
          <a:xfrm>
            <a:off x="-20270" y="2125658"/>
            <a:ext cx="12193219" cy="4356811"/>
          </a:xfrm>
          <a:prstGeom prst="rect">
            <a:avLst/>
          </a:prstGeom>
        </p:spPr>
      </p:pic>
      <p:sp>
        <p:nvSpPr>
          <p:cNvPr id="15" name="文本框 14">
            <a:extLst>
              <a:ext uri="{FF2B5EF4-FFF2-40B4-BE49-F238E27FC236}">
                <a16:creationId xmlns:a16="http://schemas.microsoft.com/office/drawing/2014/main" id="{A70480B4-B59A-47CF-9E4A-9E471AEC9C0D}"/>
              </a:ext>
            </a:extLst>
          </p:cNvPr>
          <p:cNvSpPr txBox="1"/>
          <p:nvPr/>
        </p:nvSpPr>
        <p:spPr>
          <a:xfrm>
            <a:off x="853099" y="1294662"/>
            <a:ext cx="8473099" cy="1133965"/>
          </a:xfrm>
          <a:prstGeom prst="rect">
            <a:avLst/>
          </a:prstGeom>
          <a:noFill/>
        </p:spPr>
        <p:txBody>
          <a:bodyPr wrap="square">
            <a:spAutoFit/>
          </a:bodyPr>
          <a:lstStyle/>
          <a:p>
            <a:pPr marL="800100" lvl="1" indent="-342900">
              <a:lnSpc>
                <a:spcPct val="150000"/>
              </a:lnSpc>
              <a:buFont typeface="Arial" panose="020B0604020202020204" pitchFamily="34" charset="0"/>
              <a:buChar char="•"/>
              <a:defRPr/>
            </a:pPr>
            <a:r>
              <a:rPr lang="en-US" altLang="zh-CN" sz="2400" b="1" spc="300" dirty="0">
                <a:solidFill>
                  <a:srgbClr val="2F2E41"/>
                </a:solidFill>
                <a:latin typeface="Times New Roman" panose="02020603050405020304" pitchFamily="18" charset="0"/>
                <a:ea typeface="思源黑体 CN Bold" panose="020B0800000000000000" pitchFamily="34" charset="-122"/>
                <a:cs typeface="Times New Roman" panose="02020603050405020304" pitchFamily="18" charset="0"/>
              </a:rPr>
              <a:t>Python -- </a:t>
            </a:r>
            <a:r>
              <a:rPr lang="en-US" altLang="zh-CN" sz="2400" b="1" spc="300" dirty="0">
                <a:solidFill>
                  <a:srgbClr val="2F2E41"/>
                </a:solidFill>
                <a:latin typeface="Times New Roman" panose="02020603050405020304" pitchFamily="18" charset="0"/>
                <a:ea typeface="思源黑体 CN Bold" panose="020B0800000000000000" pitchFamily="34" charset="-122"/>
                <a:cs typeface="Times New Roman" panose="02020603050405020304" pitchFamily="18" charset="0"/>
                <a:hlinkClick r:id="rId4"/>
              </a:rPr>
              <a:t>https://www.python.org/</a:t>
            </a:r>
            <a:endParaRPr lang="en-US" altLang="zh-CN" sz="2400" b="1" spc="300" dirty="0">
              <a:solidFill>
                <a:srgbClr val="2F2E41"/>
              </a:solidFill>
              <a:latin typeface="Times New Roman" panose="02020603050405020304" pitchFamily="18" charset="0"/>
              <a:ea typeface="思源黑体 CN Bold" panose="020B0800000000000000" pitchFamily="34" charset="-122"/>
              <a:cs typeface="Times New Roman" panose="02020603050405020304" pitchFamily="18" charset="0"/>
            </a:endParaRPr>
          </a:p>
          <a:p>
            <a:pPr marL="800100" lvl="1" indent="-342900">
              <a:lnSpc>
                <a:spcPct val="150000"/>
              </a:lnSpc>
              <a:buFont typeface="Arial" panose="020B0604020202020204" pitchFamily="34" charset="0"/>
              <a:buChar char="•"/>
              <a:defRPr/>
            </a:pPr>
            <a:r>
              <a:rPr lang="en-US" altLang="zh-CN" sz="2400" b="1" dirty="0">
                <a:solidFill>
                  <a:srgbClr val="366A85"/>
                </a:solidFill>
                <a:latin typeface="Times New Roman" panose="02020603050405020304" pitchFamily="18" charset="0"/>
                <a:cs typeface="Times New Roman" panose="02020603050405020304" pitchFamily="18" charset="0"/>
              </a:rPr>
              <a:t>https://www.python.org/downloads/release/python-387/</a:t>
            </a:r>
          </a:p>
        </p:txBody>
      </p:sp>
    </p:spTree>
    <p:extLst>
      <p:ext uri="{BB962C8B-B14F-4D97-AF65-F5344CB8AC3E}">
        <p14:creationId xmlns:p14="http://schemas.microsoft.com/office/powerpoint/2010/main" val="1959911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手动输入 7">
            <a:extLst>
              <a:ext uri="{FF2B5EF4-FFF2-40B4-BE49-F238E27FC236}">
                <a16:creationId xmlns:a16="http://schemas.microsoft.com/office/drawing/2014/main" id="{05A90C1E-837C-402C-BAB8-E98EF68C29A3}"/>
              </a:ext>
            </a:extLst>
          </p:cNvPr>
          <p:cNvSpPr/>
          <p:nvPr/>
        </p:nvSpPr>
        <p:spPr>
          <a:xfrm>
            <a:off x="-20270" y="4651642"/>
            <a:ext cx="12193219" cy="220635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14"/>
              <a:gd name="connsiteY0" fmla="*/ 0 h 16123"/>
              <a:gd name="connsiteX1" fmla="*/ 10014 w 10014"/>
              <a:gd name="connsiteY1" fmla="*/ 6123 h 16123"/>
              <a:gd name="connsiteX2" fmla="*/ 10014 w 10014"/>
              <a:gd name="connsiteY2" fmla="*/ 16123 h 16123"/>
              <a:gd name="connsiteX3" fmla="*/ 14 w 10014"/>
              <a:gd name="connsiteY3" fmla="*/ 16123 h 16123"/>
              <a:gd name="connsiteX4" fmla="*/ 0 w 10014"/>
              <a:gd name="connsiteY4" fmla="*/ 0 h 16123"/>
              <a:gd name="connsiteX0" fmla="*/ 0 w 10014"/>
              <a:gd name="connsiteY0" fmla="*/ 0 h 16123"/>
              <a:gd name="connsiteX1" fmla="*/ 10000 w 10014"/>
              <a:gd name="connsiteY1" fmla="*/ 10615 h 16123"/>
              <a:gd name="connsiteX2" fmla="*/ 10014 w 10014"/>
              <a:gd name="connsiteY2" fmla="*/ 16123 h 16123"/>
              <a:gd name="connsiteX3" fmla="*/ 14 w 10014"/>
              <a:gd name="connsiteY3" fmla="*/ 16123 h 16123"/>
              <a:gd name="connsiteX4" fmla="*/ 0 w 10014"/>
              <a:gd name="connsiteY4" fmla="*/ 0 h 16123"/>
              <a:gd name="connsiteX0" fmla="*/ 8 w 10001"/>
              <a:gd name="connsiteY0" fmla="*/ 0 h 16185"/>
              <a:gd name="connsiteX1" fmla="*/ 9987 w 10001"/>
              <a:gd name="connsiteY1" fmla="*/ 10677 h 16185"/>
              <a:gd name="connsiteX2" fmla="*/ 10001 w 10001"/>
              <a:gd name="connsiteY2" fmla="*/ 16185 h 16185"/>
              <a:gd name="connsiteX3" fmla="*/ 1 w 10001"/>
              <a:gd name="connsiteY3" fmla="*/ 16185 h 16185"/>
              <a:gd name="connsiteX4" fmla="*/ 8 w 10001"/>
              <a:gd name="connsiteY4" fmla="*/ 0 h 16185"/>
              <a:gd name="connsiteX0" fmla="*/ 8 w 10002"/>
              <a:gd name="connsiteY0" fmla="*/ 0 h 16185"/>
              <a:gd name="connsiteX1" fmla="*/ 10001 w 10002"/>
              <a:gd name="connsiteY1" fmla="*/ 10677 h 16185"/>
              <a:gd name="connsiteX2" fmla="*/ 10001 w 10002"/>
              <a:gd name="connsiteY2" fmla="*/ 16185 h 16185"/>
              <a:gd name="connsiteX3" fmla="*/ 1 w 10002"/>
              <a:gd name="connsiteY3" fmla="*/ 16185 h 16185"/>
              <a:gd name="connsiteX4" fmla="*/ 8 w 10002"/>
              <a:gd name="connsiteY4" fmla="*/ 0 h 16185"/>
              <a:gd name="connsiteX0" fmla="*/ 8 w 10001"/>
              <a:gd name="connsiteY0" fmla="*/ 0 h 16185"/>
              <a:gd name="connsiteX1" fmla="*/ 9987 w 10001"/>
              <a:gd name="connsiteY1" fmla="*/ 10554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 h="16185">
                <a:moveTo>
                  <a:pt x="8" y="0"/>
                </a:moveTo>
                <a:lnTo>
                  <a:pt x="9994" y="10492"/>
                </a:lnTo>
                <a:cubicBezTo>
                  <a:pt x="9999" y="12328"/>
                  <a:pt x="9996" y="14349"/>
                  <a:pt x="10001" y="16185"/>
                </a:cubicBezTo>
                <a:lnTo>
                  <a:pt x="1" y="16185"/>
                </a:lnTo>
                <a:cubicBezTo>
                  <a:pt x="-4" y="10811"/>
                  <a:pt x="5" y="5374"/>
                  <a:pt x="8" y="0"/>
                </a:cubicBezTo>
                <a:close/>
              </a:path>
            </a:pathLst>
          </a:custGeom>
          <a:solidFill>
            <a:srgbClr val="0A5158"/>
          </a:solidFill>
          <a:ln>
            <a:solidFill>
              <a:srgbClr val="0A5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2DB8A1CD-A601-4873-8708-384874A0F962}"/>
              </a:ext>
            </a:extLst>
          </p:cNvPr>
          <p:cNvSpPr txBox="1"/>
          <p:nvPr/>
        </p:nvSpPr>
        <p:spPr>
          <a:xfrm>
            <a:off x="503339" y="5377343"/>
            <a:ext cx="4957893" cy="984885"/>
          </a:xfrm>
          <a:prstGeom prst="rect">
            <a:avLst/>
          </a:prstGeom>
          <a:noFill/>
        </p:spPr>
        <p:txBody>
          <a:bodyPr wrap="square" rtlCol="0">
            <a:spAutoFit/>
          </a:bodyPr>
          <a:lstStyle/>
          <a:p>
            <a:r>
              <a:rPr lang="en-US" altLang="zh-CN" sz="4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SUSTech</a:t>
            </a:r>
          </a:p>
          <a:p>
            <a:r>
              <a:rPr lang="en-US" altLang="zh-CN"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Southern University of Science and Technology</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0682A839-F662-4E22-B911-1DD36B61EED1}"/>
              </a:ext>
            </a:extLst>
          </p:cNvPr>
          <p:cNvSpPr txBox="1"/>
          <p:nvPr/>
        </p:nvSpPr>
        <p:spPr>
          <a:xfrm>
            <a:off x="813776" y="495772"/>
            <a:ext cx="10525125" cy="830997"/>
          </a:xfrm>
          <a:prstGeom prst="rect">
            <a:avLst/>
          </a:prstGeom>
          <a:noFill/>
        </p:spPr>
        <p:txBody>
          <a:bodyPr wrap="square" rtlCol="0">
            <a:spAutoFit/>
          </a:bodyPr>
          <a:lstStyle/>
          <a:p>
            <a:r>
              <a:rPr lang="en-US" altLang="zh-CN" sz="4800" dirty="0">
                <a:solidFill>
                  <a:srgbClr val="C1801C"/>
                </a:solidFill>
                <a:latin typeface="Times New Roman" panose="02020603050405020304" pitchFamily="18" charset="0"/>
                <a:cs typeface="Times New Roman" panose="02020603050405020304" pitchFamily="18" charset="0"/>
              </a:rPr>
              <a:t>Python Environment</a:t>
            </a:r>
            <a:endParaRPr lang="en-US" altLang="zh-CN" sz="4400" dirty="0">
              <a:solidFill>
                <a:srgbClr val="C1801C"/>
              </a:solidFill>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A70480B4-B59A-47CF-9E4A-9E471AEC9C0D}"/>
              </a:ext>
            </a:extLst>
          </p:cNvPr>
          <p:cNvSpPr txBox="1"/>
          <p:nvPr/>
        </p:nvSpPr>
        <p:spPr>
          <a:xfrm>
            <a:off x="503339" y="1593469"/>
            <a:ext cx="8473099" cy="2703625"/>
          </a:xfrm>
          <a:prstGeom prst="rect">
            <a:avLst/>
          </a:prstGeom>
          <a:noFill/>
        </p:spPr>
        <p:txBody>
          <a:bodyPr wrap="square">
            <a:spAutoFit/>
          </a:bodyPr>
          <a:lstStyle/>
          <a:p>
            <a:pPr marL="800100" lvl="1" indent="-342900">
              <a:lnSpc>
                <a:spcPct val="150000"/>
              </a:lnSpc>
              <a:spcBef>
                <a:spcPts val="1200"/>
              </a:spcBef>
              <a:buFont typeface="Arial" panose="020B0604020202020204" pitchFamily="34" charset="0"/>
              <a:buChar char="•"/>
              <a:defRPr/>
            </a:pPr>
            <a:r>
              <a:rPr lang="en-US" altLang="zh-CN" sz="2400"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Anaconda -- python toolkit management</a:t>
            </a:r>
          </a:p>
          <a:p>
            <a:pPr marL="1257300" lvl="2" indent="-342900">
              <a:lnSpc>
                <a:spcPct val="150000"/>
              </a:lnSpc>
              <a:spcBef>
                <a:spcPts val="1200"/>
              </a:spcBef>
              <a:buFont typeface="Arial" panose="020B0604020202020204" pitchFamily="34" charset="0"/>
              <a:buChar char="•"/>
              <a:defRPr/>
            </a:pPr>
            <a:r>
              <a:rPr lang="en-US" altLang="zh-CN" sz="2400"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Anaconda Navigator – home application</a:t>
            </a:r>
          </a:p>
          <a:p>
            <a:pPr marL="1257300" lvl="2" indent="-342900">
              <a:lnSpc>
                <a:spcPct val="150000"/>
              </a:lnSpc>
              <a:spcBef>
                <a:spcPts val="1200"/>
              </a:spcBef>
              <a:buFont typeface="Arial" panose="020B0604020202020204" pitchFamily="34" charset="0"/>
              <a:buChar char="•"/>
              <a:defRPr/>
            </a:pPr>
            <a:r>
              <a:rPr lang="en-US" altLang="zh-CN" sz="2400"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IDE – Spyder</a:t>
            </a:r>
          </a:p>
          <a:p>
            <a:pPr marL="1257300" lvl="2" indent="-342900">
              <a:lnSpc>
                <a:spcPct val="150000"/>
              </a:lnSpc>
              <a:spcBef>
                <a:spcPts val="1200"/>
              </a:spcBef>
              <a:buFont typeface="Arial" panose="020B0604020202020204" pitchFamily="34" charset="0"/>
              <a:buChar char="•"/>
              <a:defRPr/>
            </a:pPr>
            <a:r>
              <a:rPr lang="en-US" altLang="zh-CN" sz="2400" b="1" spc="300" dirty="0" err="1">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Jupyter</a:t>
            </a:r>
            <a:r>
              <a:rPr lang="en-US" altLang="zh-CN" sz="2400"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 – web python program editor</a:t>
            </a:r>
          </a:p>
        </p:txBody>
      </p:sp>
    </p:spTree>
    <p:extLst>
      <p:ext uri="{BB962C8B-B14F-4D97-AF65-F5344CB8AC3E}">
        <p14:creationId xmlns:p14="http://schemas.microsoft.com/office/powerpoint/2010/main" val="3331248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FEA6C63-8E74-4001-B122-2F9E3EFE7A16}"/>
              </a:ext>
            </a:extLst>
          </p:cNvPr>
          <p:cNvPicPr>
            <a:picLocks noChangeAspect="1"/>
          </p:cNvPicPr>
          <p:nvPr/>
        </p:nvPicPr>
        <p:blipFill>
          <a:blip r:embed="rId3"/>
          <a:stretch>
            <a:fillRect/>
          </a:stretch>
        </p:blipFill>
        <p:spPr>
          <a:xfrm>
            <a:off x="0" y="0"/>
            <a:ext cx="12192000" cy="6565900"/>
          </a:xfrm>
          <a:prstGeom prst="rect">
            <a:avLst/>
          </a:prstGeom>
        </p:spPr>
      </p:pic>
      <p:sp>
        <p:nvSpPr>
          <p:cNvPr id="9" name="文本框 8">
            <a:extLst>
              <a:ext uri="{FF2B5EF4-FFF2-40B4-BE49-F238E27FC236}">
                <a16:creationId xmlns:a16="http://schemas.microsoft.com/office/drawing/2014/main" id="{2DB8A1CD-A601-4873-8708-384874A0F962}"/>
              </a:ext>
            </a:extLst>
          </p:cNvPr>
          <p:cNvSpPr txBox="1"/>
          <p:nvPr/>
        </p:nvSpPr>
        <p:spPr>
          <a:xfrm>
            <a:off x="503339" y="5377343"/>
            <a:ext cx="4957893" cy="984885"/>
          </a:xfrm>
          <a:prstGeom prst="rect">
            <a:avLst/>
          </a:prstGeom>
          <a:noFill/>
        </p:spPr>
        <p:txBody>
          <a:bodyPr wrap="square" rtlCol="0">
            <a:spAutoFit/>
          </a:bodyPr>
          <a:lstStyle/>
          <a:p>
            <a:r>
              <a:rPr lang="en-US" altLang="zh-CN" sz="4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SUSTech</a:t>
            </a:r>
          </a:p>
          <a:p>
            <a:r>
              <a:rPr lang="en-US" altLang="zh-CN"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Southern University of Science and Technology</a:t>
            </a:r>
            <a:endParaRPr lang="zh-CN" alt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5869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C11B339-1399-439A-8055-565A4F46FE47}"/>
              </a:ext>
            </a:extLst>
          </p:cNvPr>
          <p:cNvPicPr>
            <a:picLocks noChangeAspect="1"/>
          </p:cNvPicPr>
          <p:nvPr/>
        </p:nvPicPr>
        <p:blipFill>
          <a:blip r:embed="rId3"/>
          <a:stretch>
            <a:fillRect/>
          </a:stretch>
        </p:blipFill>
        <p:spPr>
          <a:xfrm>
            <a:off x="2002972" y="495772"/>
            <a:ext cx="8044542" cy="5946547"/>
          </a:xfrm>
          <a:prstGeom prst="rect">
            <a:avLst/>
          </a:prstGeom>
        </p:spPr>
      </p:pic>
      <p:sp>
        <p:nvSpPr>
          <p:cNvPr id="9" name="文本框 8">
            <a:extLst>
              <a:ext uri="{FF2B5EF4-FFF2-40B4-BE49-F238E27FC236}">
                <a16:creationId xmlns:a16="http://schemas.microsoft.com/office/drawing/2014/main" id="{2DB8A1CD-A601-4873-8708-384874A0F962}"/>
              </a:ext>
            </a:extLst>
          </p:cNvPr>
          <p:cNvSpPr txBox="1"/>
          <p:nvPr/>
        </p:nvSpPr>
        <p:spPr>
          <a:xfrm>
            <a:off x="503339" y="5377343"/>
            <a:ext cx="4957893" cy="984885"/>
          </a:xfrm>
          <a:prstGeom prst="rect">
            <a:avLst/>
          </a:prstGeom>
          <a:noFill/>
        </p:spPr>
        <p:txBody>
          <a:bodyPr wrap="square" rtlCol="0">
            <a:spAutoFit/>
          </a:bodyPr>
          <a:lstStyle/>
          <a:p>
            <a:r>
              <a:rPr lang="en-US" altLang="zh-CN" sz="4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SUSTech</a:t>
            </a:r>
          </a:p>
          <a:p>
            <a:r>
              <a:rPr lang="en-US" altLang="zh-CN"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Southern University of Science and Technology</a:t>
            </a:r>
            <a:endParaRPr lang="zh-CN" alt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9135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6B1C3E3-0AAF-4F59-8E97-EDB9F2B128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4150"/>
            <a:ext cx="6879771" cy="4762918"/>
          </a:xfrm>
          <a:prstGeom prst="rect">
            <a:avLst/>
          </a:prstGeom>
        </p:spPr>
      </p:pic>
      <p:pic>
        <p:nvPicPr>
          <p:cNvPr id="6" name="图片 5">
            <a:extLst>
              <a:ext uri="{FF2B5EF4-FFF2-40B4-BE49-F238E27FC236}">
                <a16:creationId xmlns:a16="http://schemas.microsoft.com/office/drawing/2014/main" id="{51FF4566-B992-4895-B179-45291554FA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8594" y="2908663"/>
            <a:ext cx="7802545" cy="3949337"/>
          </a:xfrm>
          <a:prstGeom prst="rect">
            <a:avLst/>
          </a:prstGeom>
        </p:spPr>
      </p:pic>
      <p:sp>
        <p:nvSpPr>
          <p:cNvPr id="7" name="箭头: 下 6">
            <a:extLst>
              <a:ext uri="{FF2B5EF4-FFF2-40B4-BE49-F238E27FC236}">
                <a16:creationId xmlns:a16="http://schemas.microsoft.com/office/drawing/2014/main" id="{424B6F9B-D095-404E-8BA6-071D462D5D16}"/>
              </a:ext>
            </a:extLst>
          </p:cNvPr>
          <p:cNvSpPr/>
          <p:nvPr/>
        </p:nvSpPr>
        <p:spPr>
          <a:xfrm rot="16200000">
            <a:off x="1787979" y="5603291"/>
            <a:ext cx="428625" cy="5625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43241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2DB8A1CD-A601-4873-8708-384874A0F962}"/>
              </a:ext>
            </a:extLst>
          </p:cNvPr>
          <p:cNvSpPr txBox="1"/>
          <p:nvPr/>
        </p:nvSpPr>
        <p:spPr>
          <a:xfrm>
            <a:off x="503339" y="5377343"/>
            <a:ext cx="4957893" cy="984885"/>
          </a:xfrm>
          <a:prstGeom prst="rect">
            <a:avLst/>
          </a:prstGeom>
          <a:noFill/>
        </p:spPr>
        <p:txBody>
          <a:bodyPr wrap="square" rtlCol="0">
            <a:spAutoFit/>
          </a:bodyPr>
          <a:lstStyle/>
          <a:p>
            <a:r>
              <a:rPr lang="en-US" altLang="zh-CN" sz="4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SUSTech</a:t>
            </a:r>
          </a:p>
          <a:p>
            <a:r>
              <a:rPr lang="en-US" altLang="zh-CN"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Southern University of Science and Technology</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0682A839-F662-4E22-B911-1DD36B61EED1}"/>
              </a:ext>
            </a:extLst>
          </p:cNvPr>
          <p:cNvSpPr txBox="1"/>
          <p:nvPr/>
        </p:nvSpPr>
        <p:spPr>
          <a:xfrm>
            <a:off x="813776" y="495772"/>
            <a:ext cx="10525125" cy="830997"/>
          </a:xfrm>
          <a:prstGeom prst="rect">
            <a:avLst/>
          </a:prstGeom>
          <a:noFill/>
        </p:spPr>
        <p:txBody>
          <a:bodyPr wrap="square" rtlCol="0">
            <a:spAutoFit/>
          </a:bodyPr>
          <a:lstStyle/>
          <a:p>
            <a:r>
              <a:rPr lang="en-US" altLang="zh-CN" sz="4800" dirty="0">
                <a:solidFill>
                  <a:srgbClr val="C1801C"/>
                </a:solidFill>
                <a:latin typeface="Times New Roman" panose="02020603050405020304" pitchFamily="18" charset="0"/>
                <a:cs typeface="Times New Roman" panose="02020603050405020304" pitchFamily="18" charset="0"/>
              </a:rPr>
              <a:t>Python Environment</a:t>
            </a:r>
            <a:endParaRPr lang="en-US" altLang="zh-CN" sz="4400" dirty="0">
              <a:solidFill>
                <a:srgbClr val="C1801C"/>
              </a:solidFill>
              <a:latin typeface="Times New Roman" panose="02020603050405020304" pitchFamily="18" charset="0"/>
              <a:cs typeface="Times New Roman" panose="02020603050405020304" pitchFamily="18" charset="0"/>
            </a:endParaRPr>
          </a:p>
        </p:txBody>
      </p:sp>
      <p:grpSp>
        <p:nvGrpSpPr>
          <p:cNvPr id="12" name="组合 11">
            <a:extLst>
              <a:ext uri="{FF2B5EF4-FFF2-40B4-BE49-F238E27FC236}">
                <a16:creationId xmlns:a16="http://schemas.microsoft.com/office/drawing/2014/main" id="{C65C1BD8-5605-46DC-8BF3-FB75781D2DB1}"/>
              </a:ext>
            </a:extLst>
          </p:cNvPr>
          <p:cNvGrpSpPr/>
          <p:nvPr/>
        </p:nvGrpSpPr>
        <p:grpSpPr>
          <a:xfrm>
            <a:off x="347000" y="1257772"/>
            <a:ext cx="11497999" cy="5531231"/>
            <a:chOff x="2032818" y="1326769"/>
            <a:chExt cx="8368481" cy="4502417"/>
          </a:xfrm>
        </p:grpSpPr>
        <p:pic>
          <p:nvPicPr>
            <p:cNvPr id="7" name="图片 6">
              <a:extLst>
                <a:ext uri="{FF2B5EF4-FFF2-40B4-BE49-F238E27FC236}">
                  <a16:creationId xmlns:a16="http://schemas.microsoft.com/office/drawing/2014/main" id="{4FE88E55-A57A-4EEB-B5EB-7DE16C476A29}"/>
                </a:ext>
              </a:extLst>
            </p:cNvPr>
            <p:cNvPicPr>
              <a:picLocks noChangeAspect="1"/>
            </p:cNvPicPr>
            <p:nvPr/>
          </p:nvPicPr>
          <p:blipFill>
            <a:blip r:embed="rId3"/>
            <a:stretch>
              <a:fillRect/>
            </a:stretch>
          </p:blipFill>
          <p:spPr>
            <a:xfrm>
              <a:off x="2032818" y="1326769"/>
              <a:ext cx="8368481" cy="4502417"/>
            </a:xfrm>
            <a:prstGeom prst="rect">
              <a:avLst/>
            </a:prstGeom>
          </p:spPr>
        </p:pic>
        <p:sp>
          <p:nvSpPr>
            <p:cNvPr id="10" name="矩形 9">
              <a:extLst>
                <a:ext uri="{FF2B5EF4-FFF2-40B4-BE49-F238E27FC236}">
                  <a16:creationId xmlns:a16="http://schemas.microsoft.com/office/drawing/2014/main" id="{E011A326-C10F-4467-9872-4F0903B00489}"/>
                </a:ext>
              </a:extLst>
            </p:cNvPr>
            <p:cNvSpPr/>
            <p:nvPr/>
          </p:nvSpPr>
          <p:spPr>
            <a:xfrm>
              <a:off x="2982285" y="1981200"/>
              <a:ext cx="1218240" cy="7239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34314404-1C26-4EAC-B492-5F3A4AF36ECA}"/>
                </a:ext>
              </a:extLst>
            </p:cNvPr>
            <p:cNvSpPr/>
            <p:nvPr/>
          </p:nvSpPr>
          <p:spPr>
            <a:xfrm>
              <a:off x="2943155" y="5105286"/>
              <a:ext cx="1218240" cy="7239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文本框 14">
            <a:extLst>
              <a:ext uri="{FF2B5EF4-FFF2-40B4-BE49-F238E27FC236}">
                <a16:creationId xmlns:a16="http://schemas.microsoft.com/office/drawing/2014/main" id="{5E2FE13F-D61E-44E8-82AF-47345D9C5A67}"/>
              </a:ext>
            </a:extLst>
          </p:cNvPr>
          <p:cNvSpPr txBox="1"/>
          <p:nvPr/>
        </p:nvSpPr>
        <p:spPr>
          <a:xfrm>
            <a:off x="7074694" y="320090"/>
            <a:ext cx="6110286" cy="369332"/>
          </a:xfrm>
          <a:prstGeom prst="rect">
            <a:avLst/>
          </a:prstGeom>
          <a:noFill/>
        </p:spPr>
        <p:txBody>
          <a:bodyPr wrap="square">
            <a:spAutoFit/>
          </a:bodyPr>
          <a:lstStyle/>
          <a:p>
            <a:r>
              <a:rPr lang="en-US" altLang="zh-CN" dirty="0"/>
              <a:t>https://www.bilibili.com/video/BV1Hv411x7rk</a:t>
            </a:r>
            <a:endParaRPr lang="zh-CN" altLang="en-US" dirty="0"/>
          </a:p>
        </p:txBody>
      </p:sp>
    </p:spTree>
    <p:extLst>
      <p:ext uri="{BB962C8B-B14F-4D97-AF65-F5344CB8AC3E}">
        <p14:creationId xmlns:p14="http://schemas.microsoft.com/office/powerpoint/2010/main" val="427439314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1544</TotalTime>
  <Words>2113</Words>
  <Application>Microsoft Office PowerPoint</Application>
  <PresentationFormat>宽屏</PresentationFormat>
  <Paragraphs>167</Paragraphs>
  <Slides>19</Slides>
  <Notes>18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Helvetica Neue</vt:lpstr>
      <vt:lpstr>等线</vt:lpstr>
      <vt:lpstr>等线 Light</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昊睿 郭</dc:creator>
  <cp:lastModifiedBy>Yu Fishress</cp:lastModifiedBy>
  <cp:revision>23</cp:revision>
  <dcterms:created xsi:type="dcterms:W3CDTF">2021-01-03T02:07:54Z</dcterms:created>
  <dcterms:modified xsi:type="dcterms:W3CDTF">2021-01-05T01:59:11Z</dcterms:modified>
</cp:coreProperties>
</file>