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heme/themeOverride4.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5.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heme/themeOverride6.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7.xml" ContentType="application/vnd.openxmlformats-officedocument.themeOverride+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2"/>
  </p:notesMasterIdLst>
  <p:sldIdLst>
    <p:sldId id="291" r:id="rId3"/>
    <p:sldId id="294" r:id="rId4"/>
    <p:sldId id="292" r:id="rId5"/>
    <p:sldId id="296" r:id="rId6"/>
    <p:sldId id="310" r:id="rId7"/>
    <p:sldId id="313" r:id="rId8"/>
    <p:sldId id="314" r:id="rId9"/>
    <p:sldId id="322" r:id="rId10"/>
    <p:sldId id="315" r:id="rId11"/>
    <p:sldId id="316" r:id="rId12"/>
    <p:sldId id="323" r:id="rId13"/>
    <p:sldId id="317" r:id="rId14"/>
    <p:sldId id="324" r:id="rId15"/>
    <p:sldId id="318" r:id="rId16"/>
    <p:sldId id="325" r:id="rId17"/>
    <p:sldId id="320" r:id="rId18"/>
    <p:sldId id="326" r:id="rId19"/>
    <p:sldId id="327" r:id="rId20"/>
    <p:sldId id="29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09"/>
    <a:srgbClr val="F9B119"/>
    <a:srgbClr val="E29408"/>
    <a:srgbClr val="423812"/>
    <a:srgbClr val="160D2D"/>
    <a:srgbClr val="241233"/>
    <a:srgbClr val="2A240C"/>
    <a:srgbClr val="633532"/>
    <a:srgbClr val="FEF328"/>
    <a:srgbClr val="F7A5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78" d="100"/>
          <a:sy n="78" d="100"/>
        </p:scale>
        <p:origin x="86" y="24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6" name="图片 5" descr="图片包含 水, 大, 监控, 空气&#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nvPr>
        </p:nvSpPr>
        <p:spPr>
          <a:xfrm>
            <a:off x="660403" y="1718682"/>
            <a:ext cx="5797886" cy="1946871"/>
          </a:xfrm>
        </p:spPr>
        <p:txBody>
          <a:bodyPr anchor="b">
            <a:normAutofit/>
          </a:bodyPr>
          <a:lstStyle>
            <a:lvl1pPr algn="l">
              <a:lnSpc>
                <a:spcPct val="100000"/>
              </a:lnSpc>
              <a:defRPr sz="4000"/>
            </a:lvl1pPr>
          </a:lstStyle>
          <a:p>
            <a:r>
              <a:rPr lang="en-US" altLang="zh-CN" dirty="0"/>
              <a:t>Click to edit Master title style </a:t>
            </a:r>
            <a:endParaRPr lang="zh-CN" altLang="en-US" dirty="0"/>
          </a:p>
        </p:txBody>
      </p:sp>
      <p:sp>
        <p:nvSpPr>
          <p:cNvPr id="3" name="副标题 2"/>
          <p:cNvSpPr>
            <a:spLocks noGrp="1"/>
          </p:cNvSpPr>
          <p:nvPr>
            <p:ph type="subTitle" idx="1"/>
          </p:nvPr>
        </p:nvSpPr>
        <p:spPr>
          <a:xfrm>
            <a:off x="1914296" y="4018551"/>
            <a:ext cx="4543994" cy="779189"/>
          </a:xfrm>
        </p:spPr>
        <p:txBody>
          <a:bodyPr>
            <a:normAutofit/>
          </a:bodyPr>
          <a:lstStyle>
            <a:lvl1pPr marL="0" indent="0" algn="l">
              <a:lnSpc>
                <a:spcPct val="100000"/>
              </a:lnSpc>
              <a:spcBef>
                <a:spcPts val="0"/>
              </a:spcBef>
              <a:buNone/>
              <a:defRPr sz="16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p>
        </p:txBody>
      </p:sp>
      <p:sp>
        <p:nvSpPr>
          <p:cNvPr id="7" name="文本占位符 6"/>
          <p:cNvSpPr>
            <a:spLocks noGrp="1"/>
          </p:cNvSpPr>
          <p:nvPr>
            <p:ph type="body" sz="quarter" idx="10" hasCustomPrompt="1"/>
          </p:nvPr>
        </p:nvSpPr>
        <p:spPr>
          <a:xfrm>
            <a:off x="7867649" y="6109861"/>
            <a:ext cx="3651251" cy="180659"/>
          </a:xfrm>
        </p:spPr>
        <p:txBody>
          <a:bodyPr vert="horz" wrap="none" lIns="91440" tIns="45720" rIns="91440" bIns="45720" rtlCol="0" anchor="ctr" anchorCtr="0">
            <a:noAutofit/>
          </a:bodyPr>
          <a:lstStyle>
            <a:lvl1pPr marL="0" indent="0" algn="r">
              <a:lnSpc>
                <a:spcPct val="100000"/>
              </a:lnSpc>
              <a:buNone/>
              <a:defRPr lang="zh-CN" altLang="en-US" sz="1000" b="0" dirty="0" smtClean="0">
                <a:ln>
                  <a:noFill/>
                </a:ln>
                <a:latin typeface="+mj-lt"/>
                <a:ea typeface="+mj-ea"/>
                <a:cs typeface="+mj-cs"/>
              </a:defRPr>
            </a:lvl1pPr>
          </a:lstStyle>
          <a:p>
            <a:pPr marL="228600" lvl="0" indent="-228600" algn="r">
              <a:spcBef>
                <a:spcPct val="0"/>
              </a:spcBef>
            </a:pPr>
            <a:r>
              <a:rPr lang="en-US" altLang="zh-CN" dirty="0"/>
              <a:t>Speaker name and title</a:t>
            </a:r>
          </a:p>
        </p:txBody>
      </p:sp>
      <p:sp>
        <p:nvSpPr>
          <p:cNvPr id="8" name="文本占位符 7"/>
          <p:cNvSpPr>
            <a:spLocks noGrp="1"/>
          </p:cNvSpPr>
          <p:nvPr>
            <p:ph type="body" sz="quarter" idx="11" hasCustomPrompt="1"/>
          </p:nvPr>
        </p:nvSpPr>
        <p:spPr>
          <a:xfrm>
            <a:off x="673100" y="6109861"/>
            <a:ext cx="3651251" cy="180659"/>
          </a:xfrm>
        </p:spPr>
        <p:txBody>
          <a:bodyPr vert="horz" wrap="none" lIns="91440" tIns="45720" rIns="91440" bIns="45720" rtlCol="0" anchor="ctr" anchorCtr="0">
            <a:noAutofit/>
          </a:bodyPr>
          <a:lstStyle>
            <a:lvl1pPr marL="0" indent="0" algn="l">
              <a:lnSpc>
                <a:spcPct val="100000"/>
              </a:lnSpc>
              <a:buNone/>
              <a:defRPr lang="zh-CN" altLang="en-US" sz="1000" b="0" dirty="0" smtClean="0">
                <a:ln>
                  <a:noFill/>
                </a:ln>
                <a:latin typeface="+mj-lt"/>
                <a:ea typeface="+mj-ea"/>
                <a:cs typeface="+mj-cs"/>
              </a:defRPr>
            </a:lvl1pPr>
          </a:lstStyle>
          <a:p>
            <a:pPr marL="0" indent="0"/>
            <a:r>
              <a:rPr lang="en-US" altLang="zh-CN" dirty="0"/>
              <a:t>www.islide.cc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descr="图片包含 水, 船, 小, 海&#10;&#10;描述已自动生成">
            <a:extLst>
              <a:ext uri="{FF2B5EF4-FFF2-40B4-BE49-F238E27FC236}">
                <a16:creationId xmlns:a16="http://schemas.microsoft.com/office/drawing/2014/main" id="{CF367EA4-BE6A-41F4-A866-DA0728AB21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9" name="文本占位符 8">
            <a:extLst>
              <a:ext uri="{FF2B5EF4-FFF2-40B4-BE49-F238E27FC236}">
                <a16:creationId xmlns:a16="http://schemas.microsoft.com/office/drawing/2014/main" id="{61AD4A32-20C8-4726-AD16-1BDF77BC7D8D}"/>
              </a:ext>
            </a:extLst>
          </p:cNvPr>
          <p:cNvSpPr>
            <a:spLocks noGrp="1"/>
          </p:cNvSpPr>
          <p:nvPr>
            <p:ph type="body" sz="quarter" idx="10" hasCustomPrompt="1"/>
          </p:nvPr>
        </p:nvSpPr>
        <p:spPr>
          <a:xfrm>
            <a:off x="7867649" y="6109861"/>
            <a:ext cx="3651251" cy="180659"/>
          </a:xfrm>
        </p:spPr>
        <p:txBody>
          <a:bodyPr vert="horz" wrap="none" lIns="91440" tIns="45720" rIns="91440" bIns="45720" rtlCol="0" anchor="ctr" anchorCtr="0">
            <a:noAutofit/>
          </a:bodyPr>
          <a:lstStyle>
            <a:lvl1pPr marL="0" indent="0" algn="r">
              <a:lnSpc>
                <a:spcPct val="100000"/>
              </a:lnSpc>
              <a:buNone/>
              <a:defRPr lang="zh-CN" altLang="en-US" sz="1000" b="0" dirty="0" smtClean="0">
                <a:ln>
                  <a:noFill/>
                </a:ln>
                <a:latin typeface="+mj-lt"/>
                <a:ea typeface="+mj-ea"/>
                <a:cs typeface="+mj-cs"/>
              </a:defRPr>
            </a:lvl1pPr>
          </a:lstStyle>
          <a:p>
            <a:pPr marL="228573" lvl="0" indent="-228573" algn="r">
              <a:spcBef>
                <a:spcPct val="0"/>
              </a:spcBef>
            </a:pPr>
            <a:r>
              <a:rPr lang="en-US" altLang="zh-CN" dirty="0"/>
              <a:t>Speaker name and title</a:t>
            </a:r>
          </a:p>
        </p:txBody>
      </p:sp>
      <p:sp>
        <p:nvSpPr>
          <p:cNvPr id="10" name="文本占位符 9">
            <a:extLst>
              <a:ext uri="{FF2B5EF4-FFF2-40B4-BE49-F238E27FC236}">
                <a16:creationId xmlns:a16="http://schemas.microsoft.com/office/drawing/2014/main" id="{D54D7F7E-B8E7-4142-A7D0-29EB98EAFC27}"/>
              </a:ext>
            </a:extLst>
          </p:cNvPr>
          <p:cNvSpPr>
            <a:spLocks noGrp="1"/>
          </p:cNvSpPr>
          <p:nvPr>
            <p:ph type="body" sz="quarter" idx="11" hasCustomPrompt="1"/>
          </p:nvPr>
        </p:nvSpPr>
        <p:spPr>
          <a:xfrm>
            <a:off x="673100" y="6109861"/>
            <a:ext cx="3651251" cy="180659"/>
          </a:xfrm>
        </p:spPr>
        <p:txBody>
          <a:bodyPr vert="horz" wrap="none" lIns="91440" tIns="45720" rIns="91440" bIns="45720" rtlCol="0" anchor="ctr" anchorCtr="0">
            <a:noAutofit/>
          </a:bodyPr>
          <a:lstStyle>
            <a:lvl1pPr marL="0" indent="0" algn="l">
              <a:lnSpc>
                <a:spcPct val="100000"/>
              </a:lnSpc>
              <a:buNone/>
              <a:defRPr lang="zh-CN" altLang="en-US" sz="1000" b="0" dirty="0" smtClean="0">
                <a:ln>
                  <a:noFill/>
                </a:ln>
                <a:latin typeface="+mj-lt"/>
                <a:ea typeface="+mj-ea"/>
                <a:cs typeface="+mj-cs"/>
              </a:defRPr>
            </a:lvl1pPr>
          </a:lstStyle>
          <a:p>
            <a:pPr marL="0" indent="0"/>
            <a:r>
              <a:rPr lang="en-US" altLang="zh-CN" dirty="0"/>
              <a:t>www.islide.cc</a:t>
            </a:r>
          </a:p>
        </p:txBody>
      </p:sp>
      <p:sp>
        <p:nvSpPr>
          <p:cNvPr id="11" name="标题 10">
            <a:extLst>
              <a:ext uri="{FF2B5EF4-FFF2-40B4-BE49-F238E27FC236}">
                <a16:creationId xmlns:a16="http://schemas.microsoft.com/office/drawing/2014/main" id="{01686588-C7AE-4EC2-8FC0-D269EDAB9662}"/>
              </a:ext>
            </a:extLst>
          </p:cNvPr>
          <p:cNvSpPr>
            <a:spLocks noGrp="1"/>
          </p:cNvSpPr>
          <p:nvPr>
            <p:ph type="ctrTitle" hasCustomPrompt="1"/>
          </p:nvPr>
        </p:nvSpPr>
        <p:spPr>
          <a:xfrm>
            <a:off x="5086349" y="1512888"/>
            <a:ext cx="6432553" cy="2387600"/>
          </a:xfrm>
        </p:spPr>
        <p:txBody>
          <a:bodyPr anchor="b">
            <a:normAutofit/>
          </a:bodyPr>
          <a:lstStyle>
            <a:lvl1pPr algn="l">
              <a:lnSpc>
                <a:spcPct val="100000"/>
              </a:lnSpc>
              <a:defRPr sz="4000"/>
            </a:lvl1pPr>
          </a:lstStyle>
          <a:p>
            <a:r>
              <a:rPr lang="en-US" altLang="zh-CN" dirty="0"/>
              <a:t>Click to edit Master title style </a:t>
            </a:r>
            <a:endParaRPr lang="zh-CN" altLang="en-US" dirty="0"/>
          </a:p>
        </p:txBody>
      </p:sp>
    </p:spTree>
    <p:extLst>
      <p:ext uri="{BB962C8B-B14F-4D97-AF65-F5344CB8AC3E}">
        <p14:creationId xmlns:p14="http://schemas.microsoft.com/office/powerpoint/2010/main" val="149492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图片包含 水, 船, 小, 伞&#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标题 1"/>
          <p:cNvSpPr>
            <a:spLocks noGrp="1"/>
          </p:cNvSpPr>
          <p:nvPr>
            <p:ph type="title"/>
          </p:nvPr>
        </p:nvSpPr>
        <p:spPr>
          <a:xfrm>
            <a:off x="3448054" y="2268543"/>
            <a:ext cx="5677105" cy="1133475"/>
          </a:xfrm>
        </p:spPr>
        <p:txBody>
          <a:bodyPr anchor="b">
            <a:normAutofit/>
          </a:bodyPr>
          <a:lstStyle>
            <a:lvl1pPr>
              <a:lnSpc>
                <a:spcPct val="100000"/>
              </a:lnSpc>
              <a:defRPr sz="2400"/>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3448054" y="3429001"/>
            <a:ext cx="5677105" cy="965763"/>
          </a:xfrm>
        </p:spPr>
        <p:txBody>
          <a:bodyPr>
            <a:normAutofit/>
          </a:bodyPr>
          <a:lstStyle>
            <a:lvl1pPr marL="0" indent="0">
              <a:lnSpc>
                <a:spcPct val="100000"/>
              </a:lnSpc>
              <a:spcBef>
                <a:spcPts val="0"/>
              </a:spcBef>
              <a:buNone/>
              <a:defRPr sz="1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a:xfrm>
            <a:off x="5401732" y="6235706"/>
            <a:ext cx="1388536" cy="206381"/>
          </a:xfrm>
          <a:prstGeom prst="rect">
            <a:avLst/>
          </a:prstGeom>
        </p:spPr>
        <p:txBody>
          <a:bodyPr/>
          <a:lstStyle/>
          <a:p>
            <a:endParaRPr lang="zh-CN" altLang="en-US"/>
          </a:p>
        </p:txBody>
      </p:sp>
      <p:sp>
        <p:nvSpPr>
          <p:cNvPr id="7" name="页脚占位符 6"/>
          <p:cNvSpPr>
            <a:spLocks noGrp="1"/>
          </p:cNvSpPr>
          <p:nvPr>
            <p:ph type="ftr" sz="quarter" idx="11"/>
          </p:nvPr>
        </p:nvSpPr>
        <p:spPr>
          <a:xfrm>
            <a:off x="660404" y="6235706"/>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8" name="灯片编号占位符 7"/>
          <p:cNvSpPr>
            <a:spLocks noGrp="1"/>
          </p:cNvSpPr>
          <p:nvPr>
            <p:ph type="sldNum" sz="quarter" idx="12"/>
          </p:nvPr>
        </p:nvSpPr>
        <p:spPr>
          <a:xfrm>
            <a:off x="8971305" y="6235706"/>
            <a:ext cx="2547595" cy="206381"/>
          </a:xfrm>
          <a:prstGeom prst="rect">
            <a:avLst/>
          </a:prstGeom>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descr="图片包含 水, 船, 小, 海&#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9" name="文本占位符 8"/>
          <p:cNvSpPr>
            <a:spLocks noGrp="1"/>
          </p:cNvSpPr>
          <p:nvPr>
            <p:ph type="body" sz="quarter" idx="10" hasCustomPrompt="1"/>
          </p:nvPr>
        </p:nvSpPr>
        <p:spPr>
          <a:xfrm>
            <a:off x="7867649" y="6109861"/>
            <a:ext cx="3651251" cy="180659"/>
          </a:xfrm>
        </p:spPr>
        <p:txBody>
          <a:bodyPr vert="horz" wrap="none" lIns="91440" tIns="45720" rIns="91440" bIns="45720" rtlCol="0" anchor="ctr" anchorCtr="0">
            <a:noAutofit/>
          </a:bodyPr>
          <a:lstStyle>
            <a:lvl1pPr marL="0" indent="0" algn="r">
              <a:lnSpc>
                <a:spcPct val="100000"/>
              </a:lnSpc>
              <a:buNone/>
              <a:defRPr lang="zh-CN" altLang="en-US" sz="1000" b="0" dirty="0" smtClean="0">
                <a:ln>
                  <a:noFill/>
                </a:ln>
                <a:latin typeface="+mj-lt"/>
                <a:ea typeface="+mj-ea"/>
                <a:cs typeface="+mj-cs"/>
              </a:defRPr>
            </a:lvl1pPr>
          </a:lstStyle>
          <a:p>
            <a:pPr marL="228600" lvl="0" indent="-228600" algn="r">
              <a:spcBef>
                <a:spcPct val="0"/>
              </a:spcBef>
            </a:pPr>
            <a:r>
              <a:rPr lang="en-US" altLang="zh-CN" dirty="0"/>
              <a:t>Speaker name and title</a:t>
            </a:r>
          </a:p>
        </p:txBody>
      </p:sp>
      <p:sp>
        <p:nvSpPr>
          <p:cNvPr id="10" name="文本占位符 9"/>
          <p:cNvSpPr>
            <a:spLocks noGrp="1"/>
          </p:cNvSpPr>
          <p:nvPr>
            <p:ph type="body" sz="quarter" idx="11" hasCustomPrompt="1"/>
          </p:nvPr>
        </p:nvSpPr>
        <p:spPr>
          <a:xfrm>
            <a:off x="673100" y="6109861"/>
            <a:ext cx="3651251" cy="180659"/>
          </a:xfrm>
        </p:spPr>
        <p:txBody>
          <a:bodyPr vert="horz" wrap="none" lIns="91440" tIns="45720" rIns="91440" bIns="45720" rtlCol="0" anchor="ctr" anchorCtr="0">
            <a:noAutofit/>
          </a:bodyPr>
          <a:lstStyle>
            <a:lvl1pPr marL="0" indent="0" algn="l">
              <a:lnSpc>
                <a:spcPct val="100000"/>
              </a:lnSpc>
              <a:buNone/>
              <a:defRPr lang="zh-CN" altLang="en-US" sz="1000" b="0" dirty="0" smtClean="0">
                <a:ln>
                  <a:noFill/>
                </a:ln>
                <a:latin typeface="+mj-lt"/>
                <a:ea typeface="+mj-ea"/>
                <a:cs typeface="+mj-cs"/>
              </a:defRPr>
            </a:lvl1pPr>
          </a:lstStyle>
          <a:p>
            <a:pPr marL="0" indent="0"/>
            <a:r>
              <a:rPr lang="en-US" altLang="zh-CN" dirty="0"/>
              <a:t>www.islide.cc</a:t>
            </a:r>
          </a:p>
        </p:txBody>
      </p:sp>
      <p:sp>
        <p:nvSpPr>
          <p:cNvPr id="11" name="标题 10"/>
          <p:cNvSpPr>
            <a:spLocks noGrp="1"/>
          </p:cNvSpPr>
          <p:nvPr>
            <p:ph type="ctrTitle" hasCustomPrompt="1"/>
          </p:nvPr>
        </p:nvSpPr>
        <p:spPr>
          <a:xfrm>
            <a:off x="5086349" y="1512888"/>
            <a:ext cx="6432553" cy="2387600"/>
          </a:xfrm>
        </p:spPr>
        <p:txBody>
          <a:bodyPr anchor="b">
            <a:normAutofit/>
          </a:bodyPr>
          <a:lstStyle>
            <a:lvl1pPr algn="l">
              <a:lnSpc>
                <a:spcPct val="100000"/>
              </a:lnSpc>
              <a:defRPr sz="4000"/>
            </a:lvl1pPr>
          </a:lstStyle>
          <a:p>
            <a:r>
              <a:rPr lang="en-US" altLang="zh-CN" dirty="0"/>
              <a:t>Click to edit Master title style </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6" name="图片 5" descr="图片包含 水, 大, 监控, 空气&#10;&#10;描述已自动生成">
            <a:extLst>
              <a:ext uri="{FF2B5EF4-FFF2-40B4-BE49-F238E27FC236}">
                <a16:creationId xmlns:a16="http://schemas.microsoft.com/office/drawing/2014/main" id="{27FF73DB-0EC0-4788-842A-9C080D1EC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0403" y="1718682"/>
            <a:ext cx="5797886" cy="1946871"/>
          </a:xfrm>
        </p:spPr>
        <p:txBody>
          <a:bodyPr anchor="b">
            <a:normAutofit/>
          </a:bodyPr>
          <a:lstStyle>
            <a:lvl1pPr algn="l">
              <a:lnSpc>
                <a:spcPct val="100000"/>
              </a:lnSpc>
              <a:defRPr sz="4000"/>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1914296" y="4018551"/>
            <a:ext cx="4543994" cy="779189"/>
          </a:xfrm>
        </p:spPr>
        <p:txBody>
          <a:bodyPr>
            <a:normAutofit/>
          </a:bodyPr>
          <a:lstStyle>
            <a:lvl1pPr marL="0" indent="0" algn="l">
              <a:lnSpc>
                <a:spcPct val="100000"/>
              </a:lnSpc>
              <a:spcBef>
                <a:spcPts val="0"/>
              </a:spcBef>
              <a:buNone/>
              <a:defRPr sz="1600" b="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ltLang="zh-CN" dirty="0"/>
              <a:t>Click to edit Master subtitle style</a:t>
            </a:r>
          </a:p>
        </p:txBody>
      </p:sp>
      <p:sp>
        <p:nvSpPr>
          <p:cNvPr id="7" name="文本占位符 6">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49" y="6109861"/>
            <a:ext cx="3651251" cy="180659"/>
          </a:xfrm>
        </p:spPr>
        <p:txBody>
          <a:bodyPr vert="horz" wrap="none" lIns="91440" tIns="45720" rIns="91440" bIns="45720" rtlCol="0" anchor="ctr" anchorCtr="0">
            <a:noAutofit/>
          </a:bodyPr>
          <a:lstStyle>
            <a:lvl1pPr marL="0" indent="0" algn="r">
              <a:lnSpc>
                <a:spcPct val="100000"/>
              </a:lnSpc>
              <a:buNone/>
              <a:defRPr lang="zh-CN" altLang="en-US" sz="1000" b="0" dirty="0" smtClean="0">
                <a:ln>
                  <a:noFill/>
                </a:ln>
                <a:latin typeface="+mj-lt"/>
                <a:ea typeface="+mj-ea"/>
                <a:cs typeface="+mj-cs"/>
              </a:defRPr>
            </a:lvl1pPr>
          </a:lstStyle>
          <a:p>
            <a:pPr marL="228573" lvl="0" indent="-228573" algn="r">
              <a:spcBef>
                <a:spcPct val="0"/>
              </a:spcBef>
            </a:pPr>
            <a:r>
              <a:rPr lang="en-US" altLang="zh-CN" dirty="0"/>
              <a:t>Speaker name and title</a:t>
            </a:r>
          </a:p>
        </p:txBody>
      </p:sp>
      <p:sp>
        <p:nvSpPr>
          <p:cNvPr id="8" name="文本占位符 7">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0" y="6109861"/>
            <a:ext cx="3651251" cy="180659"/>
          </a:xfrm>
        </p:spPr>
        <p:txBody>
          <a:bodyPr vert="horz" wrap="none" lIns="91440" tIns="45720" rIns="91440" bIns="45720" rtlCol="0" anchor="ctr" anchorCtr="0">
            <a:noAutofit/>
          </a:bodyPr>
          <a:lstStyle>
            <a:lvl1pPr marL="0" indent="0" algn="l">
              <a:lnSpc>
                <a:spcPct val="100000"/>
              </a:lnSpc>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48070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图片包含 水, 船, 小, 伞&#10;&#10;描述已自动生成">
            <a:extLst>
              <a:ext uri="{FF2B5EF4-FFF2-40B4-BE49-F238E27FC236}">
                <a16:creationId xmlns:a16="http://schemas.microsoft.com/office/drawing/2014/main" id="{566FF64F-0CF0-4C95-88E5-9E8BFC5219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3448054" y="2268543"/>
            <a:ext cx="5677105" cy="1133475"/>
          </a:xfrm>
        </p:spPr>
        <p:txBody>
          <a:bodyPr anchor="b">
            <a:normAutofit/>
          </a:bodyPr>
          <a:lstStyle>
            <a:lvl1pPr>
              <a:lnSpc>
                <a:spcPct val="100000"/>
              </a:lnSpc>
              <a:defRPr sz="2400"/>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3448054" y="3429001"/>
            <a:ext cx="5677105" cy="965763"/>
          </a:xfrm>
        </p:spPr>
        <p:txBody>
          <a:bodyPr>
            <a:normAutofit/>
          </a:bodyPr>
          <a:lstStyle>
            <a:lvl1pPr marL="0" indent="0">
              <a:lnSpc>
                <a:spcPct val="100000"/>
              </a:lnSpc>
              <a:spcBef>
                <a:spcPts val="0"/>
              </a:spcBef>
              <a:buNone/>
              <a:defRPr sz="1400" b="0">
                <a:solidFill>
                  <a:schemeClr val="tx1"/>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ltLang="zh-CN" dirty="0"/>
              <a:t>Click to edit Master title style</a:t>
            </a:r>
          </a:p>
        </p:txBody>
      </p:sp>
    </p:spTree>
    <p:extLst>
      <p:ext uri="{BB962C8B-B14F-4D97-AF65-F5344CB8AC3E}">
        <p14:creationId xmlns:p14="http://schemas.microsoft.com/office/powerpoint/2010/main" val="340772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6"/>
            <a:ext cx="1388536" cy="206381"/>
          </a:xfrm>
          <a:prstGeom prst="rect">
            <a:avLst/>
          </a:prstGeom>
        </p:spPr>
        <p:txBody>
          <a:bodyPr/>
          <a:lstStyle/>
          <a:p>
            <a:endParaRPr lang="zh-CN" altLang="en-US"/>
          </a:p>
        </p:txBody>
      </p:sp>
      <p:sp>
        <p:nvSpPr>
          <p:cNvPr id="7" name="页脚占位符 6">
            <a:extLst>
              <a:ext uri="{FF2B5EF4-FFF2-40B4-BE49-F238E27FC236}">
                <a16:creationId xmlns:a16="http://schemas.microsoft.com/office/drawing/2014/main" id="{CAC1F83E-F48A-4A82-AEA9-9C5660FBDC25}"/>
              </a:ext>
            </a:extLst>
          </p:cNvPr>
          <p:cNvSpPr>
            <a:spLocks noGrp="1"/>
          </p:cNvSpPr>
          <p:nvPr>
            <p:ph type="ftr" sz="quarter" idx="11"/>
          </p:nvPr>
        </p:nvSpPr>
        <p:spPr>
          <a:xfrm>
            <a:off x="660404" y="6235706"/>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8" name="灯片编号占位符 7">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6"/>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5499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158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3" y="0"/>
            <a:ext cx="10858500" cy="1028700"/>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0403"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2"/>
          </p:nvPr>
        </p:nvSpPr>
        <p:spPr>
          <a:xfrm>
            <a:off x="5401732" y="6235706"/>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10"/>
          <p:cNvSpPr>
            <a:spLocks noGrp="1"/>
          </p:cNvSpPr>
          <p:nvPr>
            <p:ph type="ftr" sz="quarter" idx="3"/>
          </p:nvPr>
        </p:nvSpPr>
        <p:spPr>
          <a:xfrm>
            <a:off x="660404" y="6235706"/>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2" name="灯片编号占位符 11"/>
          <p:cNvSpPr>
            <a:spLocks noGrp="1"/>
          </p:cNvSpPr>
          <p:nvPr>
            <p:ph type="sldNum" sz="quarter" idx="4"/>
          </p:nvPr>
        </p:nvSpPr>
        <p:spPr>
          <a:xfrm>
            <a:off x="8971305" y="6235706"/>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3" y="0"/>
            <a:ext cx="10858500" cy="1028700"/>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3"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6"/>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10">
            <a:extLst>
              <a:ext uri="{FF2B5EF4-FFF2-40B4-BE49-F238E27FC236}">
                <a16:creationId xmlns:a16="http://schemas.microsoft.com/office/drawing/2014/main" id="{C0483E03-0186-4754-8285-0D57953FBD75}"/>
              </a:ext>
            </a:extLst>
          </p:cNvPr>
          <p:cNvSpPr>
            <a:spLocks noGrp="1"/>
          </p:cNvSpPr>
          <p:nvPr>
            <p:ph type="ftr" sz="quarter" idx="3"/>
          </p:nvPr>
        </p:nvSpPr>
        <p:spPr>
          <a:xfrm>
            <a:off x="660404" y="6235706"/>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2" name="灯片编号占位符 11">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6"/>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43293552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defTabSz="914332"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1800" b="1"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8.xml"/><Relationship Id="rId1" Type="http://schemas.openxmlformats.org/officeDocument/2006/relationships/tags" Target="../tags/tag15.xml"/><Relationship Id="rId5" Type="http://schemas.openxmlformats.org/officeDocument/2006/relationships/image" Target="../media/image14.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1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ṥľïḍè"/>
        <p:cNvGrpSpPr/>
        <p:nvPr/>
      </p:nvGrpSpPr>
      <p:grpSpPr>
        <a:xfrm>
          <a:off x="0" y="0"/>
          <a:ext cx="0" cy="0"/>
          <a:chOff x="0" y="0"/>
          <a:chExt cx="0" cy="0"/>
        </a:xfrm>
      </p:grpSpPr>
      <p:sp>
        <p:nvSpPr>
          <p:cNvPr id="20" name="iŝ1iďè"/>
          <p:cNvSpPr>
            <a:spLocks noGrp="1"/>
          </p:cNvSpPr>
          <p:nvPr>
            <p:ph type="ctrTitle"/>
          </p:nvPr>
        </p:nvSpPr>
        <p:spPr>
          <a:xfrm>
            <a:off x="756920" y="2455564"/>
            <a:ext cx="5797886" cy="1946871"/>
          </a:xfrm>
        </p:spPr>
        <p:txBody>
          <a:bodyPr>
            <a:normAutofit fontScale="90000"/>
          </a:bodyPr>
          <a:lstStyle/>
          <a:p>
            <a:r>
              <a:rPr dirty="0">
                <a:sym typeface="Arial" panose="020B0604020202020204" pitchFamily="34" charset="0"/>
              </a:rPr>
              <a:t>Real-time video edge information extraction system based on FPGA</a:t>
            </a:r>
            <a:br>
              <a:rPr lang="en-US" altLang="zh-CN" dirty="0"/>
            </a:br>
            <a:endParaRPr lang="zh-CN" altLang="en-US" dirty="0"/>
          </a:p>
        </p:txBody>
      </p:sp>
      <p:sp>
        <p:nvSpPr>
          <p:cNvPr id="26" name="íS1iḑè"/>
          <p:cNvSpPr>
            <a:spLocks noGrp="1"/>
          </p:cNvSpPr>
          <p:nvPr>
            <p:ph type="subTitle" idx="1"/>
          </p:nvPr>
        </p:nvSpPr>
        <p:spPr>
          <a:xfrm>
            <a:off x="1914296" y="4018551"/>
            <a:ext cx="4543994" cy="779189"/>
          </a:xfrm>
        </p:spPr>
        <p:txBody>
          <a:bodyPr/>
          <a:lstStyle/>
          <a:p>
            <a:r>
              <a:rPr lang="zh-CN" altLang="en-US" dirty="0">
                <a:sym typeface="Arial" panose="020B0604020202020204" pitchFamily="34" charset="0"/>
              </a:rPr>
              <a:t>基于</a:t>
            </a:r>
            <a:r>
              <a:rPr lang="en-US" altLang="zh-CN" dirty="0">
                <a:sym typeface="Arial" panose="020B0604020202020204" pitchFamily="34" charset="0"/>
              </a:rPr>
              <a:t>FPGA</a:t>
            </a:r>
            <a:r>
              <a:rPr lang="zh-CN" altLang="en-US" dirty="0">
                <a:sym typeface="Arial" panose="020B0604020202020204" pitchFamily="34" charset="0"/>
              </a:rPr>
              <a:t>的实时视频边缘信息提取系统</a:t>
            </a:r>
            <a:endParaRPr lang="en-US" altLang="zh-CN" dirty="0">
              <a:sym typeface="Arial" panose="020B0604020202020204" pitchFamily="34" charset="0"/>
            </a:endParaRPr>
          </a:p>
        </p:txBody>
      </p:sp>
      <p:sp>
        <p:nvSpPr>
          <p:cNvPr id="36" name="îśḷiḓè"/>
          <p:cNvSpPr>
            <a:spLocks noGrp="1"/>
          </p:cNvSpPr>
          <p:nvPr>
            <p:ph type="body" sz="quarter" idx="10"/>
          </p:nvPr>
        </p:nvSpPr>
        <p:spPr>
          <a:xfrm>
            <a:off x="7867649" y="6109861"/>
            <a:ext cx="3651251" cy="180659"/>
          </a:xfrm>
        </p:spPr>
        <p:txBody>
          <a:bodyPr/>
          <a:lstStyle/>
          <a:p>
            <a:r>
              <a:rPr lang="en-US" altLang="zh-CN" dirty="0"/>
              <a:t>Speaker name and title</a:t>
            </a:r>
          </a:p>
        </p:txBody>
      </p:sp>
      <p:sp>
        <p:nvSpPr>
          <p:cNvPr id="7" name="iṥlíḑe"/>
          <p:cNvSpPr txBox="1"/>
          <p:nvPr/>
        </p:nvSpPr>
        <p:spPr>
          <a:xfrm>
            <a:off x="757060" y="5171969"/>
            <a:ext cx="2271395" cy="583565"/>
          </a:xfrm>
          <a:prstGeom prst="rect">
            <a:avLst/>
          </a:prstGeom>
          <a:noFill/>
        </p:spPr>
        <p:txBody>
          <a:bodyPr wrap="none" rtlCol="0">
            <a:spAutoFit/>
          </a:bodyPr>
          <a:lstStyle/>
          <a:p>
            <a:r>
              <a:rPr lang="zh-CN" altLang="en-US" sz="1600"/>
              <a:t>汇报人：陈思佑 张旭东</a:t>
            </a:r>
            <a:endParaRPr lang="en-US" altLang="zh-CN" sz="1600"/>
          </a:p>
          <a:p>
            <a:r>
              <a:rPr lang="en-US" altLang="zh-CN" sz="1600"/>
              <a:t>2023.04.03</a:t>
            </a:r>
            <a:endParaRPr lang="en-US" altLang="zh-CN" sz="1600" dirty="0"/>
          </a:p>
        </p:txBody>
      </p:sp>
      <p:cxnSp>
        <p:nvCxnSpPr>
          <p:cNvPr id="8" name="ïṣḷîḓè"/>
          <p:cNvCxnSpPr/>
          <p:nvPr/>
        </p:nvCxnSpPr>
        <p:spPr>
          <a:xfrm flipH="1">
            <a:off x="1520595" y="4164354"/>
            <a:ext cx="330200" cy="0"/>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grpSp>
        <p:nvGrpSpPr>
          <p:cNvPr id="9" name="íṩļïdè"/>
          <p:cNvGrpSpPr/>
          <p:nvPr/>
        </p:nvGrpSpPr>
        <p:grpSpPr>
          <a:xfrm>
            <a:off x="11121035" y="606633"/>
            <a:ext cx="412292" cy="856727"/>
            <a:chOff x="535189" y="2761214"/>
            <a:chExt cx="693581" cy="1441236"/>
          </a:xfrm>
        </p:grpSpPr>
        <p:cxnSp>
          <p:nvCxnSpPr>
            <p:cNvPr id="10" name="iŝḷíḓé"/>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1" name="íşḷiḑe"/>
            <p:cNvSpPr txBox="1"/>
            <p:nvPr/>
          </p:nvSpPr>
          <p:spPr>
            <a:xfrm>
              <a:off x="535189" y="2761214"/>
              <a:ext cx="693581" cy="569535"/>
            </a:xfrm>
            <a:prstGeom prst="rect">
              <a:avLst/>
            </a:prstGeom>
            <a:noFill/>
          </p:spPr>
          <p:txBody>
            <a:bodyPr wrap="none" rtlCol="0">
              <a:spAutoFit/>
            </a:bodyPr>
            <a:lstStyle/>
            <a:p>
              <a:pPr algn="ctr"/>
              <a:r>
                <a:rPr lang="en-US" altLang="zh-CN" sz="1600" dirty="0">
                  <a:solidFill>
                    <a:srgbClr val="0F2532"/>
                  </a:solidFill>
                </a:rPr>
                <a:t>01</a:t>
              </a:r>
            </a:p>
          </p:txBody>
        </p:sp>
        <p:sp>
          <p:nvSpPr>
            <p:cNvPr id="12" name="isļïďè"/>
            <p:cNvSpPr txBox="1"/>
            <p:nvPr/>
          </p:nvSpPr>
          <p:spPr>
            <a:xfrm>
              <a:off x="535189" y="3632915"/>
              <a:ext cx="693581" cy="569535"/>
            </a:xfrm>
            <a:prstGeom prst="rect">
              <a:avLst/>
            </a:prstGeom>
            <a:noFill/>
          </p:spPr>
          <p:txBody>
            <a:bodyPr wrap="none" rtlCol="0">
              <a:spAutoFit/>
            </a:bodyPr>
            <a:lstStyle/>
            <a:p>
              <a:pPr algn="ctr"/>
              <a:r>
                <a:rPr lang="en-US" altLang="zh-CN" sz="1600" dirty="0">
                  <a:solidFill>
                    <a:srgbClr val="0F2532">
                      <a:alpha val="50000"/>
                    </a:srgbClr>
                  </a:solidFill>
                </a:rPr>
                <a:t>05</a:t>
              </a:r>
            </a:p>
          </p:txBody>
        </p: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46492"/>
            <a:ext cx="10858500" cy="1028700"/>
          </a:xfrm>
        </p:spPr>
        <p:txBody>
          <a:bodyPr/>
          <a:lstStyle/>
          <a:p>
            <a:r>
              <a:rPr lang="zh-CN" altLang="en-US" dirty="0">
                <a:sym typeface="+mn-ea"/>
              </a:rPr>
              <a:t>Camera acquisition and processing</a:t>
            </a:r>
            <a:br>
              <a:rPr lang="zh-CN" altLang="en-US" sz="2400" b="1" dirty="0"/>
            </a:br>
            <a:endParaRPr lang="zh-CN" altLang="en-US" dirty="0"/>
          </a:p>
        </p:txBody>
      </p:sp>
      <p:grpSp>
        <p:nvGrpSpPr>
          <p:cNvPr id="3" name="组合 2"/>
          <p:cNvGrpSpPr/>
          <p:nvPr/>
        </p:nvGrpSpPr>
        <p:grpSpPr>
          <a:xfrm>
            <a:off x="660400" y="2128520"/>
            <a:ext cx="10995981" cy="3774440"/>
            <a:chOff x="660400" y="3528036"/>
            <a:chExt cx="10995953" cy="2634639"/>
          </a:xfrm>
        </p:grpSpPr>
        <p:grpSp>
          <p:nvGrpSpPr>
            <p:cNvPr id="4" name="ïś1iḍé"/>
            <p:cNvGrpSpPr/>
            <p:nvPr/>
          </p:nvGrpSpPr>
          <p:grpSpPr>
            <a:xfrm>
              <a:off x="660400" y="3533776"/>
              <a:ext cx="3218843" cy="2628899"/>
              <a:chOff x="660399" y="3119683"/>
              <a:chExt cx="3218843" cy="2628899"/>
            </a:xfrm>
          </p:grpSpPr>
          <p:sp>
            <p:nvSpPr>
              <p:cNvPr id="22" name="iSḷîďe"/>
              <p:cNvSpPr/>
              <p:nvPr/>
            </p:nvSpPr>
            <p:spPr>
              <a:xfrm>
                <a:off x="660399" y="3119683"/>
                <a:ext cx="3218843" cy="540000"/>
              </a:xfrm>
              <a:prstGeom prst="homePlate">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p>
                <a:pPr algn="ctr"/>
                <a:r>
                  <a:rPr kumimoji="1" lang="en-US" altLang="zh-CN" b="1">
                    <a:solidFill>
                      <a:srgbClr val="FFFFFF"/>
                    </a:solidFill>
                  </a:rPr>
                  <a:t>Step</a:t>
                </a:r>
                <a:r>
                  <a:rPr kumimoji="1" lang="zh-CN" altLang="en-US" b="1">
                    <a:solidFill>
                      <a:srgbClr val="FFFFFF"/>
                    </a:solidFill>
                  </a:rPr>
                  <a:t> </a:t>
                </a:r>
                <a:r>
                  <a:rPr kumimoji="1" lang="en-US" altLang="zh-CN" b="1" dirty="0">
                    <a:solidFill>
                      <a:srgbClr val="FFFFFF"/>
                    </a:solidFill>
                  </a:rPr>
                  <a:t>1</a:t>
                </a:r>
              </a:p>
            </p:txBody>
          </p:sp>
          <p:sp>
            <p:nvSpPr>
              <p:cNvPr id="23" name="iṡlîḋé"/>
              <p:cNvSpPr/>
              <p:nvPr/>
            </p:nvSpPr>
            <p:spPr>
              <a:xfrm>
                <a:off x="660399" y="3792781"/>
                <a:ext cx="3218843" cy="1955801"/>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endParaRPr kumimoji="1" lang="en-US" altLang="zh-CN" sz="1200" dirty="0">
                  <a:solidFill>
                    <a:schemeClr val="tx1"/>
                  </a:solidFill>
                </a:endParaRPr>
              </a:p>
            </p:txBody>
          </p:sp>
          <p:sp>
            <p:nvSpPr>
              <p:cNvPr id="24" name="íṧḻíḍe"/>
              <p:cNvSpPr/>
              <p:nvPr/>
            </p:nvSpPr>
            <p:spPr>
              <a:xfrm>
                <a:off x="818079" y="4031048"/>
                <a:ext cx="2119798" cy="279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sz="2000" b="1" dirty="0">
                    <a:solidFill>
                      <a:schemeClr val="tx1"/>
                    </a:solidFill>
                  </a:rPr>
                  <a:t>Initial</a:t>
                </a:r>
              </a:p>
            </p:txBody>
          </p:sp>
          <p:sp>
            <p:nvSpPr>
              <p:cNvPr id="25" name="îS1îḋé"/>
              <p:cNvSpPr/>
              <p:nvPr/>
            </p:nvSpPr>
            <p:spPr>
              <a:xfrm>
                <a:off x="818077" y="4331698"/>
                <a:ext cx="2832565" cy="71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600" dirty="0">
                    <a:solidFill>
                      <a:schemeClr val="tx1"/>
                    </a:solidFill>
                  </a:rPr>
                  <a:t>FPGA initially configures the camera through the IIC bus protocol.</a:t>
                </a:r>
              </a:p>
            </p:txBody>
          </p:sp>
          <p:grpSp>
            <p:nvGrpSpPr>
              <p:cNvPr id="26" name="ïṣ1îḑè"/>
              <p:cNvGrpSpPr/>
              <p:nvPr/>
            </p:nvGrpSpPr>
            <p:grpSpPr>
              <a:xfrm>
                <a:off x="818078" y="5032897"/>
                <a:ext cx="525217" cy="525217"/>
                <a:chOff x="6214714" y="3243695"/>
                <a:chExt cx="540000" cy="540000"/>
              </a:xfrm>
            </p:grpSpPr>
            <p:sp>
              <p:nvSpPr>
                <p:cNvPr id="27" name="íṣḷiḓê"/>
                <p:cNvSpPr txBox="1"/>
                <p:nvPr/>
              </p:nvSpPr>
              <p:spPr>
                <a:xfrm>
                  <a:off x="6214714" y="3243695"/>
                  <a:ext cx="540000" cy="540000"/>
                </a:xfrm>
                <a:prstGeom prst="roundRect">
                  <a:avLst>
                    <a:gd name="adj" fmla="val 50000"/>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defPPr>
                    <a:defRPr lang="zh-CN"/>
                  </a:defPPr>
                  <a:lvl1pPr algn="ctr">
                    <a:defRPr kumimoji="1" b="1">
                      <a:solidFill>
                        <a:srgbClr val="FFFFFF"/>
                      </a:solidFill>
                    </a:defRPr>
                  </a:lvl1pPr>
                </a:lstStyle>
                <a:p>
                  <a:endParaRPr lang="zh-CN" altLang="en-US" dirty="0"/>
                </a:p>
              </p:txBody>
            </p:sp>
            <p:sp>
              <p:nvSpPr>
                <p:cNvPr id="28" name="ïSļïḓê"/>
                <p:cNvSpPr/>
                <p:nvPr/>
              </p:nvSpPr>
              <p:spPr>
                <a:xfrm>
                  <a:off x="6347010" y="3378451"/>
                  <a:ext cx="275408" cy="270488"/>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599 h 523875"/>
                    <a:gd name="connsiteX30" fmla="*/ 11342 w 533400"/>
                    <a:gd name="connsiteY30" fmla="*/ 175881 h 523875"/>
                    <a:gd name="connsiteX31" fmla="*/ 56109 w 533400"/>
                    <a:gd name="connsiteY31" fmla="*/ 127304 h 523875"/>
                    <a:gd name="connsiteX32" fmla="*/ 8373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957" y="276846"/>
                        <a:pt x="372339" y="289229"/>
                        <a:pt x="372339" y="305421"/>
                      </a:cubicBezTo>
                      <a:lnTo>
                        <a:pt x="372339" y="495921"/>
                      </a:lnTo>
                      <a:cubicBezTo>
                        <a:pt x="372339" y="512114"/>
                        <a:pt x="359957" y="524496"/>
                        <a:pt x="343764" y="524496"/>
                      </a:cubicBezTo>
                      <a:lnTo>
                        <a:pt x="191364" y="524496"/>
                      </a:lnTo>
                      <a:cubicBezTo>
                        <a:pt x="175171" y="524496"/>
                        <a:pt x="162789" y="512114"/>
                        <a:pt x="162789" y="495921"/>
                      </a:cubicBezTo>
                      <a:lnTo>
                        <a:pt x="162789" y="305421"/>
                      </a:lnTo>
                      <a:cubicBezTo>
                        <a:pt x="162789" y="289229"/>
                        <a:pt x="175171" y="276846"/>
                        <a:pt x="191364" y="276846"/>
                      </a:cubicBezTo>
                      <a:lnTo>
                        <a:pt x="343764" y="276846"/>
                      </a:lnTo>
                      <a:close/>
                      <a:moveTo>
                        <a:pt x="143739" y="114921"/>
                      </a:moveTo>
                      <a:cubicBezTo>
                        <a:pt x="143739" y="134924"/>
                        <a:pt x="159932" y="152069"/>
                        <a:pt x="179934" y="153021"/>
                      </a:cubicBezTo>
                      <a:lnTo>
                        <a:pt x="181839" y="153021"/>
                      </a:lnTo>
                      <a:lnTo>
                        <a:pt x="353289" y="153021"/>
                      </a:lnTo>
                      <a:cubicBezTo>
                        <a:pt x="373292" y="153021"/>
                        <a:pt x="390436" y="136829"/>
                        <a:pt x="391389" y="116826"/>
                      </a:cubicBezTo>
                      <a:lnTo>
                        <a:pt x="391389" y="114921"/>
                      </a:lnTo>
                      <a:lnTo>
                        <a:pt x="505689" y="114921"/>
                      </a:lnTo>
                      <a:cubicBezTo>
                        <a:pt x="521882" y="114921"/>
                        <a:pt x="534264" y="127304"/>
                        <a:pt x="534264" y="143496"/>
                      </a:cubicBezTo>
                      <a:lnTo>
                        <a:pt x="534264" y="381621"/>
                      </a:lnTo>
                      <a:cubicBezTo>
                        <a:pt x="534264" y="397814"/>
                        <a:pt x="521882" y="410196"/>
                        <a:pt x="505689" y="410196"/>
                      </a:cubicBezTo>
                      <a:lnTo>
                        <a:pt x="391389" y="410196"/>
                      </a:lnTo>
                      <a:lnTo>
                        <a:pt x="391389" y="295896"/>
                      </a:lnTo>
                      <a:cubicBezTo>
                        <a:pt x="391389" y="275894"/>
                        <a:pt x="375196" y="258749"/>
                        <a:pt x="355194" y="257796"/>
                      </a:cubicBezTo>
                      <a:lnTo>
                        <a:pt x="353289" y="257796"/>
                      </a:lnTo>
                      <a:lnTo>
                        <a:pt x="181839" y="257796"/>
                      </a:lnTo>
                      <a:cubicBezTo>
                        <a:pt x="161836" y="257796"/>
                        <a:pt x="144692" y="273989"/>
                        <a:pt x="143739" y="293991"/>
                      </a:cubicBezTo>
                      <a:lnTo>
                        <a:pt x="143739" y="295896"/>
                      </a:lnTo>
                      <a:lnTo>
                        <a:pt x="143739" y="410196"/>
                      </a:lnTo>
                      <a:lnTo>
                        <a:pt x="29439" y="410196"/>
                      </a:lnTo>
                      <a:cubicBezTo>
                        <a:pt x="13246" y="410196"/>
                        <a:pt x="864" y="397814"/>
                        <a:pt x="864" y="381621"/>
                      </a:cubicBezTo>
                      <a:lnTo>
                        <a:pt x="864" y="201599"/>
                      </a:lnTo>
                      <a:cubicBezTo>
                        <a:pt x="864" y="192074"/>
                        <a:pt x="4674" y="182549"/>
                        <a:pt x="11342" y="175881"/>
                      </a:cubicBezTo>
                      <a:lnTo>
                        <a:pt x="56109" y="127304"/>
                      </a:lnTo>
                      <a:cubicBezTo>
                        <a:pt x="63729" y="119684"/>
                        <a:pt x="73254" y="114921"/>
                        <a:pt x="83732" y="114921"/>
                      </a:cubicBezTo>
                      <a:lnTo>
                        <a:pt x="143739" y="114921"/>
                      </a:lnTo>
                      <a:close/>
                      <a:moveTo>
                        <a:pt x="462827" y="172071"/>
                      </a:moveTo>
                      <a:cubicBezTo>
                        <a:pt x="455207" y="172071"/>
                        <a:pt x="448539" y="178739"/>
                        <a:pt x="448539" y="186359"/>
                      </a:cubicBezTo>
                      <a:cubicBezTo>
                        <a:pt x="448539" y="193979"/>
                        <a:pt x="455207" y="200646"/>
                        <a:pt x="462827" y="200646"/>
                      </a:cubicBezTo>
                      <a:cubicBezTo>
                        <a:pt x="470446" y="200646"/>
                        <a:pt x="477114" y="193979"/>
                        <a:pt x="477114" y="186359"/>
                      </a:cubicBezTo>
                      <a:cubicBezTo>
                        <a:pt x="477114" y="178739"/>
                        <a:pt x="470446" y="172071"/>
                        <a:pt x="462827" y="172071"/>
                      </a:cubicBezTo>
                      <a:close/>
                      <a:moveTo>
                        <a:pt x="343764" y="621"/>
                      </a:moveTo>
                      <a:cubicBezTo>
                        <a:pt x="359957" y="621"/>
                        <a:pt x="372339" y="13004"/>
                        <a:pt x="372339" y="29196"/>
                      </a:cubicBezTo>
                      <a:lnTo>
                        <a:pt x="372339" y="105396"/>
                      </a:lnTo>
                      <a:cubicBezTo>
                        <a:pt x="372339" y="121589"/>
                        <a:pt x="359957" y="133971"/>
                        <a:pt x="343764" y="133971"/>
                      </a:cubicBezTo>
                      <a:lnTo>
                        <a:pt x="191364" y="133971"/>
                      </a:lnTo>
                      <a:cubicBezTo>
                        <a:pt x="175171" y="133971"/>
                        <a:pt x="162789" y="121589"/>
                        <a:pt x="162789" y="105396"/>
                      </a:cubicBezTo>
                      <a:lnTo>
                        <a:pt x="162789" y="29196"/>
                      </a:lnTo>
                      <a:cubicBezTo>
                        <a:pt x="162789" y="13004"/>
                        <a:pt x="175171" y="621"/>
                        <a:pt x="191364" y="621"/>
                      </a:cubicBezTo>
                      <a:lnTo>
                        <a:pt x="343764" y="62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5" name="îšḷîḓe"/>
            <p:cNvGrpSpPr/>
            <p:nvPr/>
          </p:nvGrpSpPr>
          <p:grpSpPr>
            <a:xfrm>
              <a:off x="4480228" y="3528036"/>
              <a:ext cx="3218844" cy="2628899"/>
              <a:chOff x="3432478" y="3113943"/>
              <a:chExt cx="3218844" cy="2628899"/>
            </a:xfrm>
          </p:grpSpPr>
          <p:sp>
            <p:nvSpPr>
              <p:cNvPr id="15" name="iŝḻiḓè"/>
              <p:cNvSpPr/>
              <p:nvPr/>
            </p:nvSpPr>
            <p:spPr>
              <a:xfrm>
                <a:off x="3432478" y="3113943"/>
                <a:ext cx="3218844" cy="540000"/>
              </a:xfrm>
              <a:prstGeom prst="homePlate">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p>
                <a:pPr algn="ctr"/>
                <a:r>
                  <a:rPr kumimoji="1" lang="en-US" altLang="zh-CN" b="1" dirty="0">
                    <a:solidFill>
                      <a:srgbClr val="FFFFFF"/>
                    </a:solidFill>
                  </a:rPr>
                  <a:t>Step</a:t>
                </a:r>
                <a:r>
                  <a:rPr kumimoji="1" lang="zh-CN" altLang="en-US" b="1" dirty="0">
                    <a:solidFill>
                      <a:srgbClr val="FFFFFF"/>
                    </a:solidFill>
                  </a:rPr>
                  <a:t> </a:t>
                </a:r>
                <a:r>
                  <a:rPr kumimoji="1" lang="en-US" altLang="zh-CN" b="1" dirty="0">
                    <a:solidFill>
                      <a:srgbClr val="FFFFFF"/>
                    </a:solidFill>
                  </a:rPr>
                  <a:t>2</a:t>
                </a:r>
              </a:p>
            </p:txBody>
          </p:sp>
          <p:sp>
            <p:nvSpPr>
              <p:cNvPr id="16" name="îṥḷiďè"/>
              <p:cNvSpPr/>
              <p:nvPr/>
            </p:nvSpPr>
            <p:spPr>
              <a:xfrm>
                <a:off x="3432478" y="3787041"/>
                <a:ext cx="3218844" cy="1955801"/>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endParaRPr kumimoji="1" lang="en-US" altLang="zh-CN" sz="1200" dirty="0">
                  <a:solidFill>
                    <a:schemeClr val="tx1"/>
                  </a:solidFill>
                </a:endParaRPr>
              </a:p>
            </p:txBody>
          </p:sp>
          <p:sp>
            <p:nvSpPr>
              <p:cNvPr id="17" name="ïṥḷîḋé"/>
              <p:cNvSpPr/>
              <p:nvPr/>
            </p:nvSpPr>
            <p:spPr>
              <a:xfrm>
                <a:off x="3590157" y="4025308"/>
                <a:ext cx="2119798" cy="279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2000" b="1" dirty="0">
                    <a:solidFill>
                      <a:schemeClr val="tx1"/>
                    </a:solidFill>
                    <a:sym typeface="+mn-ea"/>
                  </a:rPr>
                  <a:t>A</a:t>
                </a:r>
                <a:r>
                  <a:rPr lang="zh-CN" altLang="en-US" sz="2000" b="1" dirty="0">
                    <a:solidFill>
                      <a:schemeClr val="tx1"/>
                    </a:solidFill>
                    <a:sym typeface="+mn-ea"/>
                  </a:rPr>
                  <a:t>cquisition</a:t>
                </a:r>
                <a:endParaRPr kumimoji="1" lang="zh-CN" altLang="en-US" sz="2000" b="1" dirty="0">
                  <a:solidFill>
                    <a:schemeClr val="tx1"/>
                  </a:solidFill>
                  <a:sym typeface="+mn-ea"/>
                </a:endParaRPr>
              </a:p>
            </p:txBody>
          </p:sp>
          <p:sp>
            <p:nvSpPr>
              <p:cNvPr id="18" name="ï$1iḍè"/>
              <p:cNvSpPr/>
              <p:nvPr/>
            </p:nvSpPr>
            <p:spPr>
              <a:xfrm>
                <a:off x="3590156" y="4325958"/>
                <a:ext cx="2832566" cy="488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600" dirty="0">
                    <a:solidFill>
                      <a:schemeClr val="tx1"/>
                    </a:solidFill>
                  </a:rPr>
                  <a:t>The camera focuses and captures images.</a:t>
                </a:r>
              </a:p>
            </p:txBody>
          </p:sp>
          <p:grpSp>
            <p:nvGrpSpPr>
              <p:cNvPr id="19" name="íṥliďè"/>
              <p:cNvGrpSpPr/>
              <p:nvPr/>
            </p:nvGrpSpPr>
            <p:grpSpPr>
              <a:xfrm>
                <a:off x="3590157" y="5027158"/>
                <a:ext cx="525217" cy="525217"/>
                <a:chOff x="4584079" y="5599496"/>
                <a:chExt cx="540000" cy="540000"/>
              </a:xfrm>
            </p:grpSpPr>
            <p:sp>
              <p:nvSpPr>
                <p:cNvPr id="20" name="iśḻiḍê"/>
                <p:cNvSpPr txBox="1"/>
                <p:nvPr/>
              </p:nvSpPr>
              <p:spPr>
                <a:xfrm>
                  <a:off x="4584079" y="5599496"/>
                  <a:ext cx="540000" cy="540000"/>
                </a:xfrm>
                <a:prstGeom prst="roundRect">
                  <a:avLst>
                    <a:gd name="adj" fmla="val 50000"/>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defPPr>
                    <a:defRPr lang="zh-CN"/>
                  </a:defPPr>
                  <a:lvl1pPr algn="ctr">
                    <a:defRPr kumimoji="1" b="1">
                      <a:solidFill>
                        <a:srgbClr val="FFFFFF"/>
                      </a:solidFill>
                    </a:defRPr>
                  </a:lvl1pPr>
                </a:lstStyle>
                <a:p>
                  <a:endParaRPr lang="zh-CN" altLang="en-US" dirty="0"/>
                </a:p>
              </p:txBody>
            </p:sp>
            <p:sp>
              <p:nvSpPr>
                <p:cNvPr id="21" name="îśḻíḍe"/>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6" name="iš1íde"/>
            <p:cNvGrpSpPr/>
            <p:nvPr/>
          </p:nvGrpSpPr>
          <p:grpSpPr>
            <a:xfrm>
              <a:off x="8300057" y="3528036"/>
              <a:ext cx="3356296" cy="2628899"/>
              <a:chOff x="6204556" y="3108204"/>
              <a:chExt cx="3356296" cy="2628899"/>
            </a:xfrm>
          </p:grpSpPr>
          <p:sp>
            <p:nvSpPr>
              <p:cNvPr id="8" name="iSļiḑé"/>
              <p:cNvSpPr/>
              <p:nvPr/>
            </p:nvSpPr>
            <p:spPr>
              <a:xfrm>
                <a:off x="6204556" y="3108204"/>
                <a:ext cx="3218844" cy="540000"/>
              </a:xfrm>
              <a:prstGeom prst="homePlate">
                <a:avLst/>
              </a:prstGeom>
              <a:gradFill>
                <a:gsLst>
                  <a:gs pos="0">
                    <a:schemeClr val="accent3">
                      <a:lumMod val="60000"/>
                      <a:lumOff val="40000"/>
                    </a:schemeClr>
                  </a:gs>
                  <a:gs pos="50000">
                    <a:schemeClr val="accent3"/>
                  </a:gs>
                </a:gsLst>
                <a:lin ang="2700000" scaled="0"/>
              </a:gradFill>
            </p:spPr>
            <p:txBody>
              <a:bodyPr wrap="none" lIns="108000" tIns="108000" rIns="108000" bIns="108000" rtlCol="0" anchor="ctr" anchorCtr="0">
                <a:noAutofit/>
              </a:bodyPr>
              <a:lstStyle/>
              <a:p>
                <a:pPr algn="ctr"/>
                <a:r>
                  <a:rPr kumimoji="1" lang="en-US" altLang="zh-CN" b="1" dirty="0">
                    <a:solidFill>
                      <a:srgbClr val="FFFFFF"/>
                    </a:solidFill>
                  </a:rPr>
                  <a:t>Step</a:t>
                </a:r>
                <a:r>
                  <a:rPr kumimoji="1" lang="zh-CN" altLang="en-US" b="1" dirty="0">
                    <a:solidFill>
                      <a:srgbClr val="FFFFFF"/>
                    </a:solidFill>
                  </a:rPr>
                  <a:t> </a:t>
                </a:r>
                <a:r>
                  <a:rPr kumimoji="1" lang="en-US" altLang="zh-CN" b="1" dirty="0">
                    <a:solidFill>
                      <a:srgbClr val="FFFFFF"/>
                    </a:solidFill>
                  </a:rPr>
                  <a:t>3</a:t>
                </a:r>
              </a:p>
            </p:txBody>
          </p:sp>
          <p:sp>
            <p:nvSpPr>
              <p:cNvPr id="9" name="i$lîḓe"/>
              <p:cNvSpPr/>
              <p:nvPr/>
            </p:nvSpPr>
            <p:spPr>
              <a:xfrm>
                <a:off x="6204556" y="3781302"/>
                <a:ext cx="3218844" cy="1955801"/>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endParaRPr kumimoji="1" lang="en-US" altLang="zh-CN" sz="1200" dirty="0">
                  <a:solidFill>
                    <a:schemeClr val="tx1"/>
                  </a:solidFill>
                </a:endParaRPr>
              </a:p>
            </p:txBody>
          </p:sp>
          <p:sp>
            <p:nvSpPr>
              <p:cNvPr id="10" name="iṥļíďé"/>
              <p:cNvSpPr/>
              <p:nvPr/>
            </p:nvSpPr>
            <p:spPr>
              <a:xfrm>
                <a:off x="6362235" y="4019569"/>
                <a:ext cx="2119798" cy="279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2000" b="1" dirty="0">
                    <a:solidFill>
                      <a:schemeClr val="tx1"/>
                    </a:solidFill>
                  </a:rPr>
                  <a:t>Store</a:t>
                </a:r>
              </a:p>
            </p:txBody>
          </p:sp>
          <p:sp>
            <p:nvSpPr>
              <p:cNvPr id="11" name="íš1ïḋe"/>
              <p:cNvSpPr/>
              <p:nvPr/>
            </p:nvSpPr>
            <p:spPr>
              <a:xfrm>
                <a:off x="6269962" y="4214244"/>
                <a:ext cx="3290890" cy="71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l">
                  <a:lnSpc>
                    <a:spcPct val="130000"/>
                  </a:lnSpc>
                </a:pPr>
                <a:r>
                  <a:rPr kumimoji="1" lang="en-US" altLang="zh-CN" sz="1600" dirty="0">
                    <a:solidFill>
                      <a:schemeClr val="tx1"/>
                    </a:solidFill>
                  </a:rPr>
                  <a:t>The collected video data is continuously written to SDRAM through the FIFO register.</a:t>
                </a:r>
              </a:p>
            </p:txBody>
          </p:sp>
          <p:grpSp>
            <p:nvGrpSpPr>
              <p:cNvPr id="12" name="ïṥḷïďè"/>
              <p:cNvGrpSpPr/>
              <p:nvPr/>
            </p:nvGrpSpPr>
            <p:grpSpPr>
              <a:xfrm>
                <a:off x="6362235" y="5021419"/>
                <a:ext cx="525217" cy="525217"/>
                <a:chOff x="5460031" y="5599496"/>
                <a:chExt cx="540000" cy="540000"/>
              </a:xfrm>
            </p:grpSpPr>
            <p:sp>
              <p:nvSpPr>
                <p:cNvPr id="13" name="iSľidê"/>
                <p:cNvSpPr txBox="1"/>
                <p:nvPr/>
              </p:nvSpPr>
              <p:spPr>
                <a:xfrm>
                  <a:off x="5460031" y="5599496"/>
                  <a:ext cx="540000" cy="540000"/>
                </a:xfrm>
                <a:prstGeom prst="roundRect">
                  <a:avLst>
                    <a:gd name="adj" fmla="val 50000"/>
                  </a:avLst>
                </a:prstGeom>
                <a:gradFill>
                  <a:gsLst>
                    <a:gs pos="0">
                      <a:schemeClr val="accent3">
                        <a:lumMod val="60000"/>
                        <a:lumOff val="40000"/>
                      </a:schemeClr>
                    </a:gs>
                    <a:gs pos="50000">
                      <a:schemeClr val="accent3"/>
                    </a:gs>
                  </a:gsLst>
                  <a:lin ang="2700000" scaled="0"/>
                </a:gradFill>
              </p:spPr>
              <p:txBody>
                <a:bodyPr wrap="none" lIns="108000" tIns="108000" rIns="108000" bIns="108000" rtlCol="0" anchor="ctr" anchorCtr="0">
                  <a:noAutofit/>
                </a:bodyPr>
                <a:lstStyle>
                  <a:defPPr>
                    <a:defRPr lang="zh-CN"/>
                  </a:defPPr>
                  <a:lvl1pPr algn="ctr">
                    <a:defRPr kumimoji="1" b="1">
                      <a:solidFill>
                        <a:srgbClr val="FFFFFF"/>
                      </a:solidFill>
                    </a:defRPr>
                  </a:lvl1pPr>
                </a:lstStyle>
                <a:p>
                  <a:endParaRPr lang="zh-CN" altLang="en-US" dirty="0"/>
                </a:p>
              </p:txBody>
            </p:sp>
            <p:sp>
              <p:nvSpPr>
                <p:cNvPr id="14" name="îSļíďe"/>
                <p:cNvSpPr/>
                <p:nvPr/>
              </p:nvSpPr>
              <p:spPr>
                <a:xfrm>
                  <a:off x="5604182" y="5734497"/>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13267"/>
            <a:ext cx="10858500" cy="1028700"/>
          </a:xfrm>
        </p:spPr>
        <p:txBody>
          <a:bodyPr/>
          <a:lstStyle/>
          <a:p>
            <a:r>
              <a:rPr lang="en-US" altLang="zh-CN" dirty="0">
                <a:sym typeface="+mn-ea"/>
              </a:rPr>
              <a:t>P</a:t>
            </a:r>
            <a:r>
              <a:rPr lang="zh-CN" altLang="en-US" dirty="0">
                <a:sym typeface="+mn-ea"/>
              </a:rPr>
              <a:t>retreatment</a:t>
            </a:r>
            <a:r>
              <a:rPr lang="en-US" altLang="zh-CN" dirty="0">
                <a:sym typeface="+mn-ea"/>
              </a:rPr>
              <a:t> and e</a:t>
            </a:r>
            <a:r>
              <a:rPr lang="zh-CN" altLang="en-US" dirty="0">
                <a:sym typeface="+mn-ea"/>
              </a:rPr>
              <a:t>dge extraction algorithm</a:t>
            </a:r>
            <a:br>
              <a:rPr lang="zh-CN" altLang="en-US" sz="2400" b="1" dirty="0"/>
            </a:br>
            <a:endParaRPr lang="zh-CN" altLang="en-US" dirty="0"/>
          </a:p>
        </p:txBody>
      </p:sp>
      <p:sp>
        <p:nvSpPr>
          <p:cNvPr id="3" name="文本框 2"/>
          <p:cNvSpPr txBox="1"/>
          <p:nvPr/>
        </p:nvSpPr>
        <p:spPr>
          <a:xfrm>
            <a:off x="660400" y="1408430"/>
            <a:ext cx="6096000" cy="645160"/>
          </a:xfrm>
          <a:prstGeom prst="rect">
            <a:avLst/>
          </a:prstGeom>
          <a:noFill/>
        </p:spPr>
        <p:txBody>
          <a:bodyPr wrap="square" rtlCol="0" anchor="t">
            <a:spAutoFit/>
          </a:bodyPr>
          <a:lstStyle/>
          <a:p>
            <a:r>
              <a:rPr lang="zh-CN" altLang="en-US" b="1"/>
              <a:t>Median filtering</a:t>
            </a:r>
          </a:p>
          <a:p>
            <a:endParaRPr lang="zh-CN" altLang="en-US"/>
          </a:p>
        </p:txBody>
      </p:sp>
      <p:pic>
        <p:nvPicPr>
          <p:cNvPr id="5" name="图片 4" descr="Q3_4"/>
          <p:cNvPicPr>
            <a:picLocks noChangeAspect="1"/>
          </p:cNvPicPr>
          <p:nvPr/>
        </p:nvPicPr>
        <p:blipFill>
          <a:blip r:embed="rId2"/>
          <a:stretch>
            <a:fillRect/>
          </a:stretch>
        </p:blipFill>
        <p:spPr>
          <a:xfrm>
            <a:off x="2195830" y="3429000"/>
            <a:ext cx="2565400" cy="2480945"/>
          </a:xfrm>
          <a:prstGeom prst="rect">
            <a:avLst/>
          </a:prstGeom>
        </p:spPr>
      </p:pic>
      <p:pic>
        <p:nvPicPr>
          <p:cNvPr id="6" name="图片 5" descr="Q3_4_Chensiyou_12010102"/>
          <p:cNvPicPr>
            <a:picLocks noChangeAspect="1"/>
          </p:cNvPicPr>
          <p:nvPr/>
        </p:nvPicPr>
        <p:blipFill>
          <a:blip r:embed="rId3"/>
          <a:stretch>
            <a:fillRect/>
          </a:stretch>
        </p:blipFill>
        <p:spPr>
          <a:xfrm>
            <a:off x="6948805" y="3429000"/>
            <a:ext cx="2585085" cy="2500630"/>
          </a:xfrm>
          <a:prstGeom prst="rect">
            <a:avLst/>
          </a:prstGeom>
        </p:spPr>
      </p:pic>
      <p:cxnSp>
        <p:nvCxnSpPr>
          <p:cNvPr id="7" name="直接箭头连接符 6"/>
          <p:cNvCxnSpPr/>
          <p:nvPr/>
        </p:nvCxnSpPr>
        <p:spPr>
          <a:xfrm>
            <a:off x="5337175" y="4895215"/>
            <a:ext cx="1035685" cy="9525"/>
          </a:xfrm>
          <a:prstGeom prst="straightConnector1">
            <a:avLst/>
          </a:prstGeom>
          <a:ln w="57150">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044575" y="2053590"/>
            <a:ext cx="10226675" cy="922020"/>
          </a:xfrm>
          <a:prstGeom prst="rect">
            <a:avLst/>
          </a:prstGeom>
          <a:noFill/>
        </p:spPr>
        <p:txBody>
          <a:bodyPr wrap="square" rtlCol="0" anchor="t">
            <a:spAutoFit/>
          </a:bodyPr>
          <a:lstStyle/>
          <a:p>
            <a:r>
              <a:rPr lang="zh-CN" altLang="en-US"/>
              <a:t>The feature of median filtering is to first determine a neighborhood with a certain pixel as the center point, then sort the gray values of each pixel in the neighborhood, and take the middle value as the new gray value of the center pixel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13267"/>
            <a:ext cx="10858500" cy="1028700"/>
          </a:xfrm>
        </p:spPr>
        <p:txBody>
          <a:bodyPr/>
          <a:lstStyle/>
          <a:p>
            <a:r>
              <a:rPr lang="en-US" altLang="zh-CN" dirty="0">
                <a:sym typeface="+mn-ea"/>
              </a:rPr>
              <a:t>P</a:t>
            </a:r>
            <a:r>
              <a:rPr lang="zh-CN" altLang="en-US" dirty="0">
                <a:sym typeface="+mn-ea"/>
              </a:rPr>
              <a:t>retreatment</a:t>
            </a:r>
            <a:r>
              <a:rPr lang="en-US" altLang="zh-CN" dirty="0">
                <a:sym typeface="+mn-ea"/>
              </a:rPr>
              <a:t> and e</a:t>
            </a:r>
            <a:r>
              <a:rPr lang="zh-CN" altLang="en-US" dirty="0">
                <a:sym typeface="+mn-ea"/>
              </a:rPr>
              <a:t>dge extraction algorithm</a:t>
            </a:r>
            <a:br>
              <a:rPr lang="zh-CN" altLang="en-US" sz="2400" b="1" dirty="0"/>
            </a:br>
            <a:endParaRPr lang="zh-CN" altLang="en-US" dirty="0"/>
          </a:p>
        </p:txBody>
      </p:sp>
      <p:sp>
        <p:nvSpPr>
          <p:cNvPr id="3" name="文本框 2"/>
          <p:cNvSpPr txBox="1"/>
          <p:nvPr/>
        </p:nvSpPr>
        <p:spPr>
          <a:xfrm>
            <a:off x="660400" y="1408430"/>
            <a:ext cx="6096000" cy="2584450"/>
          </a:xfrm>
          <a:prstGeom prst="rect">
            <a:avLst/>
          </a:prstGeom>
          <a:noFill/>
        </p:spPr>
        <p:txBody>
          <a:bodyPr wrap="square" rtlCol="0" anchor="t">
            <a:spAutoFit/>
          </a:bodyPr>
          <a:lstStyle/>
          <a:p>
            <a:r>
              <a:rPr lang="zh-CN" altLang="en-US" b="1"/>
              <a:t>Sobel operator</a:t>
            </a:r>
          </a:p>
          <a:p>
            <a:endParaRPr lang="zh-CN" altLang="en-US"/>
          </a:p>
          <a:p>
            <a:r>
              <a:rPr lang="zh-CN" altLang="en-US"/>
              <a:t>Sobel operator is one of the most commonly used edge detection algorithms, which detects edges based on the gradient change of gray values around pixel points. The advantages are simple and easy to implement, fast computing speed, suitable for real-time image processing. The disadvantage is that it is easy to be affected by noise and the edge detection result may not be accurate enough.</a:t>
            </a:r>
          </a:p>
        </p:txBody>
      </p:sp>
      <p:pic>
        <p:nvPicPr>
          <p:cNvPr id="103" name="图片 102"/>
          <p:cNvPicPr/>
          <p:nvPr>
            <p:custDataLst>
              <p:tags r:id="rId1"/>
            </p:custDataLst>
          </p:nvPr>
        </p:nvPicPr>
        <p:blipFill>
          <a:blip r:embed="rId5"/>
          <a:stretch>
            <a:fillRect/>
          </a:stretch>
        </p:blipFill>
        <p:spPr>
          <a:xfrm>
            <a:off x="7944485" y="1542415"/>
            <a:ext cx="2218055" cy="1356995"/>
          </a:xfrm>
          <a:prstGeom prst="rect">
            <a:avLst/>
          </a:prstGeom>
          <a:noFill/>
          <a:ln w="9525">
            <a:noFill/>
          </a:ln>
        </p:spPr>
      </p:pic>
      <p:pic>
        <p:nvPicPr>
          <p:cNvPr id="104" name="图片 103"/>
          <p:cNvPicPr/>
          <p:nvPr>
            <p:custDataLst>
              <p:tags r:id="rId2"/>
            </p:custDataLst>
          </p:nvPr>
        </p:nvPicPr>
        <p:blipFill>
          <a:blip r:embed="rId6"/>
          <a:stretch>
            <a:fillRect/>
          </a:stretch>
        </p:blipFill>
        <p:spPr>
          <a:xfrm>
            <a:off x="8054340" y="2765425"/>
            <a:ext cx="2108200" cy="1423670"/>
          </a:xfrm>
          <a:prstGeom prst="rect">
            <a:avLst/>
          </a:prstGeom>
          <a:noFill/>
          <a:ln w="9525">
            <a:noFill/>
          </a:ln>
        </p:spPr>
      </p:pic>
      <p:pic>
        <p:nvPicPr>
          <p:cNvPr id="4" name="图片 3"/>
          <p:cNvPicPr>
            <a:picLocks noChangeAspect="1"/>
          </p:cNvPicPr>
          <p:nvPr>
            <p:custDataLst>
              <p:tags r:id="rId3"/>
            </p:custDataLst>
          </p:nvPr>
        </p:nvPicPr>
        <p:blipFill>
          <a:blip r:embed="rId7"/>
          <a:stretch>
            <a:fillRect/>
          </a:stretch>
        </p:blipFill>
        <p:spPr>
          <a:xfrm>
            <a:off x="1455420" y="4288155"/>
            <a:ext cx="4200525" cy="2019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š1íḋe"/>
        <p:cNvGrpSpPr/>
        <p:nvPr/>
      </p:nvGrpSpPr>
      <p:grpSpPr>
        <a:xfrm>
          <a:off x="0" y="0"/>
          <a:ext cx="0" cy="0"/>
          <a:chOff x="0" y="0"/>
          <a:chExt cx="0" cy="0"/>
        </a:xfrm>
      </p:grpSpPr>
      <p:sp>
        <p:nvSpPr>
          <p:cNvPr id="4" name="iś1íḋe">
            <a:extLst>
              <a:ext uri="{FF2B5EF4-FFF2-40B4-BE49-F238E27FC236}">
                <a16:creationId xmlns:a16="http://schemas.microsoft.com/office/drawing/2014/main" id="{C8BBEB7A-FF76-438F-8E1B-AF6A22960294}"/>
              </a:ext>
            </a:extLst>
          </p:cNvPr>
          <p:cNvSpPr>
            <a:spLocks noGrp="1"/>
          </p:cNvSpPr>
          <p:nvPr>
            <p:ph type="title"/>
          </p:nvPr>
        </p:nvSpPr>
        <p:spPr>
          <a:xfrm>
            <a:off x="3448054" y="2268543"/>
            <a:ext cx="5677105" cy="1133475"/>
          </a:xfrm>
        </p:spPr>
        <p:txBody>
          <a:bodyPr>
            <a:normAutofit/>
          </a:bodyPr>
          <a:lstStyle/>
          <a:p>
            <a:r>
              <a:rPr lang="en-US" altLang="zh-CN" b="0" i="0" dirty="0">
                <a:solidFill>
                  <a:srgbClr val="333333"/>
                </a:solidFill>
                <a:effectLst/>
                <a:latin typeface="tahoma" panose="020B0604030504040204" pitchFamily="34" charset="0"/>
              </a:rPr>
              <a:t>Expected time schedule</a:t>
            </a:r>
            <a:endParaRPr lang="zh-CN" altLang="en-US" dirty="0"/>
          </a:p>
        </p:txBody>
      </p:sp>
      <p:sp>
        <p:nvSpPr>
          <p:cNvPr id="8" name="işľïḓè">
            <a:extLst>
              <a:ext uri="{FF2B5EF4-FFF2-40B4-BE49-F238E27FC236}">
                <a16:creationId xmlns:a16="http://schemas.microsoft.com/office/drawing/2014/main" id="{B46E4545-AA93-4A87-9828-5789A4CF16F2}"/>
              </a:ext>
            </a:extLst>
          </p:cNvPr>
          <p:cNvSpPr txBox="1"/>
          <p:nvPr/>
        </p:nvSpPr>
        <p:spPr>
          <a:xfrm>
            <a:off x="2208459" y="3048679"/>
            <a:ext cx="768421"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0F2532"/>
                </a:solidFill>
                <a:effectLst/>
                <a:uLnTx/>
                <a:uFillTx/>
                <a:latin typeface="Impact" panose="020B0806030902050204" pitchFamily="34" charset="0"/>
                <a:ea typeface="微软雅黑"/>
                <a:cs typeface="Arial" panose="020B0604020202020204" pitchFamily="34" charset="0"/>
              </a:rPr>
              <a:t>03</a:t>
            </a:r>
            <a:endParaRPr kumimoji="0" lang="zh-CN" altLang="en-US" sz="1800" b="0" i="0" u="none" strike="noStrike" kern="1200" cap="none" spc="100" normalizeH="0" baseline="0" noProof="0" dirty="0">
              <a:ln>
                <a:noFill/>
              </a:ln>
              <a:solidFill>
                <a:srgbClr val="0F2532"/>
              </a:solidFill>
              <a:effectLst/>
              <a:uLnTx/>
              <a:uFillTx/>
              <a:latin typeface="Impact" panose="020B0806030902050204" pitchFamily="34" charset="0"/>
              <a:ea typeface="微软雅黑"/>
              <a:cs typeface="Arial" panose="020B0604020202020204" pitchFamily="34" charset="0"/>
            </a:endParaRPr>
          </a:p>
        </p:txBody>
      </p:sp>
      <p:grpSp>
        <p:nvGrpSpPr>
          <p:cNvPr id="7" name="îŝ1iḓe">
            <a:extLst>
              <a:ext uri="{FF2B5EF4-FFF2-40B4-BE49-F238E27FC236}">
                <a16:creationId xmlns:a16="http://schemas.microsoft.com/office/drawing/2014/main" id="{C8F91C94-2B9E-4A95-B886-75CD8845D7CF}"/>
              </a:ext>
            </a:extLst>
          </p:cNvPr>
          <p:cNvGrpSpPr/>
          <p:nvPr/>
        </p:nvGrpSpPr>
        <p:grpSpPr>
          <a:xfrm>
            <a:off x="11121035" y="606633"/>
            <a:ext cx="412293" cy="856727"/>
            <a:chOff x="535189" y="2761214"/>
            <a:chExt cx="693583" cy="1441236"/>
          </a:xfrm>
        </p:grpSpPr>
        <p:cxnSp>
          <p:nvCxnSpPr>
            <p:cNvPr id="9" name="íšļïḍè">
              <a:extLst>
                <a:ext uri="{FF2B5EF4-FFF2-40B4-BE49-F238E27FC236}">
                  <a16:creationId xmlns:a16="http://schemas.microsoft.com/office/drawing/2014/main" id="{45382FB0-1772-4ECC-8333-E9C6FEB34720}"/>
                </a:ext>
              </a:extLst>
            </p:cNvPr>
            <p:cNvCxnSpPr>
              <a:cxnSpLocks/>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0" name="íṡlíḍe">
              <a:extLst>
                <a:ext uri="{FF2B5EF4-FFF2-40B4-BE49-F238E27FC236}">
                  <a16:creationId xmlns:a16="http://schemas.microsoft.com/office/drawing/2014/main" id="{F3CCAC29-E617-48C6-A5EF-D7F4D0C605A3}"/>
                </a:ext>
              </a:extLst>
            </p:cNvPr>
            <p:cNvSpPr txBox="1"/>
            <p:nvPr/>
          </p:nvSpPr>
          <p:spPr>
            <a:xfrm>
              <a:off x="535189" y="2761214"/>
              <a:ext cx="693583" cy="56953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F2532"/>
                  </a:solidFill>
                  <a:effectLst/>
                  <a:uLnTx/>
                  <a:uFillTx/>
                  <a:latin typeface="Arial"/>
                  <a:ea typeface="微软雅黑"/>
                  <a:cs typeface="+mn-cs"/>
                </a:rPr>
                <a:t>03</a:t>
              </a:r>
            </a:p>
          </p:txBody>
        </p:sp>
        <p:sp>
          <p:nvSpPr>
            <p:cNvPr id="11" name="i$ļíḓê">
              <a:extLst>
                <a:ext uri="{FF2B5EF4-FFF2-40B4-BE49-F238E27FC236}">
                  <a16:creationId xmlns:a16="http://schemas.microsoft.com/office/drawing/2014/main" id="{CEB80949-709A-4694-B88E-87B6FD0E2BFC}"/>
                </a:ext>
              </a:extLst>
            </p:cNvPr>
            <p:cNvSpPr txBox="1"/>
            <p:nvPr/>
          </p:nvSpPr>
          <p:spPr>
            <a:xfrm>
              <a:off x="535189" y="3632915"/>
              <a:ext cx="693581" cy="56953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F2532">
                      <a:alpha val="50000"/>
                    </a:srgbClr>
                  </a:solidFill>
                  <a:effectLst/>
                  <a:uLnTx/>
                  <a:uFillTx/>
                  <a:latin typeface="Arial"/>
                  <a:ea typeface="微软雅黑"/>
                  <a:cs typeface="+mn-cs"/>
                </a:rPr>
                <a:t>05</a:t>
              </a:r>
            </a:p>
          </p:txBody>
        </p:sp>
      </p:grpSp>
    </p:spTree>
    <p:custDataLst>
      <p:tags r:id="rId2"/>
    </p:custDataLst>
    <p:extLst>
      <p:ext uri="{BB962C8B-B14F-4D97-AF65-F5344CB8AC3E}">
        <p14:creationId xmlns:p14="http://schemas.microsoft.com/office/powerpoint/2010/main" val="218456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94948-3701-9D82-18F2-E7B896B3FFA1}"/>
              </a:ext>
            </a:extLst>
          </p:cNvPr>
          <p:cNvSpPr>
            <a:spLocks noGrp="1"/>
          </p:cNvSpPr>
          <p:nvPr>
            <p:ph type="title"/>
          </p:nvPr>
        </p:nvSpPr>
        <p:spPr/>
        <p:txBody>
          <a:bodyPr/>
          <a:lstStyle/>
          <a:p>
            <a:r>
              <a:rPr lang="en-US" altLang="zh-CN" b="0" i="0" dirty="0">
                <a:solidFill>
                  <a:srgbClr val="333333"/>
                </a:solidFill>
                <a:effectLst/>
                <a:latin typeface="tahoma" panose="020B0604030504040204" pitchFamily="34" charset="0"/>
              </a:rPr>
              <a:t>Expected time schedule</a:t>
            </a:r>
            <a:endParaRPr lang="zh-CN" altLang="en-US" dirty="0"/>
          </a:p>
        </p:txBody>
      </p:sp>
      <p:grpSp>
        <p:nvGrpSpPr>
          <p:cNvPr id="3" name="组合 2">
            <a:extLst>
              <a:ext uri="{FF2B5EF4-FFF2-40B4-BE49-F238E27FC236}">
                <a16:creationId xmlns:a16="http://schemas.microsoft.com/office/drawing/2014/main" id="{558FA992-ED91-91DF-FBD7-E59E453E3DB6}"/>
              </a:ext>
            </a:extLst>
          </p:cNvPr>
          <p:cNvGrpSpPr/>
          <p:nvPr/>
        </p:nvGrpSpPr>
        <p:grpSpPr>
          <a:xfrm>
            <a:off x="1567741" y="1553593"/>
            <a:ext cx="9056518" cy="3437022"/>
            <a:chOff x="309423" y="2027518"/>
            <a:chExt cx="6894080" cy="2902155"/>
          </a:xfrm>
        </p:grpSpPr>
        <p:cxnSp>
          <p:nvCxnSpPr>
            <p:cNvPr id="4" name="直接连接符 3">
              <a:extLst>
                <a:ext uri="{FF2B5EF4-FFF2-40B4-BE49-F238E27FC236}">
                  <a16:creationId xmlns:a16="http://schemas.microsoft.com/office/drawing/2014/main" id="{EF12FBD9-BDD7-E957-D607-AD145A6C079E}"/>
                </a:ext>
              </a:extLst>
            </p:cNvPr>
            <p:cNvCxnSpPr>
              <a:cxnSpLocks/>
              <a:endCxn id="6" idx="6"/>
            </p:cNvCxnSpPr>
            <p:nvPr/>
          </p:nvCxnSpPr>
          <p:spPr>
            <a:xfrm>
              <a:off x="658813" y="3632199"/>
              <a:ext cx="5572727" cy="0"/>
            </a:xfrm>
            <a:prstGeom prst="line">
              <a:avLst/>
            </a:prstGeom>
            <a:ln>
              <a:solidFill>
                <a:schemeClr val="tx1">
                  <a:lumMod val="50000"/>
                  <a:lumOff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504F413E-FF8B-41EF-89E8-5B33930C8A9F}"/>
                </a:ext>
              </a:extLst>
            </p:cNvPr>
            <p:cNvSpPr/>
            <p:nvPr/>
          </p:nvSpPr>
          <p:spPr>
            <a:xfrm>
              <a:off x="1281387" y="3490309"/>
              <a:ext cx="283780" cy="28378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sp>
          <p:nvSpPr>
            <p:cNvPr id="6" name="椭圆 5">
              <a:extLst>
                <a:ext uri="{FF2B5EF4-FFF2-40B4-BE49-F238E27FC236}">
                  <a16:creationId xmlns:a16="http://schemas.microsoft.com/office/drawing/2014/main" id="{EF167A6D-8A69-E2E4-E123-65DEE8E2B97F}"/>
                </a:ext>
              </a:extLst>
            </p:cNvPr>
            <p:cNvSpPr/>
            <p:nvPr/>
          </p:nvSpPr>
          <p:spPr>
            <a:xfrm>
              <a:off x="5947760" y="3490309"/>
              <a:ext cx="283780" cy="28378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25164522-8362-C299-7D1B-9715086D8AEA}"/>
                </a:ext>
              </a:extLst>
            </p:cNvPr>
            <p:cNvSpPr/>
            <p:nvPr/>
          </p:nvSpPr>
          <p:spPr>
            <a:xfrm>
              <a:off x="3443124" y="3318860"/>
              <a:ext cx="626679" cy="626679"/>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B0AF75D1-0D15-A0E4-05C3-DAB7369E99DE}"/>
                </a:ext>
              </a:extLst>
            </p:cNvPr>
            <p:cNvSpPr txBox="1"/>
            <p:nvPr/>
          </p:nvSpPr>
          <p:spPr>
            <a:xfrm>
              <a:off x="414904" y="2724091"/>
              <a:ext cx="2227706" cy="565240"/>
            </a:xfrm>
            <a:prstGeom prst="rect">
              <a:avLst/>
            </a:prstGeom>
            <a:noFill/>
          </p:spPr>
          <p:txBody>
            <a:bodyPr wrap="square" rtlCol="0">
              <a:spAutoFit/>
            </a:bodyPr>
            <a:lstStyle>
              <a:defPPr>
                <a:defRPr lang="zh-CN"/>
              </a:defPPr>
              <a:lvl1pPr>
                <a:lnSpc>
                  <a:spcPts val="1500"/>
                </a:lnSpc>
                <a:defRPr sz="900"/>
              </a:lvl1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F2532"/>
                  </a:solidFill>
                  <a:effectLst/>
                  <a:uLnTx/>
                  <a:uFillTx/>
                  <a:latin typeface="Arial"/>
                  <a:ea typeface="微软雅黑"/>
                  <a:cs typeface="+mn-cs"/>
                </a:rPr>
                <a:t>The camera captures images and processes them into bit streams</a:t>
              </a:r>
            </a:p>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F2532"/>
                  </a:solidFill>
                  <a:effectLst/>
                  <a:uLnTx/>
                  <a:uFillTx/>
                  <a:latin typeface="Arial"/>
                  <a:ea typeface="微软雅黑"/>
                  <a:cs typeface="+mn-cs"/>
                </a:rPr>
                <a:t>Display color video in VGA mode</a:t>
              </a:r>
            </a:p>
          </p:txBody>
        </p:sp>
        <p:sp>
          <p:nvSpPr>
            <p:cNvPr id="11" name="文本框 10">
              <a:extLst>
                <a:ext uri="{FF2B5EF4-FFF2-40B4-BE49-F238E27FC236}">
                  <a16:creationId xmlns:a16="http://schemas.microsoft.com/office/drawing/2014/main" id="{0D7F65E6-482A-21E4-A574-AB085C31E2FA}"/>
                </a:ext>
              </a:extLst>
            </p:cNvPr>
            <p:cNvSpPr txBox="1"/>
            <p:nvPr/>
          </p:nvSpPr>
          <p:spPr>
            <a:xfrm>
              <a:off x="309423" y="2027518"/>
              <a:ext cx="2227706" cy="38982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2400" b="1" i="0" u="none" strike="noStrike" kern="1200" cap="none" spc="0" normalizeH="0" baseline="0" noProof="0" dirty="0">
                  <a:ln>
                    <a:noFill/>
                  </a:ln>
                  <a:solidFill>
                    <a:srgbClr val="0F2532"/>
                  </a:solidFill>
                  <a:effectLst/>
                  <a:uLnTx/>
                  <a:uFillTx/>
                  <a:latin typeface="Arial"/>
                  <a:ea typeface="微软雅黑"/>
                  <a:cs typeface="+mn-cs"/>
                </a:rPr>
                <a:t>9-11</a:t>
              </a:r>
              <a:r>
                <a:rPr kumimoji="0" lang="zh-CN" altLang="en-US" sz="2400" b="1" i="0" u="none" strike="noStrike" kern="1200" cap="none" spc="0" normalizeH="0" baseline="0" noProof="0" dirty="0">
                  <a:ln>
                    <a:noFill/>
                  </a:ln>
                  <a:solidFill>
                    <a:srgbClr val="0F2532"/>
                  </a:solidFill>
                  <a:effectLst/>
                  <a:uLnTx/>
                  <a:uFillTx/>
                  <a:latin typeface="Arial"/>
                  <a:ea typeface="微软雅黑"/>
                  <a:cs typeface="+mn-cs"/>
                </a:rPr>
                <a:t> </a:t>
              </a:r>
              <a:r>
                <a:rPr kumimoji="0" lang="en-US" altLang="zh-CN" sz="2400" b="1" i="0" u="none" strike="noStrike" kern="1200" cap="none" spc="0" normalizeH="0" baseline="0" noProof="0" dirty="0">
                  <a:ln>
                    <a:noFill/>
                  </a:ln>
                  <a:solidFill>
                    <a:srgbClr val="0F2532"/>
                  </a:solidFill>
                  <a:effectLst/>
                  <a:uLnTx/>
                  <a:uFillTx/>
                  <a:latin typeface="Arial"/>
                  <a:ea typeface="微软雅黑"/>
                  <a:cs typeface="+mn-cs"/>
                </a:rPr>
                <a:t>week</a:t>
              </a:r>
            </a:p>
          </p:txBody>
        </p:sp>
        <p:sp>
          <p:nvSpPr>
            <p:cNvPr id="12" name="文本框 11">
              <a:extLst>
                <a:ext uri="{FF2B5EF4-FFF2-40B4-BE49-F238E27FC236}">
                  <a16:creationId xmlns:a16="http://schemas.microsoft.com/office/drawing/2014/main" id="{1FB35141-21A3-30C9-1D33-C12DF51F9AB8}"/>
                </a:ext>
              </a:extLst>
            </p:cNvPr>
            <p:cNvSpPr txBox="1"/>
            <p:nvPr/>
          </p:nvSpPr>
          <p:spPr>
            <a:xfrm>
              <a:off x="2642610" y="4526858"/>
              <a:ext cx="2227706" cy="402815"/>
            </a:xfrm>
            <a:prstGeom prst="rect">
              <a:avLst/>
            </a:prstGeom>
            <a:noFill/>
          </p:spPr>
          <p:txBody>
            <a:bodyPr wrap="square" rtlCol="0">
              <a:spAutoFit/>
            </a:bodyPr>
            <a:lstStyle>
              <a:defPPr>
                <a:defRPr lang="zh-CN"/>
              </a:defPPr>
              <a:lvl1pPr>
                <a:lnSpc>
                  <a:spcPts val="1500"/>
                </a:lnSpc>
                <a:defRPr sz="900"/>
              </a:lvl1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F2532"/>
                  </a:solidFill>
                  <a:effectLst/>
                  <a:uLnTx/>
                  <a:uFillTx/>
                  <a:latin typeface="Arial"/>
                  <a:ea typeface="微软雅黑"/>
                  <a:cs typeface="+mn-cs"/>
                </a:rPr>
                <a:t>Algorithm implementation and result analysis</a:t>
              </a:r>
            </a:p>
          </p:txBody>
        </p:sp>
        <p:sp>
          <p:nvSpPr>
            <p:cNvPr id="13" name="文本框 12">
              <a:extLst>
                <a:ext uri="{FF2B5EF4-FFF2-40B4-BE49-F238E27FC236}">
                  <a16:creationId xmlns:a16="http://schemas.microsoft.com/office/drawing/2014/main" id="{289F1D98-361A-F9D9-0CCE-4150CBDC00C1}"/>
                </a:ext>
              </a:extLst>
            </p:cNvPr>
            <p:cNvSpPr txBox="1"/>
            <p:nvPr/>
          </p:nvSpPr>
          <p:spPr>
            <a:xfrm>
              <a:off x="2642610" y="4071777"/>
              <a:ext cx="2227706" cy="38982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2400" b="1" i="0" u="none" strike="noStrike" kern="1200" cap="none" spc="0" normalizeH="0" baseline="0" noProof="0" dirty="0">
                  <a:ln>
                    <a:noFill/>
                  </a:ln>
                  <a:solidFill>
                    <a:srgbClr val="0F2532"/>
                  </a:solidFill>
                  <a:effectLst/>
                  <a:uLnTx/>
                  <a:uFillTx/>
                  <a:latin typeface="Arial"/>
                  <a:ea typeface="微软雅黑"/>
                  <a:cs typeface="+mn-cs"/>
                </a:rPr>
                <a:t>12-13 week</a:t>
              </a:r>
            </a:p>
          </p:txBody>
        </p:sp>
        <p:sp>
          <p:nvSpPr>
            <p:cNvPr id="16" name="文本框 15">
              <a:extLst>
                <a:ext uri="{FF2B5EF4-FFF2-40B4-BE49-F238E27FC236}">
                  <a16:creationId xmlns:a16="http://schemas.microsoft.com/office/drawing/2014/main" id="{FFD450BE-5EED-8B3C-3FBC-1BB9E236590C}"/>
                </a:ext>
              </a:extLst>
            </p:cNvPr>
            <p:cNvSpPr txBox="1"/>
            <p:nvPr/>
          </p:nvSpPr>
          <p:spPr>
            <a:xfrm>
              <a:off x="4975797" y="2686760"/>
              <a:ext cx="2227706" cy="402815"/>
            </a:xfrm>
            <a:prstGeom prst="rect">
              <a:avLst/>
            </a:prstGeom>
            <a:noFill/>
          </p:spPr>
          <p:txBody>
            <a:bodyPr wrap="square" rtlCol="0">
              <a:spAutoFit/>
            </a:bodyPr>
            <a:lstStyle>
              <a:defPPr>
                <a:defRPr lang="zh-CN"/>
              </a:defPPr>
              <a:lvl1pPr>
                <a:lnSpc>
                  <a:spcPts val="1500"/>
                </a:lnSpc>
                <a:defRPr sz="900"/>
              </a:lvl1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F2532"/>
                  </a:solidFill>
                  <a:effectLst/>
                  <a:uLnTx/>
                  <a:uFillTx/>
                  <a:latin typeface="Arial"/>
                  <a:ea typeface="微软雅黑"/>
                  <a:cs typeface="+mn-cs"/>
                </a:rPr>
                <a:t>Integrity test and function expansion</a:t>
              </a:r>
            </a:p>
          </p:txBody>
        </p:sp>
        <p:sp>
          <p:nvSpPr>
            <p:cNvPr id="17" name="文本框 16">
              <a:extLst>
                <a:ext uri="{FF2B5EF4-FFF2-40B4-BE49-F238E27FC236}">
                  <a16:creationId xmlns:a16="http://schemas.microsoft.com/office/drawing/2014/main" id="{790C9326-E77A-0B32-1B7A-FF70C5754A7E}"/>
                </a:ext>
              </a:extLst>
            </p:cNvPr>
            <p:cNvSpPr txBox="1"/>
            <p:nvPr/>
          </p:nvSpPr>
          <p:spPr>
            <a:xfrm>
              <a:off x="4975797" y="2027518"/>
              <a:ext cx="2227706" cy="38982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2400" b="1" i="0" u="none" strike="noStrike" kern="1200" cap="none" spc="0" normalizeH="0" baseline="0" noProof="0" dirty="0">
                  <a:ln>
                    <a:noFill/>
                  </a:ln>
                  <a:solidFill>
                    <a:srgbClr val="0F2532"/>
                  </a:solidFill>
                  <a:effectLst/>
                  <a:uLnTx/>
                  <a:uFillTx/>
                  <a:latin typeface="Arial"/>
                  <a:ea typeface="微软雅黑"/>
                  <a:cs typeface="+mn-cs"/>
                </a:rPr>
                <a:t>14</a:t>
              </a:r>
              <a:r>
                <a:rPr kumimoji="0" lang="zh-CN" altLang="en-US" sz="2400" b="1" i="0" u="none" strike="noStrike" kern="1200" cap="none" spc="0" normalizeH="0" baseline="0" noProof="0" dirty="0">
                  <a:ln>
                    <a:noFill/>
                  </a:ln>
                  <a:solidFill>
                    <a:srgbClr val="0F2532"/>
                  </a:solidFill>
                  <a:effectLst/>
                  <a:uLnTx/>
                  <a:uFillTx/>
                  <a:latin typeface="Arial"/>
                  <a:ea typeface="微软雅黑"/>
                  <a:cs typeface="+mn-cs"/>
                </a:rPr>
                <a:t> </a:t>
              </a:r>
              <a:r>
                <a:rPr kumimoji="0" lang="en-US" altLang="zh-CN" sz="2400" b="1" i="0" u="none" strike="noStrike" kern="1200" cap="none" spc="0" normalizeH="0" baseline="0" noProof="0" dirty="0">
                  <a:ln>
                    <a:noFill/>
                  </a:ln>
                  <a:solidFill>
                    <a:srgbClr val="0F2532"/>
                  </a:solidFill>
                  <a:effectLst/>
                  <a:uLnTx/>
                  <a:uFillTx/>
                  <a:latin typeface="Arial"/>
                  <a:ea typeface="微软雅黑"/>
                  <a:cs typeface="+mn-cs"/>
                </a:rPr>
                <a:t>week</a:t>
              </a:r>
            </a:p>
          </p:txBody>
        </p:sp>
      </p:grpSp>
    </p:spTree>
    <p:custDataLst>
      <p:tags r:id="rId1"/>
    </p:custDataLst>
    <p:extLst>
      <p:ext uri="{BB962C8B-B14F-4D97-AF65-F5344CB8AC3E}">
        <p14:creationId xmlns:p14="http://schemas.microsoft.com/office/powerpoint/2010/main" val="251464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š1íḋe"/>
        <p:cNvGrpSpPr/>
        <p:nvPr/>
      </p:nvGrpSpPr>
      <p:grpSpPr>
        <a:xfrm>
          <a:off x="0" y="0"/>
          <a:ext cx="0" cy="0"/>
          <a:chOff x="0" y="0"/>
          <a:chExt cx="0" cy="0"/>
        </a:xfrm>
      </p:grpSpPr>
      <p:sp>
        <p:nvSpPr>
          <p:cNvPr id="4" name="iś1íḋe">
            <a:extLst>
              <a:ext uri="{FF2B5EF4-FFF2-40B4-BE49-F238E27FC236}">
                <a16:creationId xmlns:a16="http://schemas.microsoft.com/office/drawing/2014/main" id="{C8BBEB7A-FF76-438F-8E1B-AF6A22960294}"/>
              </a:ext>
            </a:extLst>
          </p:cNvPr>
          <p:cNvSpPr>
            <a:spLocks noGrp="1"/>
          </p:cNvSpPr>
          <p:nvPr>
            <p:ph type="title"/>
          </p:nvPr>
        </p:nvSpPr>
        <p:spPr>
          <a:xfrm>
            <a:off x="3448055" y="2268543"/>
            <a:ext cx="3929290" cy="1133475"/>
          </a:xfrm>
        </p:spPr>
        <p:txBody>
          <a:bodyPr/>
          <a:lstStyle/>
          <a:p>
            <a:r>
              <a:rPr lang="en-US" altLang="zh-CN" b="0" i="0" dirty="0">
                <a:solidFill>
                  <a:srgbClr val="333333"/>
                </a:solidFill>
                <a:effectLst/>
                <a:latin typeface="tahoma" panose="020B0604030504040204" pitchFamily="34" charset="0"/>
              </a:rPr>
              <a:t>Expected function and Extended function</a:t>
            </a:r>
            <a:endParaRPr lang="zh-CN" altLang="en-US" dirty="0"/>
          </a:p>
        </p:txBody>
      </p:sp>
      <p:sp>
        <p:nvSpPr>
          <p:cNvPr id="8" name="işľïḓè">
            <a:extLst>
              <a:ext uri="{FF2B5EF4-FFF2-40B4-BE49-F238E27FC236}">
                <a16:creationId xmlns:a16="http://schemas.microsoft.com/office/drawing/2014/main" id="{B46E4545-AA93-4A87-9828-5789A4CF16F2}"/>
              </a:ext>
            </a:extLst>
          </p:cNvPr>
          <p:cNvSpPr txBox="1"/>
          <p:nvPr/>
        </p:nvSpPr>
        <p:spPr>
          <a:xfrm>
            <a:off x="2208459" y="3048679"/>
            <a:ext cx="768421"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0F2532"/>
                </a:solidFill>
                <a:effectLst/>
                <a:uLnTx/>
                <a:uFillTx/>
                <a:latin typeface="Impact" panose="020B0806030902050204" pitchFamily="34" charset="0"/>
                <a:ea typeface="微软雅黑"/>
                <a:cs typeface="Arial" panose="020B0604020202020204" pitchFamily="34" charset="0"/>
              </a:rPr>
              <a:t>04</a:t>
            </a:r>
            <a:endParaRPr kumimoji="0" lang="zh-CN" altLang="en-US" sz="1800" b="0" i="0" u="none" strike="noStrike" kern="1200" cap="none" spc="100" normalizeH="0" baseline="0" noProof="0" dirty="0">
              <a:ln>
                <a:noFill/>
              </a:ln>
              <a:solidFill>
                <a:srgbClr val="0F2532"/>
              </a:solidFill>
              <a:effectLst/>
              <a:uLnTx/>
              <a:uFillTx/>
              <a:latin typeface="Impact" panose="020B0806030902050204" pitchFamily="34" charset="0"/>
              <a:ea typeface="微软雅黑"/>
              <a:cs typeface="Arial" panose="020B0604020202020204" pitchFamily="34" charset="0"/>
            </a:endParaRPr>
          </a:p>
        </p:txBody>
      </p:sp>
      <p:grpSp>
        <p:nvGrpSpPr>
          <p:cNvPr id="7" name="îŝ1iḓe">
            <a:extLst>
              <a:ext uri="{FF2B5EF4-FFF2-40B4-BE49-F238E27FC236}">
                <a16:creationId xmlns:a16="http://schemas.microsoft.com/office/drawing/2014/main" id="{C8F91C94-2B9E-4A95-B886-75CD8845D7CF}"/>
              </a:ext>
            </a:extLst>
          </p:cNvPr>
          <p:cNvGrpSpPr/>
          <p:nvPr/>
        </p:nvGrpSpPr>
        <p:grpSpPr>
          <a:xfrm>
            <a:off x="11121035" y="606633"/>
            <a:ext cx="412293" cy="856727"/>
            <a:chOff x="535189" y="2761214"/>
            <a:chExt cx="693583" cy="1441236"/>
          </a:xfrm>
        </p:grpSpPr>
        <p:cxnSp>
          <p:nvCxnSpPr>
            <p:cNvPr id="9" name="íšļïḍè">
              <a:extLst>
                <a:ext uri="{FF2B5EF4-FFF2-40B4-BE49-F238E27FC236}">
                  <a16:creationId xmlns:a16="http://schemas.microsoft.com/office/drawing/2014/main" id="{45382FB0-1772-4ECC-8333-E9C6FEB34720}"/>
                </a:ext>
              </a:extLst>
            </p:cNvPr>
            <p:cNvCxnSpPr>
              <a:cxnSpLocks/>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0" name="íṡlíḍe">
              <a:extLst>
                <a:ext uri="{FF2B5EF4-FFF2-40B4-BE49-F238E27FC236}">
                  <a16:creationId xmlns:a16="http://schemas.microsoft.com/office/drawing/2014/main" id="{F3CCAC29-E617-48C6-A5EF-D7F4D0C605A3}"/>
                </a:ext>
              </a:extLst>
            </p:cNvPr>
            <p:cNvSpPr txBox="1"/>
            <p:nvPr/>
          </p:nvSpPr>
          <p:spPr>
            <a:xfrm>
              <a:off x="535189" y="2761214"/>
              <a:ext cx="693583" cy="56953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F2532"/>
                  </a:solidFill>
                  <a:effectLst/>
                  <a:uLnTx/>
                  <a:uFillTx/>
                  <a:latin typeface="Arial"/>
                  <a:ea typeface="微软雅黑"/>
                  <a:cs typeface="+mn-cs"/>
                </a:rPr>
                <a:t>03</a:t>
              </a:r>
            </a:p>
          </p:txBody>
        </p:sp>
        <p:sp>
          <p:nvSpPr>
            <p:cNvPr id="11" name="i$ļíḓê">
              <a:extLst>
                <a:ext uri="{FF2B5EF4-FFF2-40B4-BE49-F238E27FC236}">
                  <a16:creationId xmlns:a16="http://schemas.microsoft.com/office/drawing/2014/main" id="{CEB80949-709A-4694-B88E-87B6FD0E2BFC}"/>
                </a:ext>
              </a:extLst>
            </p:cNvPr>
            <p:cNvSpPr txBox="1"/>
            <p:nvPr/>
          </p:nvSpPr>
          <p:spPr>
            <a:xfrm>
              <a:off x="535189" y="3632915"/>
              <a:ext cx="693581" cy="56953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F2532">
                      <a:alpha val="50000"/>
                    </a:srgbClr>
                  </a:solidFill>
                  <a:effectLst/>
                  <a:uLnTx/>
                  <a:uFillTx/>
                  <a:latin typeface="Arial"/>
                  <a:ea typeface="微软雅黑"/>
                  <a:cs typeface="+mn-cs"/>
                </a:rPr>
                <a:t>05</a:t>
              </a:r>
            </a:p>
          </p:txBody>
        </p:sp>
      </p:grpSp>
    </p:spTree>
    <p:custDataLst>
      <p:tags r:id="rId2"/>
    </p:custDataLst>
    <p:extLst>
      <p:ext uri="{BB962C8B-B14F-4D97-AF65-F5344CB8AC3E}">
        <p14:creationId xmlns:p14="http://schemas.microsoft.com/office/powerpoint/2010/main" val="253677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D64E2-3DC2-9040-A40B-C0A90E7C5BFF}"/>
              </a:ext>
            </a:extLst>
          </p:cNvPr>
          <p:cNvSpPr>
            <a:spLocks noGrp="1"/>
          </p:cNvSpPr>
          <p:nvPr>
            <p:ph type="title"/>
          </p:nvPr>
        </p:nvSpPr>
        <p:spPr/>
        <p:txBody>
          <a:bodyPr/>
          <a:lstStyle/>
          <a:p>
            <a:r>
              <a:rPr lang="en-US" altLang="zh-CN" b="0" i="0" dirty="0">
                <a:solidFill>
                  <a:srgbClr val="333333"/>
                </a:solidFill>
                <a:effectLst/>
                <a:latin typeface="tahoma" panose="020B0604030504040204" pitchFamily="34" charset="0"/>
              </a:rPr>
              <a:t>Expected function</a:t>
            </a:r>
            <a:endParaRPr lang="zh-CN" altLang="en-US" dirty="0"/>
          </a:p>
        </p:txBody>
      </p:sp>
      <p:grpSp>
        <p:nvGrpSpPr>
          <p:cNvPr id="3" name="组合 2">
            <a:extLst>
              <a:ext uri="{FF2B5EF4-FFF2-40B4-BE49-F238E27FC236}">
                <a16:creationId xmlns:a16="http://schemas.microsoft.com/office/drawing/2014/main" id="{64A71669-B0A7-5837-B61C-97C0CC15E076}"/>
              </a:ext>
            </a:extLst>
          </p:cNvPr>
          <p:cNvGrpSpPr/>
          <p:nvPr/>
        </p:nvGrpSpPr>
        <p:grpSpPr>
          <a:xfrm>
            <a:off x="660400" y="1130300"/>
            <a:ext cx="10858500" cy="5032741"/>
            <a:chOff x="660400" y="1130300"/>
            <a:chExt cx="10858500" cy="5032741"/>
          </a:xfrm>
        </p:grpSpPr>
        <p:grpSp>
          <p:nvGrpSpPr>
            <p:cNvPr id="4" name="íŝļîḑe">
              <a:extLst>
                <a:ext uri="{FF2B5EF4-FFF2-40B4-BE49-F238E27FC236}">
                  <a16:creationId xmlns:a16="http://schemas.microsoft.com/office/drawing/2014/main" id="{EAC12F8E-1450-9317-CD2C-B84F7EDED2D2}"/>
                </a:ext>
              </a:extLst>
            </p:cNvPr>
            <p:cNvGrpSpPr/>
            <p:nvPr/>
          </p:nvGrpSpPr>
          <p:grpSpPr>
            <a:xfrm>
              <a:off x="1564008" y="2131591"/>
              <a:ext cx="9063983" cy="4031450"/>
              <a:chOff x="1550674" y="2131591"/>
              <a:chExt cx="9063983" cy="4031450"/>
            </a:xfrm>
          </p:grpSpPr>
          <p:grpSp>
            <p:nvGrpSpPr>
              <p:cNvPr id="6" name="iṧliḑè">
                <a:extLst>
                  <a:ext uri="{FF2B5EF4-FFF2-40B4-BE49-F238E27FC236}">
                    <a16:creationId xmlns:a16="http://schemas.microsoft.com/office/drawing/2014/main" id="{DE79FCA0-8545-9CF8-8032-A5E0BF2993A7}"/>
                  </a:ext>
                </a:extLst>
              </p:cNvPr>
              <p:cNvGrpSpPr/>
              <p:nvPr/>
            </p:nvGrpSpPr>
            <p:grpSpPr>
              <a:xfrm>
                <a:off x="1550674" y="2131591"/>
                <a:ext cx="2068554" cy="4031450"/>
                <a:chOff x="1490477" y="1695979"/>
                <a:chExt cx="2068554" cy="4031450"/>
              </a:xfrm>
            </p:grpSpPr>
            <p:sp>
              <p:nvSpPr>
                <p:cNvPr id="19" name="ïsḷïḑé">
                  <a:extLst>
                    <a:ext uri="{FF2B5EF4-FFF2-40B4-BE49-F238E27FC236}">
                      <a16:creationId xmlns:a16="http://schemas.microsoft.com/office/drawing/2014/main" id="{B17FAF3F-661C-9655-C329-E7230E4BCF28}"/>
                    </a:ext>
                  </a:extLst>
                </p:cNvPr>
                <p:cNvSpPr/>
                <p:nvPr/>
              </p:nvSpPr>
              <p:spPr>
                <a:xfrm>
                  <a:off x="1569035" y="1695979"/>
                  <a:ext cx="1911439" cy="1911439"/>
                </a:xfrm>
                <a:prstGeom prst="ellipse">
                  <a:avLst/>
                </a:prstGeom>
                <a:blipFill>
                  <a:blip r:embed="rId3"/>
                  <a:stretch>
                    <a:fillRect l="-39147" r="-38631"/>
                  </a:stretch>
                </a:blip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F2532"/>
                    </a:solidFill>
                    <a:effectLst/>
                    <a:uLnTx/>
                    <a:uFillTx/>
                    <a:latin typeface="Arial"/>
                    <a:ea typeface="微软雅黑"/>
                    <a:cs typeface="+mn-cs"/>
                  </a:endParaRPr>
                </a:p>
              </p:txBody>
            </p:sp>
            <p:sp>
              <p:nvSpPr>
                <p:cNvPr id="20" name="íśḷïḋé">
                  <a:extLst>
                    <a:ext uri="{FF2B5EF4-FFF2-40B4-BE49-F238E27FC236}">
                      <a16:creationId xmlns:a16="http://schemas.microsoft.com/office/drawing/2014/main" id="{9B5F66A3-73D9-91B5-FA24-8DAAE090D40B}"/>
                    </a:ext>
                  </a:extLst>
                </p:cNvPr>
                <p:cNvSpPr txBox="1"/>
                <p:nvPr/>
              </p:nvSpPr>
              <p:spPr>
                <a:xfrm>
                  <a:off x="2246535" y="3329199"/>
                  <a:ext cx="556439" cy="556439"/>
                </a:xfrm>
                <a:prstGeom prst="roundRect">
                  <a:avLst>
                    <a:gd name="adj" fmla="val 50000"/>
                  </a:avLst>
                </a:prstGeom>
                <a:solidFill>
                  <a:schemeClr val="accent1"/>
                </a:solidFill>
              </p:spPr>
              <p:txBody>
                <a:bodyPr wrap="none" lIns="91440" tIns="45720" rIns="91440" bIns="4572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FFFF"/>
                      </a:solidFill>
                      <a:effectLst/>
                      <a:uLnTx/>
                      <a:uFillTx/>
                      <a:latin typeface="Arial"/>
                      <a:ea typeface="微软雅黑"/>
                      <a:cs typeface="+mn-cs"/>
                    </a:rPr>
                    <a:t>01</a:t>
                  </a:r>
                  <a:endParaRPr kumimoji="1"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1" name="iṧḻiḑè">
                  <a:extLst>
                    <a:ext uri="{FF2B5EF4-FFF2-40B4-BE49-F238E27FC236}">
                      <a16:creationId xmlns:a16="http://schemas.microsoft.com/office/drawing/2014/main" id="{972E2E6E-7198-AA26-1AF2-EFBFB283733F}"/>
                    </a:ext>
                  </a:extLst>
                </p:cNvPr>
                <p:cNvSpPr/>
                <p:nvPr/>
              </p:nvSpPr>
              <p:spPr>
                <a:xfrm>
                  <a:off x="1939031" y="4075908"/>
                  <a:ext cx="117144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srgbClr val="0F2532"/>
                      </a:solidFill>
                      <a:effectLst/>
                      <a:uLnTx/>
                      <a:uFillTx/>
                      <a:latin typeface="Arial"/>
                      <a:ea typeface="微软雅黑"/>
                      <a:cs typeface="+mn-cs"/>
                    </a:rPr>
                    <a:t>collection</a:t>
                  </a:r>
                </a:p>
              </p:txBody>
            </p:sp>
            <p:cxnSp>
              <p:nvCxnSpPr>
                <p:cNvPr id="22" name="ïş1iďê">
                  <a:extLst>
                    <a:ext uri="{FF2B5EF4-FFF2-40B4-BE49-F238E27FC236}">
                      <a16:creationId xmlns:a16="http://schemas.microsoft.com/office/drawing/2014/main" id="{194CBAFA-67C2-178B-E629-BD1BE95CC775}"/>
                    </a:ext>
                  </a:extLst>
                </p:cNvPr>
                <p:cNvCxnSpPr>
                  <a:cxnSpLocks/>
                </p:cNvCxnSpPr>
                <p:nvPr/>
              </p:nvCxnSpPr>
              <p:spPr>
                <a:xfrm>
                  <a:off x="1679255" y="4552926"/>
                  <a:ext cx="169099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ïsļïḍe">
                  <a:extLst>
                    <a:ext uri="{FF2B5EF4-FFF2-40B4-BE49-F238E27FC236}">
                      <a16:creationId xmlns:a16="http://schemas.microsoft.com/office/drawing/2014/main" id="{02835666-0197-A939-7011-9672950EEB33}"/>
                    </a:ext>
                  </a:extLst>
                </p:cNvPr>
                <p:cNvSpPr/>
                <p:nvPr/>
              </p:nvSpPr>
              <p:spPr>
                <a:xfrm>
                  <a:off x="1490477" y="4699775"/>
                  <a:ext cx="2068554" cy="102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srgbClr val="0F2532"/>
                      </a:solidFill>
                      <a:effectLst/>
                      <a:uLnTx/>
                      <a:uFillTx/>
                      <a:latin typeface="Arial"/>
                      <a:ea typeface="微软雅黑"/>
                      <a:cs typeface="+mn-cs"/>
                    </a:rPr>
                    <a:t>drive the camera to capture images in real time and convert them into bitstreams</a:t>
                  </a:r>
                </a:p>
              </p:txBody>
            </p:sp>
          </p:grpSp>
          <p:grpSp>
            <p:nvGrpSpPr>
              <p:cNvPr id="7" name="îšḷîḍé">
                <a:extLst>
                  <a:ext uri="{FF2B5EF4-FFF2-40B4-BE49-F238E27FC236}">
                    <a16:creationId xmlns:a16="http://schemas.microsoft.com/office/drawing/2014/main" id="{B160A26B-FD25-82EC-72B9-492D9E848BF2}"/>
                  </a:ext>
                </a:extLst>
              </p:cNvPr>
              <p:cNvGrpSpPr/>
              <p:nvPr/>
            </p:nvGrpSpPr>
            <p:grpSpPr>
              <a:xfrm>
                <a:off x="5048388" y="2131591"/>
                <a:ext cx="2068554" cy="3551318"/>
                <a:chOff x="1501439" y="1695979"/>
                <a:chExt cx="2068554" cy="3551318"/>
              </a:xfrm>
            </p:grpSpPr>
            <p:sp>
              <p:nvSpPr>
                <p:cNvPr id="14" name="îśḻíḓè">
                  <a:extLst>
                    <a:ext uri="{FF2B5EF4-FFF2-40B4-BE49-F238E27FC236}">
                      <a16:creationId xmlns:a16="http://schemas.microsoft.com/office/drawing/2014/main" id="{2CC12284-7A7A-66DD-0955-23E5F93D6F56}"/>
                    </a:ext>
                  </a:extLst>
                </p:cNvPr>
                <p:cNvSpPr/>
                <p:nvPr/>
              </p:nvSpPr>
              <p:spPr>
                <a:xfrm>
                  <a:off x="1579997" y="1695979"/>
                  <a:ext cx="1911439" cy="1911439"/>
                </a:xfrm>
                <a:prstGeom prst="ellipse">
                  <a:avLst/>
                </a:prstGeom>
                <a:blipFill>
                  <a:blip r:embed="rId4"/>
                  <a:stretch>
                    <a:fillRect l="-25166" r="-24834"/>
                  </a:stretch>
                </a:blip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F2532"/>
                    </a:solidFill>
                    <a:effectLst/>
                    <a:uLnTx/>
                    <a:uFillTx/>
                    <a:latin typeface="Arial"/>
                    <a:ea typeface="微软雅黑"/>
                    <a:cs typeface="+mn-cs"/>
                  </a:endParaRPr>
                </a:p>
              </p:txBody>
            </p:sp>
            <p:sp>
              <p:nvSpPr>
                <p:cNvPr id="15" name="ïṥļiḑê">
                  <a:extLst>
                    <a:ext uri="{FF2B5EF4-FFF2-40B4-BE49-F238E27FC236}">
                      <a16:creationId xmlns:a16="http://schemas.microsoft.com/office/drawing/2014/main" id="{354318EA-391A-DD53-41F9-17CC0FC1C485}"/>
                    </a:ext>
                  </a:extLst>
                </p:cNvPr>
                <p:cNvSpPr txBox="1"/>
                <p:nvPr/>
              </p:nvSpPr>
              <p:spPr>
                <a:xfrm>
                  <a:off x="2257497" y="3329199"/>
                  <a:ext cx="556439" cy="556439"/>
                </a:xfrm>
                <a:prstGeom prst="roundRect">
                  <a:avLst>
                    <a:gd name="adj" fmla="val 50000"/>
                  </a:avLst>
                </a:prstGeom>
                <a:solidFill>
                  <a:schemeClr val="accent1"/>
                </a:solidFill>
              </p:spPr>
              <p:txBody>
                <a:bodyPr wrap="none" lIns="91440" tIns="45720" rIns="91440" bIns="4572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FFFF"/>
                      </a:solidFill>
                      <a:effectLst/>
                      <a:uLnTx/>
                      <a:uFillTx/>
                      <a:latin typeface="Arial"/>
                      <a:ea typeface="微软雅黑"/>
                      <a:cs typeface="+mn-cs"/>
                    </a:rPr>
                    <a:t>02</a:t>
                  </a:r>
                  <a:endParaRPr kumimoji="1"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6" name="iS1ïdé">
                  <a:extLst>
                    <a:ext uri="{FF2B5EF4-FFF2-40B4-BE49-F238E27FC236}">
                      <a16:creationId xmlns:a16="http://schemas.microsoft.com/office/drawing/2014/main" id="{2EC241C3-159D-EFBB-AC90-823D9C5521B1}"/>
                    </a:ext>
                  </a:extLst>
                </p:cNvPr>
                <p:cNvSpPr/>
                <p:nvPr/>
              </p:nvSpPr>
              <p:spPr>
                <a:xfrm>
                  <a:off x="1949993" y="4075908"/>
                  <a:ext cx="133440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srgbClr val="0F2532"/>
                      </a:solidFill>
                      <a:effectLst/>
                      <a:uLnTx/>
                      <a:uFillTx/>
                      <a:latin typeface="Arial"/>
                      <a:ea typeface="微软雅黑"/>
                      <a:cs typeface="+mn-cs"/>
                    </a:rPr>
                    <a:t>processing</a:t>
                  </a:r>
                </a:p>
              </p:txBody>
            </p:sp>
            <p:cxnSp>
              <p:nvCxnSpPr>
                <p:cNvPr id="17" name="iṧ1ïḓè">
                  <a:extLst>
                    <a:ext uri="{FF2B5EF4-FFF2-40B4-BE49-F238E27FC236}">
                      <a16:creationId xmlns:a16="http://schemas.microsoft.com/office/drawing/2014/main" id="{40DA8284-3EFE-EB38-D023-39E75D904411}"/>
                    </a:ext>
                  </a:extLst>
                </p:cNvPr>
                <p:cNvCxnSpPr>
                  <a:cxnSpLocks/>
                </p:cNvCxnSpPr>
                <p:nvPr/>
              </p:nvCxnSpPr>
              <p:spPr>
                <a:xfrm>
                  <a:off x="1690217" y="4552926"/>
                  <a:ext cx="169099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8" name="iśḻîḋè">
                  <a:extLst>
                    <a:ext uri="{FF2B5EF4-FFF2-40B4-BE49-F238E27FC236}">
                      <a16:creationId xmlns:a16="http://schemas.microsoft.com/office/drawing/2014/main" id="{77C11691-78E7-109A-D31D-AEE96DC67E76}"/>
                    </a:ext>
                  </a:extLst>
                </p:cNvPr>
                <p:cNvSpPr/>
                <p:nvPr/>
              </p:nvSpPr>
              <p:spPr>
                <a:xfrm>
                  <a:off x="1501439" y="4699775"/>
                  <a:ext cx="2068554"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srgbClr val="0F2532"/>
                      </a:solidFill>
                      <a:effectLst/>
                      <a:uLnTx/>
                      <a:uFillTx/>
                      <a:latin typeface="Arial"/>
                      <a:ea typeface="微软雅黑"/>
                      <a:cs typeface="+mn-cs"/>
                    </a:rPr>
                    <a:t>reduce noise and extract the information of edge</a:t>
                  </a:r>
                </a:p>
              </p:txBody>
            </p:sp>
          </p:grpSp>
          <p:grpSp>
            <p:nvGrpSpPr>
              <p:cNvPr id="8" name="ïṥľíḑè">
                <a:extLst>
                  <a:ext uri="{FF2B5EF4-FFF2-40B4-BE49-F238E27FC236}">
                    <a16:creationId xmlns:a16="http://schemas.microsoft.com/office/drawing/2014/main" id="{2584EE34-76BE-6D40-A543-6DA4190AFF47}"/>
                  </a:ext>
                </a:extLst>
              </p:cNvPr>
              <p:cNvGrpSpPr/>
              <p:nvPr/>
            </p:nvGrpSpPr>
            <p:grpSpPr>
              <a:xfrm>
                <a:off x="8546103" y="2131591"/>
                <a:ext cx="2068554" cy="3550677"/>
                <a:chOff x="1563956" y="1695979"/>
                <a:chExt cx="2068554" cy="3550677"/>
              </a:xfrm>
            </p:grpSpPr>
            <p:sp>
              <p:nvSpPr>
                <p:cNvPr id="9" name="íṥlîḋè">
                  <a:extLst>
                    <a:ext uri="{FF2B5EF4-FFF2-40B4-BE49-F238E27FC236}">
                      <a16:creationId xmlns:a16="http://schemas.microsoft.com/office/drawing/2014/main" id="{24D9C008-7370-F986-247C-F1D30AA11D83}"/>
                    </a:ext>
                  </a:extLst>
                </p:cNvPr>
                <p:cNvSpPr/>
                <p:nvPr/>
              </p:nvSpPr>
              <p:spPr>
                <a:xfrm>
                  <a:off x="1642514" y="1695979"/>
                  <a:ext cx="1911439" cy="1911439"/>
                </a:xfrm>
                <a:prstGeom prst="ellipse">
                  <a:avLst/>
                </a:prstGeom>
                <a:blipFill>
                  <a:blip r:embed="rId5"/>
                  <a:stretch>
                    <a:fillRect t="-25166" b="-24834"/>
                  </a:stretch>
                </a:blip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F2532"/>
                    </a:solidFill>
                    <a:effectLst/>
                    <a:uLnTx/>
                    <a:uFillTx/>
                    <a:latin typeface="Arial"/>
                    <a:ea typeface="微软雅黑"/>
                    <a:cs typeface="+mn-cs"/>
                  </a:endParaRPr>
                </a:p>
              </p:txBody>
            </p:sp>
            <p:sp>
              <p:nvSpPr>
                <p:cNvPr id="10" name="íšļîďè">
                  <a:extLst>
                    <a:ext uri="{FF2B5EF4-FFF2-40B4-BE49-F238E27FC236}">
                      <a16:creationId xmlns:a16="http://schemas.microsoft.com/office/drawing/2014/main" id="{129FF320-0C2E-CB0C-783E-71D4FAF06C9E}"/>
                    </a:ext>
                  </a:extLst>
                </p:cNvPr>
                <p:cNvSpPr txBox="1"/>
                <p:nvPr/>
              </p:nvSpPr>
              <p:spPr>
                <a:xfrm>
                  <a:off x="2320014" y="3329199"/>
                  <a:ext cx="556439" cy="556439"/>
                </a:xfrm>
                <a:prstGeom prst="roundRect">
                  <a:avLst>
                    <a:gd name="adj" fmla="val 50000"/>
                  </a:avLst>
                </a:prstGeom>
                <a:solidFill>
                  <a:schemeClr val="accent1"/>
                </a:solidFill>
              </p:spPr>
              <p:txBody>
                <a:bodyPr wrap="none" lIns="91440" tIns="45720" rIns="91440" bIns="4572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FFFF"/>
                      </a:solidFill>
                      <a:effectLst/>
                      <a:uLnTx/>
                      <a:uFillTx/>
                      <a:latin typeface="Arial"/>
                      <a:ea typeface="微软雅黑"/>
                      <a:cs typeface="+mn-cs"/>
                    </a:rPr>
                    <a:t>03</a:t>
                  </a:r>
                  <a:endParaRPr kumimoji="1"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1" name="ïŝḷíḍé">
                  <a:extLst>
                    <a:ext uri="{FF2B5EF4-FFF2-40B4-BE49-F238E27FC236}">
                      <a16:creationId xmlns:a16="http://schemas.microsoft.com/office/drawing/2014/main" id="{2A61F662-5695-EAB5-9748-5D3F8E2A8A37}"/>
                    </a:ext>
                  </a:extLst>
                </p:cNvPr>
                <p:cNvSpPr/>
                <p:nvPr/>
              </p:nvSpPr>
              <p:spPr>
                <a:xfrm>
                  <a:off x="2012510" y="4075908"/>
                  <a:ext cx="117144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srgbClr val="0F2532"/>
                      </a:solidFill>
                      <a:effectLst/>
                      <a:uLnTx/>
                      <a:uFillTx/>
                      <a:latin typeface="Arial"/>
                      <a:ea typeface="微软雅黑"/>
                      <a:cs typeface="+mn-cs"/>
                    </a:rPr>
                    <a:t>display</a:t>
                  </a:r>
                </a:p>
              </p:txBody>
            </p:sp>
            <p:cxnSp>
              <p:nvCxnSpPr>
                <p:cNvPr id="12" name="íṧľîḋè">
                  <a:extLst>
                    <a:ext uri="{FF2B5EF4-FFF2-40B4-BE49-F238E27FC236}">
                      <a16:creationId xmlns:a16="http://schemas.microsoft.com/office/drawing/2014/main" id="{A1484ED7-8A84-D6B0-BCA5-253349335178}"/>
                    </a:ext>
                  </a:extLst>
                </p:cNvPr>
                <p:cNvCxnSpPr>
                  <a:cxnSpLocks/>
                </p:cNvCxnSpPr>
                <p:nvPr/>
              </p:nvCxnSpPr>
              <p:spPr>
                <a:xfrm>
                  <a:off x="1752734" y="4552926"/>
                  <a:ext cx="169099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3" name="î$liḋê">
                  <a:extLst>
                    <a:ext uri="{FF2B5EF4-FFF2-40B4-BE49-F238E27FC236}">
                      <a16:creationId xmlns:a16="http://schemas.microsoft.com/office/drawing/2014/main" id="{B2D20069-0A63-5C73-D344-60A18E652CDA}"/>
                    </a:ext>
                  </a:extLst>
                </p:cNvPr>
                <p:cNvSpPr/>
                <p:nvPr/>
              </p:nvSpPr>
              <p:spPr>
                <a:xfrm>
                  <a:off x="1563956" y="4699775"/>
                  <a:ext cx="2068554" cy="54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display images in real time in VGA mode</a:t>
                  </a:r>
                  <a:r>
                    <a:rPr kumimoji="1" lang="en-US" altLang="zh-CN" sz="1200" b="0" i="0" u="none" strike="noStrike" kern="1200" cap="none" spc="0" normalizeH="0" baseline="0" noProof="0" dirty="0">
                      <a:ln>
                        <a:noFill/>
                      </a:ln>
                      <a:solidFill>
                        <a:srgbClr val="0F2532"/>
                      </a:solidFill>
                      <a:effectLst/>
                      <a:uLnTx/>
                      <a:uFillTx/>
                      <a:latin typeface="Arial"/>
                      <a:ea typeface="微软雅黑"/>
                      <a:cs typeface="+mn-cs"/>
                    </a:rPr>
                    <a:t>.</a:t>
                  </a:r>
                </a:p>
              </p:txBody>
            </p:sp>
          </p:grpSp>
        </p:grpSp>
        <p:sp>
          <p:nvSpPr>
            <p:cNvPr id="5" name="íṧľïḑé">
              <a:extLst>
                <a:ext uri="{FF2B5EF4-FFF2-40B4-BE49-F238E27FC236}">
                  <a16:creationId xmlns:a16="http://schemas.microsoft.com/office/drawing/2014/main" id="{87562DBB-93B2-5886-7C8D-515C7D3038FA}"/>
                </a:ext>
              </a:extLst>
            </p:cNvPr>
            <p:cNvSpPr/>
            <p:nvPr/>
          </p:nvSpPr>
          <p:spPr>
            <a:xfrm>
              <a:off x="660400" y="1130300"/>
              <a:ext cx="1085850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endParaRPr kumimoji="0" lang="en-US" altLang="zh-CN" sz="2800" b="1" i="0" u="none" strike="noStrike" kern="1200" cap="none" spc="0" normalizeH="0" baseline="0" noProof="0" dirty="0">
                <a:ln>
                  <a:noFill/>
                </a:ln>
                <a:solidFill>
                  <a:srgbClr val="FF0000"/>
                </a:solidFill>
                <a:effectLst/>
                <a:uLnTx/>
                <a:uFillTx/>
                <a:latin typeface="Arial"/>
                <a:ea typeface="微软雅黑"/>
                <a:cs typeface="+mn-cs"/>
              </a:endParaRPr>
            </a:p>
          </p:txBody>
        </p:sp>
      </p:grpSp>
    </p:spTree>
    <p:custDataLst>
      <p:tags r:id="rId1"/>
    </p:custDataLst>
    <p:extLst>
      <p:ext uri="{BB962C8B-B14F-4D97-AF65-F5344CB8AC3E}">
        <p14:creationId xmlns:p14="http://schemas.microsoft.com/office/powerpoint/2010/main" val="21349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DE5CC-1227-78DA-55B6-FD40287882D4}"/>
              </a:ext>
            </a:extLst>
          </p:cNvPr>
          <p:cNvSpPr>
            <a:spLocks noGrp="1"/>
          </p:cNvSpPr>
          <p:nvPr>
            <p:ph type="title"/>
          </p:nvPr>
        </p:nvSpPr>
        <p:spPr/>
        <p:txBody>
          <a:bodyPr/>
          <a:lstStyle/>
          <a:p>
            <a:r>
              <a:rPr lang="en-US" altLang="zh-CN" b="0" i="0" dirty="0">
                <a:solidFill>
                  <a:srgbClr val="333333"/>
                </a:solidFill>
                <a:effectLst/>
                <a:latin typeface="tahoma" panose="020B0604030504040204" pitchFamily="34" charset="0"/>
              </a:rPr>
              <a:t>Extended function</a:t>
            </a:r>
            <a:endParaRPr lang="zh-CN" altLang="en-US" dirty="0"/>
          </a:p>
        </p:txBody>
      </p:sp>
      <p:grpSp>
        <p:nvGrpSpPr>
          <p:cNvPr id="3" name="组合 2">
            <a:extLst>
              <a:ext uri="{FF2B5EF4-FFF2-40B4-BE49-F238E27FC236}">
                <a16:creationId xmlns:a16="http://schemas.microsoft.com/office/drawing/2014/main" id="{761EAEBC-150B-9CDF-E7BF-1C12FC4F2299}"/>
              </a:ext>
            </a:extLst>
          </p:cNvPr>
          <p:cNvGrpSpPr/>
          <p:nvPr/>
        </p:nvGrpSpPr>
        <p:grpSpPr>
          <a:xfrm>
            <a:off x="1359190" y="1569664"/>
            <a:ext cx="10039645" cy="3421230"/>
            <a:chOff x="1535811" y="2390378"/>
            <a:chExt cx="10039645" cy="3421230"/>
          </a:xfrm>
        </p:grpSpPr>
        <p:grpSp>
          <p:nvGrpSpPr>
            <p:cNvPr id="5" name="í$ḻídê">
              <a:extLst>
                <a:ext uri="{FF2B5EF4-FFF2-40B4-BE49-F238E27FC236}">
                  <a16:creationId xmlns:a16="http://schemas.microsoft.com/office/drawing/2014/main" id="{79643E31-1F2B-AC8B-F15C-3141151D356C}"/>
                </a:ext>
              </a:extLst>
            </p:cNvPr>
            <p:cNvGrpSpPr/>
            <p:nvPr/>
          </p:nvGrpSpPr>
          <p:grpSpPr>
            <a:xfrm>
              <a:off x="1535811" y="2894669"/>
              <a:ext cx="10039645" cy="2916939"/>
              <a:chOff x="1074235" y="2621608"/>
              <a:chExt cx="10794259" cy="3136187"/>
            </a:xfrm>
          </p:grpSpPr>
          <p:grpSp>
            <p:nvGrpSpPr>
              <p:cNvPr id="9" name="ïṡľíḍé">
                <a:extLst>
                  <a:ext uri="{FF2B5EF4-FFF2-40B4-BE49-F238E27FC236}">
                    <a16:creationId xmlns:a16="http://schemas.microsoft.com/office/drawing/2014/main" id="{3C1943AA-46BF-E70E-5083-6CCAED5D6D4A}"/>
                  </a:ext>
                </a:extLst>
              </p:cNvPr>
              <p:cNvGrpSpPr/>
              <p:nvPr/>
            </p:nvGrpSpPr>
            <p:grpSpPr>
              <a:xfrm>
                <a:off x="7262872" y="2621608"/>
                <a:ext cx="4605622" cy="3136187"/>
                <a:chOff x="7262872" y="2621608"/>
                <a:chExt cx="4605622" cy="3136187"/>
              </a:xfrm>
            </p:grpSpPr>
            <p:sp>
              <p:nvSpPr>
                <p:cNvPr id="16" name="íṩliḑe">
                  <a:extLst>
                    <a:ext uri="{FF2B5EF4-FFF2-40B4-BE49-F238E27FC236}">
                      <a16:creationId xmlns:a16="http://schemas.microsoft.com/office/drawing/2014/main" id="{4A2A3BD8-9B9D-7F97-C586-B33BE807292D}"/>
                    </a:ext>
                  </a:extLst>
                </p:cNvPr>
                <p:cNvSpPr txBox="1"/>
                <p:nvPr/>
              </p:nvSpPr>
              <p:spPr>
                <a:xfrm>
                  <a:off x="8883918" y="2795892"/>
                  <a:ext cx="2984576" cy="72159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eliminates the boundary points of objects, making the boundary shrink inward</a:t>
                  </a:r>
                  <a:r>
                    <a:rPr kumimoji="0" lang="zh-CN" altLang="en-US"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 </a:t>
                  </a:r>
                  <a:r>
                    <a:rPr kumimoji="0" lang="en-US" altLang="zh-CN"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separate two objects with small connections</a:t>
                  </a:r>
                  <a:endParaRPr kumimoji="1" lang="en-US" altLang="zh-CN" sz="1000" b="0" i="0" u="none" strike="noStrike" kern="1200" cap="none" spc="0" normalizeH="0" baseline="0" noProof="0" dirty="0">
                    <a:ln>
                      <a:noFill/>
                    </a:ln>
                    <a:solidFill>
                      <a:srgbClr val="0F2532"/>
                    </a:solidFill>
                    <a:effectLst/>
                    <a:uLnTx/>
                    <a:uFillTx/>
                    <a:latin typeface="Arial"/>
                    <a:ea typeface="微软雅黑"/>
                    <a:cs typeface="+mn-cs"/>
                  </a:endParaRPr>
                </a:p>
              </p:txBody>
            </p:sp>
            <p:sp>
              <p:nvSpPr>
                <p:cNvPr id="18" name="i$ľïḓè">
                  <a:extLst>
                    <a:ext uri="{FF2B5EF4-FFF2-40B4-BE49-F238E27FC236}">
                      <a16:creationId xmlns:a16="http://schemas.microsoft.com/office/drawing/2014/main" id="{1E0F4CC9-61CB-7545-8C7B-1BA0916314A8}"/>
                    </a:ext>
                  </a:extLst>
                </p:cNvPr>
                <p:cNvSpPr txBox="1"/>
                <p:nvPr/>
              </p:nvSpPr>
              <p:spPr>
                <a:xfrm>
                  <a:off x="8883918" y="5251295"/>
                  <a:ext cx="2984576" cy="506500"/>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Eliminate noise,</a:t>
                  </a:r>
                  <a:r>
                    <a:rPr kumimoji="0" lang="zh-CN" altLang="en-US"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 </a:t>
                  </a:r>
                  <a:r>
                    <a:rPr kumimoji="0" lang="en-US" altLang="zh-CN" sz="1000" b="0" i="0" u="none" strike="noStrike" kern="1200" cap="none" spc="0" normalizeH="0" baseline="0" noProof="0" dirty="0">
                      <a:ln>
                        <a:noFill/>
                      </a:ln>
                      <a:solidFill>
                        <a:srgbClr val="333333"/>
                      </a:solidFill>
                      <a:effectLst/>
                      <a:uLnTx/>
                      <a:uFillTx/>
                      <a:latin typeface="tahoma" panose="020B0604030504040204" pitchFamily="34" charset="0"/>
                      <a:ea typeface="微软雅黑"/>
                      <a:cs typeface="+mn-cs"/>
                    </a:rPr>
                    <a:t>Separate the independent image elements</a:t>
                  </a:r>
                  <a:endParaRPr kumimoji="1" lang="en-US" altLang="zh-CN" sz="1000" b="0" i="0" u="none" strike="noStrike" kern="1200" cap="none" spc="0" normalizeH="0" baseline="0" noProof="0" dirty="0">
                    <a:ln>
                      <a:noFill/>
                    </a:ln>
                    <a:solidFill>
                      <a:srgbClr val="0F2532"/>
                    </a:solidFill>
                    <a:effectLst/>
                    <a:uLnTx/>
                    <a:uFillTx/>
                    <a:latin typeface="Arial"/>
                    <a:ea typeface="微软雅黑"/>
                    <a:cs typeface="+mn-cs"/>
                  </a:endParaRPr>
                </a:p>
              </p:txBody>
            </p:sp>
            <p:sp>
              <p:nvSpPr>
                <p:cNvPr id="19" name="ïs1ïḋè">
                  <a:extLst>
                    <a:ext uri="{FF2B5EF4-FFF2-40B4-BE49-F238E27FC236}">
                      <a16:creationId xmlns:a16="http://schemas.microsoft.com/office/drawing/2014/main" id="{F2C87D07-DC3F-3DDD-DC6D-2122219AE7CB}"/>
                    </a:ext>
                  </a:extLst>
                </p:cNvPr>
                <p:cNvSpPr/>
                <p:nvPr/>
              </p:nvSpPr>
              <p:spPr>
                <a:xfrm>
                  <a:off x="7278946" y="2621608"/>
                  <a:ext cx="334302" cy="366450"/>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0" name="íślíḑé">
                  <a:extLst>
                    <a:ext uri="{FF2B5EF4-FFF2-40B4-BE49-F238E27FC236}">
                      <a16:creationId xmlns:a16="http://schemas.microsoft.com/office/drawing/2014/main" id="{FB258B67-3468-0767-7515-8E86B32CFED1}"/>
                    </a:ext>
                  </a:extLst>
                </p:cNvPr>
                <p:cNvSpPr/>
                <p:nvPr/>
              </p:nvSpPr>
              <p:spPr>
                <a:xfrm>
                  <a:off x="7262872" y="5199474"/>
                  <a:ext cx="366450" cy="305072"/>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FFFFFF"/>
                    </a:solidFill>
                    <a:effectLst/>
                    <a:uLnTx/>
                    <a:uFillTx/>
                    <a:latin typeface="Arial"/>
                    <a:ea typeface="微软雅黑"/>
                    <a:cs typeface="+mn-cs"/>
                  </a:endParaRPr>
                </a:p>
              </p:txBody>
            </p:sp>
          </p:grpSp>
          <p:sp>
            <p:nvSpPr>
              <p:cNvPr id="10" name="íṧ1ïďè">
                <a:extLst>
                  <a:ext uri="{FF2B5EF4-FFF2-40B4-BE49-F238E27FC236}">
                    <a16:creationId xmlns:a16="http://schemas.microsoft.com/office/drawing/2014/main" id="{4DF536B2-22DD-D3B8-9B82-CC85E5FA9753}"/>
                  </a:ext>
                </a:extLst>
              </p:cNvPr>
              <p:cNvSpPr/>
              <p:nvPr/>
            </p:nvSpPr>
            <p:spPr>
              <a:xfrm>
                <a:off x="1074235" y="2737382"/>
                <a:ext cx="2682240" cy="2682240"/>
              </a:xfrm>
              <a:prstGeom prst="roundRect">
                <a:avLst/>
              </a:prstGeom>
              <a:solidFill>
                <a:schemeClr val="accent1"/>
              </a:solidFill>
              <a:ln w="12700" cap="flat">
                <a:noFill/>
                <a:prstDash val="solid"/>
                <a:miter/>
              </a:ln>
              <a:effectLst>
                <a:outerShdw blurRad="177800" dist="152400" dir="2700000" algn="ctr" rotWithShape="0">
                  <a:schemeClr val="accent1">
                    <a:alpha val="20000"/>
                  </a:schemeClr>
                </a:outerShdw>
              </a:effectLst>
            </p:spPr>
            <p:txBody>
              <a:bodyPr lIns="324000" tIns="396000" rIns="324000" rtlCol="0"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1"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11" name="ísļïde">
                <a:extLst>
                  <a:ext uri="{FF2B5EF4-FFF2-40B4-BE49-F238E27FC236}">
                    <a16:creationId xmlns:a16="http://schemas.microsoft.com/office/drawing/2014/main" id="{38D2B794-3454-2CCF-27CD-CDC4512E8A25}"/>
                  </a:ext>
                </a:extLst>
              </p:cNvPr>
              <p:cNvCxnSpPr>
                <a:cxnSpLocks/>
              </p:cNvCxnSpPr>
              <p:nvPr/>
            </p:nvCxnSpPr>
            <p:spPr>
              <a:xfrm flipH="1" flipV="1">
                <a:off x="5098942" y="2804833"/>
                <a:ext cx="1721761" cy="162"/>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îṣ1iḋe">
                <a:extLst>
                  <a:ext uri="{FF2B5EF4-FFF2-40B4-BE49-F238E27FC236}">
                    <a16:creationId xmlns:a16="http://schemas.microsoft.com/office/drawing/2014/main" id="{2FEF396B-791D-E7DF-0A39-16C1B6F36CDB}"/>
                  </a:ext>
                </a:extLst>
              </p:cNvPr>
              <p:cNvCxnSpPr/>
              <p:nvPr/>
            </p:nvCxnSpPr>
            <p:spPr>
              <a:xfrm flipH="1" flipV="1">
                <a:off x="5098942" y="5351848"/>
                <a:ext cx="1721761" cy="162"/>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íş1iďe">
                <a:extLst>
                  <a:ext uri="{FF2B5EF4-FFF2-40B4-BE49-F238E27FC236}">
                    <a16:creationId xmlns:a16="http://schemas.microsoft.com/office/drawing/2014/main" id="{DF44FD36-EF2B-D14E-05EC-CD3C7CEA9935}"/>
                  </a:ext>
                </a:extLst>
              </p:cNvPr>
              <p:cNvCxnSpPr>
                <a:cxnSpLocks/>
              </p:cNvCxnSpPr>
              <p:nvPr/>
            </p:nvCxnSpPr>
            <p:spPr>
              <a:xfrm>
                <a:off x="5098942" y="2804995"/>
                <a:ext cx="0" cy="2547015"/>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ïṥ1ïḓè">
                <a:extLst>
                  <a:ext uri="{FF2B5EF4-FFF2-40B4-BE49-F238E27FC236}">
                    <a16:creationId xmlns:a16="http://schemas.microsoft.com/office/drawing/2014/main" id="{AD07F1AB-3336-8753-71E3-A5B746C287CE}"/>
                  </a:ext>
                </a:extLst>
              </p:cNvPr>
              <p:cNvCxnSpPr/>
              <p:nvPr/>
            </p:nvCxnSpPr>
            <p:spPr>
              <a:xfrm>
                <a:off x="3756475" y="4078502"/>
                <a:ext cx="1342467"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6" name="ïšľîďé">
              <a:extLst>
                <a:ext uri="{FF2B5EF4-FFF2-40B4-BE49-F238E27FC236}">
                  <a16:creationId xmlns:a16="http://schemas.microsoft.com/office/drawing/2014/main" id="{61C2386A-B048-C39A-A525-E5447F685384}"/>
                </a:ext>
              </a:extLst>
            </p:cNvPr>
            <p:cNvSpPr/>
            <p:nvPr/>
          </p:nvSpPr>
          <p:spPr>
            <a:xfrm>
              <a:off x="1888587" y="3447633"/>
              <a:ext cx="1789176" cy="1631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FFFF"/>
                  </a:solidFill>
                  <a:effectLst/>
                  <a:uLnTx/>
                  <a:uFillTx/>
                  <a:latin typeface="Arial"/>
                  <a:ea typeface="微软雅黑"/>
                  <a:cs typeface="+mn-cs"/>
                </a:rPr>
                <a:t>Integrate a variety of image processing functions</a:t>
              </a:r>
            </a:p>
          </p:txBody>
        </p:sp>
        <p:sp>
          <p:nvSpPr>
            <p:cNvPr id="7" name="íṩlïḑé">
              <a:extLst>
                <a:ext uri="{FF2B5EF4-FFF2-40B4-BE49-F238E27FC236}">
                  <a16:creationId xmlns:a16="http://schemas.microsoft.com/office/drawing/2014/main" id="{3017BF3F-7C89-D2D5-1642-94C97E209095}"/>
                </a:ext>
              </a:extLst>
            </p:cNvPr>
            <p:cNvSpPr/>
            <p:nvPr/>
          </p:nvSpPr>
          <p:spPr>
            <a:xfrm>
              <a:off x="9077778" y="2390378"/>
              <a:ext cx="2026737"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srgbClr val="0F2532"/>
                  </a:solidFill>
                  <a:effectLst/>
                  <a:uLnTx/>
                  <a:uFillTx/>
                  <a:latin typeface="Arial"/>
                  <a:ea typeface="微软雅黑"/>
                  <a:cs typeface="+mn-cs"/>
                </a:rPr>
                <a:t>Morphological filtering corrosion</a:t>
              </a:r>
            </a:p>
          </p:txBody>
        </p:sp>
        <p:sp>
          <p:nvSpPr>
            <p:cNvPr id="8" name="ïS1ïḋé">
              <a:extLst>
                <a:ext uri="{FF2B5EF4-FFF2-40B4-BE49-F238E27FC236}">
                  <a16:creationId xmlns:a16="http://schemas.microsoft.com/office/drawing/2014/main" id="{B0611561-22B6-ACD4-9A03-18B0F43A8C4A}"/>
                </a:ext>
              </a:extLst>
            </p:cNvPr>
            <p:cNvSpPr/>
            <p:nvPr/>
          </p:nvSpPr>
          <p:spPr>
            <a:xfrm>
              <a:off x="8928309" y="4707543"/>
              <a:ext cx="2518366"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srgbClr val="0F2532"/>
                  </a:solidFill>
                  <a:effectLst/>
                  <a:uLnTx/>
                  <a:uFillTx/>
                  <a:latin typeface="Arial"/>
                  <a:ea typeface="微软雅黑"/>
                  <a:cs typeface="+mn-cs"/>
                </a:rPr>
                <a:t>Morphological filtering expansion</a:t>
              </a:r>
            </a:p>
          </p:txBody>
        </p:sp>
      </p:grpSp>
      <p:pic>
        <p:nvPicPr>
          <p:cNvPr id="46" name="图片 45">
            <a:extLst>
              <a:ext uri="{FF2B5EF4-FFF2-40B4-BE49-F238E27FC236}">
                <a16:creationId xmlns:a16="http://schemas.microsoft.com/office/drawing/2014/main" id="{E5D5A14C-45AA-C7C5-D368-A2C467DC3B0E}"/>
              </a:ext>
            </a:extLst>
          </p:cNvPr>
          <p:cNvPicPr>
            <a:picLocks noChangeAspect="1"/>
          </p:cNvPicPr>
          <p:nvPr/>
        </p:nvPicPr>
        <p:blipFill>
          <a:blip r:embed="rId3"/>
          <a:stretch>
            <a:fillRect/>
          </a:stretch>
        </p:blipFill>
        <p:spPr>
          <a:xfrm>
            <a:off x="6726878" y="1396612"/>
            <a:ext cx="1555496" cy="1772012"/>
          </a:xfrm>
          <a:prstGeom prst="rect">
            <a:avLst/>
          </a:prstGeom>
        </p:spPr>
      </p:pic>
      <p:pic>
        <p:nvPicPr>
          <p:cNvPr id="48" name="图片 47">
            <a:extLst>
              <a:ext uri="{FF2B5EF4-FFF2-40B4-BE49-F238E27FC236}">
                <a16:creationId xmlns:a16="http://schemas.microsoft.com/office/drawing/2014/main" id="{14783468-AA60-D619-202F-9A3FF68EB0C6}"/>
              </a:ext>
            </a:extLst>
          </p:cNvPr>
          <p:cNvPicPr>
            <a:picLocks noChangeAspect="1"/>
          </p:cNvPicPr>
          <p:nvPr/>
        </p:nvPicPr>
        <p:blipFill>
          <a:blip r:embed="rId4"/>
          <a:stretch>
            <a:fillRect/>
          </a:stretch>
        </p:blipFill>
        <p:spPr>
          <a:xfrm>
            <a:off x="6732857" y="3239594"/>
            <a:ext cx="1549517" cy="2747463"/>
          </a:xfrm>
          <a:prstGeom prst="rect">
            <a:avLst/>
          </a:prstGeom>
        </p:spPr>
      </p:pic>
    </p:spTree>
    <p:custDataLst>
      <p:tags r:id="rId1"/>
    </p:custDataLst>
    <p:extLst>
      <p:ext uri="{BB962C8B-B14F-4D97-AF65-F5344CB8AC3E}">
        <p14:creationId xmlns:p14="http://schemas.microsoft.com/office/powerpoint/2010/main" val="290379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DE5CC-1227-78DA-55B6-FD40287882D4}"/>
              </a:ext>
            </a:extLst>
          </p:cNvPr>
          <p:cNvSpPr>
            <a:spLocks noGrp="1"/>
          </p:cNvSpPr>
          <p:nvPr>
            <p:ph type="title"/>
          </p:nvPr>
        </p:nvSpPr>
        <p:spPr/>
        <p:txBody>
          <a:bodyPr/>
          <a:lstStyle/>
          <a:p>
            <a:r>
              <a:rPr lang="en-US" altLang="zh-CN" b="0" i="0" dirty="0">
                <a:solidFill>
                  <a:srgbClr val="333333"/>
                </a:solidFill>
                <a:effectLst/>
                <a:latin typeface="tahoma" panose="020B0604030504040204" pitchFamily="34" charset="0"/>
              </a:rPr>
              <a:t>Extended function</a:t>
            </a:r>
            <a:endParaRPr lang="zh-CN" altLang="en-US" dirty="0"/>
          </a:p>
        </p:txBody>
      </p:sp>
      <p:grpSp>
        <p:nvGrpSpPr>
          <p:cNvPr id="3" name="组合 2">
            <a:extLst>
              <a:ext uri="{FF2B5EF4-FFF2-40B4-BE49-F238E27FC236}">
                <a16:creationId xmlns:a16="http://schemas.microsoft.com/office/drawing/2014/main" id="{761EAEBC-150B-9CDF-E7BF-1C12FC4F2299}"/>
              </a:ext>
            </a:extLst>
          </p:cNvPr>
          <p:cNvGrpSpPr/>
          <p:nvPr/>
        </p:nvGrpSpPr>
        <p:grpSpPr>
          <a:xfrm>
            <a:off x="1359190" y="1569664"/>
            <a:ext cx="10039645" cy="3221175"/>
            <a:chOff x="1535811" y="2390378"/>
            <a:chExt cx="10039645" cy="3221175"/>
          </a:xfrm>
        </p:grpSpPr>
        <p:grpSp>
          <p:nvGrpSpPr>
            <p:cNvPr id="5" name="í$ḻídê">
              <a:extLst>
                <a:ext uri="{FF2B5EF4-FFF2-40B4-BE49-F238E27FC236}">
                  <a16:creationId xmlns:a16="http://schemas.microsoft.com/office/drawing/2014/main" id="{79643E31-1F2B-AC8B-F15C-3141151D356C}"/>
                </a:ext>
              </a:extLst>
            </p:cNvPr>
            <p:cNvGrpSpPr/>
            <p:nvPr/>
          </p:nvGrpSpPr>
          <p:grpSpPr>
            <a:xfrm>
              <a:off x="1535811" y="2894669"/>
              <a:ext cx="10039645" cy="2716884"/>
              <a:chOff x="1074235" y="2621608"/>
              <a:chExt cx="10794259" cy="2921095"/>
            </a:xfrm>
          </p:grpSpPr>
          <p:grpSp>
            <p:nvGrpSpPr>
              <p:cNvPr id="9" name="ïṡľíḍé">
                <a:extLst>
                  <a:ext uri="{FF2B5EF4-FFF2-40B4-BE49-F238E27FC236}">
                    <a16:creationId xmlns:a16="http://schemas.microsoft.com/office/drawing/2014/main" id="{3C1943AA-46BF-E70E-5083-6CCAED5D6D4A}"/>
                  </a:ext>
                </a:extLst>
              </p:cNvPr>
              <p:cNvGrpSpPr/>
              <p:nvPr/>
            </p:nvGrpSpPr>
            <p:grpSpPr>
              <a:xfrm>
                <a:off x="7262872" y="2621608"/>
                <a:ext cx="4605622" cy="2921095"/>
                <a:chOff x="7262872" y="2621608"/>
                <a:chExt cx="4605622" cy="2921095"/>
              </a:xfrm>
            </p:grpSpPr>
            <p:sp>
              <p:nvSpPr>
                <p:cNvPr id="16" name="íṩliḑe">
                  <a:extLst>
                    <a:ext uri="{FF2B5EF4-FFF2-40B4-BE49-F238E27FC236}">
                      <a16:creationId xmlns:a16="http://schemas.microsoft.com/office/drawing/2014/main" id="{4A2A3BD8-9B9D-7F97-C586-B33BE807292D}"/>
                    </a:ext>
                  </a:extLst>
                </p:cNvPr>
                <p:cNvSpPr txBox="1"/>
                <p:nvPr/>
              </p:nvSpPr>
              <p:spPr>
                <a:xfrm>
                  <a:off x="8883918" y="2795892"/>
                  <a:ext cx="2984576" cy="29140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0F2532"/>
                      </a:solidFill>
                      <a:effectLst/>
                      <a:uLnTx/>
                      <a:uFillTx/>
                      <a:latin typeface="Arial"/>
                      <a:ea typeface="微软雅黑"/>
                      <a:cs typeface="+mn-cs"/>
                    </a:rPr>
                    <a:t>Be responsible for steering</a:t>
                  </a:r>
                </a:p>
              </p:txBody>
            </p:sp>
            <p:sp>
              <p:nvSpPr>
                <p:cNvPr id="18" name="i$ľïḓè">
                  <a:extLst>
                    <a:ext uri="{FF2B5EF4-FFF2-40B4-BE49-F238E27FC236}">
                      <a16:creationId xmlns:a16="http://schemas.microsoft.com/office/drawing/2014/main" id="{1E0F4CC9-61CB-7545-8C7B-1BA0916314A8}"/>
                    </a:ext>
                  </a:extLst>
                </p:cNvPr>
                <p:cNvSpPr txBox="1"/>
                <p:nvPr/>
              </p:nvSpPr>
              <p:spPr>
                <a:xfrm>
                  <a:off x="8883918" y="5251295"/>
                  <a:ext cx="2984576" cy="29140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000" b="0" i="0" dirty="0">
                      <a:solidFill>
                        <a:srgbClr val="333333"/>
                      </a:solidFill>
                      <a:effectLst/>
                      <a:latin typeface="tahoma" panose="020B0604030504040204" pitchFamily="34" charset="0"/>
                    </a:rPr>
                    <a:t>Capture target object and track it</a:t>
                  </a:r>
                  <a:endParaRPr kumimoji="1" lang="en-US" altLang="zh-CN" sz="1000" b="0" i="0" u="none" strike="noStrike" kern="1200" cap="none" spc="0" normalizeH="0" baseline="0" noProof="0" dirty="0">
                    <a:ln>
                      <a:noFill/>
                    </a:ln>
                    <a:solidFill>
                      <a:srgbClr val="0F2532"/>
                    </a:solidFill>
                    <a:effectLst/>
                    <a:uLnTx/>
                    <a:uFillTx/>
                    <a:latin typeface="Arial"/>
                    <a:ea typeface="微软雅黑"/>
                    <a:cs typeface="+mn-cs"/>
                  </a:endParaRPr>
                </a:p>
              </p:txBody>
            </p:sp>
            <p:sp>
              <p:nvSpPr>
                <p:cNvPr id="19" name="ïs1ïḋè">
                  <a:extLst>
                    <a:ext uri="{FF2B5EF4-FFF2-40B4-BE49-F238E27FC236}">
                      <a16:creationId xmlns:a16="http://schemas.microsoft.com/office/drawing/2014/main" id="{F2C87D07-DC3F-3DDD-DC6D-2122219AE7CB}"/>
                    </a:ext>
                  </a:extLst>
                </p:cNvPr>
                <p:cNvSpPr/>
                <p:nvPr/>
              </p:nvSpPr>
              <p:spPr>
                <a:xfrm>
                  <a:off x="7278946" y="2621608"/>
                  <a:ext cx="334302" cy="366450"/>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0" name="íślíḑé">
                  <a:extLst>
                    <a:ext uri="{FF2B5EF4-FFF2-40B4-BE49-F238E27FC236}">
                      <a16:creationId xmlns:a16="http://schemas.microsoft.com/office/drawing/2014/main" id="{FB258B67-3468-0767-7515-8E86B32CFED1}"/>
                    </a:ext>
                  </a:extLst>
                </p:cNvPr>
                <p:cNvSpPr/>
                <p:nvPr/>
              </p:nvSpPr>
              <p:spPr>
                <a:xfrm>
                  <a:off x="7262872" y="5199474"/>
                  <a:ext cx="366450" cy="305072"/>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FFFFFF"/>
                    </a:solidFill>
                    <a:effectLst/>
                    <a:uLnTx/>
                    <a:uFillTx/>
                    <a:latin typeface="Arial"/>
                    <a:ea typeface="微软雅黑"/>
                    <a:cs typeface="+mn-cs"/>
                  </a:endParaRPr>
                </a:p>
              </p:txBody>
            </p:sp>
          </p:grpSp>
          <p:sp>
            <p:nvSpPr>
              <p:cNvPr id="10" name="íṧ1ïďè">
                <a:extLst>
                  <a:ext uri="{FF2B5EF4-FFF2-40B4-BE49-F238E27FC236}">
                    <a16:creationId xmlns:a16="http://schemas.microsoft.com/office/drawing/2014/main" id="{4DF536B2-22DD-D3B8-9B82-CC85E5FA9753}"/>
                  </a:ext>
                </a:extLst>
              </p:cNvPr>
              <p:cNvSpPr/>
              <p:nvPr/>
            </p:nvSpPr>
            <p:spPr>
              <a:xfrm>
                <a:off x="1074235" y="2737382"/>
                <a:ext cx="2682240" cy="2682240"/>
              </a:xfrm>
              <a:prstGeom prst="roundRect">
                <a:avLst/>
              </a:prstGeom>
              <a:solidFill>
                <a:schemeClr val="accent1"/>
              </a:solidFill>
              <a:ln w="12700" cap="flat">
                <a:noFill/>
                <a:prstDash val="solid"/>
                <a:miter/>
              </a:ln>
              <a:effectLst>
                <a:outerShdw blurRad="177800" dist="152400" dir="2700000" algn="ctr" rotWithShape="0">
                  <a:schemeClr val="accent1">
                    <a:alpha val="20000"/>
                  </a:schemeClr>
                </a:outerShdw>
              </a:effectLst>
            </p:spPr>
            <p:txBody>
              <a:bodyPr lIns="324000" tIns="396000" rIns="324000" rtlCol="0"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1"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11" name="ísļïde">
                <a:extLst>
                  <a:ext uri="{FF2B5EF4-FFF2-40B4-BE49-F238E27FC236}">
                    <a16:creationId xmlns:a16="http://schemas.microsoft.com/office/drawing/2014/main" id="{38D2B794-3454-2CCF-27CD-CDC4512E8A25}"/>
                  </a:ext>
                </a:extLst>
              </p:cNvPr>
              <p:cNvCxnSpPr>
                <a:cxnSpLocks/>
              </p:cNvCxnSpPr>
              <p:nvPr/>
            </p:nvCxnSpPr>
            <p:spPr>
              <a:xfrm flipH="1" flipV="1">
                <a:off x="5098942" y="2804833"/>
                <a:ext cx="1721761" cy="162"/>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îṣ1iḋe">
                <a:extLst>
                  <a:ext uri="{FF2B5EF4-FFF2-40B4-BE49-F238E27FC236}">
                    <a16:creationId xmlns:a16="http://schemas.microsoft.com/office/drawing/2014/main" id="{2FEF396B-791D-E7DF-0A39-16C1B6F36CDB}"/>
                  </a:ext>
                </a:extLst>
              </p:cNvPr>
              <p:cNvCxnSpPr/>
              <p:nvPr/>
            </p:nvCxnSpPr>
            <p:spPr>
              <a:xfrm flipH="1" flipV="1">
                <a:off x="5098942" y="5351848"/>
                <a:ext cx="1721761" cy="162"/>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íş1iďe">
                <a:extLst>
                  <a:ext uri="{FF2B5EF4-FFF2-40B4-BE49-F238E27FC236}">
                    <a16:creationId xmlns:a16="http://schemas.microsoft.com/office/drawing/2014/main" id="{DF44FD36-EF2B-D14E-05EC-CD3C7CEA9935}"/>
                  </a:ext>
                </a:extLst>
              </p:cNvPr>
              <p:cNvCxnSpPr>
                <a:cxnSpLocks/>
              </p:cNvCxnSpPr>
              <p:nvPr/>
            </p:nvCxnSpPr>
            <p:spPr>
              <a:xfrm>
                <a:off x="5098942" y="2804995"/>
                <a:ext cx="0" cy="2547015"/>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ïṥ1ïḓè">
                <a:extLst>
                  <a:ext uri="{FF2B5EF4-FFF2-40B4-BE49-F238E27FC236}">
                    <a16:creationId xmlns:a16="http://schemas.microsoft.com/office/drawing/2014/main" id="{AD07F1AB-3336-8753-71E3-A5B746C287CE}"/>
                  </a:ext>
                </a:extLst>
              </p:cNvPr>
              <p:cNvCxnSpPr/>
              <p:nvPr/>
            </p:nvCxnSpPr>
            <p:spPr>
              <a:xfrm>
                <a:off x="3756475" y="4078502"/>
                <a:ext cx="1342467"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6" name="ïšľîďé">
              <a:extLst>
                <a:ext uri="{FF2B5EF4-FFF2-40B4-BE49-F238E27FC236}">
                  <a16:creationId xmlns:a16="http://schemas.microsoft.com/office/drawing/2014/main" id="{61C2386A-B048-C39A-A525-E5447F685384}"/>
                </a:ext>
              </a:extLst>
            </p:cNvPr>
            <p:cNvSpPr/>
            <p:nvPr/>
          </p:nvSpPr>
          <p:spPr>
            <a:xfrm>
              <a:off x="1900830" y="3834213"/>
              <a:ext cx="178917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bg1"/>
                  </a:solidFill>
                  <a:effectLst/>
                  <a:latin typeface="tahoma" panose="020B0604030504040204" pitchFamily="34" charset="0"/>
                </a:rPr>
                <a:t>Object tracking</a:t>
              </a:r>
              <a:endParaRPr kumimoji="1" lang="en-US" altLang="zh-CN" sz="2400" b="1" i="0" u="none" strike="noStrike" kern="1200" cap="none" spc="0" normalizeH="0" baseline="0" noProof="0" dirty="0">
                <a:ln>
                  <a:noFill/>
                </a:ln>
                <a:solidFill>
                  <a:schemeClr val="bg1"/>
                </a:solidFill>
                <a:effectLst/>
                <a:uLnTx/>
                <a:uFillTx/>
                <a:latin typeface="Arial"/>
                <a:ea typeface="微软雅黑"/>
                <a:cs typeface="+mn-cs"/>
              </a:endParaRPr>
            </a:p>
          </p:txBody>
        </p:sp>
        <p:sp>
          <p:nvSpPr>
            <p:cNvPr id="7" name="íṩlïḑé">
              <a:extLst>
                <a:ext uri="{FF2B5EF4-FFF2-40B4-BE49-F238E27FC236}">
                  <a16:creationId xmlns:a16="http://schemas.microsoft.com/office/drawing/2014/main" id="{3017BF3F-7C89-D2D5-1642-94C97E209095}"/>
                </a:ext>
              </a:extLst>
            </p:cNvPr>
            <p:cNvSpPr/>
            <p:nvPr/>
          </p:nvSpPr>
          <p:spPr>
            <a:xfrm>
              <a:off x="9077778" y="2390378"/>
              <a:ext cx="202673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0F2532"/>
                  </a:solidFill>
                  <a:latin typeface="Arial"/>
                  <a:ea typeface="微软雅黑"/>
                </a:rPr>
                <a:t> Motor</a:t>
              </a:r>
              <a:endParaRPr kumimoji="1" lang="en-US" altLang="zh-CN" sz="1600" b="1" i="0" u="none" strike="noStrike" kern="1200" cap="none" spc="0" normalizeH="0" baseline="0" noProof="0" dirty="0">
                <a:ln>
                  <a:noFill/>
                </a:ln>
                <a:solidFill>
                  <a:srgbClr val="0F2532"/>
                </a:solidFill>
                <a:effectLst/>
                <a:uLnTx/>
                <a:uFillTx/>
                <a:latin typeface="Arial"/>
                <a:ea typeface="微软雅黑"/>
                <a:cs typeface="+mn-cs"/>
              </a:endParaRPr>
            </a:p>
          </p:txBody>
        </p:sp>
        <p:sp>
          <p:nvSpPr>
            <p:cNvPr id="8" name="ïS1ïḋé">
              <a:extLst>
                <a:ext uri="{FF2B5EF4-FFF2-40B4-BE49-F238E27FC236}">
                  <a16:creationId xmlns:a16="http://schemas.microsoft.com/office/drawing/2014/main" id="{B0611561-22B6-ACD4-9A03-18B0F43A8C4A}"/>
                </a:ext>
              </a:extLst>
            </p:cNvPr>
            <p:cNvSpPr/>
            <p:nvPr/>
          </p:nvSpPr>
          <p:spPr>
            <a:xfrm>
              <a:off x="8928309" y="4707543"/>
              <a:ext cx="251836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0F2532"/>
                  </a:solidFill>
                  <a:latin typeface="Arial"/>
                  <a:ea typeface="微软雅黑"/>
                </a:rPr>
                <a:t>camera</a:t>
              </a:r>
              <a:endParaRPr kumimoji="1" lang="en-US" altLang="zh-CN" sz="1600" b="1" i="0" u="none" strike="noStrike" kern="1200" cap="none" spc="0" normalizeH="0" baseline="0" noProof="0" dirty="0">
                <a:ln>
                  <a:noFill/>
                </a:ln>
                <a:solidFill>
                  <a:srgbClr val="0F2532"/>
                </a:solidFill>
                <a:effectLst/>
                <a:uLnTx/>
                <a:uFillTx/>
                <a:latin typeface="Arial"/>
                <a:ea typeface="微软雅黑"/>
                <a:cs typeface="+mn-cs"/>
              </a:endParaRPr>
            </a:p>
          </p:txBody>
        </p:sp>
      </p:grpSp>
      <p:pic>
        <p:nvPicPr>
          <p:cNvPr id="15" name="图片 14">
            <a:extLst>
              <a:ext uri="{FF2B5EF4-FFF2-40B4-BE49-F238E27FC236}">
                <a16:creationId xmlns:a16="http://schemas.microsoft.com/office/drawing/2014/main" id="{7BB984FC-D83D-FF8C-B25E-05D05EA13E43}"/>
              </a:ext>
            </a:extLst>
          </p:cNvPr>
          <p:cNvPicPr>
            <a:picLocks noChangeAspect="1"/>
          </p:cNvPicPr>
          <p:nvPr/>
        </p:nvPicPr>
        <p:blipFill>
          <a:blip r:embed="rId3"/>
          <a:stretch>
            <a:fillRect/>
          </a:stretch>
        </p:blipFill>
        <p:spPr>
          <a:xfrm>
            <a:off x="6732857" y="1673234"/>
            <a:ext cx="1666662" cy="1340265"/>
          </a:xfrm>
          <a:prstGeom prst="rect">
            <a:avLst/>
          </a:prstGeom>
        </p:spPr>
      </p:pic>
      <p:pic>
        <p:nvPicPr>
          <p:cNvPr id="22" name="图片 21">
            <a:extLst>
              <a:ext uri="{FF2B5EF4-FFF2-40B4-BE49-F238E27FC236}">
                <a16:creationId xmlns:a16="http://schemas.microsoft.com/office/drawing/2014/main" id="{94B4FF58-175C-94DE-95C3-F00119F9633D}"/>
              </a:ext>
            </a:extLst>
          </p:cNvPr>
          <p:cNvPicPr/>
          <p:nvPr/>
        </p:nvPicPr>
        <p:blipFill>
          <a:blip r:embed="rId4"/>
          <a:stretch>
            <a:fillRect/>
          </a:stretch>
        </p:blipFill>
        <p:spPr>
          <a:xfrm>
            <a:off x="6628953" y="3720301"/>
            <a:ext cx="1780274" cy="1786049"/>
          </a:xfrm>
          <a:prstGeom prst="rect">
            <a:avLst/>
          </a:prstGeom>
          <a:noFill/>
          <a:ln w="9525">
            <a:noFill/>
          </a:ln>
        </p:spPr>
      </p:pic>
    </p:spTree>
    <p:custDataLst>
      <p:tags r:id="rId1"/>
    </p:custDataLst>
    <p:extLst>
      <p:ext uri="{BB962C8B-B14F-4D97-AF65-F5344CB8AC3E}">
        <p14:creationId xmlns:p14="http://schemas.microsoft.com/office/powerpoint/2010/main" val="389853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iṣļïḍé"/>
        <p:cNvGrpSpPr/>
        <p:nvPr/>
      </p:nvGrpSpPr>
      <p:grpSpPr>
        <a:xfrm>
          <a:off x="0" y="0"/>
          <a:ext cx="0" cy="0"/>
          <a:chOff x="0" y="0"/>
          <a:chExt cx="0" cy="0"/>
        </a:xfrm>
      </p:grpSpPr>
      <p:sp>
        <p:nvSpPr>
          <p:cNvPr id="7" name="î$ļiḍè"/>
          <p:cNvSpPr>
            <a:spLocks noGrp="1"/>
          </p:cNvSpPr>
          <p:nvPr>
            <p:ph type="body" sz="quarter" idx="10"/>
          </p:nvPr>
        </p:nvSpPr>
        <p:spPr>
          <a:xfrm>
            <a:off x="7867649" y="6109861"/>
            <a:ext cx="3651251" cy="180659"/>
          </a:xfrm>
        </p:spPr>
        <p:txBody>
          <a:bodyPr/>
          <a:lstStyle/>
          <a:p>
            <a:r>
              <a:rPr lang="en-US" altLang="zh-CN" dirty="0"/>
              <a:t>Speaker name and title</a:t>
            </a:r>
          </a:p>
        </p:txBody>
      </p:sp>
      <p:sp>
        <p:nvSpPr>
          <p:cNvPr id="4" name="ïś1îdé"/>
          <p:cNvSpPr>
            <a:spLocks noGrp="1"/>
          </p:cNvSpPr>
          <p:nvPr>
            <p:ph type="body" sz="quarter" idx="11"/>
          </p:nvPr>
        </p:nvSpPr>
        <p:spPr>
          <a:xfrm>
            <a:off x="673100" y="6109861"/>
            <a:ext cx="3651251" cy="180659"/>
          </a:xfrm>
        </p:spPr>
        <p:txBody>
          <a:bodyPr/>
          <a:lstStyle/>
          <a:p>
            <a:r>
              <a:rPr lang="en-US" altLang="zh-CN" dirty="0"/>
              <a:t>www.islide.cc</a:t>
            </a:r>
            <a:endParaRPr lang="en-US" altLang="en-US" dirty="0"/>
          </a:p>
        </p:txBody>
      </p:sp>
      <p:sp>
        <p:nvSpPr>
          <p:cNvPr id="2" name="íśḻiḑê"/>
          <p:cNvSpPr>
            <a:spLocks noGrp="1"/>
          </p:cNvSpPr>
          <p:nvPr>
            <p:ph type="ctrTitle"/>
          </p:nvPr>
        </p:nvSpPr>
        <p:spPr>
          <a:xfrm>
            <a:off x="5086349" y="1512888"/>
            <a:ext cx="6432553" cy="2387600"/>
          </a:xfrm>
        </p:spPr>
        <p:txBody>
          <a:bodyPr/>
          <a:lstStyle/>
          <a:p>
            <a:r>
              <a:rPr lang="en-US" altLang="zh-CN" dirty="0"/>
              <a:t>Thanks</a:t>
            </a:r>
            <a:br>
              <a:rPr lang="en-US" altLang="zh-CN" dirty="0"/>
            </a:br>
            <a:r>
              <a:rPr lang="en-US" altLang="zh-CN" sz="3200" dirty="0"/>
              <a:t>And Your Slogan Here</a:t>
            </a:r>
            <a:endParaRPr lang="zh-CN" altLang="en-US" dirty="0"/>
          </a:p>
        </p:txBody>
      </p:sp>
      <p:sp>
        <p:nvSpPr>
          <p:cNvPr id="8" name="ïṥlïḑè"/>
          <p:cNvSpPr txBox="1"/>
          <p:nvPr/>
        </p:nvSpPr>
        <p:spPr>
          <a:xfrm>
            <a:off x="656521" y="606633"/>
            <a:ext cx="1141659" cy="338554"/>
          </a:xfrm>
          <a:prstGeom prst="rect">
            <a:avLst/>
          </a:prstGeom>
          <a:noFill/>
        </p:spPr>
        <p:txBody>
          <a:bodyPr wrap="none" rtlCol="0">
            <a:spAutoFit/>
          </a:bodyPr>
          <a:lstStyle/>
          <a:p>
            <a:r>
              <a:rPr lang="en-US" altLang="zh-CN" sz="1600" dirty="0">
                <a:solidFill>
                  <a:srgbClr val="0F2532"/>
                </a:solidFill>
                <a:latin typeface="Arial" panose="020B0604020202020204" pitchFamily="34" charset="0"/>
                <a:ea typeface="微软雅黑" panose="020B0503020204020204" pitchFamily="34" charset="-122"/>
                <a:sym typeface="Arial" panose="020B0604020202020204" pitchFamily="34" charset="0"/>
              </a:rPr>
              <a:t>Logo Here</a:t>
            </a:r>
            <a:endParaRPr lang="zh-CN" altLang="en-US" sz="1600" dirty="0">
              <a:solidFill>
                <a:srgbClr val="0F253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ïṡḷîḋê"/>
          <p:cNvGrpSpPr/>
          <p:nvPr/>
        </p:nvGrpSpPr>
        <p:grpSpPr>
          <a:xfrm>
            <a:off x="11121035" y="606633"/>
            <a:ext cx="412293" cy="856727"/>
            <a:chOff x="535189" y="2761214"/>
            <a:chExt cx="693583" cy="1441236"/>
          </a:xfrm>
        </p:grpSpPr>
        <p:cxnSp>
          <p:nvCxnSpPr>
            <p:cNvPr id="10" name="îśḷïḓé"/>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1" name="í$ļïďè"/>
            <p:cNvSpPr txBox="1"/>
            <p:nvPr/>
          </p:nvSpPr>
          <p:spPr>
            <a:xfrm>
              <a:off x="535189" y="2761214"/>
              <a:ext cx="693583" cy="569535"/>
            </a:xfrm>
            <a:prstGeom prst="rect">
              <a:avLst/>
            </a:prstGeom>
            <a:noFill/>
          </p:spPr>
          <p:txBody>
            <a:bodyPr wrap="none" rtlCol="0">
              <a:spAutoFit/>
            </a:bodyPr>
            <a:lstStyle/>
            <a:p>
              <a:pPr algn="ctr"/>
              <a:r>
                <a:rPr lang="en-US" altLang="zh-CN" sz="1600" dirty="0">
                  <a:solidFill>
                    <a:srgbClr val="0F2532"/>
                  </a:solidFill>
                </a:rPr>
                <a:t>05</a:t>
              </a:r>
            </a:p>
          </p:txBody>
        </p:sp>
        <p:sp>
          <p:nvSpPr>
            <p:cNvPr id="12" name="îŝ1ïḑè"/>
            <p:cNvSpPr txBox="1"/>
            <p:nvPr/>
          </p:nvSpPr>
          <p:spPr>
            <a:xfrm>
              <a:off x="535189" y="3632915"/>
              <a:ext cx="693581" cy="569535"/>
            </a:xfrm>
            <a:prstGeom prst="rect">
              <a:avLst/>
            </a:prstGeom>
            <a:noFill/>
          </p:spPr>
          <p:txBody>
            <a:bodyPr wrap="none" rtlCol="0">
              <a:spAutoFit/>
            </a:bodyPr>
            <a:lstStyle/>
            <a:p>
              <a:pPr algn="ctr"/>
              <a:r>
                <a:rPr lang="en-US" altLang="zh-CN" sz="1600" dirty="0">
                  <a:solidFill>
                    <a:srgbClr val="0F2532">
                      <a:alpha val="50000"/>
                    </a:srgbClr>
                  </a:solidFill>
                </a:rPr>
                <a:t>05</a:t>
              </a:r>
            </a:p>
          </p:txBody>
        </p:sp>
      </p:gr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sľïdê"/>
        <p:cNvGrpSpPr/>
        <p:nvPr/>
      </p:nvGrpSpPr>
      <p:grpSpPr>
        <a:xfrm>
          <a:off x="0" y="0"/>
          <a:ext cx="0" cy="0"/>
          <a:chOff x="0" y="0"/>
          <a:chExt cx="0" cy="0"/>
        </a:xfrm>
      </p:grpSpPr>
      <p:grpSp>
        <p:nvGrpSpPr>
          <p:cNvPr id="3" name="îşļíḓè"/>
          <p:cNvGrpSpPr/>
          <p:nvPr/>
        </p:nvGrpSpPr>
        <p:grpSpPr>
          <a:xfrm>
            <a:off x="757284" y="1700808"/>
            <a:ext cx="10763205" cy="4083608"/>
            <a:chOff x="757282" y="1700808"/>
            <a:chExt cx="10763205" cy="4083608"/>
          </a:xfrm>
        </p:grpSpPr>
        <p:grpSp>
          <p:nvGrpSpPr>
            <p:cNvPr id="4" name="îṩ1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57282" y="1700808"/>
              <a:ext cx="10763205" cy="4083608"/>
              <a:chOff x="1175743" y="1700808"/>
              <a:chExt cx="10344744" cy="4083608"/>
            </a:xfrm>
          </p:grpSpPr>
          <p:sp>
            <p:nvSpPr>
              <p:cNvPr id="6" name="îšḷïdé"/>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sz="3600" b="0" dirty="0">
                    <a:latin typeface="+mn-lt"/>
                    <a:ea typeface="+mn-ea"/>
                    <a:sym typeface="+mn-lt"/>
                  </a:rPr>
                  <a:t>Background and Significance</a:t>
                </a:r>
              </a:p>
              <a:p>
                <a:pPr marL="342900" indent="-342900">
                  <a:lnSpc>
                    <a:spcPct val="150000"/>
                  </a:lnSpc>
                  <a:buFont typeface="+mj-lt"/>
                  <a:buAutoNum type="arabicPeriod"/>
                </a:pPr>
                <a:r>
                  <a:rPr lang="en-US" sz="3600" b="0" dirty="0">
                    <a:latin typeface="+mn-lt"/>
                    <a:ea typeface="+mn-ea"/>
                    <a:sym typeface="+mn-lt"/>
                  </a:rPr>
                  <a:t>System design scheme</a:t>
                </a:r>
              </a:p>
              <a:p>
                <a:pPr marL="342900" indent="-342900">
                  <a:lnSpc>
                    <a:spcPct val="150000"/>
                  </a:lnSpc>
                  <a:buFont typeface="+mj-lt"/>
                  <a:buAutoNum type="arabicPeriod"/>
                </a:pPr>
                <a:r>
                  <a:rPr lang="en-US" altLang="zh-CN" sz="3600" b="0" dirty="0">
                    <a:latin typeface="+mn-lt"/>
                    <a:ea typeface="+mn-ea"/>
                    <a:sym typeface="+mn-lt"/>
                  </a:rPr>
                  <a:t>Schedule</a:t>
                </a:r>
              </a:p>
              <a:p>
                <a:pPr marL="342900" indent="-342900">
                  <a:lnSpc>
                    <a:spcPct val="150000"/>
                  </a:lnSpc>
                  <a:buFont typeface="+mj-lt"/>
                  <a:buAutoNum type="arabicPeriod"/>
                </a:pPr>
                <a:r>
                  <a:rPr lang="zh-CN" altLang="en-US" sz="3600" b="0" dirty="0">
                    <a:latin typeface="+mn-lt"/>
                    <a:ea typeface="+mn-ea"/>
                    <a:sym typeface="+mn-lt"/>
                  </a:rPr>
                  <a:t>Expected functions and results</a:t>
                </a:r>
              </a:p>
            </p:txBody>
          </p:sp>
          <p:cxnSp>
            <p:nvCxnSpPr>
              <p:cNvPr id="7" name="íšḻîḑé"/>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8" name="îṥļiḑe"/>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a:t>
                </a:r>
                <a:r>
                  <a:rPr lang="tr-TR" sz="135" b="1" dirty="0">
                    <a:solidFill>
                      <a:schemeClr val="accent1"/>
                    </a:solidFill>
                    <a:cs typeface="+mn-ea"/>
                    <a:sym typeface="+mn-lt"/>
                  </a:rPr>
                  <a:t>  </a:t>
                </a:r>
                <a:r>
                  <a:rPr lang="tr-TR" sz="2800" b="1" dirty="0">
                    <a:solidFill>
                      <a:schemeClr val="accent1"/>
                    </a:solidFill>
                    <a:cs typeface="+mn-ea"/>
                    <a:sym typeface="+mn-lt"/>
                  </a:rPr>
                  <a:t>TS</a:t>
                </a:r>
              </a:p>
            </p:txBody>
          </p:sp>
        </p:grpSp>
        <p:sp>
          <p:nvSpPr>
            <p:cNvPr id="5" name="iSļïďê"/>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š1íḋe"/>
        <p:cNvGrpSpPr/>
        <p:nvPr/>
      </p:nvGrpSpPr>
      <p:grpSpPr>
        <a:xfrm>
          <a:off x="0" y="0"/>
          <a:ext cx="0" cy="0"/>
          <a:chOff x="0" y="0"/>
          <a:chExt cx="0" cy="0"/>
        </a:xfrm>
      </p:grpSpPr>
      <p:sp>
        <p:nvSpPr>
          <p:cNvPr id="4" name="iś1íḋe"/>
          <p:cNvSpPr>
            <a:spLocks noGrp="1"/>
          </p:cNvSpPr>
          <p:nvPr>
            <p:ph type="title"/>
          </p:nvPr>
        </p:nvSpPr>
        <p:spPr>
          <a:xfrm>
            <a:off x="3448054" y="2268543"/>
            <a:ext cx="5677105" cy="1133475"/>
          </a:xfrm>
        </p:spPr>
        <p:txBody>
          <a:bodyPr>
            <a:normAutofit/>
          </a:bodyPr>
          <a:lstStyle/>
          <a:p>
            <a:r>
              <a:rPr lang="en-US" dirty="0">
                <a:latin typeface="+mn-lt"/>
                <a:ea typeface="+mn-ea"/>
                <a:sym typeface="+mn-lt"/>
              </a:rPr>
              <a:t>Background and Significance</a:t>
            </a:r>
            <a:endParaRPr lang="zh-CN" altLang="en-US" dirty="0"/>
          </a:p>
        </p:txBody>
      </p:sp>
      <p:sp>
        <p:nvSpPr>
          <p:cNvPr id="8" name="işľïḓè"/>
          <p:cNvSpPr txBox="1"/>
          <p:nvPr/>
        </p:nvSpPr>
        <p:spPr>
          <a:xfrm>
            <a:off x="2208459" y="3048679"/>
            <a:ext cx="768421"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01</a:t>
            </a:r>
            <a:endParaRPr lang="zh-CN" altLang="en-US" spc="100" dirty="0">
              <a:latin typeface="Impact" panose="020B0806030902050204" pitchFamily="34" charset="0"/>
              <a:cs typeface="Arial" panose="020B0604020202020204" pitchFamily="34" charset="0"/>
            </a:endParaRPr>
          </a:p>
        </p:txBody>
      </p:sp>
      <p:grpSp>
        <p:nvGrpSpPr>
          <p:cNvPr id="7" name="îŝ1iḓe"/>
          <p:cNvGrpSpPr/>
          <p:nvPr/>
        </p:nvGrpSpPr>
        <p:grpSpPr>
          <a:xfrm>
            <a:off x="11121035" y="606633"/>
            <a:ext cx="412293" cy="856727"/>
            <a:chOff x="535189" y="2761214"/>
            <a:chExt cx="693583" cy="1441236"/>
          </a:xfrm>
        </p:grpSpPr>
        <p:cxnSp>
          <p:nvCxnSpPr>
            <p:cNvPr id="9" name="íšļïḍè"/>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0" name="íṡlíḍe"/>
            <p:cNvSpPr txBox="1"/>
            <p:nvPr/>
          </p:nvSpPr>
          <p:spPr>
            <a:xfrm>
              <a:off x="535189" y="2761214"/>
              <a:ext cx="693583" cy="569535"/>
            </a:xfrm>
            <a:prstGeom prst="rect">
              <a:avLst/>
            </a:prstGeom>
            <a:noFill/>
          </p:spPr>
          <p:txBody>
            <a:bodyPr wrap="none" rtlCol="0">
              <a:spAutoFit/>
            </a:bodyPr>
            <a:lstStyle/>
            <a:p>
              <a:pPr algn="ctr"/>
              <a:r>
                <a:rPr lang="en-US" altLang="zh-CN" sz="1600" dirty="0">
                  <a:solidFill>
                    <a:srgbClr val="0F2532"/>
                  </a:solidFill>
                </a:rPr>
                <a:t>03</a:t>
              </a:r>
            </a:p>
          </p:txBody>
        </p:sp>
        <p:sp>
          <p:nvSpPr>
            <p:cNvPr id="11" name="i$ļíḓê"/>
            <p:cNvSpPr txBox="1"/>
            <p:nvPr/>
          </p:nvSpPr>
          <p:spPr>
            <a:xfrm>
              <a:off x="535189" y="3632915"/>
              <a:ext cx="693581" cy="569535"/>
            </a:xfrm>
            <a:prstGeom prst="rect">
              <a:avLst/>
            </a:prstGeom>
            <a:noFill/>
          </p:spPr>
          <p:txBody>
            <a:bodyPr wrap="none" rtlCol="0">
              <a:spAutoFit/>
            </a:bodyPr>
            <a:lstStyle/>
            <a:p>
              <a:pPr algn="ctr"/>
              <a:r>
                <a:rPr lang="en-US" altLang="zh-CN" sz="1600" dirty="0">
                  <a:solidFill>
                    <a:srgbClr val="0F2532">
                      <a:alpha val="50000"/>
                    </a:srgbClr>
                  </a:solidFill>
                </a:rPr>
                <a:t>05</a:t>
              </a:r>
            </a:p>
          </p:txBody>
        </p:sp>
      </p:gr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Slïḓé"/>
        <p:cNvGrpSpPr/>
        <p:nvPr/>
      </p:nvGrpSpPr>
      <p:grpSpPr>
        <a:xfrm>
          <a:off x="0" y="0"/>
          <a:ext cx="0" cy="0"/>
          <a:chOff x="0" y="0"/>
          <a:chExt cx="0" cy="0"/>
        </a:xfrm>
      </p:grpSpPr>
      <p:sp>
        <p:nvSpPr>
          <p:cNvPr id="2" name="ísľiḑé"/>
          <p:cNvSpPr>
            <a:spLocks noGrp="1"/>
          </p:cNvSpPr>
          <p:nvPr>
            <p:ph type="title"/>
          </p:nvPr>
        </p:nvSpPr>
        <p:spPr/>
        <p:txBody>
          <a:bodyPr/>
          <a:lstStyle/>
          <a:p>
            <a:r>
              <a:rPr lang="en-US" dirty="0">
                <a:latin typeface="+mn-lt"/>
                <a:ea typeface="+mn-ea"/>
                <a:sym typeface="+mn-lt"/>
              </a:rPr>
              <a:t>Background and Significance</a:t>
            </a:r>
            <a:endParaRPr lang="zh-CN" altLang="en-US" dirty="0"/>
          </a:p>
        </p:txBody>
      </p:sp>
      <p:grpSp>
        <p:nvGrpSpPr>
          <p:cNvPr id="3" name="组合 2"/>
          <p:cNvGrpSpPr/>
          <p:nvPr/>
        </p:nvGrpSpPr>
        <p:grpSpPr>
          <a:xfrm>
            <a:off x="518634" y="418465"/>
            <a:ext cx="10602063" cy="5326037"/>
            <a:chOff x="1718371" y="1130300"/>
            <a:chExt cx="8755258" cy="4398279"/>
          </a:xfrm>
        </p:grpSpPr>
        <p:sp>
          <p:nvSpPr>
            <p:cNvPr id="4" name="文本框 3"/>
            <p:cNvSpPr txBox="1"/>
            <p:nvPr/>
          </p:nvSpPr>
          <p:spPr>
            <a:xfrm>
              <a:off x="2026292" y="1130300"/>
              <a:ext cx="8125668" cy="584775"/>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endParaRPr lang="en-US" altLang="zh-CN" sz="3200" dirty="0">
                <a:solidFill>
                  <a:schemeClr val="tx1"/>
                </a:solidFill>
                <a:effectLst>
                  <a:outerShdw blurRad="152400" dist="76200" dir="5400000" algn="ctr" rotWithShape="0">
                    <a:schemeClr val="tx1">
                      <a:lumMod val="85000"/>
                      <a:lumOff val="15000"/>
                      <a:alpha val="10000"/>
                    </a:schemeClr>
                  </a:outerShdw>
                </a:effectLst>
              </a:endParaRPr>
            </a:p>
          </p:txBody>
        </p:sp>
        <p:grpSp>
          <p:nvGrpSpPr>
            <p:cNvPr id="5" name="组合 4"/>
            <p:cNvGrpSpPr/>
            <p:nvPr/>
          </p:nvGrpSpPr>
          <p:grpSpPr>
            <a:xfrm>
              <a:off x="1718371" y="2231231"/>
              <a:ext cx="8755258" cy="3297348"/>
              <a:chOff x="1751606" y="2231231"/>
              <a:chExt cx="8755258" cy="3297348"/>
            </a:xfrm>
          </p:grpSpPr>
          <p:grpSp>
            <p:nvGrpSpPr>
              <p:cNvPr id="6" name="组合 5"/>
              <p:cNvGrpSpPr/>
              <p:nvPr/>
            </p:nvGrpSpPr>
            <p:grpSpPr>
              <a:xfrm>
                <a:off x="1751606" y="2231755"/>
                <a:ext cx="3312031" cy="3296824"/>
                <a:chOff x="4440238" y="2231755"/>
                <a:chExt cx="3312031" cy="3296824"/>
              </a:xfrm>
            </p:grpSpPr>
            <p:sp>
              <p:nvSpPr>
                <p:cNvPr id="13" name="Freeform 5"/>
                <p:cNvSpPr/>
                <p:nvPr/>
              </p:nvSpPr>
              <p:spPr bwMode="auto">
                <a:xfrm>
                  <a:off x="4440238" y="2231755"/>
                  <a:ext cx="3312031" cy="3296824"/>
                </a:xfrm>
                <a:custGeom>
                  <a:avLst/>
                  <a:gdLst>
                    <a:gd name="T0" fmla="*/ 2111 w 2300"/>
                    <a:gd name="T1" fmla="*/ 1492 h 2300"/>
                    <a:gd name="T2" fmla="*/ 1493 w 2300"/>
                    <a:gd name="T3" fmla="*/ 2111 h 2300"/>
                    <a:gd name="T4" fmla="*/ 808 w 2300"/>
                    <a:gd name="T5" fmla="*/ 2111 h 2300"/>
                    <a:gd name="T6" fmla="*/ 190 w 2300"/>
                    <a:gd name="T7" fmla="*/ 1492 h 2300"/>
                    <a:gd name="T8" fmla="*/ 190 w 2300"/>
                    <a:gd name="T9" fmla="*/ 807 h 2300"/>
                    <a:gd name="T10" fmla="*/ 808 w 2300"/>
                    <a:gd name="T11" fmla="*/ 189 h 2300"/>
                    <a:gd name="T12" fmla="*/ 1493 w 2300"/>
                    <a:gd name="T13" fmla="*/ 189 h 2300"/>
                    <a:gd name="T14" fmla="*/ 2111 w 2300"/>
                    <a:gd name="T15" fmla="*/ 807 h 2300"/>
                    <a:gd name="T16" fmla="*/ 2111 w 2300"/>
                    <a:gd name="T17" fmla="*/ 1492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0" h="2300">
                      <a:moveTo>
                        <a:pt x="2111" y="1492"/>
                      </a:moveTo>
                      <a:cubicBezTo>
                        <a:pt x="1493" y="2111"/>
                        <a:pt x="1493" y="2111"/>
                        <a:pt x="1493" y="2111"/>
                      </a:cubicBezTo>
                      <a:cubicBezTo>
                        <a:pt x="1304" y="2300"/>
                        <a:pt x="997" y="2300"/>
                        <a:pt x="808" y="2111"/>
                      </a:cubicBezTo>
                      <a:cubicBezTo>
                        <a:pt x="190" y="1492"/>
                        <a:pt x="190" y="1492"/>
                        <a:pt x="190" y="1492"/>
                      </a:cubicBezTo>
                      <a:cubicBezTo>
                        <a:pt x="0" y="1303"/>
                        <a:pt x="0" y="997"/>
                        <a:pt x="190" y="807"/>
                      </a:cubicBezTo>
                      <a:cubicBezTo>
                        <a:pt x="808" y="189"/>
                        <a:pt x="808" y="189"/>
                        <a:pt x="808" y="189"/>
                      </a:cubicBezTo>
                      <a:cubicBezTo>
                        <a:pt x="997" y="0"/>
                        <a:pt x="1304" y="0"/>
                        <a:pt x="1493" y="189"/>
                      </a:cubicBezTo>
                      <a:cubicBezTo>
                        <a:pt x="2111" y="807"/>
                        <a:pt x="2111" y="807"/>
                        <a:pt x="2111" y="807"/>
                      </a:cubicBezTo>
                      <a:cubicBezTo>
                        <a:pt x="2300" y="997"/>
                        <a:pt x="2300" y="1303"/>
                        <a:pt x="2111" y="1492"/>
                      </a:cubicBezTo>
                      <a:close/>
                    </a:path>
                  </a:pathLst>
                </a:custGeom>
                <a:solidFill>
                  <a:schemeClr val="bg1"/>
                </a:solidFill>
                <a:ln>
                  <a:solidFill>
                    <a:schemeClr val="accent1"/>
                  </a:solidFill>
                </a:ln>
                <a:effectLst>
                  <a:outerShdw blurRad="177800" dist="63500" dir="5400000" algn="ctr" rotWithShape="0">
                    <a:schemeClr val="lt1">
                      <a:lumMod val="100000"/>
                      <a:alpha val="40000"/>
                    </a:schemeClr>
                  </a:outerShdw>
                </a:effectLst>
              </p:spPr>
              <p:txBody>
                <a:bodyPr vert="horz" wrap="square" lIns="540000" tIns="576000" rIns="540000" bIns="45720" numCol="1" anchor="ctr" anchorCtr="1" compatLnSpc="1"/>
                <a:lstStyle/>
                <a:p>
                  <a:pPr algn="ctr">
                    <a:lnSpc>
                      <a:spcPct val="130000"/>
                    </a:lnSpc>
                  </a:pPr>
                  <a:r>
                    <a:rPr lang="en-US" altLang="zh-CN" sz="1200" dirty="0"/>
                    <a:t>Edge detection is an important technology in digital image processing, which can extract the contour information of objects and support the application of image recognition, segmentation and target tracking.</a:t>
                  </a:r>
                </a:p>
                <a:p>
                  <a:pPr algn="ctr">
                    <a:lnSpc>
                      <a:spcPct val="130000"/>
                    </a:lnSpc>
                  </a:pPr>
                  <a:r>
                    <a:rPr lang="en-US" altLang="zh-CN" sz="1000" dirty="0"/>
                    <a:t>.</a:t>
                  </a:r>
                </a:p>
              </p:txBody>
            </p:sp>
            <p:sp>
              <p:nvSpPr>
                <p:cNvPr id="14" name="文本框 13"/>
                <p:cNvSpPr txBox="1"/>
                <p:nvPr/>
              </p:nvSpPr>
              <p:spPr>
                <a:xfrm>
                  <a:off x="5363684" y="2833490"/>
                  <a:ext cx="1452029" cy="329315"/>
                </a:xfrm>
                <a:prstGeom prst="rect">
                  <a:avLst/>
                </a:prstGeom>
                <a:noFill/>
              </p:spPr>
              <p:txBody>
                <a:bodyPr wrap="square" lIns="91440" tIns="45720" rIns="91440" bIns="45720" rtlCol="0" anchor="ctr" anchorCtr="0">
                  <a:spAutoFit/>
                </a:bodyPr>
                <a:lstStyle/>
                <a:p>
                  <a:pPr algn="ctr"/>
                  <a:r>
                    <a:rPr kumimoji="1" lang="en-US" altLang="zh-CN" sz="2000" b="1" dirty="0">
                      <a:latin typeface="Arial" panose="020B0604020202020204" pitchFamily="34" charset="0"/>
                      <a:ea typeface="微软雅黑" panose="020B0503020204020204" pitchFamily="34" charset="-122"/>
                      <a:sym typeface="Arial" panose="020B0604020202020204" pitchFamily="34" charset="0"/>
                    </a:rPr>
                    <a:t>Background</a:t>
                  </a:r>
                </a:p>
              </p:txBody>
            </p:sp>
          </p:grpSp>
          <p:grpSp>
            <p:nvGrpSpPr>
              <p:cNvPr id="7" name="组合 6"/>
              <p:cNvGrpSpPr/>
              <p:nvPr/>
            </p:nvGrpSpPr>
            <p:grpSpPr>
              <a:xfrm>
                <a:off x="4479822" y="2231231"/>
                <a:ext cx="3298825" cy="3297238"/>
                <a:chOff x="4440238" y="2231231"/>
                <a:chExt cx="3298825" cy="3297238"/>
              </a:xfrm>
            </p:grpSpPr>
            <p:sp>
              <p:nvSpPr>
                <p:cNvPr id="11" name="Freeform 5"/>
                <p:cNvSpPr/>
                <p:nvPr/>
              </p:nvSpPr>
              <p:spPr bwMode="auto">
                <a:xfrm>
                  <a:off x="4440238" y="2231231"/>
                  <a:ext cx="3298825" cy="3297238"/>
                </a:xfrm>
                <a:custGeom>
                  <a:avLst/>
                  <a:gdLst>
                    <a:gd name="T0" fmla="*/ 2111 w 2300"/>
                    <a:gd name="T1" fmla="*/ 1492 h 2300"/>
                    <a:gd name="T2" fmla="*/ 1493 w 2300"/>
                    <a:gd name="T3" fmla="*/ 2111 h 2300"/>
                    <a:gd name="T4" fmla="*/ 808 w 2300"/>
                    <a:gd name="T5" fmla="*/ 2111 h 2300"/>
                    <a:gd name="T6" fmla="*/ 190 w 2300"/>
                    <a:gd name="T7" fmla="*/ 1492 h 2300"/>
                    <a:gd name="T8" fmla="*/ 190 w 2300"/>
                    <a:gd name="T9" fmla="*/ 807 h 2300"/>
                    <a:gd name="T10" fmla="*/ 808 w 2300"/>
                    <a:gd name="T11" fmla="*/ 189 h 2300"/>
                    <a:gd name="T12" fmla="*/ 1493 w 2300"/>
                    <a:gd name="T13" fmla="*/ 189 h 2300"/>
                    <a:gd name="T14" fmla="*/ 2111 w 2300"/>
                    <a:gd name="T15" fmla="*/ 807 h 2300"/>
                    <a:gd name="T16" fmla="*/ 2111 w 2300"/>
                    <a:gd name="T17" fmla="*/ 1492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0" h="2300">
                      <a:moveTo>
                        <a:pt x="2111" y="1492"/>
                      </a:moveTo>
                      <a:cubicBezTo>
                        <a:pt x="1493" y="2111"/>
                        <a:pt x="1493" y="2111"/>
                        <a:pt x="1493" y="2111"/>
                      </a:cubicBezTo>
                      <a:cubicBezTo>
                        <a:pt x="1304" y="2300"/>
                        <a:pt x="997" y="2300"/>
                        <a:pt x="808" y="2111"/>
                      </a:cubicBezTo>
                      <a:cubicBezTo>
                        <a:pt x="190" y="1492"/>
                        <a:pt x="190" y="1492"/>
                        <a:pt x="190" y="1492"/>
                      </a:cubicBezTo>
                      <a:cubicBezTo>
                        <a:pt x="0" y="1303"/>
                        <a:pt x="0" y="997"/>
                        <a:pt x="190" y="807"/>
                      </a:cubicBezTo>
                      <a:cubicBezTo>
                        <a:pt x="808" y="189"/>
                        <a:pt x="808" y="189"/>
                        <a:pt x="808" y="189"/>
                      </a:cubicBezTo>
                      <a:cubicBezTo>
                        <a:pt x="997" y="0"/>
                        <a:pt x="1304" y="0"/>
                        <a:pt x="1493" y="189"/>
                      </a:cubicBezTo>
                      <a:cubicBezTo>
                        <a:pt x="2111" y="807"/>
                        <a:pt x="2111" y="807"/>
                        <a:pt x="2111" y="807"/>
                      </a:cubicBezTo>
                      <a:cubicBezTo>
                        <a:pt x="2300" y="997"/>
                        <a:pt x="2300" y="1303"/>
                        <a:pt x="2111" y="1492"/>
                      </a:cubicBezTo>
                      <a:close/>
                    </a:path>
                  </a:pathLst>
                </a:custGeom>
                <a:solidFill>
                  <a:schemeClr val="accent1"/>
                </a:solidFill>
                <a:ln>
                  <a:noFill/>
                </a:ln>
                <a:effectLst>
                  <a:outerShdw blurRad="177800" dist="63500" dir="5400000" algn="ctr" rotWithShape="0">
                    <a:schemeClr val="accent1">
                      <a:alpha val="40000"/>
                    </a:schemeClr>
                  </a:outerShdw>
                </a:effectLst>
              </p:spPr>
              <p:txBody>
                <a:bodyPr vert="horz" wrap="square" lIns="540000" tIns="576000" rIns="540000" bIns="45720" numCol="1" anchor="ctr" anchorCtr="1" compatLnSpc="1"/>
                <a:lstStyle/>
                <a:p>
                  <a:pPr algn="ctr">
                    <a:lnSpc>
                      <a:spcPct val="130000"/>
                    </a:lnSpc>
                  </a:pPr>
                  <a:r>
                    <a:rPr lang="en-US" altLang="zh-CN" sz="1200" dirty="0">
                      <a:solidFill>
                        <a:srgbClr val="FFFFFF"/>
                      </a:solidFill>
                      <a:sym typeface="+mn-ea"/>
                    </a:rPr>
                    <a:t>FPGA technology is widely used in the field of digital signal processing, which can realize high-speed parallel processing. The combination of FPGA, camera and VGA can realize the collection, processing and output of video information</a:t>
                  </a:r>
                </a:p>
              </p:txBody>
            </p:sp>
            <p:sp>
              <p:nvSpPr>
                <p:cNvPr id="12" name="文本框 11"/>
                <p:cNvSpPr txBox="1"/>
                <p:nvPr/>
              </p:nvSpPr>
              <p:spPr>
                <a:xfrm>
                  <a:off x="5400391" y="2833490"/>
                  <a:ext cx="1476675" cy="329315"/>
                </a:xfrm>
                <a:prstGeom prst="rect">
                  <a:avLst/>
                </a:prstGeom>
                <a:noFill/>
              </p:spPr>
              <p:txBody>
                <a:bodyPr wrap="square" lIns="91440" tIns="45720" rIns="91440" bIns="45720" rtlCol="0" anchor="ctr" anchorCtr="0">
                  <a:spAutoFit/>
                </a:bodyPr>
                <a:lstStyle/>
                <a:p>
                  <a:pPr algn="ctr"/>
                  <a:r>
                    <a:rPr kumimoji="1" lang="en-US" altLang="zh-CN" sz="2000" b="1" dirty="0">
                      <a:solidFill>
                        <a:srgbClr val="FFFFFF"/>
                      </a:solidFill>
                      <a:latin typeface="Arial" panose="020B0604020202020204" pitchFamily="34" charset="0"/>
                      <a:ea typeface="微软雅黑" panose="020B0503020204020204" pitchFamily="34" charset="-122"/>
                      <a:sym typeface="Arial" panose="020B0604020202020204" pitchFamily="34" charset="0"/>
                    </a:rPr>
                    <a:t>Significance</a:t>
                  </a:r>
                </a:p>
              </p:txBody>
            </p:sp>
          </p:grpSp>
          <p:grpSp>
            <p:nvGrpSpPr>
              <p:cNvPr id="8" name="组合 7"/>
              <p:cNvGrpSpPr/>
              <p:nvPr/>
            </p:nvGrpSpPr>
            <p:grpSpPr>
              <a:xfrm>
                <a:off x="7208039" y="2231231"/>
                <a:ext cx="3298825" cy="3297238"/>
                <a:chOff x="4440238" y="2231231"/>
                <a:chExt cx="3298825" cy="3297238"/>
              </a:xfrm>
            </p:grpSpPr>
            <p:sp>
              <p:nvSpPr>
                <p:cNvPr id="9" name="Freeform 5"/>
                <p:cNvSpPr/>
                <p:nvPr/>
              </p:nvSpPr>
              <p:spPr bwMode="auto">
                <a:xfrm>
                  <a:off x="4440238" y="2231231"/>
                  <a:ext cx="3298825" cy="3297238"/>
                </a:xfrm>
                <a:custGeom>
                  <a:avLst/>
                  <a:gdLst>
                    <a:gd name="T0" fmla="*/ 2111 w 2300"/>
                    <a:gd name="T1" fmla="*/ 1492 h 2300"/>
                    <a:gd name="T2" fmla="*/ 1493 w 2300"/>
                    <a:gd name="T3" fmla="*/ 2111 h 2300"/>
                    <a:gd name="T4" fmla="*/ 808 w 2300"/>
                    <a:gd name="T5" fmla="*/ 2111 h 2300"/>
                    <a:gd name="T6" fmla="*/ 190 w 2300"/>
                    <a:gd name="T7" fmla="*/ 1492 h 2300"/>
                    <a:gd name="T8" fmla="*/ 190 w 2300"/>
                    <a:gd name="T9" fmla="*/ 807 h 2300"/>
                    <a:gd name="T10" fmla="*/ 808 w 2300"/>
                    <a:gd name="T11" fmla="*/ 189 h 2300"/>
                    <a:gd name="T12" fmla="*/ 1493 w 2300"/>
                    <a:gd name="T13" fmla="*/ 189 h 2300"/>
                    <a:gd name="T14" fmla="*/ 2111 w 2300"/>
                    <a:gd name="T15" fmla="*/ 807 h 2300"/>
                    <a:gd name="T16" fmla="*/ 2111 w 2300"/>
                    <a:gd name="T17" fmla="*/ 1492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0" h="2300">
                      <a:moveTo>
                        <a:pt x="2111" y="1492"/>
                      </a:moveTo>
                      <a:cubicBezTo>
                        <a:pt x="1493" y="2111"/>
                        <a:pt x="1493" y="2111"/>
                        <a:pt x="1493" y="2111"/>
                      </a:cubicBezTo>
                      <a:cubicBezTo>
                        <a:pt x="1304" y="2300"/>
                        <a:pt x="997" y="2300"/>
                        <a:pt x="808" y="2111"/>
                      </a:cubicBezTo>
                      <a:cubicBezTo>
                        <a:pt x="190" y="1492"/>
                        <a:pt x="190" y="1492"/>
                        <a:pt x="190" y="1492"/>
                      </a:cubicBezTo>
                      <a:cubicBezTo>
                        <a:pt x="0" y="1303"/>
                        <a:pt x="0" y="997"/>
                        <a:pt x="190" y="807"/>
                      </a:cubicBezTo>
                      <a:cubicBezTo>
                        <a:pt x="808" y="189"/>
                        <a:pt x="808" y="189"/>
                        <a:pt x="808" y="189"/>
                      </a:cubicBezTo>
                      <a:cubicBezTo>
                        <a:pt x="997" y="0"/>
                        <a:pt x="1304" y="0"/>
                        <a:pt x="1493" y="189"/>
                      </a:cubicBezTo>
                      <a:cubicBezTo>
                        <a:pt x="2111" y="807"/>
                        <a:pt x="2111" y="807"/>
                        <a:pt x="2111" y="807"/>
                      </a:cubicBezTo>
                      <a:cubicBezTo>
                        <a:pt x="2300" y="997"/>
                        <a:pt x="2300" y="1303"/>
                        <a:pt x="2111" y="1492"/>
                      </a:cubicBezTo>
                      <a:close/>
                    </a:path>
                  </a:pathLst>
                </a:custGeom>
                <a:solidFill>
                  <a:schemeClr val="bg1"/>
                </a:solidFill>
                <a:ln>
                  <a:solidFill>
                    <a:schemeClr val="accent1"/>
                  </a:solidFill>
                </a:ln>
                <a:effectLst>
                  <a:outerShdw blurRad="177800" dist="63500" dir="5400000" algn="ctr" rotWithShape="0">
                    <a:schemeClr val="lt1">
                      <a:lumMod val="100000"/>
                      <a:alpha val="40000"/>
                    </a:schemeClr>
                  </a:outerShdw>
                </a:effectLst>
              </p:spPr>
              <p:txBody>
                <a:bodyPr vert="horz" wrap="square" lIns="540000" tIns="576000" rIns="540000" bIns="45720" numCol="1" anchor="ctr" anchorCtr="1" compatLnSpc="1"/>
                <a:lstStyle/>
                <a:p>
                  <a:pPr algn="ctr">
                    <a:lnSpc>
                      <a:spcPct val="130000"/>
                    </a:lnSpc>
                  </a:pPr>
                  <a:r>
                    <a:rPr lang="en-US" altLang="zh-CN" sz="1200" dirty="0">
                      <a:solidFill>
                        <a:schemeClr val="tx1"/>
                      </a:solidFill>
                      <a:sym typeface="+mn-ea"/>
                    </a:rPr>
                    <a:t>Using the high performance calculation and programmability of FPGA, the edge information is extracted and output to the display screen while the video data is read in real time, so as to realize efficient digital image processing.</a:t>
                  </a:r>
                </a:p>
              </p:txBody>
            </p:sp>
            <p:sp>
              <p:nvSpPr>
                <p:cNvPr id="10" name="文本框 9"/>
                <p:cNvSpPr txBox="1"/>
                <p:nvPr/>
              </p:nvSpPr>
              <p:spPr>
                <a:xfrm>
                  <a:off x="5461220" y="2772399"/>
                  <a:ext cx="1210811" cy="390669"/>
                </a:xfrm>
                <a:prstGeom prst="rect">
                  <a:avLst/>
                </a:prstGeom>
                <a:noFill/>
              </p:spPr>
              <p:txBody>
                <a:bodyPr wrap="square" lIns="91440" tIns="45720" rIns="91440" bIns="4572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O</a:t>
                  </a:r>
                  <a:r>
                    <a:rPr kumimoji="1"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bjective</a:t>
                  </a:r>
                  <a:r>
                    <a:rPr kumimoji="1"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s</a:t>
                  </a:r>
                </a:p>
              </p:txBody>
            </p:sp>
          </p:grpSp>
        </p:gr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š1íḋe"/>
        <p:cNvGrpSpPr/>
        <p:nvPr/>
      </p:nvGrpSpPr>
      <p:grpSpPr>
        <a:xfrm>
          <a:off x="0" y="0"/>
          <a:ext cx="0" cy="0"/>
          <a:chOff x="0" y="0"/>
          <a:chExt cx="0" cy="0"/>
        </a:xfrm>
      </p:grpSpPr>
      <p:sp>
        <p:nvSpPr>
          <p:cNvPr id="4" name="iś1íḋe"/>
          <p:cNvSpPr>
            <a:spLocks noGrp="1"/>
          </p:cNvSpPr>
          <p:nvPr>
            <p:ph type="title"/>
          </p:nvPr>
        </p:nvSpPr>
        <p:spPr>
          <a:xfrm>
            <a:off x="3448054" y="2268543"/>
            <a:ext cx="5677105" cy="1133475"/>
          </a:xfrm>
        </p:spPr>
        <p:txBody>
          <a:bodyPr/>
          <a:lstStyle/>
          <a:p>
            <a:r>
              <a:rPr lang="en-US" dirty="0">
                <a:latin typeface="+mn-lt"/>
                <a:ea typeface="+mn-ea"/>
                <a:sym typeface="+mn-lt"/>
              </a:rPr>
              <a:t>System design scheme</a:t>
            </a:r>
            <a:endParaRPr lang="zh-CN" altLang="en-US" dirty="0"/>
          </a:p>
        </p:txBody>
      </p:sp>
      <p:sp>
        <p:nvSpPr>
          <p:cNvPr id="8" name="işľïḓè"/>
          <p:cNvSpPr txBox="1"/>
          <p:nvPr/>
        </p:nvSpPr>
        <p:spPr>
          <a:xfrm>
            <a:off x="2208459" y="3048679"/>
            <a:ext cx="768421"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02</a:t>
            </a:r>
            <a:endParaRPr lang="zh-CN" altLang="en-US" spc="100" dirty="0">
              <a:latin typeface="Impact" panose="020B0806030902050204" pitchFamily="34" charset="0"/>
              <a:cs typeface="Arial" panose="020B0604020202020204" pitchFamily="34" charset="0"/>
            </a:endParaRPr>
          </a:p>
        </p:txBody>
      </p:sp>
      <p:grpSp>
        <p:nvGrpSpPr>
          <p:cNvPr id="7" name="îŝ1iḓe"/>
          <p:cNvGrpSpPr/>
          <p:nvPr/>
        </p:nvGrpSpPr>
        <p:grpSpPr>
          <a:xfrm>
            <a:off x="11121035" y="606633"/>
            <a:ext cx="412293" cy="856727"/>
            <a:chOff x="535189" y="2761214"/>
            <a:chExt cx="693583" cy="1441236"/>
          </a:xfrm>
        </p:grpSpPr>
        <p:cxnSp>
          <p:nvCxnSpPr>
            <p:cNvPr id="9" name="íšļïḍè"/>
            <p:cNvCxnSpPr/>
            <p:nvPr/>
          </p:nvCxnSpPr>
          <p:spPr>
            <a:xfrm flipH="1">
              <a:off x="723460" y="3369500"/>
              <a:ext cx="284989" cy="285918"/>
            </a:xfrm>
            <a:prstGeom prst="line">
              <a:avLst/>
            </a:prstGeom>
            <a:ln w="12700">
              <a:solidFill>
                <a:srgbClr val="0F2532">
                  <a:alpha val="50000"/>
                </a:srgbClr>
              </a:solidFill>
            </a:ln>
          </p:spPr>
          <p:style>
            <a:lnRef idx="1">
              <a:schemeClr val="accent1"/>
            </a:lnRef>
            <a:fillRef idx="0">
              <a:schemeClr val="accent1"/>
            </a:fillRef>
            <a:effectRef idx="0">
              <a:schemeClr val="accent1"/>
            </a:effectRef>
            <a:fontRef idx="minor">
              <a:schemeClr val="tx1"/>
            </a:fontRef>
          </p:style>
        </p:cxnSp>
        <p:sp>
          <p:nvSpPr>
            <p:cNvPr id="10" name="íṡlíḍe"/>
            <p:cNvSpPr txBox="1"/>
            <p:nvPr/>
          </p:nvSpPr>
          <p:spPr>
            <a:xfrm>
              <a:off x="535189" y="2761214"/>
              <a:ext cx="693583" cy="569535"/>
            </a:xfrm>
            <a:prstGeom prst="rect">
              <a:avLst/>
            </a:prstGeom>
            <a:noFill/>
          </p:spPr>
          <p:txBody>
            <a:bodyPr wrap="none" rtlCol="0">
              <a:spAutoFit/>
            </a:bodyPr>
            <a:lstStyle/>
            <a:p>
              <a:pPr algn="ctr"/>
              <a:r>
                <a:rPr lang="en-US" altLang="zh-CN" sz="1600" dirty="0">
                  <a:solidFill>
                    <a:srgbClr val="0F2532"/>
                  </a:solidFill>
                </a:rPr>
                <a:t>03</a:t>
              </a:r>
            </a:p>
          </p:txBody>
        </p:sp>
        <p:sp>
          <p:nvSpPr>
            <p:cNvPr id="11" name="i$ļíḓê"/>
            <p:cNvSpPr txBox="1"/>
            <p:nvPr/>
          </p:nvSpPr>
          <p:spPr>
            <a:xfrm>
              <a:off x="535189" y="3632915"/>
              <a:ext cx="693581" cy="569535"/>
            </a:xfrm>
            <a:prstGeom prst="rect">
              <a:avLst/>
            </a:prstGeom>
            <a:noFill/>
          </p:spPr>
          <p:txBody>
            <a:bodyPr wrap="none" rtlCol="0">
              <a:spAutoFit/>
            </a:bodyPr>
            <a:lstStyle/>
            <a:p>
              <a:pPr algn="ctr"/>
              <a:r>
                <a:rPr lang="en-US" altLang="zh-CN" sz="1600" dirty="0">
                  <a:solidFill>
                    <a:srgbClr val="0F2532">
                      <a:alpha val="50000"/>
                    </a:srgbClr>
                  </a:solidFill>
                </a:rPr>
                <a:t>05</a:t>
              </a:r>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mn-lt"/>
                <a:ea typeface="+mn-ea"/>
                <a:sym typeface="+mn-lt"/>
              </a:rPr>
              <a:t>System design scheme</a:t>
            </a:r>
            <a:endParaRPr lang="zh-CN" altLang="en-US" dirty="0"/>
          </a:p>
        </p:txBody>
      </p:sp>
      <p:grpSp>
        <p:nvGrpSpPr>
          <p:cNvPr id="3" name="组合 2"/>
          <p:cNvGrpSpPr/>
          <p:nvPr/>
        </p:nvGrpSpPr>
        <p:grpSpPr>
          <a:xfrm>
            <a:off x="1980170" y="1357215"/>
            <a:ext cx="7286173" cy="4656870"/>
            <a:chOff x="1574152" y="1303765"/>
            <a:chExt cx="4624796" cy="4656870"/>
          </a:xfrm>
        </p:grpSpPr>
        <p:sp>
          <p:nvSpPr>
            <p:cNvPr id="4" name="işliḓe"/>
            <p:cNvSpPr/>
            <p:nvPr/>
          </p:nvSpPr>
          <p:spPr bwMode="auto">
            <a:xfrm>
              <a:off x="4305003" y="1303765"/>
              <a:ext cx="1893945" cy="644119"/>
            </a:xfrm>
            <a:prstGeom prst="roundRect">
              <a:avLst/>
            </a:prstGeom>
            <a:solidFill>
              <a:schemeClr val="bg1">
                <a:lumMod val="95000"/>
              </a:schemeClr>
            </a:solidFill>
            <a:ln w="19050">
              <a:noFill/>
              <a:round/>
            </a:ln>
          </p:spPr>
          <p:txBody>
            <a:bodyPr vert="horz" wrap="square" lIns="91440" tIns="45720" rIns="91440" bIns="45720" anchor="ctr" anchorCtr="1" compatLnSpc="1">
              <a:normAutofit/>
            </a:bodyPr>
            <a:lstStyle/>
            <a:p>
              <a:pPr algn="ctr"/>
              <a:r>
                <a:rPr lang="en-US" altLang="zh-CN" sz="1400" b="1" dirty="0"/>
                <a:t>System framework design</a:t>
              </a:r>
            </a:p>
          </p:txBody>
        </p:sp>
        <p:sp>
          <p:nvSpPr>
            <p:cNvPr id="5" name="ïsḻiḓé"/>
            <p:cNvSpPr/>
            <p:nvPr/>
          </p:nvSpPr>
          <p:spPr bwMode="auto">
            <a:xfrm>
              <a:off x="4305003" y="2641348"/>
              <a:ext cx="1893945" cy="644119"/>
            </a:xfrm>
            <a:prstGeom prst="roundRect">
              <a:avLst/>
            </a:prstGeom>
            <a:solidFill>
              <a:schemeClr val="bg1">
                <a:lumMod val="95000"/>
              </a:schemeClr>
            </a:solidFill>
            <a:ln w="19050">
              <a:noFill/>
              <a:round/>
            </a:ln>
          </p:spPr>
          <p:txBody>
            <a:bodyPr vert="horz" wrap="square" lIns="91440" tIns="45720" rIns="91440" bIns="45720" anchor="ctr" anchorCtr="1" compatLnSpc="1">
              <a:normAutofit/>
            </a:bodyPr>
            <a:lstStyle/>
            <a:p>
              <a:pPr algn="ctr"/>
              <a:r>
                <a:rPr lang="zh-CN" altLang="en-US" sz="1400" b="1" dirty="0"/>
                <a:t>Hardware selection</a:t>
              </a:r>
            </a:p>
          </p:txBody>
        </p:sp>
        <p:sp>
          <p:nvSpPr>
            <p:cNvPr id="6" name="íŝlîďé"/>
            <p:cNvSpPr/>
            <p:nvPr/>
          </p:nvSpPr>
          <p:spPr bwMode="auto">
            <a:xfrm>
              <a:off x="4305003" y="3978932"/>
              <a:ext cx="1893945" cy="644119"/>
            </a:xfrm>
            <a:prstGeom prst="roundRect">
              <a:avLst/>
            </a:prstGeom>
            <a:solidFill>
              <a:schemeClr val="bg1">
                <a:lumMod val="95000"/>
              </a:schemeClr>
            </a:solidFill>
            <a:ln w="19050">
              <a:noFill/>
              <a:round/>
            </a:ln>
          </p:spPr>
          <p:txBody>
            <a:bodyPr vert="horz" wrap="square" lIns="91440" tIns="45720" rIns="91440" bIns="45720" anchor="ctr" anchorCtr="1" compatLnSpc="1">
              <a:normAutofit/>
            </a:bodyPr>
            <a:lstStyle/>
            <a:p>
              <a:pPr algn="ctr"/>
              <a:r>
                <a:rPr lang="zh-CN" altLang="en-US" sz="1400" b="1" dirty="0"/>
                <a:t>Camera acquisition and processing</a:t>
              </a:r>
            </a:p>
          </p:txBody>
        </p:sp>
        <p:sp>
          <p:nvSpPr>
            <p:cNvPr id="7" name="íslïḓe"/>
            <p:cNvSpPr/>
            <p:nvPr/>
          </p:nvSpPr>
          <p:spPr bwMode="auto">
            <a:xfrm>
              <a:off x="4305003" y="5316516"/>
              <a:ext cx="1893945" cy="644119"/>
            </a:xfrm>
            <a:prstGeom prst="roundRect">
              <a:avLst/>
            </a:prstGeom>
            <a:solidFill>
              <a:schemeClr val="bg1">
                <a:lumMod val="95000"/>
              </a:schemeClr>
            </a:solidFill>
            <a:ln w="19050">
              <a:noFill/>
              <a:round/>
            </a:ln>
          </p:spPr>
          <p:txBody>
            <a:bodyPr vert="horz" wrap="square" lIns="91440" tIns="45720" rIns="91440" bIns="45720" anchor="ctr" anchorCtr="1" compatLnSpc="1">
              <a:normAutofit/>
            </a:bodyPr>
            <a:lstStyle/>
            <a:p>
              <a:pPr algn="ctr"/>
              <a:r>
                <a:rPr lang="zh-CN" altLang="en-US" sz="1400" b="1" dirty="0"/>
                <a:t>Edge extraction algorithm</a:t>
              </a:r>
            </a:p>
          </p:txBody>
        </p:sp>
        <p:sp>
          <p:nvSpPr>
            <p:cNvPr id="8" name="îsḷiḓê"/>
            <p:cNvSpPr/>
            <p:nvPr/>
          </p:nvSpPr>
          <p:spPr bwMode="auto">
            <a:xfrm>
              <a:off x="1574152" y="2545444"/>
              <a:ext cx="1893944" cy="2145384"/>
            </a:xfrm>
            <a:prstGeom prst="roundRect">
              <a:avLst/>
            </a:prstGeom>
            <a:solidFill>
              <a:schemeClr val="accent1"/>
            </a:solidFill>
            <a:ln w="19050">
              <a:noFill/>
              <a:round/>
            </a:ln>
          </p:spPr>
          <p:txBody>
            <a:bodyPr vert="horz" wrap="square" lIns="91440" tIns="45720" rIns="91440" bIns="45720" anchor="ctr" anchorCtr="1" compatLnSpc="1">
              <a:normAutofit/>
            </a:bodyPr>
            <a:lstStyle/>
            <a:p>
              <a:pPr algn="ctr"/>
              <a:r>
                <a:rPr kumimoji="1"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Overall scheme</a:t>
              </a:r>
            </a:p>
          </p:txBody>
        </p:sp>
        <p:grpSp>
          <p:nvGrpSpPr>
            <p:cNvPr id="9" name="组合 8"/>
            <p:cNvGrpSpPr/>
            <p:nvPr/>
          </p:nvGrpSpPr>
          <p:grpSpPr>
            <a:xfrm>
              <a:off x="3722764" y="1631677"/>
              <a:ext cx="582239" cy="3985513"/>
              <a:chOff x="4231214" y="1600199"/>
              <a:chExt cx="582239" cy="3985513"/>
            </a:xfrm>
          </p:grpSpPr>
          <p:cxnSp>
            <p:nvCxnSpPr>
              <p:cNvPr id="11" name="直接箭头连接符 6"/>
              <p:cNvCxnSpPr/>
              <p:nvPr/>
            </p:nvCxnSpPr>
            <p:spPr>
              <a:xfrm>
                <a:off x="4234585" y="1600199"/>
                <a:ext cx="0" cy="3985513"/>
              </a:xfrm>
              <a:prstGeom prst="straightConnector1">
                <a:avLst/>
              </a:prstGeom>
              <a:ln w="12700">
                <a:solidFill>
                  <a:schemeClr val="lt1">
                    <a:lumMod val="10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6"/>
              <p:cNvCxnSpPr/>
              <p:nvPr/>
            </p:nvCxnSpPr>
            <p:spPr>
              <a:xfrm flipH="1">
                <a:off x="4231214" y="1600199"/>
                <a:ext cx="582239" cy="0"/>
              </a:xfrm>
              <a:prstGeom prst="straightConnector1">
                <a:avLst/>
              </a:prstGeom>
              <a:ln w="12700">
                <a:solidFill>
                  <a:schemeClr val="lt1">
                    <a:lumMod val="10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flipH="1">
                <a:off x="4231214" y="5585712"/>
                <a:ext cx="582239" cy="0"/>
              </a:xfrm>
              <a:prstGeom prst="straightConnector1">
                <a:avLst/>
              </a:prstGeom>
              <a:ln w="12700">
                <a:solidFill>
                  <a:schemeClr val="lt1">
                    <a:lumMod val="10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1"/>
              </p:cNvCxnSpPr>
              <p:nvPr/>
            </p:nvCxnSpPr>
            <p:spPr>
              <a:xfrm flipH="1">
                <a:off x="4231214" y="2931930"/>
                <a:ext cx="582239" cy="6533"/>
              </a:xfrm>
              <a:prstGeom prst="line">
                <a:avLst/>
              </a:prstGeom>
              <a:ln w="12700">
                <a:solidFill>
                  <a:schemeClr val="lt1">
                    <a:lumMod val="10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1"/>
              </p:cNvCxnSpPr>
              <p:nvPr/>
            </p:nvCxnSpPr>
            <p:spPr>
              <a:xfrm flipH="1" flipV="1">
                <a:off x="4231214" y="4267200"/>
                <a:ext cx="582239" cy="2314"/>
              </a:xfrm>
              <a:prstGeom prst="line">
                <a:avLst/>
              </a:prstGeom>
              <a:ln w="12700">
                <a:solidFill>
                  <a:schemeClr val="lt1">
                    <a:lumMod val="100000"/>
                    <a:alpha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System framework design</a:t>
            </a:r>
            <a:endParaRPr lang="zh-CN" altLang="en-US" dirty="0"/>
          </a:p>
        </p:txBody>
      </p:sp>
      <p:grpSp>
        <p:nvGrpSpPr>
          <p:cNvPr id="3" name="组合 2"/>
          <p:cNvGrpSpPr/>
          <p:nvPr/>
        </p:nvGrpSpPr>
        <p:grpSpPr>
          <a:xfrm>
            <a:off x="5408269" y="1844313"/>
            <a:ext cx="6110631" cy="3575773"/>
            <a:chOff x="5408269" y="1844313"/>
            <a:chExt cx="6110631" cy="3575773"/>
          </a:xfrm>
        </p:grpSpPr>
        <p:grpSp>
          <p:nvGrpSpPr>
            <p:cNvPr id="5" name="íşḷiḑé"/>
            <p:cNvGrpSpPr/>
            <p:nvPr/>
          </p:nvGrpSpPr>
          <p:grpSpPr>
            <a:xfrm>
              <a:off x="5408269" y="1844313"/>
              <a:ext cx="6110631" cy="972273"/>
              <a:chOff x="5408269" y="1844313"/>
              <a:chExt cx="6110631" cy="972273"/>
            </a:xfrm>
          </p:grpSpPr>
          <p:sp>
            <p:nvSpPr>
              <p:cNvPr id="10" name="ïšľiḓê"/>
              <p:cNvSpPr/>
              <p:nvPr/>
            </p:nvSpPr>
            <p:spPr>
              <a:xfrm>
                <a:off x="5466786" y="1844314"/>
                <a:ext cx="6052114" cy="963592"/>
              </a:xfrm>
              <a:prstGeom prst="rect">
                <a:avLst/>
              </a:prstGeom>
              <a:solidFill>
                <a:schemeClr val="tx2">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r>
                  <a:rPr kumimoji="1" lang="en-US" altLang="zh-CN" sz="1200" b="1">
                    <a:solidFill>
                      <a:schemeClr val="tx1"/>
                    </a:solidFill>
                  </a:rPr>
                  <a:t>Video acquisition module:</a:t>
                </a:r>
                <a:r>
                  <a:rPr kumimoji="1" lang="en-US" altLang="zh-CN" sz="1200">
                    <a:solidFill>
                      <a:schemeClr val="tx1"/>
                    </a:solidFill>
                  </a:rPr>
                  <a:t> The camera module is used to collect external video signals and convert them into digital signals and input them into FPGA.</a:t>
                </a:r>
              </a:p>
            </p:txBody>
          </p:sp>
          <p:sp>
            <p:nvSpPr>
              <p:cNvPr id="11" name="îśḻïďe"/>
              <p:cNvSpPr/>
              <p:nvPr/>
            </p:nvSpPr>
            <p:spPr>
              <a:xfrm>
                <a:off x="5408269" y="1844313"/>
                <a:ext cx="46299" cy="9722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íṥḷîďè"/>
            <p:cNvSpPr/>
            <p:nvPr/>
          </p:nvSpPr>
          <p:spPr>
            <a:xfrm>
              <a:off x="5408269" y="3146064"/>
              <a:ext cx="6110631" cy="963592"/>
            </a:xfrm>
            <a:prstGeom prst="rect">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wrap="square" lIns="180000" tIns="45720" rIns="180000" bIns="45720" rtlCol="0" anchor="ctr">
              <a:normAutofit/>
            </a:bodyPr>
            <a:lstStyle/>
            <a:p>
              <a:r>
                <a:rPr lang="en-US" altLang="zh-CN" sz="1200" b="1">
                  <a:solidFill>
                    <a:srgbClr val="FFFFFF"/>
                  </a:solidFill>
                </a:rPr>
                <a:t>Image processing and edge detection module:</a:t>
              </a:r>
              <a:r>
                <a:rPr lang="en-US" altLang="zh-CN" sz="1200">
                  <a:solidFill>
                    <a:srgbClr val="FFFFFF"/>
                  </a:solidFill>
                </a:rPr>
                <a:t> image preprocessing using FPGA, including noise removal and image enhancement. Then the edge detection operation is carried out to extract the image edge information.</a:t>
              </a:r>
            </a:p>
          </p:txBody>
        </p:sp>
        <p:grpSp>
          <p:nvGrpSpPr>
            <p:cNvPr id="7" name="iṧlïḋé"/>
            <p:cNvGrpSpPr/>
            <p:nvPr/>
          </p:nvGrpSpPr>
          <p:grpSpPr>
            <a:xfrm>
              <a:off x="5408269" y="4447813"/>
              <a:ext cx="6110631" cy="972273"/>
              <a:chOff x="5408269" y="4447813"/>
              <a:chExt cx="6110631" cy="972273"/>
            </a:xfrm>
          </p:grpSpPr>
          <p:sp>
            <p:nvSpPr>
              <p:cNvPr id="8" name="iślíḍê"/>
              <p:cNvSpPr/>
              <p:nvPr/>
            </p:nvSpPr>
            <p:spPr>
              <a:xfrm>
                <a:off x="5466786" y="4447814"/>
                <a:ext cx="6052114" cy="963592"/>
              </a:xfrm>
              <a:prstGeom prst="rect">
                <a:avLst/>
              </a:prstGeom>
              <a:solidFill>
                <a:schemeClr val="tx2">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r>
                  <a:rPr kumimoji="1" lang="en-US" altLang="zh-CN" sz="1200" b="1">
                    <a:solidFill>
                      <a:schemeClr val="tx1"/>
                    </a:solidFill>
                  </a:rPr>
                  <a:t>VGA output module:</a:t>
                </a:r>
                <a:r>
                  <a:rPr kumimoji="1" lang="en-US" altLang="zh-CN" sz="1200">
                    <a:solidFill>
                      <a:schemeClr val="tx1"/>
                    </a:solidFill>
                  </a:rPr>
                  <a:t> output the processed image signals to the VGA display screen and display them through the display screen.</a:t>
                </a:r>
              </a:p>
            </p:txBody>
          </p:sp>
          <p:sp>
            <p:nvSpPr>
              <p:cNvPr id="9" name="î$ļíḓé"/>
              <p:cNvSpPr/>
              <p:nvPr/>
            </p:nvSpPr>
            <p:spPr>
              <a:xfrm>
                <a:off x="5408269" y="4447813"/>
                <a:ext cx="46299" cy="9722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12" name="图片 11">
            <a:extLst>
              <a:ext uri="{FF2B5EF4-FFF2-40B4-BE49-F238E27FC236}">
                <a16:creationId xmlns:a16="http://schemas.microsoft.com/office/drawing/2014/main" id="{04A28CFF-4F9B-06E7-0314-0F713E67B870}"/>
              </a:ext>
            </a:extLst>
          </p:cNvPr>
          <p:cNvPicPr>
            <a:picLocks noChangeAspect="1"/>
          </p:cNvPicPr>
          <p:nvPr/>
        </p:nvPicPr>
        <p:blipFill>
          <a:blip r:embed="rId2"/>
          <a:stretch>
            <a:fillRect/>
          </a:stretch>
        </p:blipFill>
        <p:spPr>
          <a:xfrm>
            <a:off x="1704876" y="1122966"/>
            <a:ext cx="1924180" cy="5088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45313"/>
            <a:ext cx="10083797" cy="730628"/>
          </a:xfrm>
        </p:spPr>
        <p:txBody>
          <a:bodyPr>
            <a:normAutofit fontScale="90000"/>
          </a:bodyPr>
          <a:lstStyle/>
          <a:p>
            <a:r>
              <a:rPr lang="zh-CN" altLang="en-US" dirty="0">
                <a:sym typeface="+mn-ea"/>
              </a:rPr>
              <a:t>Hardware selection</a:t>
            </a:r>
            <a:br>
              <a:rPr lang="zh-CN" altLang="en-US" sz="2400" b="1" dirty="0"/>
            </a:br>
            <a:endParaRPr lang="zh-CN" altLang="en-US" dirty="0"/>
          </a:p>
        </p:txBody>
      </p:sp>
      <p:grpSp>
        <p:nvGrpSpPr>
          <p:cNvPr id="3" name="组合 2"/>
          <p:cNvGrpSpPr/>
          <p:nvPr/>
        </p:nvGrpSpPr>
        <p:grpSpPr>
          <a:xfrm>
            <a:off x="959485" y="1470025"/>
            <a:ext cx="5462905" cy="3963035"/>
            <a:chOff x="959427" y="1470118"/>
            <a:chExt cx="5479471" cy="3962798"/>
          </a:xfrm>
        </p:grpSpPr>
        <p:grpSp>
          <p:nvGrpSpPr>
            <p:cNvPr id="4" name="ïṩlíḋê"/>
            <p:cNvGrpSpPr/>
            <p:nvPr/>
          </p:nvGrpSpPr>
          <p:grpSpPr>
            <a:xfrm>
              <a:off x="959427" y="1470118"/>
              <a:ext cx="5479471" cy="3962798"/>
              <a:chOff x="1053894" y="3182543"/>
              <a:chExt cx="5479471" cy="3962798"/>
            </a:xfrm>
          </p:grpSpPr>
          <p:sp>
            <p:nvSpPr>
              <p:cNvPr id="11" name="íṥḷîḓè"/>
              <p:cNvSpPr txBox="1"/>
              <p:nvPr/>
            </p:nvSpPr>
            <p:spPr>
              <a:xfrm flipH="1">
                <a:off x="1234144" y="3362237"/>
                <a:ext cx="5299221" cy="3783104"/>
              </a:xfrm>
              <a:prstGeom prst="roundRect">
                <a:avLst>
                  <a:gd name="adj" fmla="val 1200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defRPr sz="1000" b="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just"/>
                <a:r>
                  <a:rPr lang="en-US" altLang="zh-CN" sz="1800" b="1"/>
                  <a:t>Nexys4 DDR</a:t>
                </a:r>
                <a:r>
                  <a:rPr lang="en-US" altLang="zh-CN" sz="1800"/>
                  <a:t> is a Field Programmable Gate Array (FPGA) -based development board for digital circuit design, embedded development and image processing. The development board adopts Xilinx Artix-7 FPGA chip, which has high performance, low power consumption and strong programmability. Developers can implement their designs and applications programmatically using development tools such as Vivado. As a result, Nexys4 DDR is a development board well suited to students and engineers for digital circuit design and embedded development.</a:t>
                </a:r>
              </a:p>
            </p:txBody>
          </p:sp>
          <p:grpSp>
            <p:nvGrpSpPr>
              <p:cNvPr id="12" name="ïṩḻíḍe"/>
              <p:cNvGrpSpPr/>
              <p:nvPr/>
            </p:nvGrpSpPr>
            <p:grpSpPr>
              <a:xfrm>
                <a:off x="1053894" y="3182543"/>
                <a:ext cx="360001" cy="360000"/>
                <a:chOff x="810054" y="2711744"/>
                <a:chExt cx="360001" cy="360000"/>
              </a:xfrm>
            </p:grpSpPr>
            <p:sp>
              <p:nvSpPr>
                <p:cNvPr id="13" name="îŝliḍe"/>
                <p:cNvSpPr/>
                <p:nvPr/>
              </p:nvSpPr>
              <p:spPr>
                <a:xfrm>
                  <a:off x="810054" y="2711744"/>
                  <a:ext cx="360001" cy="360000"/>
                </a:xfrm>
                <a:prstGeom prst="roundRect">
                  <a:avLst>
                    <a:gd name="adj" fmla="val 50000"/>
                  </a:avLst>
                </a:prstGeom>
                <a:solidFill>
                  <a:schemeClr val="accent6"/>
                </a:solidFill>
                <a:ln w="25400">
                  <a:noFill/>
                </a:ln>
                <a:effectLst>
                  <a:outerShdw blurRad="127000" dist="63500" dir="2700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4" name="îsḻíḋê"/>
                <p:cNvSpPr/>
                <p:nvPr/>
              </p:nvSpPr>
              <p:spPr>
                <a:xfrm>
                  <a:off x="908639" y="2837151"/>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sp>
          <p:nvSpPr>
            <p:cNvPr id="10" name="íṥ1iḓe"/>
            <p:cNvSpPr/>
            <p:nvPr/>
          </p:nvSpPr>
          <p:spPr>
            <a:xfrm>
              <a:off x="1058012" y="4107797"/>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pic>
        <p:nvPicPr>
          <p:cNvPr id="101" name="图片 100"/>
          <p:cNvPicPr/>
          <p:nvPr>
            <p:custDataLst>
              <p:tags r:id="rId1"/>
            </p:custDataLst>
          </p:nvPr>
        </p:nvPicPr>
        <p:blipFill>
          <a:blip r:embed="rId3"/>
          <a:stretch>
            <a:fillRect/>
          </a:stretch>
        </p:blipFill>
        <p:spPr>
          <a:xfrm>
            <a:off x="6909435" y="1830070"/>
            <a:ext cx="4131310" cy="35115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45313"/>
            <a:ext cx="10083797" cy="730628"/>
          </a:xfrm>
        </p:spPr>
        <p:txBody>
          <a:bodyPr>
            <a:normAutofit fontScale="90000"/>
          </a:bodyPr>
          <a:lstStyle/>
          <a:p>
            <a:r>
              <a:rPr lang="zh-CN" altLang="en-US" dirty="0">
                <a:sym typeface="+mn-ea"/>
              </a:rPr>
              <a:t>Hardware selection</a:t>
            </a:r>
            <a:br>
              <a:rPr lang="zh-CN" altLang="en-US" sz="2400" b="1" dirty="0"/>
            </a:br>
            <a:endParaRPr lang="zh-CN" altLang="en-US" dirty="0"/>
          </a:p>
        </p:txBody>
      </p:sp>
      <p:grpSp>
        <p:nvGrpSpPr>
          <p:cNvPr id="3" name="组合 2"/>
          <p:cNvGrpSpPr/>
          <p:nvPr/>
        </p:nvGrpSpPr>
        <p:grpSpPr>
          <a:xfrm>
            <a:off x="959485" y="1470025"/>
            <a:ext cx="5462905" cy="3834764"/>
            <a:chOff x="959427" y="1470118"/>
            <a:chExt cx="5479471" cy="3834535"/>
          </a:xfrm>
        </p:grpSpPr>
        <p:grpSp>
          <p:nvGrpSpPr>
            <p:cNvPr id="4" name="ïṩlíḋê"/>
            <p:cNvGrpSpPr/>
            <p:nvPr/>
          </p:nvGrpSpPr>
          <p:grpSpPr>
            <a:xfrm>
              <a:off x="959427" y="1470118"/>
              <a:ext cx="5479471" cy="3834535"/>
              <a:chOff x="1053894" y="3182543"/>
              <a:chExt cx="5479471" cy="3834535"/>
            </a:xfrm>
          </p:grpSpPr>
          <p:sp>
            <p:nvSpPr>
              <p:cNvPr id="11" name="íṥḷîḓè"/>
              <p:cNvSpPr txBox="1"/>
              <p:nvPr/>
            </p:nvSpPr>
            <p:spPr>
              <a:xfrm flipH="1">
                <a:off x="1234144" y="3362237"/>
                <a:ext cx="5299221" cy="3654841"/>
              </a:xfrm>
              <a:prstGeom prst="roundRect">
                <a:avLst>
                  <a:gd name="adj" fmla="val 1200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defRPr sz="1000" b="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b="1"/>
                  <a:t>OV7670</a:t>
                </a:r>
                <a:r>
                  <a:rPr lang="en-US" altLang="zh-CN" sz="1800"/>
                  <a:t> is a CMOS VGA image sensor produced by OV (OmniVision). The sensor is small, operates at low power and offers all the features of a single VGA camera and image processor.</a:t>
                </a:r>
              </a:p>
            </p:txBody>
          </p:sp>
          <p:grpSp>
            <p:nvGrpSpPr>
              <p:cNvPr id="12" name="ïṩḻíḍe"/>
              <p:cNvGrpSpPr/>
              <p:nvPr/>
            </p:nvGrpSpPr>
            <p:grpSpPr>
              <a:xfrm>
                <a:off x="1053894" y="3182543"/>
                <a:ext cx="360001" cy="360000"/>
                <a:chOff x="810054" y="2711744"/>
                <a:chExt cx="360001" cy="360000"/>
              </a:xfrm>
            </p:grpSpPr>
            <p:sp>
              <p:nvSpPr>
                <p:cNvPr id="13" name="îŝliḍe"/>
                <p:cNvSpPr/>
                <p:nvPr/>
              </p:nvSpPr>
              <p:spPr>
                <a:xfrm>
                  <a:off x="810054" y="2711744"/>
                  <a:ext cx="360001" cy="360000"/>
                </a:xfrm>
                <a:prstGeom prst="roundRect">
                  <a:avLst>
                    <a:gd name="adj" fmla="val 50000"/>
                  </a:avLst>
                </a:prstGeom>
                <a:solidFill>
                  <a:schemeClr val="accent6"/>
                </a:solidFill>
                <a:ln w="25400">
                  <a:noFill/>
                </a:ln>
                <a:effectLst>
                  <a:outerShdw blurRad="127000" dist="63500" dir="2700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4" name="îsḻíḋê"/>
                <p:cNvSpPr/>
                <p:nvPr/>
              </p:nvSpPr>
              <p:spPr>
                <a:xfrm>
                  <a:off x="908639" y="2837151"/>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sp>
          <p:nvSpPr>
            <p:cNvPr id="10" name="íṥ1iḓe"/>
            <p:cNvSpPr/>
            <p:nvPr/>
          </p:nvSpPr>
          <p:spPr>
            <a:xfrm>
              <a:off x="1058012" y="4107797"/>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pic>
        <p:nvPicPr>
          <p:cNvPr id="102" name="图片 101"/>
          <p:cNvPicPr/>
          <p:nvPr/>
        </p:nvPicPr>
        <p:blipFill>
          <a:blip r:embed="rId2"/>
          <a:stretch>
            <a:fillRect/>
          </a:stretch>
        </p:blipFill>
        <p:spPr>
          <a:xfrm>
            <a:off x="7314565" y="1470025"/>
            <a:ext cx="3893820" cy="416052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621665"/>
  <p:tag name="KSO_WPP_MARK_KEY" val="1adddb5f-e6f5-4701-b655-cc8a9aab0842"/>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2242,&quot;width&quot;:332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3180,&quot;width&quot;:6615}"/>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748394;"/>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940083;"/>
</p:tagLst>
</file>

<file path=ppt/tags/tag16.xml><?xml version="1.0" encoding="utf-8"?>
<p:tagLst xmlns:a="http://schemas.openxmlformats.org/drawingml/2006/main" xmlns:r="http://schemas.openxmlformats.org/officeDocument/2006/relationships" xmlns:p="http://schemas.openxmlformats.org/presentationml/2006/main">
  <p:tag name="ISLIDE.DIAGRAM" val="#979217;"/>
</p:tagLst>
</file>

<file path=ppt/tags/tag17.xml><?xml version="1.0" encoding="utf-8"?>
<p:tagLst xmlns:a="http://schemas.openxmlformats.org/drawingml/2006/main" xmlns:r="http://schemas.openxmlformats.org/officeDocument/2006/relationships" xmlns:p="http://schemas.openxmlformats.org/presentationml/2006/main">
  <p:tag name="ISLIDE.DIAGRAM" val="#979217;"/>
  <p:tag name="ISLIDE.PICTURE" val="#199830;"/>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PICTURE" val="#VCG41N692855014;#VCG41N626224776;"/>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2137,&quot;width&quot;:3493}"/>
</p:tagLst>
</file>

<file path=ppt/theme/theme1.xml><?xml version="1.0" encoding="utf-8"?>
<a:theme xmlns:a="http://schemas.openxmlformats.org/drawingml/2006/main" name="主题1">
  <a:themeElements>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F2532"/>
    </a:dk1>
    <a:lt1>
      <a:srgbClr val="FFFFFF"/>
    </a:lt1>
    <a:dk2>
      <a:srgbClr val="778495"/>
    </a:dk2>
    <a:lt2>
      <a:srgbClr val="F0F0F0"/>
    </a:lt2>
    <a:accent1>
      <a:srgbClr val="2A659A"/>
    </a:accent1>
    <a:accent2>
      <a:srgbClr val="1DCFD8"/>
    </a:accent2>
    <a:accent3>
      <a:srgbClr val="109ED8"/>
    </a:accent3>
    <a:accent4>
      <a:srgbClr val="1A5CC7"/>
    </a:accent4>
    <a:accent5>
      <a:srgbClr val="7475CC"/>
    </a:accent5>
    <a:accent6>
      <a:srgbClr val="64B7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Yao</Template>
  <TotalTime>28</TotalTime>
  <Words>759</Words>
  <Application>Microsoft Office PowerPoint</Application>
  <PresentationFormat>宽屏</PresentationFormat>
  <Paragraphs>103</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19</vt:i4>
      </vt:variant>
    </vt:vector>
  </HeadingPairs>
  <TitlesOfParts>
    <vt:vector size="25" baseType="lpstr">
      <vt:lpstr>等线</vt:lpstr>
      <vt:lpstr>Arial</vt:lpstr>
      <vt:lpstr>Impact</vt:lpstr>
      <vt:lpstr>tahoma</vt:lpstr>
      <vt:lpstr>主题1</vt:lpstr>
      <vt:lpstr>1_主题1</vt:lpstr>
      <vt:lpstr>Real-time video edge information extraction system based on FPGA </vt:lpstr>
      <vt:lpstr>PowerPoint 演示文稿</vt:lpstr>
      <vt:lpstr>Background and Significance</vt:lpstr>
      <vt:lpstr>Background and Significance</vt:lpstr>
      <vt:lpstr>System design scheme</vt:lpstr>
      <vt:lpstr>System design scheme</vt:lpstr>
      <vt:lpstr>System framework design</vt:lpstr>
      <vt:lpstr>Hardware selection </vt:lpstr>
      <vt:lpstr>Hardware selection </vt:lpstr>
      <vt:lpstr>Camera acquisition and processing </vt:lpstr>
      <vt:lpstr>Pretreatment and edge extraction algorithm </vt:lpstr>
      <vt:lpstr>Pretreatment and edge extraction algorithm </vt:lpstr>
      <vt:lpstr>Expected time schedule</vt:lpstr>
      <vt:lpstr>Expected time schedule</vt:lpstr>
      <vt:lpstr>Expected function and Extended function</vt:lpstr>
      <vt:lpstr>Expected function</vt:lpstr>
      <vt:lpstr>Extended function</vt:lpstr>
      <vt:lpstr>Extended function</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Yao</dc:creator>
  <cp:lastModifiedBy>张 旭东</cp:lastModifiedBy>
  <cp:revision>8</cp:revision>
  <cp:lastPrinted>2021-06-27T16:00:00Z</cp:lastPrinted>
  <dcterms:created xsi:type="dcterms:W3CDTF">2021-06-27T16:00:00Z</dcterms:created>
  <dcterms:modified xsi:type="dcterms:W3CDTF">2023-04-03T03:02:14Z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409d089c-4c89-4121-b65b-0d16e378513e</vt:lpwstr>
  </property>
  <property fmtid="{D5CDD505-2E9C-101B-9397-08002B2CF9AE}" pid="3" name="ICV">
    <vt:lpwstr>542A6A17B8894D8AA812E9D9A71D0374_12</vt:lpwstr>
  </property>
  <property fmtid="{D5CDD505-2E9C-101B-9397-08002B2CF9AE}" pid="4" name="KSOProductBuildVer">
    <vt:lpwstr>2052-11.1.0.14036</vt:lpwstr>
  </property>
</Properties>
</file>