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heme/themeOverride5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6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7.xml" ContentType="application/vnd.openxmlformats-officedocument.themeOverr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94" r:id="rId3"/>
    <p:sldId id="292" r:id="rId4"/>
    <p:sldId id="296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1" r:id="rId13"/>
    <p:sldId id="318" r:id="rId14"/>
    <p:sldId id="309" r:id="rId15"/>
    <p:sldId id="320" r:id="rId16"/>
    <p:sldId id="322" r:id="rId17"/>
    <p:sldId id="29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09"/>
    <a:srgbClr val="F9B119"/>
    <a:srgbClr val="E29408"/>
    <a:srgbClr val="423812"/>
    <a:srgbClr val="160D2D"/>
    <a:srgbClr val="241233"/>
    <a:srgbClr val="2A240C"/>
    <a:srgbClr val="633532"/>
    <a:srgbClr val="FEF328"/>
    <a:srgbClr val="F7A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水, 大, 监控, 空气&#10;&#10;描述已自动生成">
            <a:extLst>
              <a:ext uri="{FF2B5EF4-FFF2-40B4-BE49-F238E27FC236}">
                <a16:creationId xmlns:a16="http://schemas.microsoft.com/office/drawing/2014/main" id="{27FF73DB-0EC0-4788-842A-9C080D1EC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3" y="1718682"/>
            <a:ext cx="5797886" cy="194687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4296" y="4018551"/>
            <a:ext cx="4543994" cy="77918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水, 船, 小, 伞&#10;&#10;描述已自动生成">
            <a:extLst>
              <a:ext uri="{FF2B5EF4-FFF2-40B4-BE49-F238E27FC236}">
                <a16:creationId xmlns:a16="http://schemas.microsoft.com/office/drawing/2014/main" id="{566FF64F-0CF0-4C95-88E5-9E8BFC521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8054" y="2268543"/>
            <a:ext cx="5677105" cy="113347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48054" y="3429001"/>
            <a:ext cx="5677105" cy="965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水, 船, 小, 海&#10;&#10;描述已自动生成">
            <a:extLst>
              <a:ext uri="{FF2B5EF4-FFF2-40B4-BE49-F238E27FC236}">
                <a16:creationId xmlns:a16="http://schemas.microsoft.com/office/drawing/2014/main" id="{CF367EA4-BE6A-41F4-A866-DA0728AB21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1AD4A32-20C8-4726-AD16-1BDF77BC7D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54D7F7E-B8E7-4142-A7D0-29EB98EAFC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686588-C7AE-4EC2-8FC0-D269EDAB96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6349" y="1512888"/>
            <a:ext cx="6432553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3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ľ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ŝ1iďè">
            <a:extLst>
              <a:ext uri="{FF2B5EF4-FFF2-40B4-BE49-F238E27FC236}">
                <a16:creationId xmlns:a16="http://schemas.microsoft.com/office/drawing/2014/main" id="{888C1FC5-2004-4FDA-952C-131381E9F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20" y="2455564"/>
            <a:ext cx="5797886" cy="1946871"/>
          </a:xfrm>
        </p:spPr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应用开题报告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6" name="íS1iḑè">
            <a:extLst>
              <a:ext uri="{FF2B5EF4-FFF2-40B4-BE49-F238E27FC236}">
                <a16:creationId xmlns:a16="http://schemas.microsoft.com/office/drawing/2014/main" id="{79FC1A5A-468B-40B7-99EB-53D11BB92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4296" y="4018551"/>
            <a:ext cx="4543994" cy="779189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基于</a:t>
            </a:r>
            <a:r>
              <a:rPr lang="en-US" altLang="zh-CN" dirty="0">
                <a:sym typeface="Arial" panose="020B0604020202020204" pitchFamily="34" charset="0"/>
              </a:rPr>
              <a:t>FPGA</a:t>
            </a:r>
            <a:r>
              <a:rPr lang="zh-CN" altLang="en-US" dirty="0">
                <a:sym typeface="Arial" panose="020B0604020202020204" pitchFamily="34" charset="0"/>
              </a:rPr>
              <a:t>的视频边缘信息提取设计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" name="iṥlíḑe">
            <a:extLst>
              <a:ext uri="{FF2B5EF4-FFF2-40B4-BE49-F238E27FC236}">
                <a16:creationId xmlns:a16="http://schemas.microsoft.com/office/drawing/2014/main" id="{CB7392C3-EDC2-4788-BAA3-544C1D48FC35}"/>
              </a:ext>
            </a:extLst>
          </p:cNvPr>
          <p:cNvSpPr txBox="1"/>
          <p:nvPr/>
        </p:nvSpPr>
        <p:spPr>
          <a:xfrm>
            <a:off x="10384295" y="5199909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陈思佑 张旭东</a:t>
            </a:r>
            <a:endParaRPr lang="en-US" altLang="zh-CN" sz="1600"/>
          </a:p>
          <a:p>
            <a:r>
              <a:rPr lang="en-US" altLang="zh-CN" sz="1600"/>
              <a:t>2023.04.03</a:t>
            </a:r>
            <a:endParaRPr lang="en-US" altLang="zh-CN" sz="1600" dirty="0"/>
          </a:p>
        </p:txBody>
      </p:sp>
      <p:cxnSp>
        <p:nvCxnSpPr>
          <p:cNvPr id="8" name="ïṣḷîḓè">
            <a:extLst>
              <a:ext uri="{FF2B5EF4-FFF2-40B4-BE49-F238E27FC236}">
                <a16:creationId xmlns:a16="http://schemas.microsoft.com/office/drawing/2014/main" id="{4F13278E-9665-40D4-9F6A-55874FE54AAC}"/>
              </a:ext>
            </a:extLst>
          </p:cNvPr>
          <p:cNvCxnSpPr>
            <a:cxnSpLocks/>
          </p:cNvCxnSpPr>
          <p:nvPr/>
        </p:nvCxnSpPr>
        <p:spPr>
          <a:xfrm flipH="1">
            <a:off x="1520595" y="4164354"/>
            <a:ext cx="330200" cy="0"/>
          </a:xfrm>
          <a:prstGeom prst="line">
            <a:avLst/>
          </a:prstGeom>
          <a:ln w="12700">
            <a:solidFill>
              <a:srgbClr val="0F253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íṩļïdè">
            <a:extLst>
              <a:ext uri="{FF2B5EF4-FFF2-40B4-BE49-F238E27FC236}">
                <a16:creationId xmlns:a16="http://schemas.microsoft.com/office/drawing/2014/main" id="{427A1BE3-287E-47BE-9238-727385801789}"/>
              </a:ext>
            </a:extLst>
          </p:cNvPr>
          <p:cNvGrpSpPr/>
          <p:nvPr/>
        </p:nvGrpSpPr>
        <p:grpSpPr>
          <a:xfrm>
            <a:off x="11121035" y="606633"/>
            <a:ext cx="412292" cy="856727"/>
            <a:chOff x="535189" y="2761214"/>
            <a:chExt cx="693581" cy="1441236"/>
          </a:xfrm>
        </p:grpSpPr>
        <p:cxnSp>
          <p:nvCxnSpPr>
            <p:cNvPr id="10" name="iŝḷíḓé">
              <a:extLst>
                <a:ext uri="{FF2B5EF4-FFF2-40B4-BE49-F238E27FC236}">
                  <a16:creationId xmlns:a16="http://schemas.microsoft.com/office/drawing/2014/main" id="{844937C9-6255-40A7-92C4-FCBC2FDBC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şḷiḑe">
              <a:extLst>
                <a:ext uri="{FF2B5EF4-FFF2-40B4-BE49-F238E27FC236}">
                  <a16:creationId xmlns:a16="http://schemas.microsoft.com/office/drawing/2014/main" id="{6733F8B6-BF70-4909-B1ED-9F9DF066EC21}"/>
                </a:ext>
              </a:extLst>
            </p:cNvPr>
            <p:cNvSpPr txBox="1"/>
            <p:nvPr/>
          </p:nvSpPr>
          <p:spPr>
            <a:xfrm>
              <a:off x="535189" y="2761214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01</a:t>
              </a:r>
            </a:p>
          </p:txBody>
        </p:sp>
        <p:sp>
          <p:nvSpPr>
            <p:cNvPr id="12" name="isļïďè">
              <a:extLst>
                <a:ext uri="{FF2B5EF4-FFF2-40B4-BE49-F238E27FC236}">
                  <a16:creationId xmlns:a16="http://schemas.microsoft.com/office/drawing/2014/main" id="{870B0886-424D-4BD4-AAEA-45111CBBAFEB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9327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C620-A981-6AEA-64F7-F5CC1DEA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46492"/>
            <a:ext cx="10858500" cy="1028700"/>
          </a:xfrm>
        </p:spPr>
        <p:txBody>
          <a:bodyPr/>
          <a:lstStyle/>
          <a:p>
            <a:r>
              <a:rPr lang="zh-CN" altLang="en-US" sz="2400" b="1" dirty="0"/>
              <a:t>摄像头图像采集和处理流程设计</a:t>
            </a:r>
            <a:br>
              <a:rPr lang="zh-CN" altLang="en-US" sz="2400" b="1" dirty="0"/>
            </a:b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AC174B-315F-52F9-E811-187B0A802268}"/>
              </a:ext>
            </a:extLst>
          </p:cNvPr>
          <p:cNvGrpSpPr/>
          <p:nvPr/>
        </p:nvGrpSpPr>
        <p:grpSpPr>
          <a:xfrm>
            <a:off x="660400" y="1130300"/>
            <a:ext cx="10858501" cy="5032375"/>
            <a:chOff x="660400" y="1130300"/>
            <a:chExt cx="10858501" cy="5032375"/>
          </a:xfrm>
        </p:grpSpPr>
        <p:grpSp>
          <p:nvGrpSpPr>
            <p:cNvPr id="4" name="ïś1iḍé">
              <a:extLst>
                <a:ext uri="{FF2B5EF4-FFF2-40B4-BE49-F238E27FC236}">
                  <a16:creationId xmlns:a16="http://schemas.microsoft.com/office/drawing/2014/main" id="{F04E0204-8368-2FF7-0842-E1E2A2B0A700}"/>
                </a:ext>
              </a:extLst>
            </p:cNvPr>
            <p:cNvGrpSpPr/>
            <p:nvPr/>
          </p:nvGrpSpPr>
          <p:grpSpPr>
            <a:xfrm>
              <a:off x="660400" y="3533776"/>
              <a:ext cx="3218843" cy="2628899"/>
              <a:chOff x="660399" y="3119683"/>
              <a:chExt cx="3218843" cy="2628899"/>
            </a:xfrm>
          </p:grpSpPr>
          <p:sp>
            <p:nvSpPr>
              <p:cNvPr id="22" name="iSḷîďe">
                <a:extLst>
                  <a:ext uri="{FF2B5EF4-FFF2-40B4-BE49-F238E27FC236}">
                    <a16:creationId xmlns:a16="http://schemas.microsoft.com/office/drawing/2014/main" id="{970447AB-886B-49C6-2B68-03582D37BF57}"/>
                  </a:ext>
                </a:extLst>
              </p:cNvPr>
              <p:cNvSpPr/>
              <p:nvPr/>
            </p:nvSpPr>
            <p:spPr>
              <a:xfrm>
                <a:off x="660399" y="3119683"/>
                <a:ext cx="3218843" cy="540000"/>
              </a:xfrm>
              <a:prstGeom prst="homePlat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b="1">
                    <a:solidFill>
                      <a:srgbClr val="FFFFFF"/>
                    </a:solidFill>
                  </a:rPr>
                  <a:t>Step</a:t>
                </a:r>
                <a:r>
                  <a:rPr kumimoji="1" lang="zh-CN" altLang="en-US" b="1">
                    <a:solidFill>
                      <a:srgbClr val="FFFFFF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  <p:sp>
            <p:nvSpPr>
              <p:cNvPr id="23" name="iṡlîḋé">
                <a:extLst>
                  <a:ext uri="{FF2B5EF4-FFF2-40B4-BE49-F238E27FC236}">
                    <a16:creationId xmlns:a16="http://schemas.microsoft.com/office/drawing/2014/main" id="{394B1621-345B-69B8-2865-3069CAC99651}"/>
                  </a:ext>
                </a:extLst>
              </p:cNvPr>
              <p:cNvSpPr/>
              <p:nvPr/>
            </p:nvSpPr>
            <p:spPr>
              <a:xfrm>
                <a:off x="660399" y="3792781"/>
                <a:ext cx="3218843" cy="1955801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íṧḻíḍe">
                <a:extLst>
                  <a:ext uri="{FF2B5EF4-FFF2-40B4-BE49-F238E27FC236}">
                    <a16:creationId xmlns:a16="http://schemas.microsoft.com/office/drawing/2014/main" id="{C0464762-90C6-A98E-7606-8ADC026D5D21}"/>
                  </a:ext>
                </a:extLst>
              </p:cNvPr>
              <p:cNvSpPr/>
              <p:nvPr/>
            </p:nvSpPr>
            <p:spPr>
              <a:xfrm>
                <a:off x="818079" y="3971779"/>
                <a:ext cx="2119798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Text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here</a:t>
                </a:r>
              </a:p>
            </p:txBody>
          </p:sp>
          <p:sp>
            <p:nvSpPr>
              <p:cNvPr id="25" name="îS1îḋé">
                <a:extLst>
                  <a:ext uri="{FF2B5EF4-FFF2-40B4-BE49-F238E27FC236}">
                    <a16:creationId xmlns:a16="http://schemas.microsoft.com/office/drawing/2014/main" id="{EA2D17CA-6155-0502-08D4-C06EF7D5172E}"/>
                  </a:ext>
                </a:extLst>
              </p:cNvPr>
              <p:cNvSpPr/>
              <p:nvPr/>
            </p:nvSpPr>
            <p:spPr>
              <a:xfrm>
                <a:off x="818077" y="4331698"/>
                <a:ext cx="2832565" cy="6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Nunc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viverra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imperdiet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enim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Fusce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est.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Vivamus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a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tellus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grpSp>
            <p:nvGrpSpPr>
              <p:cNvPr id="26" name="ïṣ1îḑè">
                <a:extLst>
                  <a:ext uri="{FF2B5EF4-FFF2-40B4-BE49-F238E27FC236}">
                    <a16:creationId xmlns:a16="http://schemas.microsoft.com/office/drawing/2014/main" id="{B1335C6E-8DC0-A24D-2BCF-BD1D62F0C4E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18078" y="5032897"/>
                <a:ext cx="525217" cy="525217"/>
                <a:chOff x="6214714" y="3243695"/>
                <a:chExt cx="540000" cy="540000"/>
              </a:xfrm>
            </p:grpSpPr>
            <p:sp>
              <p:nvSpPr>
                <p:cNvPr id="27" name="íṣḷiḓê">
                  <a:extLst>
                    <a:ext uri="{FF2B5EF4-FFF2-40B4-BE49-F238E27FC236}">
                      <a16:creationId xmlns:a16="http://schemas.microsoft.com/office/drawing/2014/main" id="{897AE943-4FF9-7027-A5D6-64E83564A5DA}"/>
                    </a:ext>
                  </a:extLst>
                </p:cNvPr>
                <p:cNvSpPr txBox="1"/>
                <p:nvPr/>
              </p:nvSpPr>
              <p:spPr>
                <a:xfrm>
                  <a:off x="6214714" y="3243695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0"/>
                </a:gra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kumimoji="1" b="1">
                      <a:solidFill>
                        <a:srgbClr val="FFFFFF"/>
                      </a:solidFill>
                    </a:defRPr>
                  </a:lvl1pPr>
                </a:lstStyle>
                <a:p>
                  <a:endParaRPr lang="zh-CN" altLang="en-US" dirty="0"/>
                </a:p>
              </p:txBody>
            </p:sp>
            <p:sp>
              <p:nvSpPr>
                <p:cNvPr id="28" name="ïSļïḓê">
                  <a:extLst>
                    <a:ext uri="{FF2B5EF4-FFF2-40B4-BE49-F238E27FC236}">
                      <a16:creationId xmlns:a16="http://schemas.microsoft.com/office/drawing/2014/main" id="{138D5503-BEA4-09D1-1D67-52BC0D850BC6}"/>
                    </a:ext>
                  </a:extLst>
                </p:cNvPr>
                <p:cNvSpPr/>
                <p:nvPr/>
              </p:nvSpPr>
              <p:spPr>
                <a:xfrm>
                  <a:off x="6347010" y="3378451"/>
                  <a:ext cx="275408" cy="270488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599 h 523875"/>
                    <a:gd name="connsiteX30" fmla="*/ 11342 w 533400"/>
                    <a:gd name="connsiteY30" fmla="*/ 175881 h 523875"/>
                    <a:gd name="connsiteX31" fmla="*/ 56109 w 533400"/>
                    <a:gd name="connsiteY31" fmla="*/ 127304 h 523875"/>
                    <a:gd name="connsiteX32" fmla="*/ 8373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957" y="276846"/>
                        <a:pt x="372339" y="289229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2114"/>
                        <a:pt x="359957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171" y="524496"/>
                        <a:pt x="162789" y="512114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229"/>
                        <a:pt x="175171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4924"/>
                        <a:pt x="159932" y="152069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292" y="153021"/>
                        <a:pt x="390436" y="13682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882" y="114921"/>
                        <a:pt x="534264" y="127304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814"/>
                        <a:pt x="521882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894"/>
                        <a:pt x="375196" y="258749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836" y="257796"/>
                        <a:pt x="144692" y="273989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246" y="410196"/>
                        <a:pt x="864" y="397814"/>
                        <a:pt x="864" y="381621"/>
                      </a:cubicBezTo>
                      <a:lnTo>
                        <a:pt x="864" y="201599"/>
                      </a:lnTo>
                      <a:cubicBezTo>
                        <a:pt x="864" y="192074"/>
                        <a:pt x="4674" y="182549"/>
                        <a:pt x="11342" y="175881"/>
                      </a:cubicBezTo>
                      <a:lnTo>
                        <a:pt x="56109" y="127304"/>
                      </a:lnTo>
                      <a:cubicBezTo>
                        <a:pt x="63729" y="119684"/>
                        <a:pt x="73254" y="114921"/>
                        <a:pt x="8373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5207" y="172071"/>
                        <a:pt x="448539" y="178739"/>
                        <a:pt x="448539" y="186359"/>
                      </a:cubicBezTo>
                      <a:cubicBezTo>
                        <a:pt x="448539" y="193979"/>
                        <a:pt x="455207" y="200646"/>
                        <a:pt x="462827" y="200646"/>
                      </a:cubicBezTo>
                      <a:cubicBezTo>
                        <a:pt x="470446" y="200646"/>
                        <a:pt x="477114" y="193979"/>
                        <a:pt x="477114" y="186359"/>
                      </a:cubicBezTo>
                      <a:cubicBezTo>
                        <a:pt x="477114" y="178739"/>
                        <a:pt x="470446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957" y="621"/>
                        <a:pt x="372339" y="13004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589"/>
                        <a:pt x="359957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171" y="133971"/>
                        <a:pt x="162789" y="121589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004"/>
                        <a:pt x="175171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5" name="îšḷîḓe">
              <a:extLst>
                <a:ext uri="{FF2B5EF4-FFF2-40B4-BE49-F238E27FC236}">
                  <a16:creationId xmlns:a16="http://schemas.microsoft.com/office/drawing/2014/main" id="{1A5B1D85-930B-C867-F9F1-3DFE3BB9EF5D}"/>
                </a:ext>
              </a:extLst>
            </p:cNvPr>
            <p:cNvGrpSpPr/>
            <p:nvPr/>
          </p:nvGrpSpPr>
          <p:grpSpPr>
            <a:xfrm>
              <a:off x="4480228" y="3528036"/>
              <a:ext cx="3218844" cy="2628899"/>
              <a:chOff x="3432478" y="3113943"/>
              <a:chExt cx="3218844" cy="2628899"/>
            </a:xfrm>
          </p:grpSpPr>
          <p:sp>
            <p:nvSpPr>
              <p:cNvPr id="15" name="iŝḻiḓè">
                <a:extLst>
                  <a:ext uri="{FF2B5EF4-FFF2-40B4-BE49-F238E27FC236}">
                    <a16:creationId xmlns:a16="http://schemas.microsoft.com/office/drawing/2014/main" id="{CFFFD75E-CD0A-0C7E-3E82-E5A991C08016}"/>
                  </a:ext>
                </a:extLst>
              </p:cNvPr>
              <p:cNvSpPr/>
              <p:nvPr/>
            </p:nvSpPr>
            <p:spPr>
              <a:xfrm>
                <a:off x="3432478" y="3113943"/>
                <a:ext cx="3218844" cy="540000"/>
              </a:xfrm>
              <a:prstGeom prst="homePlat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FFFFFF"/>
                    </a:solidFill>
                  </a:rPr>
                  <a:t>Step</a:t>
                </a:r>
                <a:r>
                  <a:rPr kumimoji="1" lang="zh-CN" altLang="en-US" b="1" dirty="0">
                    <a:solidFill>
                      <a:srgbClr val="FFFFFF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16" name="îṥḷiďè">
                <a:extLst>
                  <a:ext uri="{FF2B5EF4-FFF2-40B4-BE49-F238E27FC236}">
                    <a16:creationId xmlns:a16="http://schemas.microsoft.com/office/drawing/2014/main" id="{ED4F591D-F7FA-0302-3D25-59F3BE253228}"/>
                  </a:ext>
                </a:extLst>
              </p:cNvPr>
              <p:cNvSpPr/>
              <p:nvPr/>
            </p:nvSpPr>
            <p:spPr>
              <a:xfrm>
                <a:off x="3432478" y="3787041"/>
                <a:ext cx="3218844" cy="1955801"/>
              </a:xfrm>
              <a:prstGeom prst="rect">
                <a:avLst/>
              </a:prstGeom>
              <a:solidFill>
                <a:schemeClr val="accent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ïṥḷîḋé">
                <a:extLst>
                  <a:ext uri="{FF2B5EF4-FFF2-40B4-BE49-F238E27FC236}">
                    <a16:creationId xmlns:a16="http://schemas.microsoft.com/office/drawing/2014/main" id="{12D4F0B8-FBC4-908C-B93F-9DFB1928C576}"/>
                  </a:ext>
                </a:extLst>
              </p:cNvPr>
              <p:cNvSpPr/>
              <p:nvPr/>
            </p:nvSpPr>
            <p:spPr>
              <a:xfrm>
                <a:off x="3590157" y="3966039"/>
                <a:ext cx="2119798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Text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here</a:t>
                </a:r>
              </a:p>
            </p:txBody>
          </p:sp>
          <p:sp>
            <p:nvSpPr>
              <p:cNvPr id="18" name="ï$1iḍè">
                <a:extLst>
                  <a:ext uri="{FF2B5EF4-FFF2-40B4-BE49-F238E27FC236}">
                    <a16:creationId xmlns:a16="http://schemas.microsoft.com/office/drawing/2014/main" id="{34F7C829-88AA-670E-B746-363F39A53BFA}"/>
                  </a:ext>
                </a:extLst>
              </p:cNvPr>
              <p:cNvSpPr/>
              <p:nvPr/>
            </p:nvSpPr>
            <p:spPr>
              <a:xfrm>
                <a:off x="3590156" y="4325958"/>
                <a:ext cx="2832566" cy="6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Nunc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viverra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imperdiet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enim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Fusce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est.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Vivamus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a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tellus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grpSp>
            <p:nvGrpSpPr>
              <p:cNvPr id="19" name="íṥliďè">
                <a:extLst>
                  <a:ext uri="{FF2B5EF4-FFF2-40B4-BE49-F238E27FC236}">
                    <a16:creationId xmlns:a16="http://schemas.microsoft.com/office/drawing/2014/main" id="{0064551D-2345-FF6D-2255-FB9E5D600E2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590157" y="5027158"/>
                <a:ext cx="525217" cy="525217"/>
                <a:chOff x="4584079" y="5599496"/>
                <a:chExt cx="540000" cy="540000"/>
              </a:xfrm>
            </p:grpSpPr>
            <p:sp>
              <p:nvSpPr>
                <p:cNvPr id="20" name="iśḻiḍê">
                  <a:extLst>
                    <a:ext uri="{FF2B5EF4-FFF2-40B4-BE49-F238E27FC236}">
                      <a16:creationId xmlns:a16="http://schemas.microsoft.com/office/drawing/2014/main" id="{93C6D7A8-FAF8-1F4B-1F04-D77FEB1A88C4}"/>
                    </a:ext>
                  </a:extLst>
                </p:cNvPr>
                <p:cNvSpPr txBox="1"/>
                <p:nvPr/>
              </p:nvSpPr>
              <p:spPr>
                <a:xfrm>
                  <a:off x="4584079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0"/>
                </a:gra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kumimoji="1" b="1">
                      <a:solidFill>
                        <a:srgbClr val="FFFFFF"/>
                      </a:solidFill>
                    </a:defRPr>
                  </a:lvl1pPr>
                </a:lstStyle>
                <a:p>
                  <a:endParaRPr lang="zh-CN" altLang="en-US" dirty="0"/>
                </a:p>
              </p:txBody>
            </p:sp>
            <p:sp>
              <p:nvSpPr>
                <p:cNvPr id="21" name="îśḻíḍe">
                  <a:extLst>
                    <a:ext uri="{FF2B5EF4-FFF2-40B4-BE49-F238E27FC236}">
                      <a16:creationId xmlns:a16="http://schemas.microsoft.com/office/drawing/2014/main" id="{14385DB9-79BE-ED00-45E3-64ADC6D2C392}"/>
                    </a:ext>
                  </a:extLst>
                </p:cNvPr>
                <p:cNvSpPr/>
                <p:nvPr/>
              </p:nvSpPr>
              <p:spPr>
                <a:xfrm>
                  <a:off x="4716376" y="5766219"/>
                  <a:ext cx="275406" cy="206554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133 w 533400"/>
                    <a:gd name="connsiteY9" fmla="*/ 198741 h 400050"/>
                    <a:gd name="connsiteX10" fmla="*/ 351128 w 533400"/>
                    <a:gd name="connsiteY10" fmla="*/ 204456 h 400050"/>
                    <a:gd name="connsiteX11" fmla="*/ 351128 w 533400"/>
                    <a:gd name="connsiteY11" fmla="*/ 204456 h 400050"/>
                    <a:gd name="connsiteX12" fmla="*/ 267308 w 533400"/>
                    <a:gd name="connsiteY12" fmla="*/ 315899 h 400050"/>
                    <a:gd name="connsiteX13" fmla="*/ 264451 w 533400"/>
                    <a:gd name="connsiteY13" fmla="*/ 318756 h 400050"/>
                    <a:gd name="connsiteX14" fmla="*/ 224446 w 533400"/>
                    <a:gd name="connsiteY14" fmla="*/ 318756 h 400050"/>
                    <a:gd name="connsiteX15" fmla="*/ 224446 w 533400"/>
                    <a:gd name="connsiteY15" fmla="*/ 318756 h 400050"/>
                    <a:gd name="connsiteX16" fmla="*/ 162533 w 533400"/>
                    <a:gd name="connsiteY16" fmla="*/ 257796 h 400050"/>
                    <a:gd name="connsiteX17" fmla="*/ 160628 w 533400"/>
                    <a:gd name="connsiteY17" fmla="*/ 255891 h 400050"/>
                    <a:gd name="connsiteX18" fmla="*/ 120623 w 533400"/>
                    <a:gd name="connsiteY18" fmla="*/ 259701 h 400050"/>
                    <a:gd name="connsiteX19" fmla="*/ 120623 w 533400"/>
                    <a:gd name="connsiteY19" fmla="*/ 259701 h 400050"/>
                    <a:gd name="connsiteX20" fmla="*/ 32993 w 533400"/>
                    <a:gd name="connsiteY20" fmla="*/ 366381 h 400050"/>
                    <a:gd name="connsiteX21" fmla="*/ 31088 w 533400"/>
                    <a:gd name="connsiteY21" fmla="*/ 372096 h 400050"/>
                    <a:gd name="connsiteX22" fmla="*/ 40613 w 533400"/>
                    <a:gd name="connsiteY22" fmla="*/ 381621 h 400050"/>
                    <a:gd name="connsiteX23" fmla="*/ 40613 w 533400"/>
                    <a:gd name="connsiteY23" fmla="*/ 381621 h 400050"/>
                    <a:gd name="connsiteX24" fmla="*/ 497813 w 533400"/>
                    <a:gd name="connsiteY24" fmla="*/ 381621 h 400050"/>
                    <a:gd name="connsiteX25" fmla="*/ 503528 w 533400"/>
                    <a:gd name="connsiteY25" fmla="*/ 379716 h 400050"/>
                    <a:gd name="connsiteX26" fmla="*/ 506386 w 533400"/>
                    <a:gd name="connsiteY26" fmla="*/ 366381 h 400050"/>
                    <a:gd name="connsiteX27" fmla="*/ 506386 w 533400"/>
                    <a:gd name="connsiteY27" fmla="*/ 366381 h 400050"/>
                    <a:gd name="connsiteX28" fmla="*/ 398753 w 533400"/>
                    <a:gd name="connsiteY28" fmla="*/ 205409 h 400050"/>
                    <a:gd name="connsiteX29" fmla="*/ 391133 w 533400"/>
                    <a:gd name="connsiteY29" fmla="*/ 198741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626" y="621"/>
                        <a:pt x="534008" y="13004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8289"/>
                        <a:pt x="521626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2990" y="400671"/>
                        <a:pt x="608" y="388289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004"/>
                        <a:pt x="12990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133" y="198741"/>
                      </a:moveTo>
                      <a:cubicBezTo>
                        <a:pt x="378751" y="189216"/>
                        <a:pt x="360653" y="192074"/>
                        <a:pt x="351128" y="204456"/>
                      </a:cubicBezTo>
                      <a:lnTo>
                        <a:pt x="351128" y="204456"/>
                      </a:lnTo>
                      <a:lnTo>
                        <a:pt x="267308" y="315899"/>
                      </a:lnTo>
                      <a:cubicBezTo>
                        <a:pt x="266355" y="316851"/>
                        <a:pt x="265403" y="317804"/>
                        <a:pt x="264451" y="318756"/>
                      </a:cubicBezTo>
                      <a:cubicBezTo>
                        <a:pt x="253021" y="330186"/>
                        <a:pt x="234923" y="330186"/>
                        <a:pt x="224446" y="318756"/>
                      </a:cubicBezTo>
                      <a:lnTo>
                        <a:pt x="224446" y="318756"/>
                      </a:lnTo>
                      <a:lnTo>
                        <a:pt x="162533" y="257796"/>
                      </a:lnTo>
                      <a:cubicBezTo>
                        <a:pt x="161580" y="256844"/>
                        <a:pt x="161580" y="256844"/>
                        <a:pt x="160628" y="255891"/>
                      </a:cubicBezTo>
                      <a:cubicBezTo>
                        <a:pt x="148246" y="245414"/>
                        <a:pt x="130148" y="247319"/>
                        <a:pt x="120623" y="259701"/>
                      </a:cubicBezTo>
                      <a:lnTo>
                        <a:pt x="120623" y="259701"/>
                      </a:lnTo>
                      <a:lnTo>
                        <a:pt x="32993" y="366381"/>
                      </a:lnTo>
                      <a:cubicBezTo>
                        <a:pt x="32040" y="368286"/>
                        <a:pt x="31088" y="370191"/>
                        <a:pt x="31088" y="372096"/>
                      </a:cubicBezTo>
                      <a:cubicBezTo>
                        <a:pt x="31088" y="377811"/>
                        <a:pt x="34898" y="381621"/>
                        <a:pt x="40613" y="381621"/>
                      </a:cubicBezTo>
                      <a:lnTo>
                        <a:pt x="40613" y="381621"/>
                      </a:lnTo>
                      <a:lnTo>
                        <a:pt x="497813" y="381621"/>
                      </a:lnTo>
                      <a:cubicBezTo>
                        <a:pt x="499718" y="381621"/>
                        <a:pt x="501623" y="380669"/>
                        <a:pt x="503528" y="379716"/>
                      </a:cubicBezTo>
                      <a:cubicBezTo>
                        <a:pt x="508290" y="376859"/>
                        <a:pt x="509243" y="371144"/>
                        <a:pt x="506386" y="366381"/>
                      </a:cubicBezTo>
                      <a:lnTo>
                        <a:pt x="506386" y="366381"/>
                      </a:lnTo>
                      <a:lnTo>
                        <a:pt x="398753" y="205409"/>
                      </a:lnTo>
                      <a:cubicBezTo>
                        <a:pt x="395896" y="202551"/>
                        <a:pt x="393990" y="200646"/>
                        <a:pt x="391133" y="198741"/>
                      </a:cubicBezTo>
                      <a:close/>
                      <a:moveTo>
                        <a:pt x="95858" y="57771"/>
                      </a:moveTo>
                      <a:cubicBezTo>
                        <a:pt x="74903" y="57771"/>
                        <a:pt x="57758" y="74916"/>
                        <a:pt x="57758" y="95871"/>
                      </a:cubicBezTo>
                      <a:cubicBezTo>
                        <a:pt x="57758" y="116826"/>
                        <a:pt x="74903" y="133971"/>
                        <a:pt x="95858" y="133971"/>
                      </a:cubicBezTo>
                      <a:cubicBezTo>
                        <a:pt x="116813" y="133971"/>
                        <a:pt x="133958" y="116826"/>
                        <a:pt x="133958" y="95871"/>
                      </a:cubicBezTo>
                      <a:cubicBezTo>
                        <a:pt x="133958" y="74916"/>
                        <a:pt x="116813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6" name="iš1íde">
              <a:extLst>
                <a:ext uri="{FF2B5EF4-FFF2-40B4-BE49-F238E27FC236}">
                  <a16:creationId xmlns:a16="http://schemas.microsoft.com/office/drawing/2014/main" id="{060EA263-9B15-C584-0445-8CB3E6434298}"/>
                </a:ext>
              </a:extLst>
            </p:cNvPr>
            <p:cNvGrpSpPr/>
            <p:nvPr/>
          </p:nvGrpSpPr>
          <p:grpSpPr>
            <a:xfrm>
              <a:off x="8300057" y="3528036"/>
              <a:ext cx="3218844" cy="2628899"/>
              <a:chOff x="6204556" y="3108204"/>
              <a:chExt cx="3218844" cy="2628899"/>
            </a:xfrm>
          </p:grpSpPr>
          <p:sp>
            <p:nvSpPr>
              <p:cNvPr id="8" name="iSļiḑé">
                <a:extLst>
                  <a:ext uri="{FF2B5EF4-FFF2-40B4-BE49-F238E27FC236}">
                    <a16:creationId xmlns:a16="http://schemas.microsoft.com/office/drawing/2014/main" id="{22FDC0FD-767F-4928-526E-F904CC51D535}"/>
                  </a:ext>
                </a:extLst>
              </p:cNvPr>
              <p:cNvSpPr/>
              <p:nvPr/>
            </p:nvSpPr>
            <p:spPr>
              <a:xfrm>
                <a:off x="6204556" y="3108204"/>
                <a:ext cx="3218844" cy="540000"/>
              </a:xfrm>
              <a:prstGeom prst="homePlate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FFFFFF"/>
                    </a:solidFill>
                  </a:rPr>
                  <a:t>Step</a:t>
                </a:r>
                <a:r>
                  <a:rPr kumimoji="1" lang="zh-CN" altLang="en-US" b="1" dirty="0">
                    <a:solidFill>
                      <a:srgbClr val="FFFFFF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9" name="i$lîḓe">
                <a:extLst>
                  <a:ext uri="{FF2B5EF4-FFF2-40B4-BE49-F238E27FC236}">
                    <a16:creationId xmlns:a16="http://schemas.microsoft.com/office/drawing/2014/main" id="{156214E0-5118-D2AD-ED24-85F9711B4209}"/>
                  </a:ext>
                </a:extLst>
              </p:cNvPr>
              <p:cNvSpPr/>
              <p:nvPr/>
            </p:nvSpPr>
            <p:spPr>
              <a:xfrm>
                <a:off x="6204556" y="3781302"/>
                <a:ext cx="3218844" cy="1955801"/>
              </a:xfrm>
              <a:prstGeom prst="rect">
                <a:avLst/>
              </a:prstGeom>
              <a:solidFill>
                <a:schemeClr val="accent3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ṥļíďé">
                <a:extLst>
                  <a:ext uri="{FF2B5EF4-FFF2-40B4-BE49-F238E27FC236}">
                    <a16:creationId xmlns:a16="http://schemas.microsoft.com/office/drawing/2014/main" id="{903AED12-4A03-0303-383C-FEE262A0F427}"/>
                  </a:ext>
                </a:extLst>
              </p:cNvPr>
              <p:cNvSpPr/>
              <p:nvPr/>
            </p:nvSpPr>
            <p:spPr>
              <a:xfrm>
                <a:off x="6362235" y="3960300"/>
                <a:ext cx="2119798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Text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here</a:t>
                </a:r>
              </a:p>
            </p:txBody>
          </p:sp>
          <p:sp>
            <p:nvSpPr>
              <p:cNvPr id="11" name="íš1ïḋe">
                <a:extLst>
                  <a:ext uri="{FF2B5EF4-FFF2-40B4-BE49-F238E27FC236}">
                    <a16:creationId xmlns:a16="http://schemas.microsoft.com/office/drawing/2014/main" id="{DFCEE68A-50AD-C1C1-7152-D29101C55F96}"/>
                  </a:ext>
                </a:extLst>
              </p:cNvPr>
              <p:cNvSpPr/>
              <p:nvPr/>
            </p:nvSpPr>
            <p:spPr>
              <a:xfrm>
                <a:off x="6362234" y="4320219"/>
                <a:ext cx="2832566" cy="6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Nunc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viverra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imperdiet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enim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Fusce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est.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Vivamus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 a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tellus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grpSp>
            <p:nvGrpSpPr>
              <p:cNvPr id="12" name="ïṥḷïďè">
                <a:extLst>
                  <a:ext uri="{FF2B5EF4-FFF2-40B4-BE49-F238E27FC236}">
                    <a16:creationId xmlns:a16="http://schemas.microsoft.com/office/drawing/2014/main" id="{0C279802-A6C4-3446-A057-048BEE6FB7B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362235" y="5021419"/>
                <a:ext cx="525217" cy="525217"/>
                <a:chOff x="5460031" y="5599496"/>
                <a:chExt cx="540000" cy="540000"/>
              </a:xfrm>
            </p:grpSpPr>
            <p:sp>
              <p:nvSpPr>
                <p:cNvPr id="13" name="iSľidê">
                  <a:extLst>
                    <a:ext uri="{FF2B5EF4-FFF2-40B4-BE49-F238E27FC236}">
                      <a16:creationId xmlns:a16="http://schemas.microsoft.com/office/drawing/2014/main" id="{A4FCBEED-C7E1-3603-66D2-324564ADB399}"/>
                    </a:ext>
                  </a:extLst>
                </p:cNvPr>
                <p:cNvSpPr txBox="1"/>
                <p:nvPr/>
              </p:nvSpPr>
              <p:spPr>
                <a:xfrm>
                  <a:off x="5460031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/>
                    </a:gs>
                  </a:gsLst>
                  <a:lin ang="2700000" scaled="0"/>
                </a:gra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kumimoji="1" b="1">
                      <a:solidFill>
                        <a:srgbClr val="FFFFFF"/>
                      </a:solidFill>
                    </a:defRPr>
                  </a:lvl1pPr>
                </a:lstStyle>
                <a:p>
                  <a:endParaRPr lang="zh-CN" altLang="en-US" dirty="0"/>
                </a:p>
              </p:txBody>
            </p:sp>
            <p:sp>
              <p:nvSpPr>
                <p:cNvPr id="14" name="îSļíďe">
                  <a:extLst>
                    <a:ext uri="{FF2B5EF4-FFF2-40B4-BE49-F238E27FC236}">
                      <a16:creationId xmlns:a16="http://schemas.microsoft.com/office/drawing/2014/main" id="{D6918010-56FF-7B50-9595-93E119CB4DB5}"/>
                    </a:ext>
                  </a:extLst>
                </p:cNvPr>
                <p:cNvSpPr/>
                <p:nvPr/>
              </p:nvSpPr>
              <p:spPr>
                <a:xfrm>
                  <a:off x="5604182" y="5734497"/>
                  <a:ext cx="251698" cy="269998"/>
                </a:xfrm>
                <a:custGeom>
                  <a:avLst/>
                  <a:gdLst>
                    <a:gd name="connsiteX0" fmla="*/ 8356 w 487477"/>
                    <a:gd name="connsiteY0" fmla="*/ 512114 h 522922"/>
                    <a:gd name="connsiteX1" fmla="*/ 8356 w 487477"/>
                    <a:gd name="connsiteY1" fmla="*/ 512114 h 522922"/>
                    <a:gd name="connsiteX2" fmla="*/ 8356 w 487477"/>
                    <a:gd name="connsiteY2" fmla="*/ 512114 h 522922"/>
                    <a:gd name="connsiteX3" fmla="*/ 7404 w 487477"/>
                    <a:gd name="connsiteY3" fmla="*/ 511161 h 522922"/>
                    <a:gd name="connsiteX4" fmla="*/ 5499 w 487477"/>
                    <a:gd name="connsiteY4" fmla="*/ 508303 h 522922"/>
                    <a:gd name="connsiteX5" fmla="*/ 5499 w 487477"/>
                    <a:gd name="connsiteY5" fmla="*/ 508303 h 522922"/>
                    <a:gd name="connsiteX6" fmla="*/ 5499 w 487477"/>
                    <a:gd name="connsiteY6" fmla="*/ 507351 h 522922"/>
                    <a:gd name="connsiteX7" fmla="*/ 4546 w 487477"/>
                    <a:gd name="connsiteY7" fmla="*/ 505446 h 522922"/>
                    <a:gd name="connsiteX8" fmla="*/ 3593 w 487477"/>
                    <a:gd name="connsiteY8" fmla="*/ 503541 h 522922"/>
                    <a:gd name="connsiteX9" fmla="*/ 3593 w 487477"/>
                    <a:gd name="connsiteY9" fmla="*/ 503541 h 522922"/>
                    <a:gd name="connsiteX10" fmla="*/ 3593 w 487477"/>
                    <a:gd name="connsiteY10" fmla="*/ 503541 h 522922"/>
                    <a:gd name="connsiteX11" fmla="*/ 3593 w 487477"/>
                    <a:gd name="connsiteY11" fmla="*/ 503541 h 522922"/>
                    <a:gd name="connsiteX12" fmla="*/ 2641 w 487477"/>
                    <a:gd name="connsiteY12" fmla="*/ 501636 h 522922"/>
                    <a:gd name="connsiteX13" fmla="*/ 2641 w 487477"/>
                    <a:gd name="connsiteY13" fmla="*/ 500684 h 522922"/>
                    <a:gd name="connsiteX14" fmla="*/ 1689 w 487477"/>
                    <a:gd name="connsiteY14" fmla="*/ 498778 h 522922"/>
                    <a:gd name="connsiteX15" fmla="*/ 736 w 487477"/>
                    <a:gd name="connsiteY15" fmla="*/ 494968 h 522922"/>
                    <a:gd name="connsiteX16" fmla="*/ 736 w 487477"/>
                    <a:gd name="connsiteY16" fmla="*/ 492111 h 522922"/>
                    <a:gd name="connsiteX17" fmla="*/ 736 w 487477"/>
                    <a:gd name="connsiteY17" fmla="*/ 485443 h 522922"/>
                    <a:gd name="connsiteX18" fmla="*/ 5499 w 487477"/>
                    <a:gd name="connsiteY18" fmla="*/ 467346 h 522922"/>
                    <a:gd name="connsiteX19" fmla="*/ 155041 w 487477"/>
                    <a:gd name="connsiteY19" fmla="*/ 151116 h 522922"/>
                    <a:gd name="connsiteX20" fmla="*/ 158851 w 487477"/>
                    <a:gd name="connsiteY20" fmla="*/ 134924 h 522922"/>
                    <a:gd name="connsiteX21" fmla="*/ 158851 w 487477"/>
                    <a:gd name="connsiteY21" fmla="*/ 19671 h 522922"/>
                    <a:gd name="connsiteX22" fmla="*/ 120751 w 487477"/>
                    <a:gd name="connsiteY22" fmla="*/ 19671 h 522922"/>
                    <a:gd name="connsiteX23" fmla="*/ 120751 w 487477"/>
                    <a:gd name="connsiteY23" fmla="*/ 621 h 522922"/>
                    <a:gd name="connsiteX24" fmla="*/ 368401 w 487477"/>
                    <a:gd name="connsiteY24" fmla="*/ 621 h 522922"/>
                    <a:gd name="connsiteX25" fmla="*/ 368401 w 487477"/>
                    <a:gd name="connsiteY25" fmla="*/ 19671 h 522922"/>
                    <a:gd name="connsiteX26" fmla="*/ 330301 w 487477"/>
                    <a:gd name="connsiteY26" fmla="*/ 19671 h 522922"/>
                    <a:gd name="connsiteX27" fmla="*/ 330301 w 487477"/>
                    <a:gd name="connsiteY27" fmla="*/ 134924 h 522922"/>
                    <a:gd name="connsiteX28" fmla="*/ 334111 w 487477"/>
                    <a:gd name="connsiteY28" fmla="*/ 151116 h 522922"/>
                    <a:gd name="connsiteX29" fmla="*/ 483654 w 487477"/>
                    <a:gd name="connsiteY29" fmla="*/ 467346 h 522922"/>
                    <a:gd name="connsiteX30" fmla="*/ 485558 w 487477"/>
                    <a:gd name="connsiteY30" fmla="*/ 504493 h 522922"/>
                    <a:gd name="connsiteX31" fmla="*/ 485558 w 487477"/>
                    <a:gd name="connsiteY31" fmla="*/ 504493 h 522922"/>
                    <a:gd name="connsiteX32" fmla="*/ 484606 w 487477"/>
                    <a:gd name="connsiteY32" fmla="*/ 506399 h 522922"/>
                    <a:gd name="connsiteX33" fmla="*/ 459841 w 487477"/>
                    <a:gd name="connsiteY33" fmla="*/ 523543 h 522922"/>
                    <a:gd name="connsiteX34" fmla="*/ 457936 w 487477"/>
                    <a:gd name="connsiteY34" fmla="*/ 523543 h 522922"/>
                    <a:gd name="connsiteX35" fmla="*/ 32168 w 487477"/>
                    <a:gd name="connsiteY35" fmla="*/ 523543 h 522922"/>
                    <a:gd name="connsiteX36" fmla="*/ 30264 w 487477"/>
                    <a:gd name="connsiteY36" fmla="*/ 523543 h 522922"/>
                    <a:gd name="connsiteX37" fmla="*/ 27406 w 487477"/>
                    <a:gd name="connsiteY37" fmla="*/ 523543 h 522922"/>
                    <a:gd name="connsiteX38" fmla="*/ 23596 w 487477"/>
                    <a:gd name="connsiteY38" fmla="*/ 522591 h 522922"/>
                    <a:gd name="connsiteX39" fmla="*/ 23596 w 487477"/>
                    <a:gd name="connsiteY39" fmla="*/ 522591 h 522922"/>
                    <a:gd name="connsiteX40" fmla="*/ 17881 w 487477"/>
                    <a:gd name="connsiteY40" fmla="*/ 520686 h 522922"/>
                    <a:gd name="connsiteX41" fmla="*/ 15976 w 487477"/>
                    <a:gd name="connsiteY41" fmla="*/ 519734 h 522922"/>
                    <a:gd name="connsiteX42" fmla="*/ 15024 w 487477"/>
                    <a:gd name="connsiteY42" fmla="*/ 518781 h 522922"/>
                    <a:gd name="connsiteX43" fmla="*/ 10261 w 487477"/>
                    <a:gd name="connsiteY43" fmla="*/ 514971 h 522922"/>
                    <a:gd name="connsiteX44" fmla="*/ 8356 w 487477"/>
                    <a:gd name="connsiteY44" fmla="*/ 512114 h 522922"/>
                    <a:gd name="connsiteX45" fmla="*/ 8356 w 487477"/>
                    <a:gd name="connsiteY45" fmla="*/ 512114 h 522922"/>
                    <a:gd name="connsiteX46" fmla="*/ 255054 w 487477"/>
                    <a:gd name="connsiteY46" fmla="*/ 402576 h 522922"/>
                    <a:gd name="connsiteX47" fmla="*/ 252196 w 487477"/>
                    <a:gd name="connsiteY47" fmla="*/ 404481 h 522922"/>
                    <a:gd name="connsiteX48" fmla="*/ 246481 w 487477"/>
                    <a:gd name="connsiteY48" fmla="*/ 408291 h 522922"/>
                    <a:gd name="connsiteX49" fmla="*/ 55029 w 487477"/>
                    <a:gd name="connsiteY49" fmla="*/ 414959 h 522922"/>
                    <a:gd name="connsiteX50" fmla="*/ 51218 w 487477"/>
                    <a:gd name="connsiteY50" fmla="*/ 413053 h 522922"/>
                    <a:gd name="connsiteX51" fmla="*/ 22643 w 487477"/>
                    <a:gd name="connsiteY51" fmla="*/ 474014 h 522922"/>
                    <a:gd name="connsiteX52" fmla="*/ 21691 w 487477"/>
                    <a:gd name="connsiteY52" fmla="*/ 475918 h 522922"/>
                    <a:gd name="connsiteX53" fmla="*/ 21691 w 487477"/>
                    <a:gd name="connsiteY53" fmla="*/ 495921 h 522922"/>
                    <a:gd name="connsiteX54" fmla="*/ 29311 w 487477"/>
                    <a:gd name="connsiteY54" fmla="*/ 502589 h 522922"/>
                    <a:gd name="connsiteX55" fmla="*/ 30264 w 487477"/>
                    <a:gd name="connsiteY55" fmla="*/ 502589 h 522922"/>
                    <a:gd name="connsiteX56" fmla="*/ 31216 w 487477"/>
                    <a:gd name="connsiteY56" fmla="*/ 502589 h 522922"/>
                    <a:gd name="connsiteX57" fmla="*/ 456983 w 487477"/>
                    <a:gd name="connsiteY57" fmla="*/ 502589 h 522922"/>
                    <a:gd name="connsiteX58" fmla="*/ 457936 w 487477"/>
                    <a:gd name="connsiteY58" fmla="*/ 502589 h 522922"/>
                    <a:gd name="connsiteX59" fmla="*/ 466508 w 487477"/>
                    <a:gd name="connsiteY59" fmla="*/ 495921 h 522922"/>
                    <a:gd name="connsiteX60" fmla="*/ 467461 w 487477"/>
                    <a:gd name="connsiteY60" fmla="*/ 477824 h 522922"/>
                    <a:gd name="connsiteX61" fmla="*/ 466508 w 487477"/>
                    <a:gd name="connsiteY61" fmla="*/ 475918 h 522922"/>
                    <a:gd name="connsiteX62" fmla="*/ 465556 w 487477"/>
                    <a:gd name="connsiteY62" fmla="*/ 474014 h 522922"/>
                    <a:gd name="connsiteX63" fmla="*/ 423646 w 487477"/>
                    <a:gd name="connsiteY63" fmla="*/ 385431 h 522922"/>
                    <a:gd name="connsiteX64" fmla="*/ 255054 w 487477"/>
                    <a:gd name="connsiteY64" fmla="*/ 402576 h 522922"/>
                    <a:gd name="connsiteX65" fmla="*/ 305536 w 487477"/>
                    <a:gd name="connsiteY65" fmla="*/ 255891 h 522922"/>
                    <a:gd name="connsiteX66" fmla="*/ 272199 w 487477"/>
                    <a:gd name="connsiteY66" fmla="*/ 289228 h 522922"/>
                    <a:gd name="connsiteX67" fmla="*/ 305536 w 487477"/>
                    <a:gd name="connsiteY67" fmla="*/ 322566 h 522922"/>
                    <a:gd name="connsiteX68" fmla="*/ 338874 w 487477"/>
                    <a:gd name="connsiteY68" fmla="*/ 289228 h 522922"/>
                    <a:gd name="connsiteX69" fmla="*/ 305536 w 487477"/>
                    <a:gd name="connsiteY69" fmla="*/ 255891 h 522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487477" h="522922">
                      <a:moveTo>
                        <a:pt x="8356" y="512114"/>
                      </a:moveTo>
                      <a:lnTo>
                        <a:pt x="8356" y="512114"/>
                      </a:lnTo>
                      <a:lnTo>
                        <a:pt x="8356" y="512114"/>
                      </a:lnTo>
                      <a:lnTo>
                        <a:pt x="7404" y="511161"/>
                      </a:lnTo>
                      <a:cubicBezTo>
                        <a:pt x="6451" y="510209"/>
                        <a:pt x="6451" y="509256"/>
                        <a:pt x="5499" y="508303"/>
                      </a:cubicBezTo>
                      <a:lnTo>
                        <a:pt x="5499" y="508303"/>
                      </a:lnTo>
                      <a:lnTo>
                        <a:pt x="5499" y="507351"/>
                      </a:lnTo>
                      <a:lnTo>
                        <a:pt x="4546" y="505446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3593" y="503541"/>
                      </a:lnTo>
                      <a:lnTo>
                        <a:pt x="2641" y="501636"/>
                      </a:lnTo>
                      <a:cubicBezTo>
                        <a:pt x="2641" y="501636"/>
                        <a:pt x="2641" y="500684"/>
                        <a:pt x="2641" y="500684"/>
                      </a:cubicBezTo>
                      <a:cubicBezTo>
                        <a:pt x="2641" y="499731"/>
                        <a:pt x="2641" y="499731"/>
                        <a:pt x="1689" y="498778"/>
                      </a:cubicBezTo>
                      <a:cubicBezTo>
                        <a:pt x="1689" y="497826"/>
                        <a:pt x="736" y="495921"/>
                        <a:pt x="736" y="494968"/>
                      </a:cubicBezTo>
                      <a:lnTo>
                        <a:pt x="736" y="492111"/>
                      </a:lnTo>
                      <a:cubicBezTo>
                        <a:pt x="736" y="490206"/>
                        <a:pt x="736" y="487349"/>
                        <a:pt x="736" y="485443"/>
                      </a:cubicBezTo>
                      <a:cubicBezTo>
                        <a:pt x="736" y="478776"/>
                        <a:pt x="2641" y="473061"/>
                        <a:pt x="5499" y="467346"/>
                      </a:cubicBezTo>
                      <a:lnTo>
                        <a:pt x="155041" y="151116"/>
                      </a:lnTo>
                      <a:cubicBezTo>
                        <a:pt x="157899" y="146353"/>
                        <a:pt x="158851" y="140639"/>
                        <a:pt x="158851" y="134924"/>
                      </a:cubicBezTo>
                      <a:lnTo>
                        <a:pt x="158851" y="19671"/>
                      </a:lnTo>
                      <a:lnTo>
                        <a:pt x="120751" y="19671"/>
                      </a:lnTo>
                      <a:lnTo>
                        <a:pt x="120751" y="621"/>
                      </a:lnTo>
                      <a:lnTo>
                        <a:pt x="368401" y="621"/>
                      </a:lnTo>
                      <a:lnTo>
                        <a:pt x="368401" y="19671"/>
                      </a:lnTo>
                      <a:lnTo>
                        <a:pt x="330301" y="19671"/>
                      </a:lnTo>
                      <a:lnTo>
                        <a:pt x="330301" y="134924"/>
                      </a:lnTo>
                      <a:cubicBezTo>
                        <a:pt x="330301" y="140639"/>
                        <a:pt x="331254" y="146353"/>
                        <a:pt x="334111" y="151116"/>
                      </a:cubicBezTo>
                      <a:lnTo>
                        <a:pt x="483654" y="467346"/>
                      </a:lnTo>
                      <a:cubicBezTo>
                        <a:pt x="489368" y="478776"/>
                        <a:pt x="489368" y="492111"/>
                        <a:pt x="485558" y="504493"/>
                      </a:cubicBezTo>
                      <a:lnTo>
                        <a:pt x="485558" y="504493"/>
                      </a:lnTo>
                      <a:lnTo>
                        <a:pt x="484606" y="506399"/>
                      </a:lnTo>
                      <a:cubicBezTo>
                        <a:pt x="479843" y="515924"/>
                        <a:pt x="470318" y="522591"/>
                        <a:pt x="459841" y="523543"/>
                      </a:cubicBezTo>
                      <a:lnTo>
                        <a:pt x="457936" y="523543"/>
                      </a:lnTo>
                      <a:lnTo>
                        <a:pt x="32168" y="523543"/>
                      </a:lnTo>
                      <a:lnTo>
                        <a:pt x="30264" y="523543"/>
                      </a:lnTo>
                      <a:cubicBezTo>
                        <a:pt x="29311" y="523543"/>
                        <a:pt x="28358" y="523543"/>
                        <a:pt x="27406" y="523543"/>
                      </a:cubicBezTo>
                      <a:cubicBezTo>
                        <a:pt x="26454" y="523543"/>
                        <a:pt x="24549" y="523543"/>
                        <a:pt x="23596" y="522591"/>
                      </a:cubicBezTo>
                      <a:lnTo>
                        <a:pt x="23596" y="522591"/>
                      </a:lnTo>
                      <a:cubicBezTo>
                        <a:pt x="21691" y="521639"/>
                        <a:pt x="19786" y="521639"/>
                        <a:pt x="17881" y="520686"/>
                      </a:cubicBezTo>
                      <a:lnTo>
                        <a:pt x="15976" y="519734"/>
                      </a:lnTo>
                      <a:cubicBezTo>
                        <a:pt x="15976" y="519734"/>
                        <a:pt x="15024" y="519734"/>
                        <a:pt x="15024" y="518781"/>
                      </a:cubicBezTo>
                      <a:cubicBezTo>
                        <a:pt x="13118" y="517828"/>
                        <a:pt x="11214" y="515924"/>
                        <a:pt x="10261" y="514971"/>
                      </a:cubicBezTo>
                      <a:lnTo>
                        <a:pt x="8356" y="512114"/>
                      </a:lnTo>
                      <a:lnTo>
                        <a:pt x="8356" y="512114"/>
                      </a:lnTo>
                      <a:close/>
                      <a:moveTo>
                        <a:pt x="255054" y="402576"/>
                      </a:moveTo>
                      <a:lnTo>
                        <a:pt x="252196" y="404481"/>
                      </a:lnTo>
                      <a:lnTo>
                        <a:pt x="246481" y="408291"/>
                      </a:lnTo>
                      <a:cubicBezTo>
                        <a:pt x="198856" y="439724"/>
                        <a:pt x="119799" y="440676"/>
                        <a:pt x="55029" y="414959"/>
                      </a:cubicBezTo>
                      <a:lnTo>
                        <a:pt x="51218" y="413053"/>
                      </a:lnTo>
                      <a:lnTo>
                        <a:pt x="22643" y="474014"/>
                      </a:lnTo>
                      <a:lnTo>
                        <a:pt x="21691" y="475918"/>
                      </a:lnTo>
                      <a:cubicBezTo>
                        <a:pt x="18833" y="482586"/>
                        <a:pt x="18833" y="490206"/>
                        <a:pt x="21691" y="495921"/>
                      </a:cubicBezTo>
                      <a:cubicBezTo>
                        <a:pt x="22643" y="498778"/>
                        <a:pt x="25501" y="501636"/>
                        <a:pt x="29311" y="502589"/>
                      </a:cubicBezTo>
                      <a:lnTo>
                        <a:pt x="30264" y="502589"/>
                      </a:lnTo>
                      <a:lnTo>
                        <a:pt x="31216" y="502589"/>
                      </a:lnTo>
                      <a:lnTo>
                        <a:pt x="456983" y="502589"/>
                      </a:lnTo>
                      <a:lnTo>
                        <a:pt x="457936" y="502589"/>
                      </a:lnTo>
                      <a:cubicBezTo>
                        <a:pt x="461746" y="502589"/>
                        <a:pt x="464604" y="499731"/>
                        <a:pt x="466508" y="495921"/>
                      </a:cubicBezTo>
                      <a:cubicBezTo>
                        <a:pt x="468414" y="490206"/>
                        <a:pt x="469366" y="483539"/>
                        <a:pt x="467461" y="477824"/>
                      </a:cubicBezTo>
                      <a:lnTo>
                        <a:pt x="466508" y="475918"/>
                      </a:lnTo>
                      <a:lnTo>
                        <a:pt x="465556" y="474014"/>
                      </a:lnTo>
                      <a:lnTo>
                        <a:pt x="423646" y="385431"/>
                      </a:lnTo>
                      <a:cubicBezTo>
                        <a:pt x="365543" y="372096"/>
                        <a:pt x="296011" y="376859"/>
                        <a:pt x="255054" y="402576"/>
                      </a:cubicBezTo>
                      <a:close/>
                      <a:moveTo>
                        <a:pt x="305536" y="255891"/>
                      </a:moveTo>
                      <a:cubicBezTo>
                        <a:pt x="287439" y="255891"/>
                        <a:pt x="272199" y="271131"/>
                        <a:pt x="272199" y="289228"/>
                      </a:cubicBezTo>
                      <a:cubicBezTo>
                        <a:pt x="272199" y="307326"/>
                        <a:pt x="287439" y="322566"/>
                        <a:pt x="305536" y="322566"/>
                      </a:cubicBezTo>
                      <a:cubicBezTo>
                        <a:pt x="323633" y="322566"/>
                        <a:pt x="338874" y="307326"/>
                        <a:pt x="338874" y="289228"/>
                      </a:cubicBezTo>
                      <a:cubicBezTo>
                        <a:pt x="338874" y="270178"/>
                        <a:pt x="323633" y="255891"/>
                        <a:pt x="305536" y="255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7" name="îšļîḍê">
              <a:extLst>
                <a:ext uri="{FF2B5EF4-FFF2-40B4-BE49-F238E27FC236}">
                  <a16:creationId xmlns:a16="http://schemas.microsoft.com/office/drawing/2014/main" id="{C4D6EA67-0C23-7358-99B7-CEBB54022D58}"/>
                </a:ext>
              </a:extLst>
            </p:cNvPr>
            <p:cNvSpPr/>
            <p:nvPr/>
          </p:nvSpPr>
          <p:spPr>
            <a:xfrm>
              <a:off x="667348" y="1130300"/>
              <a:ext cx="10851552" cy="1955801"/>
            </a:xfrm>
            <a:prstGeom prst="snip2DiagRect">
              <a:avLst>
                <a:gd name="adj1" fmla="val 0"/>
                <a:gd name="adj2" fmla="val 0"/>
              </a:avLst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8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BDA2-5767-E132-9068-0E9251E7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13267"/>
            <a:ext cx="10858500" cy="1028700"/>
          </a:xfrm>
        </p:spPr>
        <p:txBody>
          <a:bodyPr/>
          <a:lstStyle/>
          <a:p>
            <a:r>
              <a:rPr lang="zh-CN" altLang="en-US" sz="2400" b="1" dirty="0"/>
              <a:t>边缘信息提取算法选择和优化</a:t>
            </a:r>
            <a:br>
              <a:rPr lang="zh-CN" altLang="en-US" sz="2400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1íḋe">
            <a:extLst>
              <a:ext uri="{FF2B5EF4-FFF2-40B4-BE49-F238E27FC236}">
                <a16:creationId xmlns:a16="http://schemas.microsoft.com/office/drawing/2014/main" id="{C8BBEB7A-FF76-438F-8E1B-AF6A2296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4" y="2268543"/>
            <a:ext cx="5677105" cy="1133475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Expected time schedule</a:t>
            </a:r>
            <a:endParaRPr lang="zh-CN" altLang="en-US" dirty="0"/>
          </a:p>
        </p:txBody>
      </p:sp>
      <p:sp>
        <p:nvSpPr>
          <p:cNvPr id="8" name="işľïḓè">
            <a:extLst>
              <a:ext uri="{FF2B5EF4-FFF2-40B4-BE49-F238E27FC236}">
                <a16:creationId xmlns:a16="http://schemas.microsoft.com/office/drawing/2014/main" id="{B46E4545-AA93-4A87-9828-5789A4CF16F2}"/>
              </a:ext>
            </a:extLst>
          </p:cNvPr>
          <p:cNvSpPr txBox="1"/>
          <p:nvPr/>
        </p:nvSpPr>
        <p:spPr>
          <a:xfrm>
            <a:off x="2208459" y="3048679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îŝ1iḓe">
            <a:extLst>
              <a:ext uri="{FF2B5EF4-FFF2-40B4-BE49-F238E27FC236}">
                <a16:creationId xmlns:a16="http://schemas.microsoft.com/office/drawing/2014/main" id="{C8F91C94-2B9E-4A95-B886-75CD8845D7CF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9" name="íšļïḍè">
              <a:extLst>
                <a:ext uri="{FF2B5EF4-FFF2-40B4-BE49-F238E27FC236}">
                  <a16:creationId xmlns:a16="http://schemas.microsoft.com/office/drawing/2014/main" id="{45382FB0-1772-4ECC-8333-E9C6FEB34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líḍe">
              <a:extLst>
                <a:ext uri="{FF2B5EF4-FFF2-40B4-BE49-F238E27FC236}">
                  <a16:creationId xmlns:a16="http://schemas.microsoft.com/office/drawing/2014/main" id="{F3CCAC29-E617-48C6-A5EF-D7F4D0C605A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03</a:t>
              </a:r>
            </a:p>
          </p:txBody>
        </p:sp>
        <p:sp>
          <p:nvSpPr>
            <p:cNvPr id="11" name="i$ļíḓê">
              <a:extLst>
                <a:ext uri="{FF2B5EF4-FFF2-40B4-BE49-F238E27FC236}">
                  <a16:creationId xmlns:a16="http://schemas.microsoft.com/office/drawing/2014/main" id="{CEB80949-709A-4694-B88E-87B6FD0E2BFC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8456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4948-3701-9D82-18F2-E7B896B3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Expected time schedule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8FA992-ED91-91DF-FBD7-E59E453E3DB6}"/>
              </a:ext>
            </a:extLst>
          </p:cNvPr>
          <p:cNvGrpSpPr/>
          <p:nvPr/>
        </p:nvGrpSpPr>
        <p:grpSpPr>
          <a:xfrm>
            <a:off x="1567741" y="1553593"/>
            <a:ext cx="9056518" cy="3437022"/>
            <a:chOff x="309423" y="2027518"/>
            <a:chExt cx="6894080" cy="290215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F12FBD9-BDD7-E957-D607-AD145A6C079E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>
              <a:off x="658813" y="3632199"/>
              <a:ext cx="5572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04F413E-FF8B-41EF-89E8-5B33930C8A9F}"/>
                </a:ext>
              </a:extLst>
            </p:cNvPr>
            <p:cNvSpPr/>
            <p:nvPr/>
          </p:nvSpPr>
          <p:spPr>
            <a:xfrm>
              <a:off x="1281387" y="3490309"/>
              <a:ext cx="283780" cy="28378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F167A6D-8A69-E2E4-E123-65DEE8E2B97F}"/>
                </a:ext>
              </a:extLst>
            </p:cNvPr>
            <p:cNvSpPr/>
            <p:nvPr/>
          </p:nvSpPr>
          <p:spPr>
            <a:xfrm>
              <a:off x="5947760" y="3490309"/>
              <a:ext cx="283780" cy="28378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5000" lnSpcReduction="20000"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5164522-8362-C299-7D1B-9715086D8AEA}"/>
                </a:ext>
              </a:extLst>
            </p:cNvPr>
            <p:cNvSpPr/>
            <p:nvPr/>
          </p:nvSpPr>
          <p:spPr>
            <a:xfrm>
              <a:off x="3443124" y="3318860"/>
              <a:ext cx="626679" cy="626679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0AF75D1-0D15-A0E4-05C3-DAB7369E99DE}"/>
                </a:ext>
              </a:extLst>
            </p:cNvPr>
            <p:cNvSpPr txBox="1"/>
            <p:nvPr/>
          </p:nvSpPr>
          <p:spPr>
            <a:xfrm>
              <a:off x="414904" y="2724091"/>
              <a:ext cx="2227706" cy="56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en-US" altLang="zh-CN" sz="1400" dirty="0"/>
                <a:t>The camera captures images and processes them into bit streams</a:t>
              </a:r>
            </a:p>
            <a:p>
              <a:pPr algn="ctr"/>
              <a:r>
                <a:rPr lang="en-US" altLang="zh-CN" sz="1400" dirty="0"/>
                <a:t>Display color video in VGA mode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D7F65E6-482A-21E4-A574-AB085C31E2FA}"/>
                </a:ext>
              </a:extLst>
            </p:cNvPr>
            <p:cNvSpPr txBox="1"/>
            <p:nvPr/>
          </p:nvSpPr>
          <p:spPr>
            <a:xfrm>
              <a:off x="309423" y="2027518"/>
              <a:ext cx="2227706" cy="3898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>
                <a:buSzPct val="25000"/>
              </a:pP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9-11</a:t>
              </a:r>
              <a:r>
                <a:rPr lang="zh-CN" altLang="en-US" sz="2400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week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B35141-21A3-30C9-1D33-C12DF51F9AB8}"/>
                </a:ext>
              </a:extLst>
            </p:cNvPr>
            <p:cNvSpPr txBox="1"/>
            <p:nvPr/>
          </p:nvSpPr>
          <p:spPr>
            <a:xfrm>
              <a:off x="2642610" y="4526858"/>
              <a:ext cx="2227706" cy="40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en-US" altLang="zh-CN" sz="1400" dirty="0"/>
                <a:t>Algorithm implementation and result analysis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9F1D98-361A-F9D9-0CCE-4150CBDC00C1}"/>
                </a:ext>
              </a:extLst>
            </p:cNvPr>
            <p:cNvSpPr txBox="1"/>
            <p:nvPr/>
          </p:nvSpPr>
          <p:spPr>
            <a:xfrm>
              <a:off x="2642610" y="4071777"/>
              <a:ext cx="2227706" cy="3898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>
                <a:buSzPct val="25000"/>
              </a:pP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12-13 week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FD450BE-5EED-8B3C-3FBC-1BB9E236590C}"/>
                </a:ext>
              </a:extLst>
            </p:cNvPr>
            <p:cNvSpPr txBox="1"/>
            <p:nvPr/>
          </p:nvSpPr>
          <p:spPr>
            <a:xfrm>
              <a:off x="4975797" y="2686760"/>
              <a:ext cx="2227706" cy="40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en-US" altLang="zh-CN" sz="1400" dirty="0"/>
                <a:t>Integrity test and function expansion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90C9326-E77A-0B32-1B7A-FF70C5754A7E}"/>
                </a:ext>
              </a:extLst>
            </p:cNvPr>
            <p:cNvSpPr txBox="1"/>
            <p:nvPr/>
          </p:nvSpPr>
          <p:spPr>
            <a:xfrm>
              <a:off x="4975797" y="2027518"/>
              <a:ext cx="2227706" cy="3898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>
                <a:buSzPct val="25000"/>
              </a:pP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14</a:t>
              </a:r>
              <a:r>
                <a:rPr lang="zh-CN" altLang="en-US" sz="2400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week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464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1íḋe">
            <a:extLst>
              <a:ext uri="{FF2B5EF4-FFF2-40B4-BE49-F238E27FC236}">
                <a16:creationId xmlns:a16="http://schemas.microsoft.com/office/drawing/2014/main" id="{C8BBEB7A-FF76-438F-8E1B-AF6A2296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5" y="2268543"/>
            <a:ext cx="3929290" cy="1133475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Expected function and Extended function</a:t>
            </a:r>
            <a:endParaRPr lang="zh-CN" altLang="en-US" dirty="0"/>
          </a:p>
        </p:txBody>
      </p:sp>
      <p:sp>
        <p:nvSpPr>
          <p:cNvPr id="8" name="işľïḓè">
            <a:extLst>
              <a:ext uri="{FF2B5EF4-FFF2-40B4-BE49-F238E27FC236}">
                <a16:creationId xmlns:a16="http://schemas.microsoft.com/office/drawing/2014/main" id="{B46E4545-AA93-4A87-9828-5789A4CF16F2}"/>
              </a:ext>
            </a:extLst>
          </p:cNvPr>
          <p:cNvSpPr txBox="1"/>
          <p:nvPr/>
        </p:nvSpPr>
        <p:spPr>
          <a:xfrm>
            <a:off x="2208459" y="3048679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îŝ1iḓe">
            <a:extLst>
              <a:ext uri="{FF2B5EF4-FFF2-40B4-BE49-F238E27FC236}">
                <a16:creationId xmlns:a16="http://schemas.microsoft.com/office/drawing/2014/main" id="{C8F91C94-2B9E-4A95-B886-75CD8845D7CF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9" name="íšļïḍè">
              <a:extLst>
                <a:ext uri="{FF2B5EF4-FFF2-40B4-BE49-F238E27FC236}">
                  <a16:creationId xmlns:a16="http://schemas.microsoft.com/office/drawing/2014/main" id="{45382FB0-1772-4ECC-8333-E9C6FEB34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líḍe">
              <a:extLst>
                <a:ext uri="{FF2B5EF4-FFF2-40B4-BE49-F238E27FC236}">
                  <a16:creationId xmlns:a16="http://schemas.microsoft.com/office/drawing/2014/main" id="{F3CCAC29-E617-48C6-A5EF-D7F4D0C605A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03</a:t>
              </a:r>
            </a:p>
          </p:txBody>
        </p:sp>
        <p:sp>
          <p:nvSpPr>
            <p:cNvPr id="11" name="i$ļíḓê">
              <a:extLst>
                <a:ext uri="{FF2B5EF4-FFF2-40B4-BE49-F238E27FC236}">
                  <a16:creationId xmlns:a16="http://schemas.microsoft.com/office/drawing/2014/main" id="{CEB80949-709A-4694-B88E-87B6FD0E2BFC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3677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64E2-3DC2-9040-A40B-C0A90E7C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Expected function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A71669-B0A7-5837-B61C-97C0CC15E076}"/>
              </a:ext>
            </a:extLst>
          </p:cNvPr>
          <p:cNvGrpSpPr/>
          <p:nvPr/>
        </p:nvGrpSpPr>
        <p:grpSpPr>
          <a:xfrm>
            <a:off x="660400" y="1130300"/>
            <a:ext cx="10858500" cy="5032741"/>
            <a:chOff x="660400" y="1130300"/>
            <a:chExt cx="10858500" cy="5032741"/>
          </a:xfrm>
        </p:grpSpPr>
        <p:grpSp>
          <p:nvGrpSpPr>
            <p:cNvPr id="4" name="íŝļîḑe">
              <a:extLst>
                <a:ext uri="{FF2B5EF4-FFF2-40B4-BE49-F238E27FC236}">
                  <a16:creationId xmlns:a16="http://schemas.microsoft.com/office/drawing/2014/main" id="{EAC12F8E-1450-9317-CD2C-B84F7EDED2D2}"/>
                </a:ext>
              </a:extLst>
            </p:cNvPr>
            <p:cNvGrpSpPr/>
            <p:nvPr/>
          </p:nvGrpSpPr>
          <p:grpSpPr>
            <a:xfrm>
              <a:off x="1564008" y="2131591"/>
              <a:ext cx="9063983" cy="4031450"/>
              <a:chOff x="1550674" y="2131591"/>
              <a:chExt cx="9063983" cy="4031450"/>
            </a:xfrm>
          </p:grpSpPr>
          <p:grpSp>
            <p:nvGrpSpPr>
              <p:cNvPr id="6" name="iṧliḑè">
                <a:extLst>
                  <a:ext uri="{FF2B5EF4-FFF2-40B4-BE49-F238E27FC236}">
                    <a16:creationId xmlns:a16="http://schemas.microsoft.com/office/drawing/2014/main" id="{DE79FCA0-8545-9CF8-8032-A5E0BF2993A7}"/>
                  </a:ext>
                </a:extLst>
              </p:cNvPr>
              <p:cNvGrpSpPr/>
              <p:nvPr/>
            </p:nvGrpSpPr>
            <p:grpSpPr>
              <a:xfrm>
                <a:off x="1550674" y="2131591"/>
                <a:ext cx="2068554" cy="4031450"/>
                <a:chOff x="1490477" y="1695979"/>
                <a:chExt cx="2068554" cy="4031450"/>
              </a:xfrm>
            </p:grpSpPr>
            <p:sp>
              <p:nvSpPr>
                <p:cNvPr id="19" name="ïsḷïḑé">
                  <a:extLst>
                    <a:ext uri="{FF2B5EF4-FFF2-40B4-BE49-F238E27FC236}">
                      <a16:creationId xmlns:a16="http://schemas.microsoft.com/office/drawing/2014/main" id="{B17FAF3F-661C-9655-C329-E7230E4BCF28}"/>
                    </a:ext>
                  </a:extLst>
                </p:cNvPr>
                <p:cNvSpPr/>
                <p:nvPr/>
              </p:nvSpPr>
              <p:spPr>
                <a:xfrm>
                  <a:off x="1569035" y="1695979"/>
                  <a:ext cx="1911439" cy="1911439"/>
                </a:xfrm>
                <a:prstGeom prst="ellipse">
                  <a:avLst/>
                </a:prstGeom>
                <a:blipFill>
                  <a:blip r:embed="rId3"/>
                  <a:stretch>
                    <a:fillRect l="-39147" r="-3863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íśḷïḋé">
                  <a:extLst>
                    <a:ext uri="{FF2B5EF4-FFF2-40B4-BE49-F238E27FC236}">
                      <a16:creationId xmlns:a16="http://schemas.microsoft.com/office/drawing/2014/main" id="{9B5F66A3-73D9-91B5-FA24-8DAAE090D40B}"/>
                    </a:ext>
                  </a:extLst>
                </p:cNvPr>
                <p:cNvSpPr txBox="1"/>
                <p:nvPr/>
              </p:nvSpPr>
              <p:spPr>
                <a:xfrm>
                  <a:off x="2246535" y="3329199"/>
                  <a:ext cx="556439" cy="5564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 dirty="0">
                      <a:solidFill>
                        <a:srgbClr val="FFFFFF"/>
                      </a:solidFill>
                    </a:rPr>
                    <a:t>01</a:t>
                  </a:r>
                  <a:endParaRPr kumimoji="1"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iṧḻiḑè">
                  <a:extLst>
                    <a:ext uri="{FF2B5EF4-FFF2-40B4-BE49-F238E27FC236}">
                      <a16:creationId xmlns:a16="http://schemas.microsoft.com/office/drawing/2014/main" id="{972E2E6E-7198-AA26-1AF2-EFBFB283733F}"/>
                    </a:ext>
                  </a:extLst>
                </p:cNvPr>
                <p:cNvSpPr/>
                <p:nvPr/>
              </p:nvSpPr>
              <p:spPr>
                <a:xfrm>
                  <a:off x="1939031" y="4075908"/>
                  <a:ext cx="117144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collection</a:t>
                  </a:r>
                </a:p>
              </p:txBody>
            </p:sp>
            <p:cxnSp>
              <p:nvCxnSpPr>
                <p:cNvPr id="22" name="ïş1iďê">
                  <a:extLst>
                    <a:ext uri="{FF2B5EF4-FFF2-40B4-BE49-F238E27FC236}">
                      <a16:creationId xmlns:a16="http://schemas.microsoft.com/office/drawing/2014/main" id="{194CBAFA-67C2-178B-E629-BD1BE95CC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9255" y="4552926"/>
                  <a:ext cx="1690999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ïsļïḍe">
                  <a:extLst>
                    <a:ext uri="{FF2B5EF4-FFF2-40B4-BE49-F238E27FC236}">
                      <a16:creationId xmlns:a16="http://schemas.microsoft.com/office/drawing/2014/main" id="{02835666-0197-A939-7011-9672950EEB33}"/>
                    </a:ext>
                  </a:extLst>
                </p:cNvPr>
                <p:cNvSpPr/>
                <p:nvPr/>
              </p:nvSpPr>
              <p:spPr>
                <a:xfrm>
                  <a:off x="1490477" y="4699775"/>
                  <a:ext cx="2068554" cy="10276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drive the camera to capture images in real time and convert them into bitstreams</a:t>
                  </a:r>
                </a:p>
              </p:txBody>
            </p:sp>
          </p:grpSp>
          <p:grpSp>
            <p:nvGrpSpPr>
              <p:cNvPr id="7" name="îšḷîḍé">
                <a:extLst>
                  <a:ext uri="{FF2B5EF4-FFF2-40B4-BE49-F238E27FC236}">
                    <a16:creationId xmlns:a16="http://schemas.microsoft.com/office/drawing/2014/main" id="{B160A26B-FD25-82EC-72B9-492D9E848BF2}"/>
                  </a:ext>
                </a:extLst>
              </p:cNvPr>
              <p:cNvGrpSpPr/>
              <p:nvPr/>
            </p:nvGrpSpPr>
            <p:grpSpPr>
              <a:xfrm>
                <a:off x="5048388" y="2131591"/>
                <a:ext cx="2068554" cy="3551318"/>
                <a:chOff x="1501439" y="1695979"/>
                <a:chExt cx="2068554" cy="3551318"/>
              </a:xfrm>
            </p:grpSpPr>
            <p:sp>
              <p:nvSpPr>
                <p:cNvPr id="14" name="îśḻíḓè">
                  <a:extLst>
                    <a:ext uri="{FF2B5EF4-FFF2-40B4-BE49-F238E27FC236}">
                      <a16:creationId xmlns:a16="http://schemas.microsoft.com/office/drawing/2014/main" id="{2CC12284-7A7A-66DD-0955-23E5F93D6F56}"/>
                    </a:ext>
                  </a:extLst>
                </p:cNvPr>
                <p:cNvSpPr/>
                <p:nvPr/>
              </p:nvSpPr>
              <p:spPr>
                <a:xfrm>
                  <a:off x="1579997" y="1695979"/>
                  <a:ext cx="1911439" cy="1911439"/>
                </a:xfrm>
                <a:prstGeom prst="ellipse">
                  <a:avLst/>
                </a:prstGeom>
                <a:blipFill>
                  <a:blip r:embed="rId4"/>
                  <a:stretch>
                    <a:fillRect l="-25166" r="-24834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ïṥļiḑê">
                  <a:extLst>
                    <a:ext uri="{FF2B5EF4-FFF2-40B4-BE49-F238E27FC236}">
                      <a16:creationId xmlns:a16="http://schemas.microsoft.com/office/drawing/2014/main" id="{354318EA-391A-DD53-41F9-17CC0FC1C485}"/>
                    </a:ext>
                  </a:extLst>
                </p:cNvPr>
                <p:cNvSpPr txBox="1"/>
                <p:nvPr/>
              </p:nvSpPr>
              <p:spPr>
                <a:xfrm>
                  <a:off x="2257497" y="3329199"/>
                  <a:ext cx="556439" cy="5564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 dirty="0">
                      <a:solidFill>
                        <a:srgbClr val="FFFFFF"/>
                      </a:solidFill>
                    </a:rPr>
                    <a:t>02</a:t>
                  </a:r>
                  <a:endParaRPr kumimoji="1"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iS1ïdé">
                  <a:extLst>
                    <a:ext uri="{FF2B5EF4-FFF2-40B4-BE49-F238E27FC236}">
                      <a16:creationId xmlns:a16="http://schemas.microsoft.com/office/drawing/2014/main" id="{2EC241C3-159D-EFBB-AC90-823D9C5521B1}"/>
                    </a:ext>
                  </a:extLst>
                </p:cNvPr>
                <p:cNvSpPr/>
                <p:nvPr/>
              </p:nvSpPr>
              <p:spPr>
                <a:xfrm>
                  <a:off x="1949993" y="4075908"/>
                  <a:ext cx="133440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processing</a:t>
                  </a:r>
                </a:p>
              </p:txBody>
            </p:sp>
            <p:cxnSp>
              <p:nvCxnSpPr>
                <p:cNvPr id="17" name="iṧ1ïḓè">
                  <a:extLst>
                    <a:ext uri="{FF2B5EF4-FFF2-40B4-BE49-F238E27FC236}">
                      <a16:creationId xmlns:a16="http://schemas.microsoft.com/office/drawing/2014/main" id="{40DA8284-3EFE-EB38-D023-39E75D9044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0217" y="4552926"/>
                  <a:ext cx="1690999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iśḻîḋè">
                  <a:extLst>
                    <a:ext uri="{FF2B5EF4-FFF2-40B4-BE49-F238E27FC236}">
                      <a16:creationId xmlns:a16="http://schemas.microsoft.com/office/drawing/2014/main" id="{77C11691-78E7-109A-D31D-AEE96DC67E76}"/>
                    </a:ext>
                  </a:extLst>
                </p:cNvPr>
                <p:cNvSpPr/>
                <p:nvPr/>
              </p:nvSpPr>
              <p:spPr>
                <a:xfrm>
                  <a:off x="1501439" y="4699775"/>
                  <a:ext cx="2068554" cy="5475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reduce noise and extract the information of edge</a:t>
                  </a:r>
                </a:p>
              </p:txBody>
            </p:sp>
          </p:grpSp>
          <p:grpSp>
            <p:nvGrpSpPr>
              <p:cNvPr id="8" name="ïṥľíḑè">
                <a:extLst>
                  <a:ext uri="{FF2B5EF4-FFF2-40B4-BE49-F238E27FC236}">
                    <a16:creationId xmlns:a16="http://schemas.microsoft.com/office/drawing/2014/main" id="{2584EE34-76BE-6D40-A543-6DA4190AFF47}"/>
                  </a:ext>
                </a:extLst>
              </p:cNvPr>
              <p:cNvGrpSpPr/>
              <p:nvPr/>
            </p:nvGrpSpPr>
            <p:grpSpPr>
              <a:xfrm>
                <a:off x="8546103" y="2131591"/>
                <a:ext cx="2068554" cy="3550677"/>
                <a:chOff x="1563956" y="1695979"/>
                <a:chExt cx="2068554" cy="3550677"/>
              </a:xfrm>
            </p:grpSpPr>
            <p:sp>
              <p:nvSpPr>
                <p:cNvPr id="9" name="íṥlîḋè">
                  <a:extLst>
                    <a:ext uri="{FF2B5EF4-FFF2-40B4-BE49-F238E27FC236}">
                      <a16:creationId xmlns:a16="http://schemas.microsoft.com/office/drawing/2014/main" id="{24D9C008-7370-F986-247C-F1D30AA11D83}"/>
                    </a:ext>
                  </a:extLst>
                </p:cNvPr>
                <p:cNvSpPr/>
                <p:nvPr/>
              </p:nvSpPr>
              <p:spPr>
                <a:xfrm>
                  <a:off x="1642514" y="1695979"/>
                  <a:ext cx="1911439" cy="1911439"/>
                </a:xfrm>
                <a:prstGeom prst="ellipse">
                  <a:avLst/>
                </a:prstGeom>
                <a:blipFill>
                  <a:blip r:embed="rId5"/>
                  <a:stretch>
                    <a:fillRect t="-25166" b="-24834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íšļîďè">
                  <a:extLst>
                    <a:ext uri="{FF2B5EF4-FFF2-40B4-BE49-F238E27FC236}">
                      <a16:creationId xmlns:a16="http://schemas.microsoft.com/office/drawing/2014/main" id="{129FF320-0C2E-CB0C-783E-71D4FAF06C9E}"/>
                    </a:ext>
                  </a:extLst>
                </p:cNvPr>
                <p:cNvSpPr txBox="1"/>
                <p:nvPr/>
              </p:nvSpPr>
              <p:spPr>
                <a:xfrm>
                  <a:off x="2320014" y="3329199"/>
                  <a:ext cx="556439" cy="5564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 dirty="0">
                      <a:solidFill>
                        <a:srgbClr val="FFFFFF"/>
                      </a:solidFill>
                    </a:rPr>
                    <a:t>03</a:t>
                  </a:r>
                  <a:endParaRPr kumimoji="1"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ïŝḷíḍé">
                  <a:extLst>
                    <a:ext uri="{FF2B5EF4-FFF2-40B4-BE49-F238E27FC236}">
                      <a16:creationId xmlns:a16="http://schemas.microsoft.com/office/drawing/2014/main" id="{2A61F662-5695-EAB5-9748-5D3F8E2A8A37}"/>
                    </a:ext>
                  </a:extLst>
                </p:cNvPr>
                <p:cNvSpPr/>
                <p:nvPr/>
              </p:nvSpPr>
              <p:spPr>
                <a:xfrm>
                  <a:off x="2012510" y="4075908"/>
                  <a:ext cx="117144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display</a:t>
                  </a:r>
                </a:p>
              </p:txBody>
            </p:sp>
            <p:cxnSp>
              <p:nvCxnSpPr>
                <p:cNvPr id="12" name="íṧľîḋè">
                  <a:extLst>
                    <a:ext uri="{FF2B5EF4-FFF2-40B4-BE49-F238E27FC236}">
                      <a16:creationId xmlns:a16="http://schemas.microsoft.com/office/drawing/2014/main" id="{A1484ED7-8A84-D6B0-BCA5-253349335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734" y="4552926"/>
                  <a:ext cx="1690999" cy="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î$liḋê">
                  <a:extLst>
                    <a:ext uri="{FF2B5EF4-FFF2-40B4-BE49-F238E27FC236}">
                      <a16:creationId xmlns:a16="http://schemas.microsoft.com/office/drawing/2014/main" id="{B2D20069-0A63-5C73-D344-60A18E652CDA}"/>
                    </a:ext>
                  </a:extLst>
                </p:cNvPr>
                <p:cNvSpPr/>
                <p:nvPr/>
              </p:nvSpPr>
              <p:spPr>
                <a:xfrm>
                  <a:off x="1563956" y="4699775"/>
                  <a:ext cx="2068554" cy="5468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200" dirty="0">
                      <a:solidFill>
                        <a:srgbClr val="333333"/>
                      </a:solidFill>
                      <a:latin typeface="tahoma" panose="020B0604030504040204" pitchFamily="34" charset="0"/>
                    </a:rPr>
                    <a:t>d</a:t>
                  </a:r>
                  <a:r>
                    <a:rPr lang="en-US" altLang="zh-CN" sz="1200" b="0" i="0" dirty="0">
                      <a:solidFill>
                        <a:srgbClr val="333333"/>
                      </a:solidFill>
                      <a:effectLst/>
                      <a:latin typeface="tahoma" panose="020B0604030504040204" pitchFamily="34" charset="0"/>
                    </a:rPr>
                    <a:t>isplay images in real time in VGA mode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  <p:sp>
          <p:nvSpPr>
            <p:cNvPr id="5" name="íṧľïḑé">
              <a:extLst>
                <a:ext uri="{FF2B5EF4-FFF2-40B4-BE49-F238E27FC236}">
                  <a16:creationId xmlns:a16="http://schemas.microsoft.com/office/drawing/2014/main" id="{87562DBB-93B2-5886-7C8D-515C7D3038FA}"/>
                </a:ext>
              </a:extLst>
            </p:cNvPr>
            <p:cNvSpPr/>
            <p:nvPr/>
          </p:nvSpPr>
          <p:spPr>
            <a:xfrm>
              <a:off x="660400" y="1130300"/>
              <a:ext cx="108585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/>
            <a:p>
              <a:pPr algn="ctr">
                <a:buSzPct val="25000"/>
              </a:pP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49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DE5CC-1227-78DA-55B6-FD40287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Extended function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1EAEBC-150B-9CDF-E7BF-1C12FC4F2299}"/>
              </a:ext>
            </a:extLst>
          </p:cNvPr>
          <p:cNvGrpSpPr/>
          <p:nvPr/>
        </p:nvGrpSpPr>
        <p:grpSpPr>
          <a:xfrm>
            <a:off x="1359190" y="1569664"/>
            <a:ext cx="10039645" cy="3421230"/>
            <a:chOff x="1535811" y="2390378"/>
            <a:chExt cx="10039645" cy="3421230"/>
          </a:xfrm>
        </p:grpSpPr>
        <p:grpSp>
          <p:nvGrpSpPr>
            <p:cNvPr id="5" name="í$ḻídê">
              <a:extLst>
                <a:ext uri="{FF2B5EF4-FFF2-40B4-BE49-F238E27FC236}">
                  <a16:creationId xmlns:a16="http://schemas.microsoft.com/office/drawing/2014/main" id="{79643E31-1F2B-AC8B-F15C-3141151D356C}"/>
                </a:ext>
              </a:extLst>
            </p:cNvPr>
            <p:cNvGrpSpPr/>
            <p:nvPr/>
          </p:nvGrpSpPr>
          <p:grpSpPr>
            <a:xfrm>
              <a:off x="1535811" y="2894669"/>
              <a:ext cx="10039645" cy="2916939"/>
              <a:chOff x="1074235" y="2621608"/>
              <a:chExt cx="10794259" cy="3136187"/>
            </a:xfrm>
          </p:grpSpPr>
          <p:grpSp>
            <p:nvGrpSpPr>
              <p:cNvPr id="9" name="ïṡľíḍé">
                <a:extLst>
                  <a:ext uri="{FF2B5EF4-FFF2-40B4-BE49-F238E27FC236}">
                    <a16:creationId xmlns:a16="http://schemas.microsoft.com/office/drawing/2014/main" id="{3C1943AA-46BF-E70E-5083-6CCAED5D6D4A}"/>
                  </a:ext>
                </a:extLst>
              </p:cNvPr>
              <p:cNvGrpSpPr/>
              <p:nvPr/>
            </p:nvGrpSpPr>
            <p:grpSpPr>
              <a:xfrm>
                <a:off x="7262872" y="2621608"/>
                <a:ext cx="4605622" cy="3136187"/>
                <a:chOff x="7262872" y="2621608"/>
                <a:chExt cx="4605622" cy="3136187"/>
              </a:xfrm>
            </p:grpSpPr>
            <p:sp>
              <p:nvSpPr>
                <p:cNvPr id="16" name="íṩliḑe">
                  <a:extLst>
                    <a:ext uri="{FF2B5EF4-FFF2-40B4-BE49-F238E27FC236}">
                      <a16:creationId xmlns:a16="http://schemas.microsoft.com/office/drawing/2014/main" id="{4A2A3BD8-9B9D-7F97-C586-B33BE807292D}"/>
                    </a:ext>
                  </a:extLst>
                </p:cNvPr>
                <p:cNvSpPr txBox="1"/>
                <p:nvPr/>
              </p:nvSpPr>
              <p:spPr>
                <a:xfrm>
                  <a:off x="8883918" y="2795892"/>
                  <a:ext cx="2984576" cy="721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000" b="0" i="0" dirty="0">
                      <a:solidFill>
                        <a:srgbClr val="333333"/>
                      </a:solidFill>
                      <a:effectLst/>
                      <a:latin typeface="tahoma" panose="020B0604030504040204" pitchFamily="34" charset="0"/>
                    </a:rPr>
                    <a:t>eliminates the boundary points of objects, making the boundary shrink inward</a:t>
                  </a:r>
                  <a:r>
                    <a:rPr lang="zh-CN" altLang="en-US" sz="1000" b="0" i="0" dirty="0">
                      <a:solidFill>
                        <a:srgbClr val="333333"/>
                      </a:solidFill>
                      <a:effectLst/>
                      <a:latin typeface="tahoma" panose="020B0604030504040204" pitchFamily="34" charset="0"/>
                    </a:rPr>
                    <a:t>， </a:t>
                  </a:r>
                  <a:r>
                    <a:rPr lang="en-US" altLang="zh-CN" sz="1000" b="0" i="0" dirty="0">
                      <a:solidFill>
                        <a:srgbClr val="333333"/>
                      </a:solidFill>
                      <a:effectLst/>
                      <a:latin typeface="tahoma" panose="020B0604030504040204" pitchFamily="34" charset="0"/>
                    </a:rPr>
                    <a:t>separate two objects with small connections</a:t>
                  </a:r>
                  <a:endParaRPr kumimoji="1" lang="en-US" altLang="zh-CN" sz="1000" dirty="0"/>
                </a:p>
              </p:txBody>
            </p:sp>
            <p:sp>
              <p:nvSpPr>
                <p:cNvPr id="18" name="i$ľïḓè">
                  <a:extLst>
                    <a:ext uri="{FF2B5EF4-FFF2-40B4-BE49-F238E27FC236}">
                      <a16:creationId xmlns:a16="http://schemas.microsoft.com/office/drawing/2014/main" id="{1E0F4CC9-61CB-7545-8C7B-1BA0916314A8}"/>
                    </a:ext>
                  </a:extLst>
                </p:cNvPr>
                <p:cNvSpPr txBox="1"/>
                <p:nvPr/>
              </p:nvSpPr>
              <p:spPr>
                <a:xfrm>
                  <a:off x="8883918" y="5251295"/>
                  <a:ext cx="2984576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000" b="0" i="0" dirty="0">
                      <a:solidFill>
                        <a:srgbClr val="333333"/>
                      </a:solidFill>
                      <a:effectLst/>
                      <a:latin typeface="tahoma" panose="020B0604030504040204" pitchFamily="34" charset="0"/>
                    </a:rPr>
                    <a:t>Eliminate noise,</a:t>
                  </a:r>
                  <a:r>
                    <a:rPr lang="zh-CN" altLang="en-US" sz="1000" b="0" i="0" dirty="0">
                      <a:solidFill>
                        <a:srgbClr val="333333"/>
                      </a:solidFill>
                      <a:effectLst/>
                      <a:latin typeface="tahoma" panose="020B0604030504040204" pitchFamily="34" charset="0"/>
                    </a:rPr>
                    <a:t> </a:t>
                  </a:r>
                  <a:r>
                    <a:rPr lang="en-US" altLang="zh-CN" sz="1000" b="0" i="0" dirty="0">
                      <a:solidFill>
                        <a:srgbClr val="333333"/>
                      </a:solidFill>
                      <a:effectLst/>
                      <a:latin typeface="tahoma" panose="020B0604030504040204" pitchFamily="34" charset="0"/>
                    </a:rPr>
                    <a:t>Separate the independent image elements</a:t>
                  </a:r>
                  <a:endParaRPr kumimoji="1" lang="en-US" altLang="zh-CN" sz="1000" dirty="0"/>
                </a:p>
              </p:txBody>
            </p:sp>
            <p:sp>
              <p:nvSpPr>
                <p:cNvPr id="19" name="ïs1ïḋè">
                  <a:extLst>
                    <a:ext uri="{FF2B5EF4-FFF2-40B4-BE49-F238E27FC236}">
                      <a16:creationId xmlns:a16="http://schemas.microsoft.com/office/drawing/2014/main" id="{F2C87D07-DC3F-3DDD-DC6D-2122219AE7CB}"/>
                    </a:ext>
                  </a:extLst>
                </p:cNvPr>
                <p:cNvSpPr/>
                <p:nvPr/>
              </p:nvSpPr>
              <p:spPr>
                <a:xfrm>
                  <a:off x="7278946" y="2621608"/>
                  <a:ext cx="334302" cy="366450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íślíḑé">
                  <a:extLst>
                    <a:ext uri="{FF2B5EF4-FFF2-40B4-BE49-F238E27FC236}">
                      <a16:creationId xmlns:a16="http://schemas.microsoft.com/office/drawing/2014/main" id="{FB258B67-3468-0767-7515-8E86B32CFED1}"/>
                    </a:ext>
                  </a:extLst>
                </p:cNvPr>
                <p:cNvSpPr/>
                <p:nvPr/>
              </p:nvSpPr>
              <p:spPr>
                <a:xfrm>
                  <a:off x="7262872" y="5199474"/>
                  <a:ext cx="366450" cy="305072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" name="íṧ1ïďè">
                <a:extLst>
                  <a:ext uri="{FF2B5EF4-FFF2-40B4-BE49-F238E27FC236}">
                    <a16:creationId xmlns:a16="http://schemas.microsoft.com/office/drawing/2014/main" id="{4DF536B2-22DD-D3B8-9B82-CC85E5FA9753}"/>
                  </a:ext>
                </a:extLst>
              </p:cNvPr>
              <p:cNvSpPr/>
              <p:nvPr/>
            </p:nvSpPr>
            <p:spPr>
              <a:xfrm>
                <a:off x="1074235" y="2737382"/>
                <a:ext cx="2682240" cy="2682240"/>
              </a:xfrm>
              <a:prstGeom prst="roundRect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  <a:effectLst>
                <a:outerShdw blurRad="177800" dist="152400" dir="2700000" algn="ctr" rotWithShape="0">
                  <a:schemeClr val="accent1">
                    <a:alpha val="20000"/>
                  </a:schemeClr>
                </a:outerShdw>
              </a:effectLst>
            </p:spPr>
            <p:txBody>
              <a:bodyPr lIns="324000" tIns="396000" rIns="324000" rtlCol="0" anchor="ctr" anchorCtr="1"/>
              <a:lstStyle/>
              <a:p>
                <a:endParaRPr kumimoji="1" lang="en-US" altLang="zh-CN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ísļïde">
                <a:extLst>
                  <a:ext uri="{FF2B5EF4-FFF2-40B4-BE49-F238E27FC236}">
                    <a16:creationId xmlns:a16="http://schemas.microsoft.com/office/drawing/2014/main" id="{38D2B794-3454-2CCF-27CD-CDC4512E8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98942" y="2804833"/>
                <a:ext cx="1721761" cy="162"/>
              </a:xfrm>
              <a:prstGeom prst="line">
                <a:avLst/>
              </a:prstGeom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îṣ1iḋe">
                <a:extLst>
                  <a:ext uri="{FF2B5EF4-FFF2-40B4-BE49-F238E27FC236}">
                    <a16:creationId xmlns:a16="http://schemas.microsoft.com/office/drawing/2014/main" id="{2FEF396B-791D-E7DF-0A39-16C1B6F36CDB}"/>
                  </a:ext>
                </a:extLst>
              </p:cNvPr>
              <p:cNvCxnSpPr/>
              <p:nvPr/>
            </p:nvCxnSpPr>
            <p:spPr>
              <a:xfrm flipH="1" flipV="1">
                <a:off x="5098942" y="5351848"/>
                <a:ext cx="1721761" cy="162"/>
              </a:xfrm>
              <a:prstGeom prst="line">
                <a:avLst/>
              </a:prstGeom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íş1iďe">
                <a:extLst>
                  <a:ext uri="{FF2B5EF4-FFF2-40B4-BE49-F238E27FC236}">
                    <a16:creationId xmlns:a16="http://schemas.microsoft.com/office/drawing/2014/main" id="{DF44FD36-EF2B-D14E-05EC-CD3C7CEA9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942" y="2804995"/>
                <a:ext cx="0" cy="2547015"/>
              </a:xfrm>
              <a:prstGeom prst="line">
                <a:avLst/>
              </a:prstGeom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ïṥ1ïḓè">
                <a:extLst>
                  <a:ext uri="{FF2B5EF4-FFF2-40B4-BE49-F238E27FC236}">
                    <a16:creationId xmlns:a16="http://schemas.microsoft.com/office/drawing/2014/main" id="{AD07F1AB-3336-8753-71E3-A5B746C287CE}"/>
                  </a:ext>
                </a:extLst>
              </p:cNvPr>
              <p:cNvCxnSpPr/>
              <p:nvPr/>
            </p:nvCxnSpPr>
            <p:spPr>
              <a:xfrm>
                <a:off x="3756475" y="4078502"/>
                <a:ext cx="1342467" cy="0"/>
              </a:xfrm>
              <a:prstGeom prst="line">
                <a:avLst/>
              </a:prstGeom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ïšľîďé">
              <a:extLst>
                <a:ext uri="{FF2B5EF4-FFF2-40B4-BE49-F238E27FC236}">
                  <a16:creationId xmlns:a16="http://schemas.microsoft.com/office/drawing/2014/main" id="{61C2386A-B048-C39A-A525-E5447F685384}"/>
                </a:ext>
              </a:extLst>
            </p:cNvPr>
            <p:cNvSpPr/>
            <p:nvPr/>
          </p:nvSpPr>
          <p:spPr>
            <a:xfrm>
              <a:off x="1888587" y="3447633"/>
              <a:ext cx="1789176" cy="1631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</a:rPr>
                <a:t>Integrate a variety of image processing functions</a:t>
              </a:r>
            </a:p>
          </p:txBody>
        </p:sp>
        <p:sp>
          <p:nvSpPr>
            <p:cNvPr id="7" name="íṩlïḑé">
              <a:extLst>
                <a:ext uri="{FF2B5EF4-FFF2-40B4-BE49-F238E27FC236}">
                  <a16:creationId xmlns:a16="http://schemas.microsoft.com/office/drawing/2014/main" id="{3017BF3F-7C89-D2D5-1642-94C97E209095}"/>
                </a:ext>
              </a:extLst>
            </p:cNvPr>
            <p:cNvSpPr/>
            <p:nvPr/>
          </p:nvSpPr>
          <p:spPr>
            <a:xfrm>
              <a:off x="9077778" y="2390378"/>
              <a:ext cx="20267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tx1"/>
                  </a:solidFill>
                </a:rPr>
                <a:t>Morphological filtering corrosion</a:t>
              </a:r>
            </a:p>
          </p:txBody>
        </p:sp>
        <p:sp>
          <p:nvSpPr>
            <p:cNvPr id="8" name="ïS1ïḋé">
              <a:extLst>
                <a:ext uri="{FF2B5EF4-FFF2-40B4-BE49-F238E27FC236}">
                  <a16:creationId xmlns:a16="http://schemas.microsoft.com/office/drawing/2014/main" id="{B0611561-22B6-ACD4-9A03-18B0F43A8C4A}"/>
                </a:ext>
              </a:extLst>
            </p:cNvPr>
            <p:cNvSpPr/>
            <p:nvPr/>
          </p:nvSpPr>
          <p:spPr>
            <a:xfrm>
              <a:off x="8928309" y="4707543"/>
              <a:ext cx="2518366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tx1"/>
                  </a:solidFill>
                </a:rPr>
                <a:t>Morphological filtering expansion</a:t>
              </a: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E5D5A14C-45AA-C7C5-D368-A2C467DC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78" y="1396612"/>
            <a:ext cx="1555496" cy="1772012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4783468-AA60-D619-202F-9A3FF68EB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57" y="3239594"/>
            <a:ext cx="1549517" cy="2747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379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śḻiḑê">
            <a:extLst>
              <a:ext uri="{FF2B5EF4-FFF2-40B4-BE49-F238E27FC236}">
                <a16:creationId xmlns:a16="http://schemas.microsoft.com/office/drawing/2014/main" id="{40F70694-505A-4009-B3C2-0DA0D6C19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6349" y="1512888"/>
            <a:ext cx="6432553" cy="2387600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sz="3200" dirty="0"/>
              <a:t>for your listening</a:t>
            </a:r>
            <a:endParaRPr lang="zh-CN" altLang="en-US" dirty="0"/>
          </a:p>
        </p:txBody>
      </p:sp>
      <p:grpSp>
        <p:nvGrpSpPr>
          <p:cNvPr id="9" name="ïṡḷîḋê">
            <a:extLst>
              <a:ext uri="{FF2B5EF4-FFF2-40B4-BE49-F238E27FC236}">
                <a16:creationId xmlns:a16="http://schemas.microsoft.com/office/drawing/2014/main" id="{DE4FCB3E-B52C-4BF9-BAF7-6F34BE56FF80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10" name="îśḷïḓé">
              <a:extLst>
                <a:ext uri="{FF2B5EF4-FFF2-40B4-BE49-F238E27FC236}">
                  <a16:creationId xmlns:a16="http://schemas.microsoft.com/office/drawing/2014/main" id="{C7152BF6-9FD6-425F-8E06-BCF44E9FD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ïďè">
              <a:extLst>
                <a:ext uri="{FF2B5EF4-FFF2-40B4-BE49-F238E27FC236}">
                  <a16:creationId xmlns:a16="http://schemas.microsoft.com/office/drawing/2014/main" id="{FB3B1F46-DFBA-471D-B935-F760A9B85DF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05</a:t>
              </a:r>
            </a:p>
          </p:txBody>
        </p:sp>
        <p:sp>
          <p:nvSpPr>
            <p:cNvPr id="12" name="îŝ1ïḑè">
              <a:extLst>
                <a:ext uri="{FF2B5EF4-FFF2-40B4-BE49-F238E27FC236}">
                  <a16:creationId xmlns:a16="http://schemas.microsoft.com/office/drawing/2014/main" id="{8918B690-1156-41B8-B705-56AD6077A2EB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83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ľ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îşļíḓè">
            <a:extLst>
              <a:ext uri="{FF2B5EF4-FFF2-40B4-BE49-F238E27FC236}">
                <a16:creationId xmlns:a16="http://schemas.microsoft.com/office/drawing/2014/main" id="{D8183B8F-62FB-4B08-A88C-20CE1A082539}"/>
              </a:ext>
            </a:extLst>
          </p:cNvPr>
          <p:cNvGrpSpPr/>
          <p:nvPr/>
        </p:nvGrpSpPr>
        <p:grpSpPr>
          <a:xfrm>
            <a:off x="757284" y="1700808"/>
            <a:ext cx="10763205" cy="4083608"/>
            <a:chOff x="757282" y="1700808"/>
            <a:chExt cx="10763205" cy="4083608"/>
          </a:xfrm>
        </p:grpSpPr>
        <p:grpSp>
          <p:nvGrpSpPr>
            <p:cNvPr id="4" name="îṩ1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A90D2E5-1620-45B6-A653-09E415519FF7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6" name="îšḷïdé">
                <a:extLst>
                  <a:ext uri="{FF2B5EF4-FFF2-40B4-BE49-F238E27FC236}">
                    <a16:creationId xmlns:a16="http://schemas.microsoft.com/office/drawing/2014/main" id="{AD85839E-660C-4A01-AB9F-B466D690358E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项目背景与研究意义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设计方案与技术路线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时间进度安排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预期功能与结果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66" indent="-342866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7" name="íšḻîḑé">
                <a:extLst>
                  <a:ext uri="{FF2B5EF4-FFF2-40B4-BE49-F238E27FC236}">
                    <a16:creationId xmlns:a16="http://schemas.microsoft.com/office/drawing/2014/main" id="{0EE2561B-B24F-4CA6-B0FC-8EE8EEC45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" name="îṥļiḑe">
                <a:extLst>
                  <a:ext uri="{FF2B5EF4-FFF2-40B4-BE49-F238E27FC236}">
                    <a16:creationId xmlns:a16="http://schemas.microsoft.com/office/drawing/2014/main" id="{147FEDA1-F1A5-453B-823A-273D5DB231BA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</a:t>
                </a:r>
                <a:r>
                  <a:rPr lang="tr-TR" sz="133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  </a:t>
                </a:r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TS</a:t>
                </a:r>
              </a:p>
            </p:txBody>
          </p:sp>
        </p:grpSp>
        <p:sp>
          <p:nvSpPr>
            <p:cNvPr id="5" name="iSļïďê">
              <a:extLst>
                <a:ext uri="{FF2B5EF4-FFF2-40B4-BE49-F238E27FC236}">
                  <a16:creationId xmlns:a16="http://schemas.microsoft.com/office/drawing/2014/main" id="{AD66F1CF-0C78-4D04-81F3-3DBD9D683F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5872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1íḋe">
            <a:extLst>
              <a:ext uri="{FF2B5EF4-FFF2-40B4-BE49-F238E27FC236}">
                <a16:creationId xmlns:a16="http://schemas.microsoft.com/office/drawing/2014/main" id="{C8BBEB7A-FF76-438F-8E1B-AF6A2296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4" y="2268543"/>
            <a:ext cx="5677105" cy="1133475"/>
          </a:xfrm>
        </p:spPr>
        <p:txBody>
          <a:bodyPr/>
          <a:lstStyle/>
          <a:p>
            <a:r>
              <a:rPr lang="zh-CN" altLang="en-US" dirty="0"/>
              <a:t>项目背景与研究意义</a:t>
            </a:r>
          </a:p>
        </p:txBody>
      </p:sp>
      <p:sp>
        <p:nvSpPr>
          <p:cNvPr id="8" name="işľïḓè">
            <a:extLst>
              <a:ext uri="{FF2B5EF4-FFF2-40B4-BE49-F238E27FC236}">
                <a16:creationId xmlns:a16="http://schemas.microsoft.com/office/drawing/2014/main" id="{B46E4545-AA93-4A87-9828-5789A4CF16F2}"/>
              </a:ext>
            </a:extLst>
          </p:cNvPr>
          <p:cNvSpPr txBox="1"/>
          <p:nvPr/>
        </p:nvSpPr>
        <p:spPr>
          <a:xfrm>
            <a:off x="2208459" y="3048679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îŝ1iḓe">
            <a:extLst>
              <a:ext uri="{FF2B5EF4-FFF2-40B4-BE49-F238E27FC236}">
                <a16:creationId xmlns:a16="http://schemas.microsoft.com/office/drawing/2014/main" id="{C8F91C94-2B9E-4A95-B886-75CD8845D7CF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9" name="íšļïḍè">
              <a:extLst>
                <a:ext uri="{FF2B5EF4-FFF2-40B4-BE49-F238E27FC236}">
                  <a16:creationId xmlns:a16="http://schemas.microsoft.com/office/drawing/2014/main" id="{45382FB0-1772-4ECC-8333-E9C6FEB34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líḍe">
              <a:extLst>
                <a:ext uri="{FF2B5EF4-FFF2-40B4-BE49-F238E27FC236}">
                  <a16:creationId xmlns:a16="http://schemas.microsoft.com/office/drawing/2014/main" id="{F3CCAC29-E617-48C6-A5EF-D7F4D0C605A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03</a:t>
              </a:r>
            </a:p>
          </p:txBody>
        </p:sp>
        <p:sp>
          <p:nvSpPr>
            <p:cNvPr id="11" name="i$ļíḓê">
              <a:extLst>
                <a:ext uri="{FF2B5EF4-FFF2-40B4-BE49-F238E27FC236}">
                  <a16:creationId xmlns:a16="http://schemas.microsoft.com/office/drawing/2014/main" id="{CEB80949-709A-4694-B88E-87B6FD0E2BFC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366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lï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ľiḑé">
            <a:extLst>
              <a:ext uri="{FF2B5EF4-FFF2-40B4-BE49-F238E27FC236}">
                <a16:creationId xmlns:a16="http://schemas.microsoft.com/office/drawing/2014/main" id="{A8356897-8E9A-49C6-8285-1EAD60E6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选题背景与研究意义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F38877-CC4E-D037-B609-1521CECB7AEB}"/>
              </a:ext>
            </a:extLst>
          </p:cNvPr>
          <p:cNvGrpSpPr/>
          <p:nvPr/>
        </p:nvGrpSpPr>
        <p:grpSpPr>
          <a:xfrm>
            <a:off x="1712024" y="1028700"/>
            <a:ext cx="8755258" cy="4398169"/>
            <a:chOff x="1718371" y="1130300"/>
            <a:chExt cx="8755258" cy="439816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89B869B-7331-8B23-2C0B-EF9BE831A5A6}"/>
                </a:ext>
              </a:extLst>
            </p:cNvPr>
            <p:cNvSpPr txBox="1"/>
            <p:nvPr/>
          </p:nvSpPr>
          <p:spPr>
            <a:xfrm>
              <a:off x="2026816" y="1130300"/>
              <a:ext cx="812566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/>
              <a:endParaRPr lang="en-US" altLang="zh-CN" sz="3200" dirty="0">
                <a:solidFill>
                  <a:schemeClr val="tx1"/>
                </a:solidFill>
                <a:effectLst>
                  <a:outerShdw blurRad="152400" dist="76200" dir="5400000" algn="ctr" rotWithShape="0">
                    <a:schemeClr val="tx1">
                      <a:lumMod val="85000"/>
                      <a:lumOff val="15000"/>
                      <a:alpha val="10000"/>
                    </a:schemeClr>
                  </a:outerShdw>
                </a:effectLst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4AB699A-B4BC-AF15-B658-C7F681E1DE9D}"/>
                </a:ext>
              </a:extLst>
            </p:cNvPr>
            <p:cNvGrpSpPr/>
            <p:nvPr/>
          </p:nvGrpSpPr>
          <p:grpSpPr>
            <a:xfrm>
              <a:off x="1718371" y="2231231"/>
              <a:ext cx="8755258" cy="3297238"/>
              <a:chOff x="1751606" y="2231231"/>
              <a:chExt cx="8755258" cy="329723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6FF3626-502B-3BA2-1C14-7CF931B23FD6}"/>
                  </a:ext>
                </a:extLst>
              </p:cNvPr>
              <p:cNvGrpSpPr/>
              <p:nvPr/>
            </p:nvGrpSpPr>
            <p:grpSpPr>
              <a:xfrm>
                <a:off x="1751606" y="2231231"/>
                <a:ext cx="3298825" cy="3297238"/>
                <a:chOff x="4440238" y="2231231"/>
                <a:chExt cx="3298825" cy="3297238"/>
              </a:xfrm>
            </p:grpSpPr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id="{5500B27C-0BE0-B53A-B42D-CB249653C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238" y="2231231"/>
                  <a:ext cx="3298825" cy="3297238"/>
                </a:xfrm>
                <a:custGeom>
                  <a:avLst/>
                  <a:gdLst>
                    <a:gd name="T0" fmla="*/ 2111 w 2300"/>
                    <a:gd name="T1" fmla="*/ 1492 h 2300"/>
                    <a:gd name="T2" fmla="*/ 1493 w 2300"/>
                    <a:gd name="T3" fmla="*/ 2111 h 2300"/>
                    <a:gd name="T4" fmla="*/ 808 w 2300"/>
                    <a:gd name="T5" fmla="*/ 2111 h 2300"/>
                    <a:gd name="T6" fmla="*/ 190 w 2300"/>
                    <a:gd name="T7" fmla="*/ 1492 h 2300"/>
                    <a:gd name="T8" fmla="*/ 190 w 2300"/>
                    <a:gd name="T9" fmla="*/ 807 h 2300"/>
                    <a:gd name="T10" fmla="*/ 808 w 2300"/>
                    <a:gd name="T11" fmla="*/ 189 h 2300"/>
                    <a:gd name="T12" fmla="*/ 1493 w 2300"/>
                    <a:gd name="T13" fmla="*/ 189 h 2300"/>
                    <a:gd name="T14" fmla="*/ 2111 w 2300"/>
                    <a:gd name="T15" fmla="*/ 807 h 2300"/>
                    <a:gd name="T16" fmla="*/ 2111 w 2300"/>
                    <a:gd name="T17" fmla="*/ 1492 h 2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0" h="2300">
                      <a:moveTo>
                        <a:pt x="2111" y="1492"/>
                      </a:moveTo>
                      <a:cubicBezTo>
                        <a:pt x="1493" y="2111"/>
                        <a:pt x="1493" y="2111"/>
                        <a:pt x="1493" y="2111"/>
                      </a:cubicBezTo>
                      <a:cubicBezTo>
                        <a:pt x="1304" y="2300"/>
                        <a:pt x="997" y="2300"/>
                        <a:pt x="808" y="2111"/>
                      </a:cubicBezTo>
                      <a:cubicBezTo>
                        <a:pt x="190" y="1492"/>
                        <a:pt x="190" y="1492"/>
                        <a:pt x="190" y="1492"/>
                      </a:cubicBezTo>
                      <a:cubicBezTo>
                        <a:pt x="0" y="1303"/>
                        <a:pt x="0" y="997"/>
                        <a:pt x="190" y="807"/>
                      </a:cubicBezTo>
                      <a:cubicBezTo>
                        <a:pt x="808" y="189"/>
                        <a:pt x="808" y="189"/>
                        <a:pt x="808" y="189"/>
                      </a:cubicBezTo>
                      <a:cubicBezTo>
                        <a:pt x="997" y="0"/>
                        <a:pt x="1304" y="0"/>
                        <a:pt x="1493" y="189"/>
                      </a:cubicBezTo>
                      <a:cubicBezTo>
                        <a:pt x="2111" y="807"/>
                        <a:pt x="2111" y="807"/>
                        <a:pt x="2111" y="807"/>
                      </a:cubicBezTo>
                      <a:cubicBezTo>
                        <a:pt x="2300" y="997"/>
                        <a:pt x="2300" y="1303"/>
                        <a:pt x="2111" y="149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>
                  <a:outerShdw blurRad="177800" dist="63500" dir="5400000" algn="ctr" rotWithShape="0">
                    <a:schemeClr val="lt1">
                      <a:lumMod val="100000"/>
                      <a:alpha val="40000"/>
                    </a:schemeClr>
                  </a:outerShdw>
                </a:effectLst>
              </p:spPr>
              <p:txBody>
                <a:bodyPr vert="horz" wrap="square" lIns="540000" tIns="576000" rIns="540000" bIns="45720" numCol="1" anchor="ctr" anchorCtr="1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000" dirty="0"/>
                    <a:t>Lorem ipsum dolor sit </a:t>
                  </a:r>
                  <a:r>
                    <a:rPr lang="en-US" altLang="zh-CN" sz="1000" dirty="0" err="1"/>
                    <a:t>amet</a:t>
                  </a:r>
                  <a:r>
                    <a:rPr lang="en-US" altLang="zh-CN" sz="1000" dirty="0"/>
                    <a:t>, </a:t>
                  </a:r>
                  <a:r>
                    <a:rPr lang="en-US" altLang="zh-CN" sz="1000" dirty="0" err="1"/>
                    <a:t>consectetuer</a:t>
                  </a:r>
                  <a:r>
                    <a:rPr lang="en-US" altLang="zh-CN" sz="1000" dirty="0"/>
                    <a:t> </a:t>
                  </a:r>
                  <a:r>
                    <a:rPr lang="en-US" altLang="zh-CN" sz="1000" dirty="0" err="1"/>
                    <a:t>adipiscing</a:t>
                  </a:r>
                  <a:r>
                    <a:rPr lang="en-US" altLang="zh-CN" sz="1000" dirty="0"/>
                    <a:t> </a:t>
                  </a:r>
                  <a:r>
                    <a:rPr lang="en-US" altLang="zh-CN" sz="1000" dirty="0" err="1"/>
                    <a:t>elit</a:t>
                  </a:r>
                  <a:r>
                    <a:rPr lang="en-US" altLang="zh-CN" sz="1000" dirty="0"/>
                    <a:t>. Maecenas </a:t>
                  </a:r>
                  <a:r>
                    <a:rPr lang="en-US" altLang="zh-CN" sz="1000" dirty="0" err="1"/>
                    <a:t>porttitor</a:t>
                  </a:r>
                  <a:r>
                    <a:rPr lang="en-US" altLang="zh-CN" sz="1000" dirty="0"/>
                    <a:t> </a:t>
                  </a:r>
                  <a:r>
                    <a:rPr lang="en-US" altLang="zh-CN" sz="1000" dirty="0" err="1"/>
                    <a:t>congue</a:t>
                  </a:r>
                  <a:r>
                    <a:rPr lang="en-US" altLang="zh-CN" sz="1000" dirty="0"/>
                    <a:t> </a:t>
                  </a:r>
                  <a:r>
                    <a:rPr lang="en-US" altLang="zh-CN" sz="1000" dirty="0" err="1"/>
                    <a:t>massa</a:t>
                  </a:r>
                  <a:r>
                    <a:rPr lang="en-US" altLang="zh-CN" sz="1000" dirty="0"/>
                    <a:t>. </a:t>
                  </a:r>
                  <a:r>
                    <a:rPr lang="en-US" altLang="zh-CN" sz="1000" dirty="0" err="1"/>
                    <a:t>Fusce</a:t>
                  </a:r>
                  <a:r>
                    <a:rPr lang="en-US" altLang="zh-CN" sz="1000" dirty="0"/>
                    <a:t> </a:t>
                  </a:r>
                  <a:r>
                    <a:rPr lang="en-US" altLang="zh-CN" sz="1000" dirty="0" err="1"/>
                    <a:t>posuere</a:t>
                  </a:r>
                  <a:r>
                    <a:rPr lang="en-US" altLang="zh-CN" sz="1000" dirty="0"/>
                    <a:t>, magna sed pulvinar </a:t>
                  </a:r>
                  <a:r>
                    <a:rPr lang="en-US" altLang="zh-CN" sz="1000" dirty="0" err="1"/>
                    <a:t>ultricies</a:t>
                  </a:r>
                  <a:r>
                    <a:rPr lang="en-US" altLang="zh-CN" sz="1000" dirty="0"/>
                    <a:t>.</a:t>
                  </a: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C61ACA3-B10C-9D14-05E3-E8163AEA8E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90707" y="3074963"/>
                  <a:ext cx="1210589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ctr"/>
                  <a:r>
                    <a:rPr kumimoji="1" lang="zh-CN" altLang="en-US" sz="20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选题背景</a:t>
                  </a: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C972A09A-AA4F-A0D7-89E2-8F0E69F160BA}"/>
                  </a:ext>
                </a:extLst>
              </p:cNvPr>
              <p:cNvGrpSpPr/>
              <p:nvPr/>
            </p:nvGrpSpPr>
            <p:grpSpPr>
              <a:xfrm>
                <a:off x="4479822" y="2231231"/>
                <a:ext cx="3298825" cy="3297238"/>
                <a:chOff x="4440238" y="2231231"/>
                <a:chExt cx="3298825" cy="3297238"/>
              </a:xfrm>
            </p:grpSpPr>
            <p:sp>
              <p:nvSpPr>
                <p:cNvPr id="11" name="Freeform 5">
                  <a:extLst>
                    <a:ext uri="{FF2B5EF4-FFF2-40B4-BE49-F238E27FC236}">
                      <a16:creationId xmlns:a16="http://schemas.microsoft.com/office/drawing/2014/main" id="{255A1B4E-5416-DC66-5472-D4C10DF870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238" y="2231231"/>
                  <a:ext cx="3298825" cy="3297238"/>
                </a:xfrm>
                <a:custGeom>
                  <a:avLst/>
                  <a:gdLst>
                    <a:gd name="T0" fmla="*/ 2111 w 2300"/>
                    <a:gd name="T1" fmla="*/ 1492 h 2300"/>
                    <a:gd name="T2" fmla="*/ 1493 w 2300"/>
                    <a:gd name="T3" fmla="*/ 2111 h 2300"/>
                    <a:gd name="T4" fmla="*/ 808 w 2300"/>
                    <a:gd name="T5" fmla="*/ 2111 h 2300"/>
                    <a:gd name="T6" fmla="*/ 190 w 2300"/>
                    <a:gd name="T7" fmla="*/ 1492 h 2300"/>
                    <a:gd name="T8" fmla="*/ 190 w 2300"/>
                    <a:gd name="T9" fmla="*/ 807 h 2300"/>
                    <a:gd name="T10" fmla="*/ 808 w 2300"/>
                    <a:gd name="T11" fmla="*/ 189 h 2300"/>
                    <a:gd name="T12" fmla="*/ 1493 w 2300"/>
                    <a:gd name="T13" fmla="*/ 189 h 2300"/>
                    <a:gd name="T14" fmla="*/ 2111 w 2300"/>
                    <a:gd name="T15" fmla="*/ 807 h 2300"/>
                    <a:gd name="T16" fmla="*/ 2111 w 2300"/>
                    <a:gd name="T17" fmla="*/ 1492 h 2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0" h="2300">
                      <a:moveTo>
                        <a:pt x="2111" y="1492"/>
                      </a:moveTo>
                      <a:cubicBezTo>
                        <a:pt x="1493" y="2111"/>
                        <a:pt x="1493" y="2111"/>
                        <a:pt x="1493" y="2111"/>
                      </a:cubicBezTo>
                      <a:cubicBezTo>
                        <a:pt x="1304" y="2300"/>
                        <a:pt x="997" y="2300"/>
                        <a:pt x="808" y="2111"/>
                      </a:cubicBezTo>
                      <a:cubicBezTo>
                        <a:pt x="190" y="1492"/>
                        <a:pt x="190" y="1492"/>
                        <a:pt x="190" y="1492"/>
                      </a:cubicBezTo>
                      <a:cubicBezTo>
                        <a:pt x="0" y="1303"/>
                        <a:pt x="0" y="997"/>
                        <a:pt x="190" y="807"/>
                      </a:cubicBezTo>
                      <a:cubicBezTo>
                        <a:pt x="808" y="189"/>
                        <a:pt x="808" y="189"/>
                        <a:pt x="808" y="189"/>
                      </a:cubicBezTo>
                      <a:cubicBezTo>
                        <a:pt x="997" y="0"/>
                        <a:pt x="1304" y="0"/>
                        <a:pt x="1493" y="189"/>
                      </a:cubicBezTo>
                      <a:cubicBezTo>
                        <a:pt x="2111" y="807"/>
                        <a:pt x="2111" y="807"/>
                        <a:pt x="2111" y="807"/>
                      </a:cubicBezTo>
                      <a:cubicBezTo>
                        <a:pt x="2300" y="997"/>
                        <a:pt x="2300" y="1303"/>
                        <a:pt x="2111" y="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vert="horz" wrap="square" lIns="540000" tIns="576000" rIns="540000" bIns="45720" numCol="1" anchor="ctr" anchorCtr="1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000">
                      <a:solidFill>
                        <a:srgbClr val="FFFFFF"/>
                      </a:solidFill>
                    </a:rPr>
                    <a:t>Lorem ipsum dolor sit amet, consectetuer adipiscing elit. Maecenas porttitor congue massa. Fusce posuere, magna sed pulvinar ultricies.</a:t>
                  </a:r>
                  <a:endParaRPr lang="en-US" altLang="zh-CN" sz="10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2F7CB1A-C5FA-6CD2-4AC6-F365A3B997E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90708" y="3074963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ctr"/>
                  <a:r>
                    <a:rPr kumimoji="1" lang="zh-CN" altLang="en-US" sz="2000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研究意义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0C216B4-8D0E-2347-AA69-CD7FAEAAB628}"/>
                  </a:ext>
                </a:extLst>
              </p:cNvPr>
              <p:cNvGrpSpPr/>
              <p:nvPr/>
            </p:nvGrpSpPr>
            <p:grpSpPr>
              <a:xfrm>
                <a:off x="7208039" y="2231231"/>
                <a:ext cx="3298825" cy="3297238"/>
                <a:chOff x="4440238" y="2231231"/>
                <a:chExt cx="3298825" cy="3297238"/>
              </a:xfrm>
            </p:grpSpPr>
            <p:sp>
              <p:nvSpPr>
                <p:cNvPr id="9" name="Freeform 5">
                  <a:extLst>
                    <a:ext uri="{FF2B5EF4-FFF2-40B4-BE49-F238E27FC236}">
                      <a16:creationId xmlns:a16="http://schemas.microsoft.com/office/drawing/2014/main" id="{D27F56AA-4FC8-F063-2F54-EC54878440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238" y="2231231"/>
                  <a:ext cx="3298825" cy="3297238"/>
                </a:xfrm>
                <a:custGeom>
                  <a:avLst/>
                  <a:gdLst>
                    <a:gd name="T0" fmla="*/ 2111 w 2300"/>
                    <a:gd name="T1" fmla="*/ 1492 h 2300"/>
                    <a:gd name="T2" fmla="*/ 1493 w 2300"/>
                    <a:gd name="T3" fmla="*/ 2111 h 2300"/>
                    <a:gd name="T4" fmla="*/ 808 w 2300"/>
                    <a:gd name="T5" fmla="*/ 2111 h 2300"/>
                    <a:gd name="T6" fmla="*/ 190 w 2300"/>
                    <a:gd name="T7" fmla="*/ 1492 h 2300"/>
                    <a:gd name="T8" fmla="*/ 190 w 2300"/>
                    <a:gd name="T9" fmla="*/ 807 h 2300"/>
                    <a:gd name="T10" fmla="*/ 808 w 2300"/>
                    <a:gd name="T11" fmla="*/ 189 h 2300"/>
                    <a:gd name="T12" fmla="*/ 1493 w 2300"/>
                    <a:gd name="T13" fmla="*/ 189 h 2300"/>
                    <a:gd name="T14" fmla="*/ 2111 w 2300"/>
                    <a:gd name="T15" fmla="*/ 807 h 2300"/>
                    <a:gd name="T16" fmla="*/ 2111 w 2300"/>
                    <a:gd name="T17" fmla="*/ 1492 h 2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0" h="2300">
                      <a:moveTo>
                        <a:pt x="2111" y="1492"/>
                      </a:moveTo>
                      <a:cubicBezTo>
                        <a:pt x="1493" y="2111"/>
                        <a:pt x="1493" y="2111"/>
                        <a:pt x="1493" y="2111"/>
                      </a:cubicBezTo>
                      <a:cubicBezTo>
                        <a:pt x="1304" y="2300"/>
                        <a:pt x="997" y="2300"/>
                        <a:pt x="808" y="2111"/>
                      </a:cubicBezTo>
                      <a:cubicBezTo>
                        <a:pt x="190" y="1492"/>
                        <a:pt x="190" y="1492"/>
                        <a:pt x="190" y="1492"/>
                      </a:cubicBezTo>
                      <a:cubicBezTo>
                        <a:pt x="0" y="1303"/>
                        <a:pt x="0" y="997"/>
                        <a:pt x="190" y="807"/>
                      </a:cubicBezTo>
                      <a:cubicBezTo>
                        <a:pt x="808" y="189"/>
                        <a:pt x="808" y="189"/>
                        <a:pt x="808" y="189"/>
                      </a:cubicBezTo>
                      <a:cubicBezTo>
                        <a:pt x="997" y="0"/>
                        <a:pt x="1304" y="0"/>
                        <a:pt x="1493" y="189"/>
                      </a:cubicBezTo>
                      <a:cubicBezTo>
                        <a:pt x="2111" y="807"/>
                        <a:pt x="2111" y="807"/>
                        <a:pt x="2111" y="807"/>
                      </a:cubicBezTo>
                      <a:cubicBezTo>
                        <a:pt x="2300" y="997"/>
                        <a:pt x="2300" y="1303"/>
                        <a:pt x="2111" y="149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>
                  <a:outerShdw blurRad="177800" dist="63500" dir="5400000" algn="ctr" rotWithShape="0">
                    <a:schemeClr val="lt1">
                      <a:lumMod val="100000"/>
                      <a:alpha val="40000"/>
                    </a:schemeClr>
                  </a:outerShdw>
                </a:effectLst>
              </p:spPr>
              <p:txBody>
                <a:bodyPr vert="horz" wrap="square" lIns="540000" tIns="576000" rIns="540000" bIns="45720" numCol="1" anchor="ctr" anchorCtr="1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000"/>
                    <a:t>Lorem ipsum dolor sit amet, consectetuer adipiscing elit. Maecenas porttitor congue massa. Fusce posuere, magna sed pulvinar ultricies.</a:t>
                  </a:r>
                  <a:endParaRPr lang="en-US" altLang="zh-CN" sz="1000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D032D48-B171-12C7-7FA7-D70FEA4593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90705" y="3074963"/>
                  <a:ext cx="1210589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rPr>
                    <a:t>研究内容</a:t>
                  </a: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700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F3FD-DB85-E6B2-FBA1-C0F43B40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研究现状与分析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8BE3EA-567C-1B80-F538-4F8264FF3C08}"/>
              </a:ext>
            </a:extLst>
          </p:cNvPr>
          <p:cNvGrpSpPr/>
          <p:nvPr/>
        </p:nvGrpSpPr>
        <p:grpSpPr>
          <a:xfrm>
            <a:off x="660403" y="2019494"/>
            <a:ext cx="11032916" cy="2819011"/>
            <a:chOff x="660400" y="3315089"/>
            <a:chExt cx="11032916" cy="2819011"/>
          </a:xfrm>
        </p:grpSpPr>
        <p:sp>
          <p:nvSpPr>
            <p:cNvPr id="4" name="îŝlíḓe">
              <a:extLst>
                <a:ext uri="{FF2B5EF4-FFF2-40B4-BE49-F238E27FC236}">
                  <a16:creationId xmlns:a16="http://schemas.microsoft.com/office/drawing/2014/main" id="{B3D0C793-B3C6-8226-E51B-10ACECEF3717}"/>
                </a:ext>
              </a:extLst>
            </p:cNvPr>
            <p:cNvSpPr/>
            <p:nvPr/>
          </p:nvSpPr>
          <p:spPr>
            <a:xfrm>
              <a:off x="660400" y="3429000"/>
              <a:ext cx="1962634" cy="2705100"/>
            </a:xfrm>
            <a:prstGeom prst="round2Same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íṣlíḓé">
              <a:extLst>
                <a:ext uri="{FF2B5EF4-FFF2-40B4-BE49-F238E27FC236}">
                  <a16:creationId xmlns:a16="http://schemas.microsoft.com/office/drawing/2014/main" id="{E7ADF561-B305-5664-9658-25054221421E}"/>
                </a:ext>
              </a:extLst>
            </p:cNvPr>
            <p:cNvSpPr/>
            <p:nvPr/>
          </p:nvSpPr>
          <p:spPr>
            <a:xfrm>
              <a:off x="2772591" y="3622245"/>
              <a:ext cx="146880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tx1"/>
                  </a:solidFill>
                </a:rPr>
                <a:t>FPGA</a:t>
              </a:r>
              <a:r>
                <a:rPr kumimoji="1" lang="zh-CN" altLang="en-US" sz="1600" b="1" dirty="0">
                  <a:solidFill>
                    <a:schemeClr val="tx1"/>
                  </a:solidFill>
                </a:rPr>
                <a:t>的发展与应用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íšliďé">
              <a:extLst>
                <a:ext uri="{FF2B5EF4-FFF2-40B4-BE49-F238E27FC236}">
                  <a16:creationId xmlns:a16="http://schemas.microsoft.com/office/drawing/2014/main" id="{C88E1EF9-07B8-3F96-7C3A-AC52E68AF965}"/>
                </a:ext>
              </a:extLst>
            </p:cNvPr>
            <p:cNvSpPr/>
            <p:nvPr/>
          </p:nvSpPr>
          <p:spPr>
            <a:xfrm>
              <a:off x="2772591" y="4223469"/>
              <a:ext cx="1468801" cy="3957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</a:rPr>
                <a:t>Theme color makes PPT more convenient to change.</a:t>
              </a:r>
            </a:p>
          </p:txBody>
        </p:sp>
        <p:sp>
          <p:nvSpPr>
            <p:cNvPr id="7" name="isḷîdé">
              <a:extLst>
                <a:ext uri="{FF2B5EF4-FFF2-40B4-BE49-F238E27FC236}">
                  <a16:creationId xmlns:a16="http://schemas.microsoft.com/office/drawing/2014/main" id="{2B4FCB1D-2507-A800-49A6-C6B8C124D758}"/>
                </a:ext>
              </a:extLst>
            </p:cNvPr>
            <p:cNvSpPr txBox="1"/>
            <p:nvPr/>
          </p:nvSpPr>
          <p:spPr>
            <a:xfrm>
              <a:off x="2273018" y="331508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FFFF"/>
                  </a:solidFill>
                </a:rPr>
                <a:t>01</a:t>
              </a:r>
              <a:endParaRPr kumimoji="1"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8" name="íş1îḋê">
              <a:extLst>
                <a:ext uri="{FF2B5EF4-FFF2-40B4-BE49-F238E27FC236}">
                  <a16:creationId xmlns:a16="http://schemas.microsoft.com/office/drawing/2014/main" id="{CD7FE694-E105-8408-3B8E-698C3CD4A964}"/>
                </a:ext>
              </a:extLst>
            </p:cNvPr>
            <p:cNvSpPr/>
            <p:nvPr/>
          </p:nvSpPr>
          <p:spPr>
            <a:xfrm>
              <a:off x="4412373" y="3429000"/>
              <a:ext cx="1962634" cy="2705100"/>
            </a:xfrm>
            <a:prstGeom prst="round2Same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ïślîḋê">
              <a:extLst>
                <a:ext uri="{FF2B5EF4-FFF2-40B4-BE49-F238E27FC236}">
                  <a16:creationId xmlns:a16="http://schemas.microsoft.com/office/drawing/2014/main" id="{E33455AA-1D76-E4EF-F40F-823483768CE5}"/>
                </a:ext>
              </a:extLst>
            </p:cNvPr>
            <p:cNvSpPr/>
            <p:nvPr/>
          </p:nvSpPr>
          <p:spPr>
            <a:xfrm>
              <a:off x="6466832" y="3621249"/>
              <a:ext cx="160745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tx1"/>
                  </a:solidFill>
                </a:rPr>
                <a:t>视频边缘信息提取的研究现状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íSļïḓê">
              <a:extLst>
                <a:ext uri="{FF2B5EF4-FFF2-40B4-BE49-F238E27FC236}">
                  <a16:creationId xmlns:a16="http://schemas.microsoft.com/office/drawing/2014/main" id="{33BB2DEA-CBD6-3A0C-3F84-FA6EEB4765AB}"/>
                </a:ext>
              </a:extLst>
            </p:cNvPr>
            <p:cNvSpPr/>
            <p:nvPr/>
          </p:nvSpPr>
          <p:spPr>
            <a:xfrm>
              <a:off x="6496623" y="4223469"/>
              <a:ext cx="1468801" cy="3957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</a:rPr>
                <a:t>Theme color makes PPT more convenient to change.</a:t>
              </a:r>
            </a:p>
          </p:txBody>
        </p:sp>
        <p:sp>
          <p:nvSpPr>
            <p:cNvPr id="11" name="ïşļiḑe">
              <a:extLst>
                <a:ext uri="{FF2B5EF4-FFF2-40B4-BE49-F238E27FC236}">
                  <a16:creationId xmlns:a16="http://schemas.microsoft.com/office/drawing/2014/main" id="{D4EA6C8B-448B-FBCB-EC3A-F1A9E97C64FF}"/>
                </a:ext>
              </a:extLst>
            </p:cNvPr>
            <p:cNvSpPr txBox="1"/>
            <p:nvPr/>
          </p:nvSpPr>
          <p:spPr>
            <a:xfrm>
              <a:off x="5997050" y="331508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FFFF"/>
                  </a:solidFill>
                </a:rPr>
                <a:t>02</a:t>
              </a:r>
              <a:endParaRPr kumimoji="1"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íś1ïḋe">
              <a:extLst>
                <a:ext uri="{FF2B5EF4-FFF2-40B4-BE49-F238E27FC236}">
                  <a16:creationId xmlns:a16="http://schemas.microsoft.com/office/drawing/2014/main" id="{E23BAAA4-DDFE-AE36-B13A-B3E140C89229}"/>
                </a:ext>
              </a:extLst>
            </p:cNvPr>
            <p:cNvSpPr/>
            <p:nvPr/>
          </p:nvSpPr>
          <p:spPr>
            <a:xfrm>
              <a:off x="8133866" y="3429000"/>
              <a:ext cx="1962634" cy="2705100"/>
            </a:xfrm>
            <a:prstGeom prst="round2Same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îšļîďê">
              <a:extLst>
                <a:ext uri="{FF2B5EF4-FFF2-40B4-BE49-F238E27FC236}">
                  <a16:creationId xmlns:a16="http://schemas.microsoft.com/office/drawing/2014/main" id="{7165A277-7CD1-6D64-B51C-A9377CDD324C}"/>
                </a:ext>
              </a:extLst>
            </p:cNvPr>
            <p:cNvSpPr/>
            <p:nvPr/>
          </p:nvSpPr>
          <p:spPr>
            <a:xfrm>
              <a:off x="10224515" y="3621249"/>
              <a:ext cx="146880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tx1"/>
                  </a:solidFill>
                </a:rPr>
                <a:t>问题与挑战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iṧlîḑè">
              <a:extLst>
                <a:ext uri="{FF2B5EF4-FFF2-40B4-BE49-F238E27FC236}">
                  <a16:creationId xmlns:a16="http://schemas.microsoft.com/office/drawing/2014/main" id="{4F8E05B7-C783-3430-CD4E-410BC2E003D7}"/>
                </a:ext>
              </a:extLst>
            </p:cNvPr>
            <p:cNvSpPr/>
            <p:nvPr/>
          </p:nvSpPr>
          <p:spPr>
            <a:xfrm>
              <a:off x="10156081" y="4223469"/>
              <a:ext cx="1468801" cy="3957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</a:rPr>
                <a:t>Theme color makes PPT more convenient to change.</a:t>
              </a:r>
            </a:p>
          </p:txBody>
        </p:sp>
        <p:sp>
          <p:nvSpPr>
            <p:cNvPr id="15" name="íšḷíḑê">
              <a:extLst>
                <a:ext uri="{FF2B5EF4-FFF2-40B4-BE49-F238E27FC236}">
                  <a16:creationId xmlns:a16="http://schemas.microsoft.com/office/drawing/2014/main" id="{94994D70-803D-9365-2BC4-3B381A48D389}"/>
                </a:ext>
              </a:extLst>
            </p:cNvPr>
            <p:cNvSpPr txBox="1"/>
            <p:nvPr/>
          </p:nvSpPr>
          <p:spPr>
            <a:xfrm>
              <a:off x="9746661" y="331508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FFFF"/>
                  </a:solidFill>
                </a:rPr>
                <a:t>03</a:t>
              </a:r>
              <a:endParaRPr kumimoji="1" lang="zh-CN" altLang="en-US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08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1íḋe">
            <a:extLst>
              <a:ext uri="{FF2B5EF4-FFF2-40B4-BE49-F238E27FC236}">
                <a16:creationId xmlns:a16="http://schemas.microsoft.com/office/drawing/2014/main" id="{C8BBEB7A-FF76-438F-8E1B-AF6A2296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4" y="2268543"/>
            <a:ext cx="5677105" cy="1133475"/>
          </a:xfrm>
        </p:spPr>
        <p:txBody>
          <a:bodyPr/>
          <a:lstStyle/>
          <a:p>
            <a:r>
              <a:rPr lang="zh-CN" altLang="en-US" dirty="0"/>
              <a:t>设计方案与技术路线</a:t>
            </a:r>
          </a:p>
        </p:txBody>
      </p:sp>
      <p:sp>
        <p:nvSpPr>
          <p:cNvPr id="5" name="îṡḻïḑe">
            <a:extLst>
              <a:ext uri="{FF2B5EF4-FFF2-40B4-BE49-F238E27FC236}">
                <a16:creationId xmlns:a16="http://schemas.microsoft.com/office/drawing/2014/main" id="{BECF7B1D-6CF4-4F86-9266-9533B3DD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8054" y="3429001"/>
            <a:ext cx="5677105" cy="96576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işľïḓè">
            <a:extLst>
              <a:ext uri="{FF2B5EF4-FFF2-40B4-BE49-F238E27FC236}">
                <a16:creationId xmlns:a16="http://schemas.microsoft.com/office/drawing/2014/main" id="{B46E4545-AA93-4A87-9828-5789A4CF16F2}"/>
              </a:ext>
            </a:extLst>
          </p:cNvPr>
          <p:cNvSpPr txBox="1"/>
          <p:nvPr/>
        </p:nvSpPr>
        <p:spPr>
          <a:xfrm>
            <a:off x="2208459" y="3048679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îŝ1iḓe">
            <a:extLst>
              <a:ext uri="{FF2B5EF4-FFF2-40B4-BE49-F238E27FC236}">
                <a16:creationId xmlns:a16="http://schemas.microsoft.com/office/drawing/2014/main" id="{C8F91C94-2B9E-4A95-B886-75CD8845D7CF}"/>
              </a:ext>
            </a:extLst>
          </p:cNvPr>
          <p:cNvGrpSpPr/>
          <p:nvPr/>
        </p:nvGrpSpPr>
        <p:grpSpPr>
          <a:xfrm>
            <a:off x="11121035" y="606633"/>
            <a:ext cx="412293" cy="856727"/>
            <a:chOff x="535189" y="2761214"/>
            <a:chExt cx="693583" cy="1441236"/>
          </a:xfrm>
        </p:grpSpPr>
        <p:cxnSp>
          <p:nvCxnSpPr>
            <p:cNvPr id="9" name="íšļïḍè">
              <a:extLst>
                <a:ext uri="{FF2B5EF4-FFF2-40B4-BE49-F238E27FC236}">
                  <a16:creationId xmlns:a16="http://schemas.microsoft.com/office/drawing/2014/main" id="{45382FB0-1772-4ECC-8333-E9C6FEB34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60" y="3369500"/>
              <a:ext cx="284989" cy="285918"/>
            </a:xfrm>
            <a:prstGeom prst="line">
              <a:avLst/>
            </a:prstGeom>
            <a:ln w="12700">
              <a:solidFill>
                <a:srgbClr val="0F253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líḍe">
              <a:extLst>
                <a:ext uri="{FF2B5EF4-FFF2-40B4-BE49-F238E27FC236}">
                  <a16:creationId xmlns:a16="http://schemas.microsoft.com/office/drawing/2014/main" id="{F3CCAC29-E617-48C6-A5EF-D7F4D0C605A3}"/>
                </a:ext>
              </a:extLst>
            </p:cNvPr>
            <p:cNvSpPr txBox="1"/>
            <p:nvPr/>
          </p:nvSpPr>
          <p:spPr>
            <a:xfrm>
              <a:off x="535189" y="2761214"/>
              <a:ext cx="693583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/>
                  </a:solidFill>
                </a:rPr>
                <a:t>03</a:t>
              </a:r>
            </a:p>
          </p:txBody>
        </p:sp>
        <p:sp>
          <p:nvSpPr>
            <p:cNvPr id="11" name="i$ļíḓê">
              <a:extLst>
                <a:ext uri="{FF2B5EF4-FFF2-40B4-BE49-F238E27FC236}">
                  <a16:creationId xmlns:a16="http://schemas.microsoft.com/office/drawing/2014/main" id="{CEB80949-709A-4694-B88E-87B6FD0E2BFC}"/>
                </a:ext>
              </a:extLst>
            </p:cNvPr>
            <p:cNvSpPr txBox="1"/>
            <p:nvPr/>
          </p:nvSpPr>
          <p:spPr>
            <a:xfrm>
              <a:off x="535189" y="3632915"/>
              <a:ext cx="693581" cy="569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F2532">
                      <a:alpha val="50000"/>
                    </a:srgbClr>
                  </a:solidFill>
                </a:rPr>
                <a:t>05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4710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37AD-4C13-3C80-F01A-2F77DBA8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设计方案与技术路线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EB68DAD-23CE-1CBC-C079-0223001C625E}"/>
              </a:ext>
            </a:extLst>
          </p:cNvPr>
          <p:cNvGrpSpPr/>
          <p:nvPr/>
        </p:nvGrpSpPr>
        <p:grpSpPr>
          <a:xfrm>
            <a:off x="2366885" y="1477230"/>
            <a:ext cx="7784648" cy="4656870"/>
            <a:chOff x="1257752" y="1303765"/>
            <a:chExt cx="4941196" cy="4656870"/>
          </a:xfrm>
        </p:grpSpPr>
        <p:sp>
          <p:nvSpPr>
            <p:cNvPr id="4" name="işliḓe">
              <a:extLst>
                <a:ext uri="{FF2B5EF4-FFF2-40B4-BE49-F238E27FC236}">
                  <a16:creationId xmlns:a16="http://schemas.microsoft.com/office/drawing/2014/main" id="{E14D5232-761C-0D89-FDB3-057E1C6BCC1C}"/>
                </a:ext>
              </a:extLst>
            </p:cNvPr>
            <p:cNvSpPr/>
            <p:nvPr/>
          </p:nvSpPr>
          <p:spPr bwMode="auto">
            <a:xfrm>
              <a:off x="4305003" y="1303765"/>
              <a:ext cx="1893945" cy="6441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b="1" dirty="0"/>
                <a:t>系统框架设计</a:t>
              </a:r>
            </a:p>
          </p:txBody>
        </p:sp>
        <p:sp>
          <p:nvSpPr>
            <p:cNvPr id="5" name="ïsḻiḓé">
              <a:extLst>
                <a:ext uri="{FF2B5EF4-FFF2-40B4-BE49-F238E27FC236}">
                  <a16:creationId xmlns:a16="http://schemas.microsoft.com/office/drawing/2014/main" id="{AED84868-3260-0E5B-B41A-B17615A68215}"/>
                </a:ext>
              </a:extLst>
            </p:cNvPr>
            <p:cNvSpPr/>
            <p:nvPr/>
          </p:nvSpPr>
          <p:spPr bwMode="auto">
            <a:xfrm>
              <a:off x="4305003" y="2641348"/>
              <a:ext cx="1893945" cy="6441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b="1" dirty="0"/>
                <a:t>硬件平台选择</a:t>
              </a:r>
            </a:p>
          </p:txBody>
        </p:sp>
        <p:sp>
          <p:nvSpPr>
            <p:cNvPr id="6" name="íŝlîďé">
              <a:extLst>
                <a:ext uri="{FF2B5EF4-FFF2-40B4-BE49-F238E27FC236}">
                  <a16:creationId xmlns:a16="http://schemas.microsoft.com/office/drawing/2014/main" id="{F83EF97F-6144-112D-BA3F-CA0E8864BCB4}"/>
                </a:ext>
              </a:extLst>
            </p:cNvPr>
            <p:cNvSpPr/>
            <p:nvPr/>
          </p:nvSpPr>
          <p:spPr bwMode="auto">
            <a:xfrm>
              <a:off x="4305003" y="3978932"/>
              <a:ext cx="1893945" cy="6441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b="1" dirty="0"/>
                <a:t>摄像头图像采集和处理流程设计</a:t>
              </a:r>
            </a:p>
          </p:txBody>
        </p:sp>
        <p:sp>
          <p:nvSpPr>
            <p:cNvPr id="7" name="íslïḓe">
              <a:extLst>
                <a:ext uri="{FF2B5EF4-FFF2-40B4-BE49-F238E27FC236}">
                  <a16:creationId xmlns:a16="http://schemas.microsoft.com/office/drawing/2014/main" id="{A9C8CDD1-9A4B-EA60-EA7D-D24194B0B394}"/>
                </a:ext>
              </a:extLst>
            </p:cNvPr>
            <p:cNvSpPr/>
            <p:nvPr/>
          </p:nvSpPr>
          <p:spPr bwMode="auto">
            <a:xfrm>
              <a:off x="4305003" y="5316516"/>
              <a:ext cx="1893945" cy="6441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b="1" dirty="0"/>
                <a:t>边缘信息提取算法选择和优化</a:t>
              </a:r>
            </a:p>
          </p:txBody>
        </p:sp>
        <p:sp>
          <p:nvSpPr>
            <p:cNvPr id="8" name="îsḷiḓê">
              <a:extLst>
                <a:ext uri="{FF2B5EF4-FFF2-40B4-BE49-F238E27FC236}">
                  <a16:creationId xmlns:a16="http://schemas.microsoft.com/office/drawing/2014/main" id="{E6DC50EF-4730-BF1C-8A42-E5BD2FA2C807}"/>
                </a:ext>
              </a:extLst>
            </p:cNvPr>
            <p:cNvSpPr/>
            <p:nvPr/>
          </p:nvSpPr>
          <p:spPr bwMode="auto">
            <a:xfrm>
              <a:off x="1257752" y="2546079"/>
              <a:ext cx="1893944" cy="2145384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整体方案</a:t>
              </a:r>
              <a:endPara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F8962F-7C25-2144-5CB9-F9A1F57CC3C5}"/>
                </a:ext>
              </a:extLst>
            </p:cNvPr>
            <p:cNvGrpSpPr/>
            <p:nvPr/>
          </p:nvGrpSpPr>
          <p:grpSpPr>
            <a:xfrm>
              <a:off x="3151696" y="1631677"/>
              <a:ext cx="1153307" cy="3985513"/>
              <a:chOff x="3660146" y="1600199"/>
              <a:chExt cx="1153307" cy="3985513"/>
            </a:xfrm>
          </p:grpSpPr>
          <p:cxnSp>
            <p:nvCxnSpPr>
              <p:cNvPr id="10" name="直接箭头连接符 6">
                <a:extLst>
                  <a:ext uri="{FF2B5EF4-FFF2-40B4-BE49-F238E27FC236}">
                    <a16:creationId xmlns:a16="http://schemas.microsoft.com/office/drawing/2014/main" id="{399E4E26-115C-9567-8DAC-2A13140206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0146" y="3592956"/>
                <a:ext cx="571068" cy="0"/>
              </a:xfrm>
              <a:prstGeom prst="straightConnector1">
                <a:avLst/>
              </a:prstGeom>
              <a:ln w="12700">
                <a:solidFill>
                  <a:schemeClr val="lt1">
                    <a:lumMod val="10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6">
                <a:extLst>
                  <a:ext uri="{FF2B5EF4-FFF2-40B4-BE49-F238E27FC236}">
                    <a16:creationId xmlns:a16="http://schemas.microsoft.com/office/drawing/2014/main" id="{ECBBF83F-47CB-D737-B3B0-7D18CA441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585" y="1600199"/>
                <a:ext cx="0" cy="3985513"/>
              </a:xfrm>
              <a:prstGeom prst="straightConnector1">
                <a:avLst/>
              </a:prstGeom>
              <a:ln w="12700">
                <a:solidFill>
                  <a:schemeClr val="lt1">
                    <a:lumMod val="10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6">
                <a:extLst>
                  <a:ext uri="{FF2B5EF4-FFF2-40B4-BE49-F238E27FC236}">
                    <a16:creationId xmlns:a16="http://schemas.microsoft.com/office/drawing/2014/main" id="{43D5335B-793B-063D-E03D-66309071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1214" y="1600199"/>
                <a:ext cx="582239" cy="0"/>
              </a:xfrm>
              <a:prstGeom prst="straightConnector1">
                <a:avLst/>
              </a:prstGeom>
              <a:ln w="12700">
                <a:solidFill>
                  <a:schemeClr val="lt1">
                    <a:lumMod val="10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6">
                <a:extLst>
                  <a:ext uri="{FF2B5EF4-FFF2-40B4-BE49-F238E27FC236}">
                    <a16:creationId xmlns:a16="http://schemas.microsoft.com/office/drawing/2014/main" id="{BF89A551-1FA8-C351-D57A-968D3B714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1214" y="5585712"/>
                <a:ext cx="582239" cy="0"/>
              </a:xfrm>
              <a:prstGeom prst="straightConnector1">
                <a:avLst/>
              </a:prstGeom>
              <a:ln w="12700">
                <a:solidFill>
                  <a:schemeClr val="lt1">
                    <a:lumMod val="10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3B123D8-55C0-18AB-49ED-EE5A23584008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H="1">
                <a:off x="4231214" y="2931930"/>
                <a:ext cx="582239" cy="6533"/>
              </a:xfrm>
              <a:prstGeom prst="line">
                <a:avLst/>
              </a:prstGeom>
              <a:ln w="12700">
                <a:solidFill>
                  <a:schemeClr val="lt1">
                    <a:lumMod val="10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4B053E4-467E-0CDF-E457-91158BC0B35D}"/>
                  </a:ext>
                </a:extLst>
              </p:cNvPr>
              <p:cNvCxnSpPr>
                <a:stCxn id="6" idx="1"/>
              </p:cNvCxnSpPr>
              <p:nvPr/>
            </p:nvCxnSpPr>
            <p:spPr>
              <a:xfrm flipH="1" flipV="1">
                <a:off x="4231214" y="4267200"/>
                <a:ext cx="582239" cy="2314"/>
              </a:xfrm>
              <a:prstGeom prst="line">
                <a:avLst/>
              </a:prstGeom>
              <a:ln w="12700">
                <a:solidFill>
                  <a:schemeClr val="lt1">
                    <a:lumMod val="10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901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AAC84-73A5-81A9-9EAE-F7FD78AB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系统框架设计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638A26-C8B3-E3C6-034C-C2F524223781}"/>
              </a:ext>
            </a:extLst>
          </p:cNvPr>
          <p:cNvGrpSpPr/>
          <p:nvPr/>
        </p:nvGrpSpPr>
        <p:grpSpPr>
          <a:xfrm>
            <a:off x="186267" y="1028700"/>
            <a:ext cx="11332633" cy="5739703"/>
            <a:chOff x="186267" y="1028700"/>
            <a:chExt cx="11332633" cy="5739703"/>
          </a:xfrm>
        </p:grpSpPr>
        <p:sp>
          <p:nvSpPr>
            <p:cNvPr id="4" name="ïSḷíḓê">
              <a:extLst>
                <a:ext uri="{FF2B5EF4-FFF2-40B4-BE49-F238E27FC236}">
                  <a16:creationId xmlns:a16="http://schemas.microsoft.com/office/drawing/2014/main" id="{07BC18BA-25CB-EE0A-B375-53C13433C80B}"/>
                </a:ext>
              </a:extLst>
            </p:cNvPr>
            <p:cNvSpPr/>
            <p:nvPr/>
          </p:nvSpPr>
          <p:spPr>
            <a:xfrm>
              <a:off x="186267" y="1028700"/>
              <a:ext cx="3912135" cy="5739703"/>
            </a:xfrm>
            <a:prstGeom prst="roundRect">
              <a:avLst>
                <a:gd name="adj" fmla="val 0"/>
              </a:avLst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5" name="íşḷiḑé">
              <a:extLst>
                <a:ext uri="{FF2B5EF4-FFF2-40B4-BE49-F238E27FC236}">
                  <a16:creationId xmlns:a16="http://schemas.microsoft.com/office/drawing/2014/main" id="{29A12309-0C9F-6DF4-0BE1-FCB9FEF10552}"/>
                </a:ext>
              </a:extLst>
            </p:cNvPr>
            <p:cNvGrpSpPr/>
            <p:nvPr/>
          </p:nvGrpSpPr>
          <p:grpSpPr>
            <a:xfrm>
              <a:off x="5408269" y="1844313"/>
              <a:ext cx="6110631" cy="972273"/>
              <a:chOff x="5408269" y="1844313"/>
              <a:chExt cx="6110631" cy="972273"/>
            </a:xfrm>
          </p:grpSpPr>
          <p:sp>
            <p:nvSpPr>
              <p:cNvPr id="10" name="ïšľiḓê">
                <a:extLst>
                  <a:ext uri="{FF2B5EF4-FFF2-40B4-BE49-F238E27FC236}">
                    <a16:creationId xmlns:a16="http://schemas.microsoft.com/office/drawing/2014/main" id="{AC16D2ED-6FFF-4FB5-7628-E1FC3AA85F2E}"/>
                  </a:ext>
                </a:extLst>
              </p:cNvPr>
              <p:cNvSpPr/>
              <p:nvPr/>
            </p:nvSpPr>
            <p:spPr>
              <a:xfrm>
                <a:off x="5466786" y="1844314"/>
                <a:ext cx="6052114" cy="963592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 anchorCtr="1"/>
              <a:lstStyle/>
              <a:p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Pellentesque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habitant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morbi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tristique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senectus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et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netus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et malesuada fames ac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turpis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egestas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. Proin pharetra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nonummy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pede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.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Mauris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et </a:t>
                </a:r>
                <a:r>
                  <a:rPr kumimoji="1" lang="en-US" altLang="zh-CN" sz="1200" dirty="0" err="1">
                    <a:solidFill>
                      <a:schemeClr val="tx1"/>
                    </a:solidFill>
                  </a:rPr>
                  <a:t>orci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1" name="îśḻïďe">
                <a:extLst>
                  <a:ext uri="{FF2B5EF4-FFF2-40B4-BE49-F238E27FC236}">
                    <a16:creationId xmlns:a16="http://schemas.microsoft.com/office/drawing/2014/main" id="{AA3FB22C-612F-C283-84C6-8390CE6E0317}"/>
                  </a:ext>
                </a:extLst>
              </p:cNvPr>
              <p:cNvSpPr/>
              <p:nvPr/>
            </p:nvSpPr>
            <p:spPr>
              <a:xfrm>
                <a:off x="5408269" y="1844313"/>
                <a:ext cx="46299" cy="9722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íṥḷîďè">
              <a:extLst>
                <a:ext uri="{FF2B5EF4-FFF2-40B4-BE49-F238E27FC236}">
                  <a16:creationId xmlns:a16="http://schemas.microsoft.com/office/drawing/2014/main" id="{BC189F7E-C9F5-CD59-7EF0-4B8F461F8499}"/>
                </a:ext>
              </a:extLst>
            </p:cNvPr>
            <p:cNvSpPr/>
            <p:nvPr/>
          </p:nvSpPr>
          <p:spPr>
            <a:xfrm>
              <a:off x="5408269" y="3146064"/>
              <a:ext cx="6110631" cy="96359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chemeClr val="accent1">
                  <a:alpha val="40000"/>
                </a:schemeClr>
              </a:outerShdw>
            </a:effectLst>
          </p:spPr>
          <p:txBody>
            <a:bodyPr wrap="square" lIns="180000" tIns="45720" rIns="180000" bIns="45720" rtlCol="0" anchor="ctr">
              <a:normAutofit/>
            </a:bodyPr>
            <a:lstStyle/>
            <a:p>
              <a:r>
                <a:rPr lang="en-US" altLang="zh-CN" sz="1200" dirty="0" err="1">
                  <a:solidFill>
                    <a:srgbClr val="FFFFFF"/>
                  </a:solidFill>
                </a:rPr>
                <a:t>Pellentesque</a:t>
              </a:r>
              <a:r>
                <a:rPr lang="en-US" altLang="zh-CN" sz="1200" dirty="0">
                  <a:solidFill>
                    <a:srgbClr val="FFFFFF"/>
                  </a:solidFill>
                </a:rPr>
                <a:t> habitant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morbi</a:t>
              </a:r>
              <a:r>
                <a:rPr lang="en-US" altLang="zh-CN" sz="1200" dirty="0">
                  <a:solidFill>
                    <a:srgbClr val="FFFFFF"/>
                  </a:solidFill>
                </a:rPr>
                <a:t>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tristique</a:t>
              </a:r>
              <a:r>
                <a:rPr lang="en-US" altLang="zh-CN" sz="1200" dirty="0">
                  <a:solidFill>
                    <a:srgbClr val="FFFFFF"/>
                  </a:solidFill>
                </a:rPr>
                <a:t>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senectus</a:t>
              </a:r>
              <a:r>
                <a:rPr lang="en-US" altLang="zh-CN" sz="1200" dirty="0">
                  <a:solidFill>
                    <a:srgbClr val="FFFFFF"/>
                  </a:solidFill>
                </a:rPr>
                <a:t> et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netus</a:t>
              </a:r>
              <a:r>
                <a:rPr lang="en-US" altLang="zh-CN" sz="1200" dirty="0">
                  <a:solidFill>
                    <a:srgbClr val="FFFFFF"/>
                  </a:solidFill>
                </a:rPr>
                <a:t> et malesuada fames ac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turpis</a:t>
              </a:r>
              <a:r>
                <a:rPr lang="en-US" altLang="zh-CN" sz="1200" dirty="0">
                  <a:solidFill>
                    <a:srgbClr val="FFFFFF"/>
                  </a:solidFill>
                </a:rPr>
                <a:t>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egestas</a:t>
              </a:r>
              <a:r>
                <a:rPr lang="en-US" altLang="zh-CN" sz="1200" dirty="0">
                  <a:solidFill>
                    <a:srgbClr val="FFFFFF"/>
                  </a:solidFill>
                </a:rPr>
                <a:t>. Proin pharetra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nonummy</a:t>
              </a:r>
              <a:r>
                <a:rPr lang="en-US" altLang="zh-CN" sz="1200" dirty="0">
                  <a:solidFill>
                    <a:srgbClr val="FFFFFF"/>
                  </a:solidFill>
                </a:rPr>
                <a:t>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pede</a:t>
              </a:r>
              <a:r>
                <a:rPr lang="en-US" altLang="zh-CN" sz="1200" dirty="0">
                  <a:solidFill>
                    <a:srgbClr val="FFFFFF"/>
                  </a:solidFill>
                </a:rPr>
                <a:t>.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Mauris</a:t>
              </a:r>
              <a:r>
                <a:rPr lang="en-US" altLang="zh-CN" sz="1200" dirty="0">
                  <a:solidFill>
                    <a:srgbClr val="FFFFFF"/>
                  </a:solidFill>
                </a:rPr>
                <a:t> et </a:t>
              </a:r>
              <a:r>
                <a:rPr lang="en-US" altLang="zh-CN" sz="1200" dirty="0" err="1">
                  <a:solidFill>
                    <a:srgbClr val="FFFFFF"/>
                  </a:solidFill>
                </a:rPr>
                <a:t>orci</a:t>
              </a:r>
              <a:r>
                <a:rPr lang="en-US" altLang="zh-CN" sz="1200" dirty="0">
                  <a:solidFill>
                    <a:srgbClr val="FFFFFF"/>
                  </a:solidFill>
                </a:rPr>
                <a:t>.</a:t>
              </a:r>
            </a:p>
          </p:txBody>
        </p:sp>
        <p:grpSp>
          <p:nvGrpSpPr>
            <p:cNvPr id="7" name="iṧlïḋé">
              <a:extLst>
                <a:ext uri="{FF2B5EF4-FFF2-40B4-BE49-F238E27FC236}">
                  <a16:creationId xmlns:a16="http://schemas.microsoft.com/office/drawing/2014/main" id="{41050A1E-1EF0-D727-6C24-FC5B8DB06ACB}"/>
                </a:ext>
              </a:extLst>
            </p:cNvPr>
            <p:cNvGrpSpPr/>
            <p:nvPr/>
          </p:nvGrpSpPr>
          <p:grpSpPr>
            <a:xfrm>
              <a:off x="5408269" y="4447813"/>
              <a:ext cx="6110631" cy="972273"/>
              <a:chOff x="5408269" y="4447813"/>
              <a:chExt cx="6110631" cy="972273"/>
            </a:xfrm>
          </p:grpSpPr>
          <p:sp>
            <p:nvSpPr>
              <p:cNvPr id="8" name="iślíḍê">
                <a:extLst>
                  <a:ext uri="{FF2B5EF4-FFF2-40B4-BE49-F238E27FC236}">
                    <a16:creationId xmlns:a16="http://schemas.microsoft.com/office/drawing/2014/main" id="{D8876B5D-4306-8DEB-C3B2-7EE60A3ACBB5}"/>
                  </a:ext>
                </a:extLst>
              </p:cNvPr>
              <p:cNvSpPr/>
              <p:nvPr/>
            </p:nvSpPr>
            <p:spPr>
              <a:xfrm>
                <a:off x="5466786" y="4447814"/>
                <a:ext cx="6052114" cy="963592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 anchorCtr="1"/>
              <a:lstStyle/>
              <a:p>
                <a:r>
                  <a:rPr kumimoji="1" lang="en-US" altLang="zh-CN" sz="1200">
                    <a:solidFill>
                      <a:schemeClr val="tx1"/>
                    </a:solidFill>
                  </a:rPr>
                  <a:t>Pellentesque habitant morbi tristique senectus et netus et malesuada fames ac turpis egestas. Proin pharetra nonummy pede. Mauris et orci.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î$ļíḓé">
                <a:extLst>
                  <a:ext uri="{FF2B5EF4-FFF2-40B4-BE49-F238E27FC236}">
                    <a16:creationId xmlns:a16="http://schemas.microsoft.com/office/drawing/2014/main" id="{7FFE39DB-4904-DC83-5D56-133E1761D632}"/>
                  </a:ext>
                </a:extLst>
              </p:cNvPr>
              <p:cNvSpPr/>
              <p:nvPr/>
            </p:nvSpPr>
            <p:spPr>
              <a:xfrm>
                <a:off x="5408269" y="4447813"/>
                <a:ext cx="46299" cy="9722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57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CC097-739F-7AC8-663F-3D6FFA7F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45313"/>
            <a:ext cx="10083797" cy="730628"/>
          </a:xfrm>
        </p:spPr>
        <p:txBody>
          <a:bodyPr>
            <a:normAutofit fontScale="90000"/>
          </a:bodyPr>
          <a:lstStyle/>
          <a:p>
            <a:r>
              <a:rPr lang="zh-CN" altLang="en-US" sz="2400" b="1" dirty="0"/>
              <a:t>硬件平台选择</a:t>
            </a:r>
            <a:br>
              <a:rPr lang="zh-CN" altLang="en-US" sz="2400" b="1" dirty="0"/>
            </a:b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1878FB-6243-E191-EC3E-4DD59DD9693C}"/>
              </a:ext>
            </a:extLst>
          </p:cNvPr>
          <p:cNvGrpSpPr/>
          <p:nvPr/>
        </p:nvGrpSpPr>
        <p:grpSpPr>
          <a:xfrm>
            <a:off x="959427" y="1470118"/>
            <a:ext cx="10362046" cy="4465053"/>
            <a:chOff x="959427" y="1470118"/>
            <a:chExt cx="10362046" cy="4465053"/>
          </a:xfrm>
        </p:grpSpPr>
        <p:grpSp>
          <p:nvGrpSpPr>
            <p:cNvPr id="4" name="ïṩlíḋê">
              <a:extLst>
                <a:ext uri="{FF2B5EF4-FFF2-40B4-BE49-F238E27FC236}">
                  <a16:creationId xmlns:a16="http://schemas.microsoft.com/office/drawing/2014/main" id="{501C4665-ABF8-3736-BCC5-AA0D2CECB151}"/>
                </a:ext>
              </a:extLst>
            </p:cNvPr>
            <p:cNvGrpSpPr/>
            <p:nvPr/>
          </p:nvGrpSpPr>
          <p:grpSpPr>
            <a:xfrm>
              <a:off x="959427" y="1470118"/>
              <a:ext cx="5479470" cy="1952781"/>
              <a:chOff x="1053894" y="3182543"/>
              <a:chExt cx="5479470" cy="1952781"/>
            </a:xfrm>
          </p:grpSpPr>
          <p:sp>
            <p:nvSpPr>
              <p:cNvPr id="11" name="íṥḷîḓè">
                <a:extLst>
                  <a:ext uri="{FF2B5EF4-FFF2-40B4-BE49-F238E27FC236}">
                    <a16:creationId xmlns:a16="http://schemas.microsoft.com/office/drawing/2014/main" id="{91D6AD42-EFE9-F410-E184-3518E01D3D36}"/>
                  </a:ext>
                </a:extLst>
              </p:cNvPr>
              <p:cNvSpPr txBox="1"/>
              <p:nvPr/>
            </p:nvSpPr>
            <p:spPr>
              <a:xfrm flipH="1">
                <a:off x="1233889" y="3362542"/>
                <a:ext cx="5299475" cy="1772782"/>
              </a:xfrm>
              <a:prstGeom prst="roundRect">
                <a:avLst>
                  <a:gd name="adj" fmla="val 12000"/>
                </a:avLst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>
                  <a:defRPr sz="1000" b="0"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/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altLang="zh-CN" dirty="0" err="1"/>
                  <a:t>quis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Lorem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ipsum dolor sit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amet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consectetuer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adipiscing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elit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. Maecenas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porttitor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congue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massa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Fusce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posuere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, magna sed pulvinar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ultricies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purus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lectus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malesuada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libero, sit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amet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commodo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magna eros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quis</a:t>
                </a:r>
                <a:endParaRPr lang="en-US" altLang="zh-CN" sz="1000" b="0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</p:txBody>
          </p:sp>
          <p:grpSp>
            <p:nvGrpSpPr>
              <p:cNvPr id="12" name="ïṩḻíḍe">
                <a:extLst>
                  <a:ext uri="{FF2B5EF4-FFF2-40B4-BE49-F238E27FC236}">
                    <a16:creationId xmlns:a16="http://schemas.microsoft.com/office/drawing/2014/main" id="{7BB304F7-E5E0-7500-5B1D-4E57FDCC6254}"/>
                  </a:ext>
                </a:extLst>
              </p:cNvPr>
              <p:cNvGrpSpPr/>
              <p:nvPr/>
            </p:nvGrpSpPr>
            <p:grpSpPr>
              <a:xfrm>
                <a:off x="1053894" y="3182543"/>
                <a:ext cx="360001" cy="360000"/>
                <a:chOff x="810054" y="2711744"/>
                <a:chExt cx="360001" cy="360000"/>
              </a:xfrm>
            </p:grpSpPr>
            <p:sp>
              <p:nvSpPr>
                <p:cNvPr id="13" name="îŝliḍe">
                  <a:extLst>
                    <a:ext uri="{FF2B5EF4-FFF2-40B4-BE49-F238E27FC236}">
                      <a16:creationId xmlns:a16="http://schemas.microsoft.com/office/drawing/2014/main" id="{2F83084B-9F91-03D2-DA31-210421D3267C}"/>
                    </a:ext>
                  </a:extLst>
                </p:cNvPr>
                <p:cNvSpPr/>
                <p:nvPr/>
              </p:nvSpPr>
              <p:spPr>
                <a:xfrm>
                  <a:off x="810054" y="2711744"/>
                  <a:ext cx="360001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 w="25400">
                  <a:noFill/>
                </a:ln>
                <a:effectLst>
                  <a:outerShdw blurRad="127000" dist="63500" dir="2700000" algn="ctr" rotWithShape="0">
                    <a:schemeClr val="accent6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îsḻíḋê">
                  <a:extLst>
                    <a:ext uri="{FF2B5EF4-FFF2-40B4-BE49-F238E27FC236}">
                      <a16:creationId xmlns:a16="http://schemas.microsoft.com/office/drawing/2014/main" id="{14CDCB16-B1A2-5E1F-9F9C-1F152E64A289}"/>
                    </a:ext>
                  </a:extLst>
                </p:cNvPr>
                <p:cNvSpPr/>
                <p:nvPr/>
              </p:nvSpPr>
              <p:spPr>
                <a:xfrm>
                  <a:off x="908639" y="2837151"/>
                  <a:ext cx="162833" cy="109186"/>
                </a:xfrm>
                <a:custGeom>
                  <a:avLst/>
                  <a:gdLst>
                    <a:gd name="connsiteX0" fmla="*/ 195400 w 195399"/>
                    <a:gd name="connsiteY0" fmla="*/ 0 h 131023"/>
                    <a:gd name="connsiteX1" fmla="*/ 64376 w 195399"/>
                    <a:gd name="connsiteY1" fmla="*/ 131023 h 131023"/>
                    <a:gd name="connsiteX2" fmla="*/ 0 w 195399"/>
                    <a:gd name="connsiteY2" fmla="*/ 66647 h 131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399" h="131023">
                      <a:moveTo>
                        <a:pt x="195400" y="0"/>
                      </a:moveTo>
                      <a:lnTo>
                        <a:pt x="64376" y="131023"/>
                      </a:lnTo>
                      <a:lnTo>
                        <a:pt x="0" y="66647"/>
                      </a:lnTo>
                    </a:path>
                  </a:pathLst>
                </a:custGeom>
                <a:noFill/>
                <a:ln w="25400" cap="flat">
                  <a:solidFill>
                    <a:srgbClr val="FFFFFF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  <p:grpSp>
          <p:nvGrpSpPr>
            <p:cNvPr id="5" name="íṥľïdè">
              <a:extLst>
                <a:ext uri="{FF2B5EF4-FFF2-40B4-BE49-F238E27FC236}">
                  <a16:creationId xmlns:a16="http://schemas.microsoft.com/office/drawing/2014/main" id="{08AC4845-56A6-1C54-BDED-E30CF5AE167A}"/>
                </a:ext>
              </a:extLst>
            </p:cNvPr>
            <p:cNvGrpSpPr/>
            <p:nvPr/>
          </p:nvGrpSpPr>
          <p:grpSpPr>
            <a:xfrm>
              <a:off x="959427" y="3982390"/>
              <a:ext cx="5479471" cy="1952781"/>
              <a:chOff x="1053894" y="3182543"/>
              <a:chExt cx="5479471" cy="1952781"/>
            </a:xfrm>
          </p:grpSpPr>
          <p:sp>
            <p:nvSpPr>
              <p:cNvPr id="7" name="ïś1iḍê">
                <a:extLst>
                  <a:ext uri="{FF2B5EF4-FFF2-40B4-BE49-F238E27FC236}">
                    <a16:creationId xmlns:a16="http://schemas.microsoft.com/office/drawing/2014/main" id="{2F7F498F-F995-C7B1-155C-F80FFF345992}"/>
                  </a:ext>
                </a:extLst>
              </p:cNvPr>
              <p:cNvSpPr txBox="1"/>
              <p:nvPr/>
            </p:nvSpPr>
            <p:spPr>
              <a:xfrm flipH="1">
                <a:off x="1233890" y="3362542"/>
                <a:ext cx="5299475" cy="1772782"/>
              </a:xfrm>
              <a:prstGeom prst="roundRect">
                <a:avLst>
                  <a:gd name="adj" fmla="val 12000"/>
                </a:avLst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 sz="1400" b="1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zh-CN" sz="1000" b="0" dirty="0">
                    <a:solidFill>
                      <a:schemeClr val="tx1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quisLorem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ipsum dolor sit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amet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consectetuer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adipiscing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elit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. Maecenas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porttitor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congue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massa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Fusce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posuere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, magna sed pulvinar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ultricies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purus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lectus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malesuada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libero, sit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amet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commodo</a:t>
                </a:r>
                <a:r>
                  <a:rPr lang="en-US" altLang="zh-CN" sz="1000" b="0" dirty="0">
                    <a:solidFill>
                      <a:schemeClr val="tx1"/>
                    </a:solidFill>
                  </a:rPr>
                  <a:t> magna eros </a:t>
                </a:r>
                <a:r>
                  <a:rPr lang="en-US" altLang="zh-CN" sz="1000" b="0" dirty="0" err="1">
                    <a:solidFill>
                      <a:schemeClr val="tx1"/>
                    </a:solidFill>
                  </a:rPr>
                  <a:t>quis</a:t>
                </a:r>
                <a:endParaRPr lang="en-US" altLang="zh-CN" sz="1000" b="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ïŝľîďê">
                <a:extLst>
                  <a:ext uri="{FF2B5EF4-FFF2-40B4-BE49-F238E27FC236}">
                    <a16:creationId xmlns:a16="http://schemas.microsoft.com/office/drawing/2014/main" id="{B4812DB7-1132-56D2-B20C-2D28FF9B546B}"/>
                  </a:ext>
                </a:extLst>
              </p:cNvPr>
              <p:cNvGrpSpPr/>
              <p:nvPr/>
            </p:nvGrpSpPr>
            <p:grpSpPr>
              <a:xfrm>
                <a:off x="1053894" y="3182543"/>
                <a:ext cx="360001" cy="360000"/>
                <a:chOff x="810054" y="2711744"/>
                <a:chExt cx="360001" cy="360000"/>
              </a:xfrm>
            </p:grpSpPr>
            <p:sp>
              <p:nvSpPr>
                <p:cNvPr id="9" name="îŝ1îḓe">
                  <a:extLst>
                    <a:ext uri="{FF2B5EF4-FFF2-40B4-BE49-F238E27FC236}">
                      <a16:creationId xmlns:a16="http://schemas.microsoft.com/office/drawing/2014/main" id="{851FECBC-2BB6-EE85-DBFD-43ADAF3D307C}"/>
                    </a:ext>
                  </a:extLst>
                </p:cNvPr>
                <p:cNvSpPr/>
                <p:nvPr/>
              </p:nvSpPr>
              <p:spPr>
                <a:xfrm>
                  <a:off x="810054" y="2711744"/>
                  <a:ext cx="360001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5400">
                  <a:noFill/>
                </a:ln>
                <a:effectLst>
                  <a:outerShdw blurRad="127000" dist="63500" dir="2700000" algn="ctr" rotWithShape="0">
                    <a:schemeClr val="accent2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íṥ1iḓe">
                  <a:extLst>
                    <a:ext uri="{FF2B5EF4-FFF2-40B4-BE49-F238E27FC236}">
                      <a16:creationId xmlns:a16="http://schemas.microsoft.com/office/drawing/2014/main" id="{6544C04C-2BD8-A0F1-EA1D-B073BCCD8D12}"/>
                    </a:ext>
                  </a:extLst>
                </p:cNvPr>
                <p:cNvSpPr/>
                <p:nvPr/>
              </p:nvSpPr>
              <p:spPr>
                <a:xfrm>
                  <a:off x="908639" y="2837151"/>
                  <a:ext cx="162833" cy="109186"/>
                </a:xfrm>
                <a:custGeom>
                  <a:avLst/>
                  <a:gdLst>
                    <a:gd name="connsiteX0" fmla="*/ 195400 w 195399"/>
                    <a:gd name="connsiteY0" fmla="*/ 0 h 131023"/>
                    <a:gd name="connsiteX1" fmla="*/ 64376 w 195399"/>
                    <a:gd name="connsiteY1" fmla="*/ 131023 h 131023"/>
                    <a:gd name="connsiteX2" fmla="*/ 0 w 195399"/>
                    <a:gd name="connsiteY2" fmla="*/ 66647 h 131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399" h="131023">
                      <a:moveTo>
                        <a:pt x="195400" y="0"/>
                      </a:moveTo>
                      <a:lnTo>
                        <a:pt x="64376" y="131023"/>
                      </a:lnTo>
                      <a:lnTo>
                        <a:pt x="0" y="66647"/>
                      </a:lnTo>
                    </a:path>
                  </a:pathLst>
                </a:custGeom>
                <a:noFill/>
                <a:ln w="25400" cap="flat">
                  <a:solidFill>
                    <a:srgbClr val="FFFFFF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  <p:sp>
          <p:nvSpPr>
            <p:cNvPr id="6" name="ïslïḋe">
              <a:extLst>
                <a:ext uri="{FF2B5EF4-FFF2-40B4-BE49-F238E27FC236}">
                  <a16:creationId xmlns:a16="http://schemas.microsoft.com/office/drawing/2014/main" id="{693D0DC9-01F5-9E75-F7F3-29DF87C418D0}"/>
                </a:ext>
              </a:extLst>
            </p:cNvPr>
            <p:cNvSpPr/>
            <p:nvPr/>
          </p:nvSpPr>
          <p:spPr>
            <a:xfrm>
              <a:off x="6707796" y="1595525"/>
              <a:ext cx="4613677" cy="4339646"/>
            </a:xfrm>
            <a:prstGeom prst="roundRect">
              <a:avLst>
                <a:gd name="adj" fmla="val 2937"/>
              </a:avLst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508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146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6216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008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7921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N692855014;#VCG41N626224776;"/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48394;"/>
</p:tagLst>
</file>

<file path=ppt/theme/theme1.xml><?xml version="1.0" encoding="utf-8"?>
<a:theme xmlns:a="http://schemas.openxmlformats.org/drawingml/2006/main" name="主题1">
  <a:themeElements>
    <a:clrScheme name="Office">
      <a:dk1>
        <a:srgbClr val="0F2532"/>
      </a:dk1>
      <a:lt1>
        <a:srgbClr val="FFFFFF"/>
      </a:lt1>
      <a:dk2>
        <a:srgbClr val="778495"/>
      </a:dk2>
      <a:lt2>
        <a:srgbClr val="F0F0F0"/>
      </a:lt2>
      <a:accent1>
        <a:srgbClr val="2A659A"/>
      </a:accent1>
      <a:accent2>
        <a:srgbClr val="1DCFD8"/>
      </a:accent2>
      <a:accent3>
        <a:srgbClr val="109ED8"/>
      </a:accent3>
      <a:accent4>
        <a:srgbClr val="1A5CC7"/>
      </a:accent4>
      <a:accent5>
        <a:srgbClr val="7475CC"/>
      </a:accent5>
      <a:accent6>
        <a:srgbClr val="64B7C9"/>
      </a:accent6>
      <a:hlink>
        <a:srgbClr val="4472C4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F2532"/>
    </a:dk1>
    <a:lt1>
      <a:srgbClr val="FFFFFF"/>
    </a:lt1>
    <a:dk2>
      <a:srgbClr val="778495"/>
    </a:dk2>
    <a:lt2>
      <a:srgbClr val="F0F0F0"/>
    </a:lt2>
    <a:accent1>
      <a:srgbClr val="2A659A"/>
    </a:accent1>
    <a:accent2>
      <a:srgbClr val="1DCFD8"/>
    </a:accent2>
    <a:accent3>
      <a:srgbClr val="109ED8"/>
    </a:accent3>
    <a:accent4>
      <a:srgbClr val="1A5CC7"/>
    </a:accent4>
    <a:accent5>
      <a:srgbClr val="7475CC"/>
    </a:accent5>
    <a:accent6>
      <a:srgbClr val="64B7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Yao</Template>
  <TotalTime>107</TotalTime>
  <Words>639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Impact</vt:lpstr>
      <vt:lpstr>tahoma</vt:lpstr>
      <vt:lpstr>主题1</vt:lpstr>
      <vt:lpstr>FPGA应用开题报告 </vt:lpstr>
      <vt:lpstr>PowerPoint 演示文稿</vt:lpstr>
      <vt:lpstr>项目背景与研究意义</vt:lpstr>
      <vt:lpstr>选题背景与研究意义</vt:lpstr>
      <vt:lpstr>研究现状与分析</vt:lpstr>
      <vt:lpstr>设计方案与技术路线</vt:lpstr>
      <vt:lpstr>设计方案与技术路线</vt:lpstr>
      <vt:lpstr>系统框架设计</vt:lpstr>
      <vt:lpstr>硬件平台选择 </vt:lpstr>
      <vt:lpstr>摄像头图像采集和处理流程设计 </vt:lpstr>
      <vt:lpstr>边缘信息提取算法选择和优化 </vt:lpstr>
      <vt:lpstr>Expected time schedule</vt:lpstr>
      <vt:lpstr>Expected time schedule</vt:lpstr>
      <vt:lpstr>Expected function and Extended function</vt:lpstr>
      <vt:lpstr>Expected function</vt:lpstr>
      <vt:lpstr>Extended function</vt:lpstr>
      <vt:lpstr>Thanks for your listening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Yao</dc:creator>
  <cp:lastModifiedBy>张 旭东</cp:lastModifiedBy>
  <cp:revision>4</cp:revision>
  <cp:lastPrinted>2021-06-27T16:00:00Z</cp:lastPrinted>
  <dcterms:created xsi:type="dcterms:W3CDTF">2021-06-27T16:00:00Z</dcterms:created>
  <dcterms:modified xsi:type="dcterms:W3CDTF">2023-04-02T15:15:46Z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409d089c-4c89-4121-b65b-0d16e378513e</vt:lpwstr>
  </property>
</Properties>
</file>