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12" autoAdjust="0"/>
  </p:normalViewPr>
  <p:slideViewPr>
    <p:cSldViewPr snapToGrid="0">
      <p:cViewPr varScale="1">
        <p:scale>
          <a:sx n="73" d="100"/>
          <a:sy n="73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9083F-E94C-4911-8E3B-8AB24982DD5C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DFFBF-5F4D-4CE5-A384-7662849CE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4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添加一个对</a:t>
            </a:r>
            <a:r>
              <a:rPr lang="en-US" altLang="zh-CN" dirty="0"/>
              <a:t>S</a:t>
            </a:r>
            <a:r>
              <a:rPr lang="zh-CN" altLang="en-US" dirty="0"/>
              <a:t>（</a:t>
            </a:r>
            <a:r>
              <a:rPr lang="en-US" altLang="zh-CN" dirty="0"/>
              <a:t>tau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/>
              <a:t>）得推导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DFFBF-5F4D-4CE5-A384-7662849CEA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7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9FDBA-98C3-EBF2-89AC-16F47AAAF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CF20B1-2417-3827-5E16-555438D46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B7CC5-C944-C48E-B0D7-AA5A9E1D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687B4-6F0B-418A-3D5E-7A720901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E0889-3670-BD55-EB31-383753BC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9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9C0B6-3361-DA4A-F21C-135FF1FE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54FA58-678B-7B90-0DD4-71AE1414C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1207A-A249-6393-E6A2-7CF6A4D0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49E3C-48DF-7B62-F8A1-2C8E9380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121C5-62BD-C6DD-6976-B24203A3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3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403A45-845A-8D71-6E2C-9F061A42C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F4F9B-9D20-72F1-AFDC-7B39B71B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7EA55-FA17-E024-E858-776F5C8F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B994A-A094-5E89-976E-D93B2E96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E47C6-AC83-BF06-BBEA-3A0BC783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2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B4C82-358A-30C8-EFA2-DFFC631D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56BF2-0BA4-9DF9-E483-EFED50B3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8D76C-1B29-88A9-30FF-7AF8B222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3E14E-F8C2-255A-A97C-3EC39BB7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5A622-FB7D-75F9-5317-93C74989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17DA7-D6A5-6DBC-468A-1CC899CC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9DBC2-DD3B-00E4-33E1-1240D9D8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60DE9-116A-0FC7-538A-1E2DE533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93DF8-FC6C-9FF3-1B48-127D7D7B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77728-6A7C-662A-E7F8-30856112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3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1FC80-F713-DA1C-D958-27AEFCF3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92449-CCE7-6BED-015E-6AAABA17E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3028A-A673-B692-4227-2FDE41031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38053-2A78-835C-68F1-7EF3B347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71671-B6FA-90FB-D51F-CCAA6D67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02219-DBE1-8133-2A97-65317714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5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83681-1FA5-83BF-3E6E-4B3E1EB0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97FBA-DA47-9594-621E-075214D2B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56F7B-5F5B-EF42-7BE8-5DB0885CD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0A57B0-744A-1F04-559C-208D23CB4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58A941-FF9C-0473-BFE5-94221F9A3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427564-DA86-5DB1-9ADA-974DFEF8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8EE2D-E025-647F-BCBB-87E25EAB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3426DF-072A-E644-D07B-36BF9D72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3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C33BB-4A1E-620C-01FC-06F41B2C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5F0ADA-A29F-9E4C-DC60-BB6B3B6B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14D3C7-D154-2A11-F029-6204A3CD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4769DD-9942-C802-C384-6BFB3CC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0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424624-7A7C-0DB3-8B7B-53CAE7E4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8D564C-365C-F011-364F-4B107304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6CE1E7-8592-8077-CBE3-45E85C64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0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DBF3C-054B-DFA4-DFB3-CD133808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23232-B365-F4EF-308C-3F9CA3CD8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4CEDB-9ED7-9338-8959-7EC11475C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C2BE2-13B7-9AA6-AB94-A11E4A8F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15086-B899-5695-2D25-34D610E2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C2228-D7C8-DCE6-E0A5-412BD80D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4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4346A-1994-7DD2-18C2-F4F2A347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85FE0-0DFB-FC11-AB81-57301449D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64CAF-95B6-9445-13C3-E978337D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0F8EF-59AE-69B8-951D-FE2365B4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5BFD3-5E86-2FDA-2B65-CACA21E9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42953B-DA2B-E2F2-F037-F46DA174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5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9FBF7A-1F6D-D083-3A72-DFEDB89B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30311-BAAF-3BA8-0AC9-EF3EED1CC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C0533-5A66-EB4A-AAC0-0A2291C20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17014-3DB8-4C0C-94E8-58428923600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1784F-B6FC-52F7-F17C-C4A1736B4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50125-0732-E1B5-58A7-7F45946F6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851EC-2D53-4A51-2C73-ED89598E1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HW 3-15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FFC2F8-E35A-7196-3A0A-B45796509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155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8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21166-00D6-04F1-44FA-1C2CB79B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0D77BC-4C61-7B7F-9751-448F03855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4588" y="1815602"/>
                <a:ext cx="9076509" cy="1325563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buNone/>
                  <a:tabLst>
                    <a:tab pos="457200" algn="l"/>
                  </a:tabLst>
                </a:pPr>
                <a:r>
                  <a:rPr lang="en-US" altLang="zh-CN" sz="2000" dirty="0"/>
                  <a:t>If the signal experience frequency selective fading,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zh-CN" altLang="zh-CN" sz="2000" dirty="0"/>
              </a:p>
              <a:p>
                <a:pPr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&gt;100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𝐾𝑏𝑝𝑠</m:t>
                      </m:r>
                    </m:oMath>
                  </m:oMathPara>
                </a14:m>
                <a:endParaRPr lang="zh-CN" altLang="zh-CN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0D77BC-4C61-7B7F-9751-448F03855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4588" y="1815602"/>
                <a:ext cx="9076509" cy="1325563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84E9D30-B9E1-AB32-1829-A874F8E5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42" y="700735"/>
            <a:ext cx="9640645" cy="7049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95BEF1-E9A2-08A3-DC6A-771622FF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30" y="3429000"/>
            <a:ext cx="9793067" cy="76210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E158DB-2CED-EF4E-D8C4-050902B97C93}"/>
              </a:ext>
            </a:extLst>
          </p:cNvPr>
          <p:cNvCxnSpPr/>
          <p:nvPr/>
        </p:nvCxnSpPr>
        <p:spPr>
          <a:xfrm>
            <a:off x="6439989" y="3810053"/>
            <a:ext cx="0" cy="61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4E9598E-7B03-039D-893B-50CED5120795}"/>
              </a:ext>
            </a:extLst>
          </p:cNvPr>
          <p:cNvSpPr txBox="1"/>
          <p:nvPr/>
        </p:nvSpPr>
        <p:spPr>
          <a:xfrm>
            <a:off x="5512526" y="4572159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LOS component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83C40C-C57C-F575-1ECE-3CE1535D5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588" y="5176838"/>
            <a:ext cx="5125165" cy="7525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3E9ECCC-4926-F0E3-CDC0-1ABD3BA9741C}"/>
              </a:ext>
            </a:extLst>
          </p:cNvPr>
          <p:cNvSpPr txBox="1"/>
          <p:nvPr/>
        </p:nvSpPr>
        <p:spPr>
          <a:xfrm>
            <a:off x="7347995" y="5176838"/>
            <a:ext cx="4134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different delay component, the correlation value (power profile) is the same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63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E437F-9818-AB89-4F62-3038BD94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3-17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0EF467-8B49-00D5-6BAF-8A34B80E9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9499"/>
            <a:ext cx="8841377" cy="3894125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3ACE4DE-38BD-E455-9BC5-9A8CC0E34BC3}"/>
              </a:ext>
            </a:extLst>
          </p:cNvPr>
          <p:cNvCxnSpPr/>
          <p:nvPr/>
        </p:nvCxnSpPr>
        <p:spPr>
          <a:xfrm>
            <a:off x="6204857" y="2168434"/>
            <a:ext cx="327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72F7E6D-C34C-41AB-36DD-4D461397D603}"/>
              </a:ext>
            </a:extLst>
          </p:cNvPr>
          <p:cNvCxnSpPr>
            <a:cxnSpLocks/>
          </p:cNvCxnSpPr>
          <p:nvPr/>
        </p:nvCxnSpPr>
        <p:spPr>
          <a:xfrm>
            <a:off x="949234" y="2477588"/>
            <a:ext cx="605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4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D770D-31CC-5C0C-C68C-6346F29D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ECD10C-F67F-B029-C0CC-93959B8AD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51" y="4692466"/>
                <a:ext cx="10515600" cy="13662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Independent + Normal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two channel response autocorrelation is 0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delay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spread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ECD10C-F67F-B029-C0CC-93959B8AD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51" y="4692466"/>
                <a:ext cx="10515600" cy="1366260"/>
              </a:xfrm>
              <a:blipFill>
                <a:blip r:embed="rId2"/>
                <a:stretch>
                  <a:fillRect l="-1217" t="-8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CE643AA-53A2-9F10-DF3F-B7A37A7D5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9274"/>
            <a:ext cx="8154538" cy="457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2B39D0-F1A8-DD78-E959-DB422BF12676}"/>
                  </a:ext>
                </a:extLst>
              </p:cNvPr>
              <p:cNvSpPr txBox="1"/>
              <p:nvPr/>
            </p:nvSpPr>
            <p:spPr>
              <a:xfrm>
                <a:off x="1178921" y="1669417"/>
                <a:ext cx="71943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delay spread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: 0.1 </m:t>
                    </m:r>
                    <m:r>
                      <a:rPr lang="en-US" altLang="zh-CN" sz="2800" dirty="0" err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800" dirty="0"/>
                  <a:t> Doppler spread: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2B39D0-F1A8-DD78-E959-DB422BF1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921" y="1669417"/>
                <a:ext cx="7194369" cy="523220"/>
              </a:xfrm>
              <a:prstGeom prst="rect">
                <a:avLst/>
              </a:prstGeom>
              <a:blipFill>
                <a:blip r:embed="rId4"/>
                <a:stretch>
                  <a:fillRect l="-1693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60118A69-EE5D-8BCC-8BC6-6BF56B9A3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92489"/>
            <a:ext cx="9659698" cy="1028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530B45-E16E-6798-802E-2B3DC2CB0059}"/>
                  </a:ext>
                </a:extLst>
              </p:cNvPr>
              <p:cNvSpPr txBox="1"/>
              <p:nvPr/>
            </p:nvSpPr>
            <p:spPr>
              <a:xfrm>
                <a:off x="1309551" y="3796686"/>
                <a:ext cx="609382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 sz="2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zh-CN" sz="2800" dirty="0"/>
                  <a:t> 1/delay spread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= 10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𝐾𝐻𝑧</m:t>
                    </m:r>
                  </m:oMath>
                </a14:m>
                <a:r>
                  <a:rPr lang="en-US" altLang="zh-CN" sz="2800" dirty="0"/>
                  <a:t>,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530B45-E16E-6798-802E-2B3DC2CB0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551" y="3796686"/>
                <a:ext cx="6093822" cy="523220"/>
              </a:xfrm>
              <a:prstGeom prst="rect">
                <a:avLst/>
              </a:prstGeom>
              <a:blipFill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1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D310B-14D7-4AF6-0D68-A74B688A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370454-791C-8490-6C35-F81BA7DD4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85634"/>
            <a:ext cx="9707330" cy="11050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B917C54-AE80-675C-FDBD-889931FBD6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58272"/>
                <a:ext cx="10515600" cy="13662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dirty="0"/>
                  <a:t>Similarly we have: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Dopler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spread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B917C54-AE80-675C-FDBD-889931FBD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8272"/>
                <a:ext cx="10515600" cy="1366260"/>
              </a:xfrm>
              <a:prstGeom prst="rect">
                <a:avLst/>
              </a:prstGeom>
              <a:blipFill>
                <a:blip r:embed="rId3"/>
                <a:stretch>
                  <a:fillRect l="-1217" t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6262101F-3373-AA93-11A3-8FA4B62F3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84161"/>
            <a:ext cx="9745435" cy="838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F937449B-B172-51D2-4DAF-D23A6D1AED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4914" y="4426854"/>
                <a:ext cx="8972006" cy="13662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KHz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&lt;10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KHz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KHz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KHz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Voice signal experience flat fading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Cellular signal experience frequency-selective fading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F937449B-B172-51D2-4DAF-D23A6D1AE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14" y="4426854"/>
                <a:ext cx="8972006" cy="1366260"/>
              </a:xfrm>
              <a:prstGeom prst="rect">
                <a:avLst/>
              </a:prstGeom>
              <a:blipFill>
                <a:blip r:embed="rId5"/>
                <a:stretch>
                  <a:fillRect l="-1223" t="-8929" b="-7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29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068F-D204-F39F-D503-BF3491F5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 for listening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43031-71DE-82EF-CE07-39F57618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37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A1AA8-F5EC-9598-D507-E2DB1263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US" altLang="zh-CN" dirty="0"/>
              <a:t>HW 3-15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210B6F-CEDE-C700-C638-07DC37A70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7908"/>
            <a:ext cx="7253938" cy="3712584"/>
          </a:xfr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B279151-0892-5E21-A213-7DFF5B5F2FD1}"/>
              </a:ext>
            </a:extLst>
          </p:cNvPr>
          <p:cNvCxnSpPr/>
          <p:nvPr/>
        </p:nvCxnSpPr>
        <p:spPr>
          <a:xfrm>
            <a:off x="3740727" y="3108960"/>
            <a:ext cx="128385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94B2FB7-B5A8-97B6-B888-507FE5EE53EA}"/>
              </a:ext>
            </a:extLst>
          </p:cNvPr>
          <p:cNvCxnSpPr>
            <a:cxnSpLocks/>
          </p:cNvCxnSpPr>
          <p:nvPr/>
        </p:nvCxnSpPr>
        <p:spPr>
          <a:xfrm>
            <a:off x="4678217" y="3359727"/>
            <a:ext cx="34636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E674321-9A65-BF9A-5E91-DFD8C271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318" y="1267908"/>
            <a:ext cx="3072985" cy="2772203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C63023-8E0D-F6E0-C127-FADDFB4CDA0D}"/>
              </a:ext>
            </a:extLst>
          </p:cNvPr>
          <p:cNvCxnSpPr>
            <a:cxnSpLocks/>
          </p:cNvCxnSpPr>
          <p:nvPr/>
        </p:nvCxnSpPr>
        <p:spPr>
          <a:xfrm>
            <a:off x="7116387" y="1638300"/>
            <a:ext cx="79317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5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F7E0C38-1FDF-AE77-A2F0-56BE2413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12" y="4048197"/>
            <a:ext cx="4147588" cy="2111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C448C8-8484-0827-3F6F-D90578472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73062"/>
                <a:ext cx="7170420" cy="34259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Distance: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=38.7879 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=6.6 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=16.0939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Velocity: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=70 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=23.3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=49.5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→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C448C8-8484-0827-3F6F-D90578472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73062"/>
                <a:ext cx="7170420" cy="3425975"/>
              </a:xfrm>
              <a:blipFill>
                <a:blip r:embed="rId3"/>
                <a:stretch>
                  <a:fillRect l="-1105" t="-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7E54947-2474-FF1E-D67C-303676386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620" y="1522415"/>
            <a:ext cx="2854137" cy="25747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A744302-C235-FB67-04E3-FEC5EF9B4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942027"/>
            <a:ext cx="9350829" cy="5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6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B9A1B-9B80-2A91-FBFA-CFD9DA6F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C8875F-5237-487E-B82B-F4B39A6D78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1502"/>
                <a:ext cx="7353300" cy="313499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ρ</m:t>
                          </m:r>
                        </m:e>
                      </m:d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zh-CN" altLang="zh-CN" sz="24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zh-CN" altLang="zh-CN" sz="24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τ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πρ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nary>
                      <m:r>
                        <m:rPr>
                          <m:sty m:val="p"/>
                        </m:rPr>
                        <a:rPr lang="zh-CN" altLang="zh-CN" sz="24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zh-CN" altLang="zh-CN" sz="2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ϕ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2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τ</m:t>
                                  </m:r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τ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ϕ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zh-CN" sz="24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τ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zh-CN" sz="2400" dirty="0"/>
                  <a:t>Knowing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α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α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zh-CN" altLang="zh-CN" sz="24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: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zh-CN" altLang="zh-CN" sz="24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zh-CN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zh-CN" altLang="zh-CN" sz="24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zh-CN" altLang="zh-CN" sz="24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π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zh-CN" sz="24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C8875F-5237-487E-B82B-F4B39A6D7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1502"/>
                <a:ext cx="7353300" cy="3134995"/>
              </a:xfrm>
              <a:blipFill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8BF49DE-5E83-3921-F653-8CA38A13AD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020" y="2000885"/>
                <a:ext cx="4213860" cy="10394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solidFill>
                            <a:srgbClr val="37352F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zh-CN" altLang="zh-CN" sz="1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zh-CN" sz="1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ϕ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zh-CN" sz="18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δ</m:t>
                      </m:r>
                      <m:d>
                        <m:d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8BF49DE-5E83-3921-F653-8CA38A13A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0" y="2000885"/>
                <a:ext cx="4213860" cy="1039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3B3A37B0-A195-D699-8257-3366703DF3E8}"/>
              </a:ext>
            </a:extLst>
          </p:cNvPr>
          <p:cNvSpPr/>
          <p:nvPr/>
        </p:nvSpPr>
        <p:spPr>
          <a:xfrm>
            <a:off x="7840980" y="2000885"/>
            <a:ext cx="4114800" cy="86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B6EA6FB0-9B92-7162-855B-446F589591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240" y="4993322"/>
                <a:ext cx="4937760" cy="10394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ρ</m:t>
                          </m:r>
                        </m:e>
                      </m:d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zh-CN" altLang="zh-CN" sz="18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zh-CN" altLang="zh-CN" sz="18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zh-CN" altLang="zh-CN" sz="1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sz="1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πρ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18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nary>
                      <m:r>
                        <m:rPr>
                          <m:sty m:val="p"/>
                        </m:rPr>
                        <a:rPr lang="zh-CN" altLang="zh-CN" sz="18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zh-CN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B6EA6FB0-9B92-7162-855B-446F58959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40" y="4993322"/>
                <a:ext cx="4937760" cy="1039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0629B8CA-072A-57A9-0D72-6F005C2CCE14}"/>
              </a:ext>
            </a:extLst>
          </p:cNvPr>
          <p:cNvSpPr/>
          <p:nvPr/>
        </p:nvSpPr>
        <p:spPr>
          <a:xfrm>
            <a:off x="1421130" y="4836796"/>
            <a:ext cx="4411980" cy="8686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F91933B-8BB4-9314-2E38-6584C32D4010}"/>
              </a:ext>
            </a:extLst>
          </p:cNvPr>
          <p:cNvCxnSpPr>
            <a:stCxn id="11" idx="3"/>
          </p:cNvCxnSpPr>
          <p:nvPr/>
        </p:nvCxnSpPr>
        <p:spPr>
          <a:xfrm>
            <a:off x="5833110" y="5271136"/>
            <a:ext cx="1101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4571509C-B95F-C291-3409-58AD5A0C0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3676" y="3665828"/>
            <a:ext cx="3839684" cy="252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2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EF5E44-E00A-1FEB-53A0-A123A167B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4692"/>
            <a:ext cx="4282440" cy="348012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6EE6A0-D94E-2D01-D535-7F6E67AC7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52081"/>
            <a:ext cx="10003971" cy="1080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21EF126-E626-53BA-9BB1-4F6BB77937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24053" y="1986933"/>
                <a:ext cx="4937760" cy="10394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18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a:rPr lang="en-US" altLang="zh-CN" sz="18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18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8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8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zh-CN" sz="18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8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rad>
                                  <m:sSup>
                                    <m:sSupPr>
                                      <m:ctrlPr>
                                        <a:rPr lang="zh-CN" altLang="zh-CN" sz="18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8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zh-CN" sz="1800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Δ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ϕ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8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zh-CN" sz="18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21EF126-E626-53BA-9BB1-4F6BB779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053" y="1986933"/>
                <a:ext cx="4937760" cy="1039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56622320-C25E-FEB8-B6A9-619A6DA850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2492" y="2535696"/>
                <a:ext cx="4945381" cy="22855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zh-CN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8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𝛥</m:t>
                      </m:r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zh-CN" altLang="zh-CN" sz="18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zh-CN" altLang="zh-CN" sz="1800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sz="1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zh-CN" sz="1800" i="1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56622320-C25E-FEB8-B6A9-619A6DA85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92" y="2535696"/>
                <a:ext cx="4945381" cy="2285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4F5DB7B-30CC-F6A9-896B-E7879892E4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9420" y="5358721"/>
                <a:ext cx="1185995" cy="920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zh-CN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zh-CN" sz="1800" i="1" dirty="0"/>
              </a:p>
              <a:p>
                <a:pPr marL="0" indent="0">
                  <a:buNone/>
                </a:pPr>
                <a:endParaRPr lang="zh-CN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4F5DB7B-30CC-F6A9-896B-E7879892E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420" y="5358721"/>
                <a:ext cx="1185995" cy="9201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579C3518-541C-1E78-529E-413E07C997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6184" y="4467934"/>
                <a:ext cx="4497976" cy="18109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1800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𝐴𝑛𝑠𝑤𝑒𝑟</m:t>
                    </m:r>
                    <m:r>
                      <a:rPr lang="en-US" altLang="zh-CN" sz="1800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/>
                  <a:t>  From 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1800" b="0" dirty="0"/>
              </a:p>
              <a:p>
                <a:pPr marL="0" indent="0" algn="ctr">
                  <a:buNone/>
                </a:pPr>
                <a:r>
                  <a:rPr lang="en-US" altLang="zh-CN" sz="1800" dirty="0"/>
                  <a:t>The pathloss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1800" dirty="0"/>
              </a:p>
              <a:p>
                <a:pPr marL="0" indent="0">
                  <a:buNone/>
                </a:pPr>
                <a:endParaRPr lang="zh-CN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579C3518-541C-1E78-529E-413E07C99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84" y="4467934"/>
                <a:ext cx="4497976" cy="18109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AFE375BA-8DA3-DBF2-9158-10458CE7B0B9}"/>
              </a:ext>
            </a:extLst>
          </p:cNvPr>
          <p:cNvSpPr/>
          <p:nvPr/>
        </p:nvSpPr>
        <p:spPr>
          <a:xfrm>
            <a:off x="8602984" y="2015948"/>
            <a:ext cx="549725" cy="392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E6EFF090-5389-2349-64B5-161444CBAF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44991" y="2059577"/>
                <a:ext cx="2400304" cy="392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80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180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𝛥𝜙</m:t>
                              </m:r>
                            </m:e>
                          </m:d>
                        </m:sup>
                      </m:sSup>
                      <m:r>
                        <a:rPr lang="en-US" altLang="zh-CN" sz="18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altLang="zh-CN" sz="18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18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𝛥𝜙</m:t>
                      </m:r>
                      <m:r>
                        <a:rPr lang="en-US" altLang="zh-CN" sz="18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sz="1800" i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E6EFF090-5389-2349-64B5-161444CBA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91" y="2059577"/>
                <a:ext cx="2400304" cy="392563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84C1955-8B19-D838-9C53-7CA762F12155}"/>
              </a:ext>
            </a:extLst>
          </p:cNvPr>
          <p:cNvCxnSpPr>
            <a:cxnSpLocks/>
          </p:cNvCxnSpPr>
          <p:nvPr/>
        </p:nvCxnSpPr>
        <p:spPr>
          <a:xfrm>
            <a:off x="9341578" y="2244025"/>
            <a:ext cx="516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1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F0C636-2B0E-F326-80A4-1934D3244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46806"/>
                <a:ext cx="4125686" cy="3787639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u="sng" dirty="0"/>
                  <a:t>Narrowband signal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 is large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not distinguish delayed copies (no ISI)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0" dirty="0">
                    <a:latin typeface="+mj-lt"/>
                  </a:rPr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sz="2900" u="sng" dirty="0"/>
                  <a:t>flat fading</a:t>
                </a:r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900" u="sng" dirty="0"/>
                  <a:t>Wideband signal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small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distinguishable delayed copies (high ISI)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→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sz="2900" u="sng" dirty="0"/>
                  <a:t>frequency selective fading</a:t>
                </a:r>
                <a:endParaRPr lang="zh-CN" altLang="en-US" sz="2900" u="sng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F0C636-2B0E-F326-80A4-1934D3244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46806"/>
                <a:ext cx="4125686" cy="3787639"/>
              </a:xfrm>
              <a:blipFill>
                <a:blip r:embed="rId2"/>
                <a:stretch>
                  <a:fillRect l="-1331" r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D5A3FFC-5DE9-E1C9-B2F2-AFD5D66F3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17474"/>
            <a:ext cx="9716856" cy="7906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A43FA0-F307-4B93-1872-623ACE0B8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127" y="1925183"/>
            <a:ext cx="6506903" cy="1959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BA1714F-9A10-58B0-5BA3-16DC37C4F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52132" y="4525282"/>
                <a:ext cx="4937760" cy="20409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𝐴𝑛𝑠𝑤𝑒𝑟</m:t>
                    </m:r>
                    <m:r>
                      <a:rPr lang="en-US" altLang="zh-CN" sz="18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1800" b="0" i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30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→0.3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800" i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0.3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≫0.022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thus flat fading experienced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0.022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→45.4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𝑀𝐻𝑧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45.4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𝑀𝐻𝑧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≫30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𝑘𝐻𝑧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the signal is a narrowband signal, experience flat fading.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zh-CN" sz="1800" i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BA1714F-9A10-58B0-5BA3-16DC37C4F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32" y="4525282"/>
                <a:ext cx="4937760" cy="2040981"/>
              </a:xfrm>
              <a:prstGeom prst="rect">
                <a:avLst/>
              </a:prstGeom>
              <a:blipFill>
                <a:blip r:embed="rId5"/>
                <a:stretch>
                  <a:fillRect l="-741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47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7AE5E-F6CD-67EC-7CF2-0F805041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 3-16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2D5110-23DC-DD2F-8DC9-A320CF4F7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745"/>
            <a:ext cx="7617823" cy="3065451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8CFC513-6C33-6096-A939-2BA581408654}"/>
              </a:ext>
            </a:extLst>
          </p:cNvPr>
          <p:cNvCxnSpPr/>
          <p:nvPr/>
        </p:nvCxnSpPr>
        <p:spPr>
          <a:xfrm flipV="1">
            <a:off x="8316686" y="2960914"/>
            <a:ext cx="809897" cy="23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F2AD18DB-2114-56B3-D03B-54A65EAB60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74183" y="2596293"/>
                <a:ext cx="2379617" cy="482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km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F2AD18DB-2114-56B3-D03B-54A65EAB6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3" y="2596293"/>
                <a:ext cx="2379617" cy="482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28B5611-F173-FDD6-FC07-4D2BE8FCE2AD}"/>
              </a:ext>
            </a:extLst>
          </p:cNvPr>
          <p:cNvCxnSpPr>
            <a:cxnSpLocks/>
          </p:cNvCxnSpPr>
          <p:nvPr/>
        </p:nvCxnSpPr>
        <p:spPr>
          <a:xfrm>
            <a:off x="8316686" y="3560667"/>
            <a:ext cx="809897" cy="4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83900A4-0FCF-81AE-997C-BB2C66BF8596}"/>
                  </a:ext>
                </a:extLst>
              </p:cNvPr>
              <p:cNvSpPr txBox="1"/>
              <p:nvPr/>
            </p:nvSpPr>
            <p:spPr>
              <a:xfrm>
                <a:off x="8456023" y="3866955"/>
                <a:ext cx="36576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inc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⇔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rect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83900A4-0FCF-81AE-997C-BB2C66BF8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023" y="3866955"/>
                <a:ext cx="365760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66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72E8C9-C21D-4D36-B063-256733DFA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1376" y="1721123"/>
                <a:ext cx="5057503" cy="6476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 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 = 3 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km</m:t>
                    </m:r>
                  </m:oMath>
                </a14:m>
                <a:r>
                  <a:rPr lang="en-US" altLang="zh-CN" sz="2000" dirty="0"/>
                  <a:t> → outdoor environment</a:t>
                </a:r>
                <a:endParaRPr lang="zh-CN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72E8C9-C21D-4D36-B063-256733DFA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1376" y="1721123"/>
                <a:ext cx="5057503" cy="647609"/>
              </a:xfrm>
              <a:blipFill>
                <a:blip r:embed="rId2"/>
                <a:stretch>
                  <a:fillRect t="-9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E6D1D11-2211-920D-343F-0F0353D9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73" y="886341"/>
            <a:ext cx="9735909" cy="400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3D0695-3E1D-7938-A099-541DEF7F6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61" y="2384250"/>
            <a:ext cx="5506218" cy="4191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593404-0AEC-0A8F-4A76-AD966945F118}"/>
                  </a:ext>
                </a:extLst>
              </p:cNvPr>
              <p:cNvSpPr txBox="1"/>
              <p:nvPr/>
            </p:nvSpPr>
            <p:spPr>
              <a:xfrm>
                <a:off x="342900" y="3009842"/>
                <a:ext cx="6093822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sepChr m:val=",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rec</m:t>
                                </m:r>
                                <m:func>
                                  <m:func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num>
                                          <m:den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≤10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else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593404-0AEC-0A8F-4A76-AD966945F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009842"/>
                <a:ext cx="6093822" cy="1117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utoShape 2" descr="Untitled">
            <a:extLst>
              <a:ext uri="{FF2B5EF4-FFF2-40B4-BE49-F238E27FC236}">
                <a16:creationId xmlns:a16="http://schemas.microsoft.com/office/drawing/2014/main" id="{53BBE9A6-B1AB-F5CB-4DC6-C84200F91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344091" cy="334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D5B3681-106C-DCCC-AA61-7BCC334B0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425" y="2146120"/>
            <a:ext cx="4353199" cy="3825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15DA55-D1DA-2764-7CE4-9FCD551FD5F0}"/>
                  </a:ext>
                </a:extLst>
              </p:cNvPr>
              <p:cNvSpPr txBox="1"/>
              <p:nvPr/>
            </p:nvSpPr>
            <p:spPr>
              <a:xfrm>
                <a:off x="2178" y="4334274"/>
                <a:ext cx="6093822" cy="1799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ect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15DA55-D1DA-2764-7CE4-9FCD551FD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" y="4334274"/>
                <a:ext cx="6093822" cy="17995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1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770451-A198-F0E2-5EDC-51D59774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02792"/>
            <a:ext cx="9707330" cy="4191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B9EAA5-6367-9EBF-657F-DB69BAD3C8BD}"/>
                  </a:ext>
                </a:extLst>
              </p:cNvPr>
              <p:cNvSpPr txBox="1"/>
              <p:nvPr/>
            </p:nvSpPr>
            <p:spPr>
              <a:xfrm>
                <a:off x="838200" y="2546264"/>
                <a:ext cx="7821384" cy="116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nary>
                                <m:naryPr>
                                  <m:limLoc m:val="subSup"/>
                                  <m:grow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(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𝜏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宋体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宋体" panose="02010600030101010101" pitchFamily="2" charset="-122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宋体" panose="02010600030101010101" pitchFamily="2" charset="-122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(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𝜏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)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𝑑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𝜏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limLoc m:val="subSup"/>
                                  <m:grow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宋体" panose="02010600030101010101" pitchFamily="2" charset="-122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(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𝜏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)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𝑑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𝜏</m:t>
                                  </m:r>
                                </m:e>
                              </m:nary>
                            </m:den>
                          </m:f>
                        </m:e>
                      </m:ra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100/3−50+25</m:t>
                          </m:r>
                        </m:e>
                      </m:ra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=2.8867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B9EAA5-6367-9EBF-657F-DB69BAD3C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46264"/>
                <a:ext cx="7821384" cy="1169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BB1C42E-1468-6D00-D216-5CDF2E7FA232}"/>
                  </a:ext>
                </a:extLst>
              </p:cNvPr>
              <p:cNvSpPr txBox="1"/>
              <p:nvPr/>
            </p:nvSpPr>
            <p:spPr>
              <a:xfrm>
                <a:off x="61504" y="1406824"/>
                <a:ext cx="6093822" cy="8376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𝜏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(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𝜏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)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𝑑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(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𝜏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)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𝑑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𝜏</m:t>
                              </m:r>
                            </m:e>
                          </m:nary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=0.5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𝜇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𝑠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BB1C42E-1468-6D00-D216-5CDF2E7FA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4" y="1406824"/>
                <a:ext cx="6093822" cy="8376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D53104D-0A27-484F-3314-EEA72AFD109A}"/>
                  </a:ext>
                </a:extLst>
              </p:cNvPr>
              <p:cNvSpPr txBox="1"/>
              <p:nvPr/>
            </p:nvSpPr>
            <p:spPr>
              <a:xfrm>
                <a:off x="-244928" y="4018038"/>
                <a:ext cx="60938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D53104D-0A27-484F-3314-EEA72AFD1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928" y="4018038"/>
                <a:ext cx="6093822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9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458</Words>
  <Application>Microsoft Office PowerPoint</Application>
  <PresentationFormat>宽屏</PresentationFormat>
  <Paragraphs>53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HW 3-15，16，17</vt:lpstr>
      <vt:lpstr>HW 3-15</vt:lpstr>
      <vt:lpstr>PowerPoint 演示文稿</vt:lpstr>
      <vt:lpstr>Appendix</vt:lpstr>
      <vt:lpstr>PowerPoint 演示文稿</vt:lpstr>
      <vt:lpstr>PowerPoint 演示文稿</vt:lpstr>
      <vt:lpstr>HW 3-16</vt:lpstr>
      <vt:lpstr>PowerPoint 演示文稿</vt:lpstr>
      <vt:lpstr>PowerPoint 演示文稿</vt:lpstr>
      <vt:lpstr>PowerPoint 演示文稿</vt:lpstr>
      <vt:lpstr>3-17</vt:lpstr>
      <vt:lpstr>PowerPoint 演示文稿</vt:lpstr>
      <vt:lpstr>PowerPoint 演示文稿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3-15，16，17</dc:title>
  <dc:creator>Li Qianren</dc:creator>
  <cp:lastModifiedBy>Li Qianren</cp:lastModifiedBy>
  <cp:revision>9</cp:revision>
  <dcterms:created xsi:type="dcterms:W3CDTF">2022-10-29T11:09:47Z</dcterms:created>
  <dcterms:modified xsi:type="dcterms:W3CDTF">2022-10-30T03:58:03Z</dcterms:modified>
</cp:coreProperties>
</file>