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13" r:id="rId2"/>
    <p:sldId id="259" r:id="rId3"/>
    <p:sldId id="284" r:id="rId4"/>
    <p:sldId id="396" r:id="rId5"/>
    <p:sldId id="433" r:id="rId6"/>
    <p:sldId id="434" r:id="rId7"/>
    <p:sldId id="285" r:id="rId8"/>
    <p:sldId id="435" r:id="rId9"/>
    <p:sldId id="436" r:id="rId10"/>
    <p:sldId id="441" r:id="rId11"/>
    <p:sldId id="444" r:id="rId12"/>
    <p:sldId id="443" r:id="rId13"/>
    <p:sldId id="442" r:id="rId14"/>
    <p:sldId id="445" r:id="rId15"/>
    <p:sldId id="447" r:id="rId16"/>
    <p:sldId id="446" r:id="rId17"/>
    <p:sldId id="448" r:id="rId18"/>
    <p:sldId id="449" r:id="rId19"/>
    <p:sldId id="451" r:id="rId20"/>
    <p:sldId id="452" r:id="rId21"/>
    <p:sldId id="450" r:id="rId22"/>
    <p:sldId id="363" r:id="rId23"/>
    <p:sldId id="438" r:id="rId24"/>
    <p:sldId id="439" r:id="rId25"/>
    <p:sldId id="364" r:id="rId26"/>
    <p:sldId id="437" r:id="rId27"/>
    <p:sldId id="440" r:id="rId28"/>
    <p:sldId id="325" r:id="rId29"/>
    <p:sldId id="288" r:id="rId3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旭" initials="高旭" lastIdx="1" clrIdx="0"/>
  <p:cmAuthor id="2" name="c c" initials="c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865"/>
    <a:srgbClr val="001746"/>
    <a:srgbClr val="000B22"/>
    <a:srgbClr val="51B3CD"/>
    <a:srgbClr val="1B4367"/>
    <a:srgbClr val="1D4971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77"/>
      </p:cViewPr>
      <p:guideLst>
        <p:guide orient="horz" pos="16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71855" y="1316276"/>
            <a:ext cx="6112765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>
              <a:defRPr/>
            </a:pPr>
            <a:r>
              <a:rPr lang="en-US" altLang="zh-CN" sz="3600" b="1" dirty="0">
                <a:solidFill>
                  <a:srgbClr val="1B436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Wireless Communications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2967713" y="3137888"/>
            <a:ext cx="3038704" cy="113377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Members: </a:t>
            </a:r>
            <a:r>
              <a:rPr lang="en-US" altLang="zh-CN" sz="1600" dirty="0">
                <a:solidFill>
                  <a:srgbClr val="00174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12011104 </a:t>
            </a:r>
            <a:r>
              <a:rPr lang="zh-CN" altLang="en-US" sz="1600" dirty="0">
                <a:solidFill>
                  <a:srgbClr val="00174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岳翼遥</a:t>
            </a:r>
            <a:endParaRPr lang="en-US" altLang="zh-CN" sz="1600" dirty="0">
              <a:solidFill>
                <a:srgbClr val="001746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74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00174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          12012128 </a:t>
            </a:r>
            <a:r>
              <a:rPr lang="zh-CN" altLang="en-US" sz="1600" dirty="0">
                <a:solidFill>
                  <a:srgbClr val="00174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孙逸涵</a:t>
            </a:r>
            <a:endParaRPr lang="en-US" altLang="zh-CN" sz="1600" dirty="0">
              <a:solidFill>
                <a:srgbClr val="001746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eaLnBrk="0" hangingPunct="0">
              <a:lnSpc>
                <a:spcPct val="150000"/>
              </a:lnSpc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74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           </a:t>
            </a:r>
            <a:r>
              <a:rPr lang="en-US" altLang="zh-CN" sz="1600" dirty="0">
                <a:solidFill>
                  <a:srgbClr val="00174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12011923 </a:t>
            </a:r>
            <a:r>
              <a:rPr lang="zh-CN" altLang="en-US" sz="1600" dirty="0">
                <a:solidFill>
                  <a:srgbClr val="00174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张旭东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174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77720" y="2124484"/>
            <a:ext cx="410103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Project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:</a:t>
            </a:r>
            <a:r>
              <a:rPr lang="en-US" altLang="zh-CN" sz="2400" dirty="0">
                <a:solidFill>
                  <a:srgbClr val="1B436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1B436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OFDM Technology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8810" y="3203976"/>
            <a:ext cx="2020816" cy="31547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>
              <a:defRPr/>
            </a:pPr>
            <a:r>
              <a:rPr lang="en-US" altLang="zh-CN" sz="1600" b="1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Date</a:t>
            </a:r>
            <a:r>
              <a:rPr lang="en-US" altLang="zh-CN" sz="1600" dirty="0">
                <a:solidFill>
                  <a:srgbClr val="1D486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: 2022.12.14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D486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EE313: Wireless Communications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9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746391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Multipath Propagation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10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EF8B4-36FD-CAFF-3C11-C14163195ACC}"/>
              </a:ext>
            </a:extLst>
          </p:cNvPr>
          <p:cNvSpPr txBox="1"/>
          <p:nvPr/>
        </p:nvSpPr>
        <p:spPr>
          <a:xfrm>
            <a:off x="2321080" y="954958"/>
            <a:ext cx="450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474B2C-4252-B482-4818-7849B286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8" y="854247"/>
            <a:ext cx="7731512" cy="33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0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694352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Multipath Propagation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11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EF8B4-36FD-CAFF-3C11-C14163195ACC}"/>
              </a:ext>
            </a:extLst>
          </p:cNvPr>
          <p:cNvSpPr txBox="1"/>
          <p:nvPr/>
        </p:nvSpPr>
        <p:spPr>
          <a:xfrm>
            <a:off x="2321080" y="954958"/>
            <a:ext cx="450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F58814-45EA-EC37-1952-7B6A2DBC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9" y="1055649"/>
            <a:ext cx="3958736" cy="26761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644FB4-824A-7CFC-EE0F-13B399E6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770" y="1052424"/>
            <a:ext cx="3622351" cy="26761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142C6B-4301-4D96-33D4-F6713CAAB5F8}"/>
              </a:ext>
            </a:extLst>
          </p:cNvPr>
          <p:cNvSpPr txBox="1"/>
          <p:nvPr/>
        </p:nvSpPr>
        <p:spPr>
          <a:xfrm>
            <a:off x="5607424" y="3880765"/>
            <a:ext cx="289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Frequency selective fading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119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634879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Multipath Propagation 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12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EF8B4-36FD-CAFF-3C11-C14163195ACC}"/>
              </a:ext>
            </a:extLst>
          </p:cNvPr>
          <p:cNvSpPr txBox="1"/>
          <p:nvPr/>
        </p:nvSpPr>
        <p:spPr>
          <a:xfrm>
            <a:off x="2321080" y="954958"/>
            <a:ext cx="450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52D329-BA6C-7BF3-4A51-CCCBEBD9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46" y="938588"/>
            <a:ext cx="6772508" cy="37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3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657181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Multipath Propagation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13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EF8B4-36FD-CAFF-3C11-C14163195ACC}"/>
              </a:ext>
            </a:extLst>
          </p:cNvPr>
          <p:cNvSpPr txBox="1"/>
          <p:nvPr/>
        </p:nvSpPr>
        <p:spPr>
          <a:xfrm>
            <a:off x="2321080" y="954958"/>
            <a:ext cx="450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1B0D36-7C6E-7139-BA17-BFA5CFBA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5" y="1109970"/>
            <a:ext cx="8445649" cy="29584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8878A0-450F-F329-805F-BCB50251C0FF}"/>
              </a:ext>
            </a:extLst>
          </p:cNvPr>
          <p:cNvSpPr txBox="1"/>
          <p:nvPr/>
        </p:nvSpPr>
        <p:spPr>
          <a:xfrm>
            <a:off x="1051356" y="4178875"/>
            <a:ext cx="2398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Subchannel flat fading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4470DC-699A-EEA3-18B6-C9A914E21769}"/>
              </a:ext>
            </a:extLst>
          </p:cNvPr>
          <p:cNvSpPr txBox="1"/>
          <p:nvPr/>
        </p:nvSpPr>
        <p:spPr>
          <a:xfrm>
            <a:off x="5694556" y="4087456"/>
            <a:ext cx="2609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subchannel overlap</a:t>
            </a:r>
          </a:p>
          <a:p>
            <a:pPr algn="ctr"/>
            <a:r>
              <a:rPr lang="en-US" altLang="zh-CN" sz="1600" dirty="0"/>
              <a:t>Sample at zero crossing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433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545669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Adding Cycle Prefix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14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EF8B4-36FD-CAFF-3C11-C14163195ACC}"/>
              </a:ext>
            </a:extLst>
          </p:cNvPr>
          <p:cNvSpPr txBox="1"/>
          <p:nvPr/>
        </p:nvSpPr>
        <p:spPr>
          <a:xfrm>
            <a:off x="2321080" y="954958"/>
            <a:ext cx="450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06A98D-C5A9-1489-FD4F-A3726516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4" y="787996"/>
            <a:ext cx="6943492" cy="36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545669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Adding cycle prefix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15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EF8B4-36FD-CAFF-3C11-C14163195ACC}"/>
              </a:ext>
            </a:extLst>
          </p:cNvPr>
          <p:cNvSpPr txBox="1"/>
          <p:nvPr/>
        </p:nvSpPr>
        <p:spPr>
          <a:xfrm>
            <a:off x="2321080" y="954958"/>
            <a:ext cx="450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E7D1D3-FFC5-A0E1-57D4-6C6D1CA8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44" y="691773"/>
            <a:ext cx="6032009" cy="30029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A85C87-BDD1-7D57-16C6-79169BEFBE73}"/>
              </a:ext>
            </a:extLst>
          </p:cNvPr>
          <p:cNvSpPr txBox="1"/>
          <p:nvPr/>
        </p:nvSpPr>
        <p:spPr>
          <a:xfrm>
            <a:off x="2967386" y="3892463"/>
            <a:ext cx="320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4"/>
                </a:solidFill>
              </a:rPr>
              <a:t>N</a:t>
            </a:r>
            <a:r>
              <a:rPr lang="zh-CN" altLang="en-US" sz="1600" dirty="0">
                <a:solidFill>
                  <a:schemeClr val="accent4"/>
                </a:solidFill>
              </a:rPr>
              <a:t>≥</a:t>
            </a:r>
            <a:r>
              <a:rPr lang="en-US" altLang="zh-CN" sz="1600" dirty="0">
                <a:solidFill>
                  <a:schemeClr val="accent4"/>
                </a:solidFill>
              </a:rPr>
              <a:t>length(x[n])+length(h[n])-1</a:t>
            </a:r>
            <a:endParaRPr lang="zh-CN" alt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8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545669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Adding Cycle Prefix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16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EF8B4-36FD-CAFF-3C11-C14163195ACC}"/>
              </a:ext>
            </a:extLst>
          </p:cNvPr>
          <p:cNvSpPr txBox="1"/>
          <p:nvPr/>
        </p:nvSpPr>
        <p:spPr>
          <a:xfrm>
            <a:off x="2321080" y="954958"/>
            <a:ext cx="450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A04060-9796-BFA7-46DE-657C2D7F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74" y="695160"/>
            <a:ext cx="7583665" cy="32459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2D5FF16-3961-708A-B742-39AEFDFBAABE}"/>
              </a:ext>
            </a:extLst>
          </p:cNvPr>
          <p:cNvSpPr txBox="1"/>
          <p:nvPr/>
        </p:nvSpPr>
        <p:spPr>
          <a:xfrm>
            <a:off x="2083980" y="4031584"/>
            <a:ext cx="497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</a:rPr>
              <a:t>M</a:t>
            </a:r>
            <a:r>
              <a:rPr lang="zh-CN" altLang="en-US" sz="1600" dirty="0">
                <a:solidFill>
                  <a:schemeClr val="accent6"/>
                </a:solidFill>
              </a:rPr>
              <a:t>＞</a:t>
            </a:r>
            <a:r>
              <a:rPr lang="en-US" altLang="zh-CN" sz="1600" b="0" i="0" dirty="0">
                <a:solidFill>
                  <a:schemeClr val="accent6"/>
                </a:solidFill>
                <a:effectLst/>
              </a:rPr>
              <a:t>Delay extension of multipath propagation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545669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Insert None Tone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17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EF8B4-36FD-CAFF-3C11-C14163195ACC}"/>
              </a:ext>
            </a:extLst>
          </p:cNvPr>
          <p:cNvSpPr txBox="1"/>
          <p:nvPr/>
        </p:nvSpPr>
        <p:spPr>
          <a:xfrm>
            <a:off x="2321080" y="954958"/>
            <a:ext cx="450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6A6E17-AA97-B322-5488-E6DAC9BF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60" y="773248"/>
            <a:ext cx="7530790" cy="23259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F0BEF8-6084-AC85-F219-B2B19CA5E1C0}"/>
              </a:ext>
            </a:extLst>
          </p:cNvPr>
          <p:cNvSpPr txBox="1"/>
          <p:nvPr/>
        </p:nvSpPr>
        <p:spPr>
          <a:xfrm>
            <a:off x="1673148" y="3261566"/>
            <a:ext cx="58135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600" b="1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zh-CN" altLang="en-US" sz="1600" dirty="0">
                <a:cs typeface="Times New Roman" panose="02020603050405020304" charset="0"/>
              </a:rPr>
              <a:t>Insert 0 into the high-frequency component, which can avoid the transmission of high-frequency components.</a:t>
            </a:r>
          </a:p>
          <a:p>
            <a:endParaRPr lang="zh-CN" altLang="en-US" sz="1600" dirty="0">
              <a:cs typeface="Times New Roman" panose="02020603050405020304" charset="0"/>
            </a:endParaRPr>
          </a:p>
          <a:p>
            <a:r>
              <a:rPr lang="zh-CN" altLang="en-US" sz="1600" dirty="0">
                <a:cs typeface="Times New Roman" panose="02020603050405020304" charset="0"/>
              </a:rPr>
              <a:t>2. Place the sequence at low frequency,</a:t>
            </a:r>
            <a:r>
              <a:rPr lang="en-US" altLang="zh-CN" sz="1600" dirty="0">
                <a:cs typeface="Times New Roman" panose="02020603050405020304" charset="0"/>
              </a:rPr>
              <a:t>easy to increase the length of the original sequence</a:t>
            </a:r>
            <a:endParaRPr lang="zh-CN" altLang="en-US" sz="1600" dirty="0"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2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54566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OFDM Transmitter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18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EF8B4-36FD-CAFF-3C11-C14163195ACC}"/>
              </a:ext>
            </a:extLst>
          </p:cNvPr>
          <p:cNvSpPr txBox="1"/>
          <p:nvPr/>
        </p:nvSpPr>
        <p:spPr>
          <a:xfrm>
            <a:off x="2321080" y="954958"/>
            <a:ext cx="450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B9ABF6-883D-7081-54AF-2DEBFA30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32" y="750864"/>
            <a:ext cx="7887629" cy="9143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A07B4B-2EDE-39B8-A478-1C54BE55E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42" y="1766730"/>
            <a:ext cx="7941019" cy="247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7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545669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OFDM Transmitter</a:t>
            </a:r>
            <a:endParaRPr lang="zh-CN" altLang="en-US" sz="16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19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EF8B4-36FD-CAFF-3C11-C14163195ACC}"/>
              </a:ext>
            </a:extLst>
          </p:cNvPr>
          <p:cNvSpPr txBox="1"/>
          <p:nvPr/>
        </p:nvSpPr>
        <p:spPr>
          <a:xfrm>
            <a:off x="2321080" y="954958"/>
            <a:ext cx="450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B290E6-5D31-16A0-4629-1834D75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03" y="676384"/>
            <a:ext cx="7941019" cy="22824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2EFECB-B7EB-E6A3-94B9-978662C38DAC}"/>
              </a:ext>
            </a:extLst>
          </p:cNvPr>
          <p:cNvSpPr txBox="1"/>
          <p:nvPr/>
        </p:nvSpPr>
        <p:spPr>
          <a:xfrm>
            <a:off x="1773043" y="2955086"/>
            <a:ext cx="52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convert serial input stream to parallel stream, size =N-K</a:t>
            </a:r>
          </a:p>
          <a:p>
            <a:pPr algn="ctr"/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insert K null tones</a:t>
            </a:r>
            <a:r>
              <a:rPr lang="zh-CN" altLang="en-US" sz="1600" dirty="0">
                <a:latin typeface="+mn-ea"/>
              </a:rPr>
              <a:t>， </a:t>
            </a:r>
            <a:r>
              <a:rPr lang="en-US" altLang="zh-CN" sz="1600" dirty="0">
                <a:latin typeface="+mn-ea"/>
              </a:rPr>
              <a:t>size=N</a:t>
            </a:r>
          </a:p>
          <a:p>
            <a:pPr algn="ctr"/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perform N IFFT</a:t>
            </a:r>
          </a:p>
          <a:p>
            <a:pPr algn="ctr"/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add cycle prefix</a:t>
            </a:r>
          </a:p>
          <a:p>
            <a:pPr algn="ctr"/>
            <a:r>
              <a:rPr lang="en-US" altLang="zh-CN" sz="1600" dirty="0">
                <a:latin typeface="+mn-ea"/>
              </a:rPr>
              <a:t>5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convert parallel stream to serial stream, size=</a:t>
            </a:r>
            <a:r>
              <a:rPr lang="en-US" altLang="zh-CN" sz="1600" dirty="0" err="1">
                <a:latin typeface="+mn-ea"/>
              </a:rPr>
              <a:t>N+Lc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04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62906" y="775898"/>
            <a:ext cx="2935136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Introduction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03733" y="837125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78506" y="738898"/>
            <a:ext cx="248129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762907" y="1574483"/>
            <a:ext cx="2935136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Theory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03733" y="1638192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762905" y="2388521"/>
            <a:ext cx="2935136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Basic task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19104" y="2420209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764354" y="80331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0"/>
          <p:cNvSpPr txBox="1"/>
          <p:nvPr/>
        </p:nvSpPr>
        <p:spPr>
          <a:xfrm>
            <a:off x="5762905" y="3146936"/>
            <a:ext cx="2935136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Advanced task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102033" y="3200412"/>
            <a:ext cx="478533" cy="393570"/>
            <a:chOff x="5640108" y="966369"/>
            <a:chExt cx="476097" cy="391567"/>
          </a:xfrm>
        </p:grpSpPr>
        <p:sp>
          <p:nvSpPr>
            <p:cNvPr id="23" name="椭圆 22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27" name="文本框 10"/>
          <p:cNvSpPr txBox="1"/>
          <p:nvPr/>
        </p:nvSpPr>
        <p:spPr>
          <a:xfrm>
            <a:off x="5762906" y="3928884"/>
            <a:ext cx="2935135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Q&amp;A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102032" y="3990111"/>
            <a:ext cx="478533" cy="393570"/>
            <a:chOff x="5640108" y="966369"/>
            <a:chExt cx="476097" cy="391567"/>
          </a:xfrm>
        </p:grpSpPr>
        <p:sp>
          <p:nvSpPr>
            <p:cNvPr id="29" name="椭圆 2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altLang="zh-CN" dirty="0"/>
              <a:t>EE313: Wireless Communications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03310" y="868680"/>
            <a:ext cx="32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</a:rPr>
              <a:t>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10295" y="3248660"/>
            <a:ext cx="32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</a:rPr>
              <a:t>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06485" y="1682115"/>
            <a:ext cx="32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</a:rPr>
              <a:t>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13470" y="2475230"/>
            <a:ext cx="32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</a:rPr>
              <a:t>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79" grpId="0" animBg="1"/>
      <p:bldP spid="83" grpId="0" animBg="1"/>
      <p:bldP spid="4" grpId="0" animBg="1"/>
      <p:bldP spid="21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54566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OFDM Receiver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20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EF8B4-36FD-CAFF-3C11-C14163195ACC}"/>
              </a:ext>
            </a:extLst>
          </p:cNvPr>
          <p:cNvSpPr txBox="1"/>
          <p:nvPr/>
        </p:nvSpPr>
        <p:spPr>
          <a:xfrm>
            <a:off x="2321080" y="954958"/>
            <a:ext cx="450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585D6A-7F4A-7B80-387D-D987DEBC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51" y="911089"/>
            <a:ext cx="7337502" cy="12894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57512C-B519-446F-88CF-CE9575A28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545" y="2489811"/>
            <a:ext cx="5462416" cy="227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54566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OFDM Receiver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21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EF8B4-36FD-CAFF-3C11-C14163195ACC}"/>
              </a:ext>
            </a:extLst>
          </p:cNvPr>
          <p:cNvSpPr txBox="1"/>
          <p:nvPr/>
        </p:nvSpPr>
        <p:spPr>
          <a:xfrm>
            <a:off x="2321080" y="954958"/>
            <a:ext cx="450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accent4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AD1EA4-E7E8-C3DD-FE00-18CB5BFE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67" y="707162"/>
            <a:ext cx="7768683" cy="22774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3F5904C-9AD1-C2E8-F827-54636360EBD5}"/>
              </a:ext>
            </a:extLst>
          </p:cNvPr>
          <p:cNvSpPr txBox="1"/>
          <p:nvPr/>
        </p:nvSpPr>
        <p:spPr>
          <a:xfrm>
            <a:off x="1715982" y="2967998"/>
            <a:ext cx="55103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convert serial input stream to parallel stream, size = </a:t>
            </a:r>
            <a:r>
              <a:rPr lang="en-US" altLang="zh-CN" sz="1600" dirty="0" err="1"/>
              <a:t>N+Lc</a:t>
            </a:r>
            <a:endParaRPr lang="en-US" altLang="zh-CN" sz="1600" dirty="0"/>
          </a:p>
          <a:p>
            <a:pPr algn="ctr"/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remove cycle prefix</a:t>
            </a:r>
            <a:r>
              <a:rPr lang="zh-CN" altLang="en-US" sz="1600" dirty="0"/>
              <a:t>， </a:t>
            </a:r>
            <a:r>
              <a:rPr lang="en-US" altLang="zh-CN" sz="1600" dirty="0"/>
              <a:t>size=N</a:t>
            </a:r>
          </a:p>
          <a:p>
            <a:pPr algn="ctr"/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perform N FFT</a:t>
            </a:r>
          </a:p>
          <a:p>
            <a:pPr algn="ctr"/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apply frequency domain </a:t>
            </a:r>
            <a:r>
              <a:rPr lang="en-US" altLang="zh-CN" sz="1600" dirty="0" err="1"/>
              <a:t>equalizier</a:t>
            </a:r>
            <a:endParaRPr lang="en-US" altLang="zh-CN" sz="1600" dirty="0"/>
          </a:p>
          <a:p>
            <a:pPr algn="ctr"/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/>
              <a:t>remove null tones</a:t>
            </a:r>
            <a:r>
              <a:rPr lang="zh-CN" altLang="en-US" sz="1600" dirty="0"/>
              <a:t>，</a:t>
            </a:r>
            <a:r>
              <a:rPr lang="en-US" altLang="zh-CN" sz="1600" dirty="0"/>
              <a:t>size =N-k</a:t>
            </a:r>
          </a:p>
          <a:p>
            <a:pPr algn="ctr"/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 convert parallel stream to serial stream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95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764450" y="1071722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1899012" y="2629427"/>
            <a:ext cx="5345975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Basic task 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648017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3" grpId="0"/>
      <p:bldP spid="1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223033" cy="514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zh-CN" altLang="en-US" sz="1700" b="1" u="sng" dirty="0">
                <a:solidFill>
                  <a:srgbClr val="1B4367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23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223033" cy="514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zh-CN" altLang="en-US" sz="1700" b="1" u="sng" dirty="0">
                <a:solidFill>
                  <a:srgbClr val="1B4367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24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1588965" y="2730894"/>
            <a:ext cx="5961367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Advanced task 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3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223033" cy="514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zh-CN" altLang="en-US" sz="1700" b="1" u="sng" dirty="0">
                <a:solidFill>
                  <a:srgbClr val="1B4367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26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223033" cy="514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zh-CN" altLang="en-US" sz="1700" b="1" u="sng" dirty="0">
                <a:solidFill>
                  <a:srgbClr val="1B4367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27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80" y="2029294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80" y="1921572"/>
            <a:ext cx="4272439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8000" b="1" dirty="0">
                <a:solidFill>
                  <a:srgbClr val="1B4367"/>
                </a:solidFill>
                <a:cs typeface="+mn-ea"/>
                <a:sym typeface="+mn-lt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Introduction 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altLang="zh-CN" dirty="0"/>
              <a:t>EE313: Wireless Communications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223033" cy="514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zh-CN" altLang="en-US" sz="1700" b="1" u="sng" dirty="0">
                <a:solidFill>
                  <a:srgbClr val="1B4367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4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223033" cy="514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zh-CN" altLang="en-US" sz="1700" b="1" u="sng" dirty="0">
                <a:solidFill>
                  <a:srgbClr val="1B4367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5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223033" cy="514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zh-CN" altLang="en-US" sz="1700" b="1" u="sng" dirty="0">
                <a:solidFill>
                  <a:srgbClr val="1B4367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6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1319204" y="2844226"/>
            <a:ext cx="6505591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Theory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7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474580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Basic idea of OFDM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8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D0D20E-46D6-0BD7-4C73-3070713B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1" y="691773"/>
            <a:ext cx="8442883" cy="25736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699EE6-472E-29D1-2B0D-0FC9858F4015}"/>
              </a:ext>
            </a:extLst>
          </p:cNvPr>
          <p:cNvSpPr txBox="1"/>
          <p:nvPr/>
        </p:nvSpPr>
        <p:spPr>
          <a:xfrm>
            <a:off x="1186272" y="3635298"/>
            <a:ext cx="7043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+mn-ea"/>
              </a:rPr>
              <a:t>Think of the modulation symbol as the spectrum of the signal</a:t>
            </a:r>
          </a:p>
          <a:p>
            <a:pPr marL="342900" indent="-342900" algn="ctr"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IFFT at the transmitter</a:t>
            </a:r>
          </a:p>
          <a:p>
            <a:pPr marL="342900" indent="-342900" algn="ctr"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FFT at the receiver</a:t>
            </a:r>
          </a:p>
          <a:p>
            <a:pPr marL="342900" indent="-342900" algn="ctr">
              <a:buAutoNum type="arabicPeriod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+mn-ea"/>
              </a:rPr>
              <a:t>Parallel transmission mode</a:t>
            </a:r>
            <a:r>
              <a:rPr lang="en-US" altLang="zh-CN" sz="1600" dirty="0">
                <a:latin typeface="+mn-ea"/>
              </a:rPr>
              <a:t> 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554370" y="176247"/>
            <a:ext cx="2545669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zh-CN" altLang="en-US" sz="1200" b="1" dirty="0">
              <a:latin typeface="Cambria" panose="02040503050406030204" pitchFamily="18" charset="0"/>
            </a:endParaRPr>
          </a:p>
          <a:p>
            <a:r>
              <a:rPr lang="en-US" altLang="zh-CN" sz="1700" b="1" u="sng" dirty="0">
                <a:solidFill>
                  <a:srgbClr val="1B4367"/>
                </a:solidFill>
                <a:cs typeface="+mn-ea"/>
                <a:sym typeface="+mn-lt"/>
              </a:rPr>
              <a:t>Basic idea of OFDM</a:t>
            </a:r>
            <a:endParaRPr lang="zh-CN" altLang="en-US" sz="1700" b="1" u="sng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页脚占位符 3"/>
          <p:cNvSpPr txBox="1"/>
          <p:nvPr/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tint val="75000"/>
                  </a:schemeClr>
                </a:solidFill>
              </a:rPr>
              <a:t>EE313: Wireless Communications</a:t>
            </a:r>
          </a:p>
        </p:txBody>
      </p:sp>
      <p:sp>
        <p:nvSpPr>
          <p:cNvPr id="5" name="灯片编号占位符 4"/>
          <p:cNvSpPr txBox="1"/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900">
                <a:solidFill>
                  <a:schemeClr val="tx1">
                    <a:tint val="75000"/>
                  </a:schemeClr>
                </a:solidFill>
              </a:rPr>
              <a:t>9</a:t>
            </a:fld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886F4D-E2D8-4921-0E78-A610970B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77" y="2319578"/>
            <a:ext cx="7802064" cy="895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FEF8B4-36FD-CAFF-3C11-C14163195ACC}"/>
              </a:ext>
            </a:extLst>
          </p:cNvPr>
          <p:cNvSpPr txBox="1"/>
          <p:nvPr/>
        </p:nvSpPr>
        <p:spPr>
          <a:xfrm>
            <a:off x="2321080" y="954958"/>
            <a:ext cx="450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4"/>
                </a:solidFill>
              </a:rPr>
              <a:t>Improve frequency band utilization rate</a:t>
            </a:r>
            <a:endParaRPr lang="zh-CN" altLang="en-US" sz="16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438</Words>
  <Application>Microsoft Office PowerPoint</Application>
  <PresentationFormat>全屏显示(16:9)</PresentationFormat>
  <Paragraphs>160</Paragraphs>
  <Slides>29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微软雅黑</vt:lpstr>
      <vt:lpstr>Arial</vt:lpstr>
      <vt:lpstr>Calibri</vt:lpstr>
      <vt:lpstr>Cambria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张 旭东</cp:lastModifiedBy>
  <cp:revision>233</cp:revision>
  <dcterms:created xsi:type="dcterms:W3CDTF">2016-05-20T12:59:00Z</dcterms:created>
  <dcterms:modified xsi:type="dcterms:W3CDTF">2022-12-12T07:20:03Z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