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62" r:id="rId4"/>
    <p:sldId id="268" r:id="rId5"/>
    <p:sldId id="282" r:id="rId6"/>
    <p:sldId id="263" r:id="rId7"/>
    <p:sldId id="272" r:id="rId8"/>
    <p:sldId id="274" r:id="rId9"/>
    <p:sldId id="275" r:id="rId10"/>
    <p:sldId id="277" r:id="rId11"/>
    <p:sldId id="264" r:id="rId12"/>
    <p:sldId id="270" r:id="rId13"/>
    <p:sldId id="271" r:id="rId14"/>
    <p:sldId id="266" r:id="rId15"/>
    <p:sldId id="276" r:id="rId16"/>
    <p:sldId id="267" r:id="rId17"/>
    <p:sldId id="278" r:id="rId18"/>
    <p:sldId id="279" r:id="rId19"/>
    <p:sldId id="269" r:id="rId20"/>
    <p:sldId id="280" r:id="rId21"/>
    <p:sldId id="281"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73040" autoAdjust="0"/>
  </p:normalViewPr>
  <p:slideViewPr>
    <p:cSldViewPr snapToGrid="0">
      <p:cViewPr varScale="1">
        <p:scale>
          <a:sx n="62" d="100"/>
          <a:sy n="62"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0362A-0FF6-4791-ABB2-B44EE9508322}" type="datetimeFigureOut">
              <a:rPr lang="zh-CN" altLang="en-US" smtClean="0"/>
              <a:t>2018/6/20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B02EE-1524-4878-8860-28172C44EC99}" type="slidenum">
              <a:rPr lang="zh-CN" altLang="en-US" smtClean="0"/>
              <a:t>‹#›</a:t>
            </a:fld>
            <a:endParaRPr lang="zh-CN" altLang="en-US"/>
          </a:p>
        </p:txBody>
      </p:sp>
    </p:spTree>
    <p:extLst>
      <p:ext uri="{BB962C8B-B14F-4D97-AF65-F5344CB8AC3E}">
        <p14:creationId xmlns:p14="http://schemas.microsoft.com/office/powerpoint/2010/main" val="27457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检查程序实际的行为和它声称的做法是否一致，是开发⼈员和用户长期存在的问题。</a:t>
            </a:r>
            <a:r>
              <a:rPr lang="zh-CN" altLang="en-US" dirty="0"/>
              <a:t> </a:t>
            </a:r>
            <a:br>
              <a:rPr lang="zh-CN" altLang="en-US" dirty="0"/>
            </a:br>
            <a:endParaRPr lang="en-US" altLang="zh-CN" dirty="0"/>
          </a:p>
          <a:p>
            <a:r>
              <a:rPr lang="zh-CN" altLang="en-US" dirty="0"/>
              <a:t>到⽬前为⽌的做法，都致⼒于通过针对</a:t>
            </a:r>
            <a:r>
              <a:rPr lang="zh-CN" altLang="en-US" b="1" dirty="0"/>
              <a:t>预定义</a:t>
            </a:r>
            <a:r>
              <a:rPr lang="zh-CN" altLang="en-US" dirty="0"/>
              <a:t>的恶意⾏为模式检查</a:t>
            </a:r>
            <a:r>
              <a:rPr lang="zh-CN" altLang="en-US" i="1" u="sng" dirty="0"/>
              <a:t>静态代码</a:t>
            </a:r>
            <a:r>
              <a:rPr lang="zh-CN" altLang="en-US" dirty="0"/>
              <a:t>和</a:t>
            </a:r>
            <a:r>
              <a:rPr lang="zh-CN" altLang="en-US" i="1" u="sng" dirty="0"/>
              <a:t>动态⾏为</a:t>
            </a:r>
            <a:r>
              <a:rPr lang="zh-CN" altLang="en-US" dirty="0"/>
              <a:t>来检测恶意软件。但是，</a:t>
            </a:r>
          </a:p>
          <a:p>
            <a:r>
              <a:rPr lang="zh-CN" altLang="en-US" dirty="0"/>
              <a:t>这对新的攻击没有帮助，因为很难预先定义某些程序⾏为是有益的还是恶意的。 </a:t>
            </a:r>
            <a:endParaRPr lang="en-US" altLang="zh-CN" dirty="0"/>
          </a:p>
          <a:p>
            <a:endParaRPr lang="en-US" altLang="zh-CN" dirty="0"/>
          </a:p>
          <a:p>
            <a:r>
              <a:rPr lang="zh-CN" altLang="en-US" dirty="0"/>
              <a:t>问题在于任何使⾏为变得有利或者恶意的规范都取决于当前的程序的</a:t>
            </a:r>
            <a:r>
              <a:rPr lang="en-US" altLang="zh-CN"/>
              <a:t>context</a:t>
            </a:r>
            <a:r>
              <a:rPr lang="zh-CN" altLang="en-US"/>
              <a:t>。</a:t>
            </a:r>
            <a:endParaRPr lang="zh-CN" altLang="en-US" dirty="0"/>
          </a:p>
        </p:txBody>
      </p:sp>
      <p:sp>
        <p:nvSpPr>
          <p:cNvPr id="4" name="灯片编号占位符 3"/>
          <p:cNvSpPr>
            <a:spLocks noGrp="1"/>
          </p:cNvSpPr>
          <p:nvPr>
            <p:ph type="sldNum" sz="quarter" idx="10"/>
          </p:nvPr>
        </p:nvSpPr>
        <p:spPr/>
        <p:txBody>
          <a:bodyPr/>
          <a:lstStyle/>
          <a:p>
            <a:fld id="{DEAB02EE-1524-4878-8860-28172C44EC99}" type="slidenum">
              <a:rPr lang="zh-CN" altLang="en-US" smtClean="0"/>
              <a:t>2</a:t>
            </a:fld>
            <a:endParaRPr lang="zh-CN" altLang="en-US"/>
          </a:p>
        </p:txBody>
      </p:sp>
    </p:spTree>
    <p:extLst>
      <p:ext uri="{BB962C8B-B14F-4D97-AF65-F5344CB8AC3E}">
        <p14:creationId xmlns:p14="http://schemas.microsoft.com/office/powerpoint/2010/main" val="1815556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AB02EE-1524-4878-8860-28172C44EC99}" type="slidenum">
              <a:rPr lang="zh-CN" altLang="en-US" smtClean="0"/>
              <a:t>22</a:t>
            </a:fld>
            <a:endParaRPr lang="zh-CN" altLang="en-US"/>
          </a:p>
        </p:txBody>
      </p:sp>
    </p:spTree>
    <p:extLst>
      <p:ext uri="{BB962C8B-B14F-4D97-AF65-F5344CB8AC3E}">
        <p14:creationId xmlns:p14="http://schemas.microsoft.com/office/powerpoint/2010/main" val="67533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在对我们的描述进⾏主题分析之前，我们将⾃然语⾔处理（</a:t>
            </a:r>
            <a:r>
              <a:rPr lang="en-US" altLang="zh-CN" sz="1200" b="0" i="0" kern="1200" dirty="0">
                <a:solidFill>
                  <a:schemeClr val="tx1"/>
                </a:solidFill>
                <a:effectLst/>
                <a:latin typeface="+mn-lt"/>
                <a:ea typeface="+mn-ea"/>
                <a:cs typeface="+mn-cs"/>
              </a:rPr>
              <a:t>NLP</a:t>
            </a:r>
            <a:r>
              <a:rPr lang="zh-CN" altLang="en-US" sz="1200" b="0" i="0" kern="1200" dirty="0">
                <a:solidFill>
                  <a:schemeClr val="tx1"/>
                </a:solidFill>
                <a:effectLst/>
                <a:latin typeface="+mn-lt"/>
                <a:ea typeface="+mn-ea"/>
                <a:cs typeface="+mn-cs"/>
              </a:rPr>
              <a:t>）的标准技术⽤于过滤和词⼲分析。</a:t>
            </a:r>
            <a:r>
              <a:rPr lang="zh-CN" altLang="en-US" dirty="0"/>
              <a:t> </a:t>
            </a:r>
            <a:endParaRPr lang="en-US" altLang="zh-CN" dirty="0"/>
          </a:p>
          <a:p>
            <a:r>
              <a:rPr lang="zh-CN" altLang="en-US" dirty="0"/>
              <a:t>多语言过滤：移除所有不是中文的段落</a:t>
            </a:r>
            <a:endParaRPr lang="en-US" altLang="zh-CN" dirty="0"/>
          </a:p>
          <a:p>
            <a:r>
              <a:rPr lang="zh-CN" altLang="en-US" dirty="0"/>
              <a:t>去停用词：我们用的是</a:t>
            </a:r>
            <a:r>
              <a:rPr lang="en-US" altLang="zh-CN" dirty="0"/>
              <a:t>《</a:t>
            </a:r>
            <a:r>
              <a:rPr lang="zh-CN" altLang="en-US" dirty="0"/>
              <a:t>哈工大停用词表</a:t>
            </a:r>
            <a:r>
              <a:rPr lang="en-US" altLang="zh-CN" dirty="0"/>
              <a:t>》</a:t>
            </a:r>
            <a:r>
              <a:rPr lang="zh-CN" altLang="en-US" dirty="0"/>
              <a:t/>
            </a:r>
            <a:br>
              <a:rPr lang="zh-CN" altLang="en-US" dirty="0"/>
            </a:br>
            <a:r>
              <a:rPr lang="zh-CN" altLang="en-US" dirty="0"/>
              <a:t>我们也删除了⾮⽂字的内容。诸如数字， </a:t>
            </a:r>
            <a:r>
              <a:rPr lang="en-US" altLang="zh-CN" dirty="0"/>
              <a:t>HTML</a:t>
            </a:r>
            <a:r>
              <a:rPr lang="zh-CN" altLang="en-US" dirty="0"/>
              <a:t>标签，链接和电⼦邮件地址等。</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DEAB02EE-1524-4878-8860-28172C44EC99}" type="slidenum">
              <a:rPr lang="zh-CN" altLang="en-US" smtClean="0"/>
              <a:t>4</a:t>
            </a:fld>
            <a:endParaRPr lang="zh-CN" altLang="en-US"/>
          </a:p>
        </p:txBody>
      </p:sp>
    </p:spTree>
    <p:extLst>
      <p:ext uri="{BB962C8B-B14F-4D97-AF65-F5344CB8AC3E}">
        <p14:creationId xmlns:p14="http://schemas.microsoft.com/office/powerpoint/2010/main" val="3305897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LDA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Latent Dirichlet Allocation</a:t>
            </a:r>
            <a:r>
              <a:rPr lang="zh-CN" altLang="zh-CN" sz="1200" kern="1200" dirty="0">
                <a:solidFill>
                  <a:schemeClr val="tx1"/>
                </a:solidFill>
                <a:effectLst/>
                <a:latin typeface="+mn-lt"/>
                <a:ea typeface="+mn-ea"/>
                <a:cs typeface="+mn-cs"/>
              </a:rPr>
              <a:t>）是一种文档主题生成模型，也称为一个三层贝叶斯概率模型，包含词、主题和文档三层结构。</a:t>
            </a:r>
            <a:r>
              <a:rPr lang="en-US" altLang="zh-CN" sz="1200" kern="1200" dirty="0">
                <a:solidFill>
                  <a:schemeClr val="tx1"/>
                </a:solidFill>
                <a:effectLst/>
                <a:latin typeface="+mn-lt"/>
                <a:ea typeface="+mn-ea"/>
                <a:cs typeface="+mn-cs"/>
              </a:rPr>
              <a:t>LDA</a:t>
            </a:r>
            <a:r>
              <a:rPr lang="zh-CN" altLang="zh-CN" sz="1200" kern="1200" dirty="0">
                <a:solidFill>
                  <a:schemeClr val="tx1"/>
                </a:solidFill>
                <a:effectLst/>
                <a:latin typeface="+mn-lt"/>
                <a:ea typeface="+mn-ea"/>
                <a:cs typeface="+mn-cs"/>
              </a:rPr>
              <a:t>是一种非监督机器学习技术，可以用来识别大规模文档集（</a:t>
            </a:r>
            <a:r>
              <a:rPr lang="en-US" altLang="zh-CN" sz="1200" kern="1200" dirty="0">
                <a:solidFill>
                  <a:schemeClr val="tx1"/>
                </a:solidFill>
                <a:effectLst/>
                <a:latin typeface="+mn-lt"/>
                <a:ea typeface="+mn-ea"/>
                <a:cs typeface="+mn-cs"/>
              </a:rPr>
              <a:t>document collection</a:t>
            </a:r>
            <a:r>
              <a:rPr lang="zh-CN" altLang="zh-CN" sz="1200" kern="1200" dirty="0">
                <a:solidFill>
                  <a:schemeClr val="tx1"/>
                </a:solidFill>
                <a:effectLst/>
                <a:latin typeface="+mn-lt"/>
                <a:ea typeface="+mn-ea"/>
                <a:cs typeface="+mn-cs"/>
              </a:rPr>
              <a:t>）或语料库（</a:t>
            </a:r>
            <a:r>
              <a:rPr lang="en-US" altLang="zh-CN" sz="1200" kern="1200" dirty="0">
                <a:solidFill>
                  <a:schemeClr val="tx1"/>
                </a:solidFill>
                <a:effectLst/>
                <a:latin typeface="+mn-lt"/>
                <a:ea typeface="+mn-ea"/>
                <a:cs typeface="+mn-cs"/>
              </a:rPr>
              <a:t>corpus</a:t>
            </a:r>
            <a:r>
              <a:rPr lang="zh-CN" altLang="zh-CN" sz="1200" kern="1200" dirty="0">
                <a:solidFill>
                  <a:schemeClr val="tx1"/>
                </a:solidFill>
                <a:effectLst/>
                <a:latin typeface="+mn-lt"/>
                <a:ea typeface="+mn-ea"/>
                <a:cs typeface="+mn-cs"/>
              </a:rPr>
              <a:t>）中潜藏的主题信息。</a:t>
            </a:r>
            <a:endParaRPr lang="zh-CN" altLang="en-US" dirty="0"/>
          </a:p>
        </p:txBody>
      </p:sp>
      <p:sp>
        <p:nvSpPr>
          <p:cNvPr id="4" name="灯片编号占位符 3"/>
          <p:cNvSpPr>
            <a:spLocks noGrp="1"/>
          </p:cNvSpPr>
          <p:nvPr>
            <p:ph type="sldNum" sz="quarter" idx="10"/>
          </p:nvPr>
        </p:nvSpPr>
        <p:spPr/>
        <p:txBody>
          <a:bodyPr/>
          <a:lstStyle/>
          <a:p>
            <a:fld id="{DEAB02EE-1524-4878-8860-28172C44EC99}" type="slidenum">
              <a:rPr lang="zh-CN" altLang="en-US" smtClean="0"/>
              <a:t>7</a:t>
            </a:fld>
            <a:endParaRPr lang="zh-CN" altLang="en-US"/>
          </a:p>
        </p:txBody>
      </p:sp>
    </p:spTree>
    <p:extLst>
      <p:ext uri="{BB962C8B-B14F-4D97-AF65-F5344CB8AC3E}">
        <p14:creationId xmlns:p14="http://schemas.microsoft.com/office/powerpoint/2010/main" val="309688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LDA</a:t>
            </a:r>
            <a:r>
              <a:rPr lang="zh-CN" altLang="en-US" dirty="0"/>
              <a:t>以后</a:t>
            </a:r>
            <a:r>
              <a:rPr lang="en-US" altLang="zh-CN" dirty="0"/>
              <a:t>,</a:t>
            </a:r>
            <a:r>
              <a:rPr lang="zh-CN" altLang="en-US" dirty="0"/>
              <a:t>我们根据每一个应用程序的描述，可以将应用程序和每一个主题关联起来。</a:t>
            </a:r>
            <a:endParaRPr lang="en-US" altLang="zh-CN" dirty="0"/>
          </a:p>
          <a:p>
            <a:endParaRPr lang="en-US" altLang="zh-CN" dirty="0"/>
          </a:p>
          <a:p>
            <a:r>
              <a:rPr lang="zh-CN" altLang="en-US" dirty="0"/>
              <a:t>具体来说，结合</a:t>
            </a:r>
            <a:r>
              <a:rPr lang="en-US" altLang="zh-CN" dirty="0"/>
              <a:t>a</a:t>
            </a:r>
            <a:r>
              <a:rPr lang="zh-CN" altLang="en-US" dirty="0"/>
              <a:t>应用的描述词语和</a:t>
            </a:r>
            <a:r>
              <a:rPr lang="en-US" altLang="zh-CN" dirty="0"/>
              <a:t>b</a:t>
            </a:r>
            <a:r>
              <a:rPr lang="zh-CN" altLang="en-US" dirty="0"/>
              <a:t>主题里的</a:t>
            </a:r>
            <a:r>
              <a:rPr lang="en-US" altLang="zh-CN" dirty="0"/>
              <a:t>Representative Words</a:t>
            </a:r>
            <a:r>
              <a:rPr lang="zh-CN" altLang="en-US" dirty="0"/>
              <a:t>，可以计算出</a:t>
            </a:r>
            <a:r>
              <a:rPr lang="en-US" altLang="zh-CN" dirty="0"/>
              <a:t>a</a:t>
            </a:r>
            <a:r>
              <a:rPr lang="zh-CN" altLang="en-US" dirty="0"/>
              <a:t>应用和</a:t>
            </a:r>
            <a:r>
              <a:rPr lang="en-US" altLang="zh-CN" dirty="0"/>
              <a:t>b</a:t>
            </a:r>
            <a:r>
              <a:rPr lang="zh-CN" altLang="en-US" dirty="0"/>
              <a:t>主题的“亲和度”。</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EAB02EE-1524-4878-8860-28172C44EC99}" type="slidenum">
              <a:rPr lang="zh-CN" altLang="en-US" smtClean="0"/>
              <a:t>12</a:t>
            </a:fld>
            <a:endParaRPr lang="zh-CN" altLang="en-US"/>
          </a:p>
        </p:txBody>
      </p:sp>
    </p:spTree>
    <p:extLst>
      <p:ext uri="{BB962C8B-B14F-4D97-AF65-F5344CB8AC3E}">
        <p14:creationId xmlns:p14="http://schemas.microsoft.com/office/powerpoint/2010/main" val="1461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每个应用程序的特征可以表示为一个针对每个主题的亲和度的向量。</a:t>
            </a:r>
            <a:endParaRPr lang="en-US" altLang="zh-CN" dirty="0"/>
          </a:p>
          <a:p>
            <a:endParaRPr lang="en-US" altLang="zh-CN" dirty="0"/>
          </a:p>
          <a:p>
            <a:r>
              <a:rPr lang="zh-CN" altLang="en-US" dirty="0"/>
              <a:t>（这段可以不用说）当聚类数量</a:t>
            </a:r>
            <a:r>
              <a:rPr lang="en-US" altLang="zh-CN" dirty="0"/>
              <a:t>K=2</a:t>
            </a:r>
            <a:r>
              <a:rPr lang="zh-CN" altLang="en-US" dirty="0"/>
              <a:t>时，</a:t>
            </a:r>
            <a:r>
              <a:rPr lang="en-US" altLang="zh-CN" dirty="0"/>
              <a:t>K-means</a:t>
            </a:r>
            <a:r>
              <a:rPr lang="zh-CN" altLang="en-US" dirty="0"/>
              <a:t>返回一个具有</a:t>
            </a:r>
            <a:r>
              <a:rPr lang="en-US" altLang="zh-CN" dirty="0"/>
              <a:t>app1</a:t>
            </a:r>
            <a:r>
              <a:rPr lang="zh-CN" altLang="en-US" dirty="0"/>
              <a:t>和</a:t>
            </a:r>
            <a:r>
              <a:rPr lang="en-US" altLang="zh-CN" dirty="0"/>
              <a:t>app3</a:t>
            </a:r>
            <a:r>
              <a:rPr lang="zh-CN" altLang="en-US" dirty="0"/>
              <a:t>的群集，另一个群集具有</a:t>
            </a:r>
            <a:r>
              <a:rPr lang="en-US" altLang="zh-CN" dirty="0"/>
              <a:t>app2</a:t>
            </a:r>
            <a:r>
              <a:rPr lang="zh-CN" altLang="en-US" dirty="0"/>
              <a:t>和</a:t>
            </a:r>
            <a:r>
              <a:rPr lang="en-US" altLang="zh-CN" dirty="0"/>
              <a:t>app4</a:t>
            </a:r>
            <a:r>
              <a:rPr lang="zh-CN" altLang="en-US" dirty="0"/>
              <a: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我们设定了</a:t>
            </a:r>
            <a:r>
              <a:rPr lang="en-US" altLang="zh-CN" dirty="0"/>
              <a:t>K=32</a:t>
            </a:r>
            <a:r>
              <a:rPr lang="zh-CN" altLang="en-US" dirty="0"/>
              <a:t>为我们所期望的聚类数量 </a:t>
            </a:r>
          </a:p>
          <a:p>
            <a:endParaRPr lang="zh-CN" altLang="en-US" dirty="0"/>
          </a:p>
        </p:txBody>
      </p:sp>
      <p:sp>
        <p:nvSpPr>
          <p:cNvPr id="4" name="灯片编号占位符 3"/>
          <p:cNvSpPr>
            <a:spLocks noGrp="1"/>
          </p:cNvSpPr>
          <p:nvPr>
            <p:ph type="sldNum" sz="quarter" idx="10"/>
          </p:nvPr>
        </p:nvSpPr>
        <p:spPr/>
        <p:txBody>
          <a:bodyPr/>
          <a:lstStyle/>
          <a:p>
            <a:fld id="{DEAB02EE-1524-4878-8860-28172C44EC99}" type="slidenum">
              <a:rPr lang="zh-CN" altLang="en-US" smtClean="0"/>
              <a:t>13</a:t>
            </a:fld>
            <a:endParaRPr lang="zh-CN" altLang="en-US"/>
          </a:p>
        </p:txBody>
      </p:sp>
    </p:spTree>
    <p:extLst>
      <p:ext uri="{BB962C8B-B14F-4D97-AF65-F5344CB8AC3E}">
        <p14:creationId xmlns:p14="http://schemas.microsoft.com/office/powerpoint/2010/main" val="365232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ocsvm</a:t>
            </a:r>
            <a:r>
              <a:rPr lang="en-US" altLang="zh-CN" sz="1200" kern="1200" dirty="0">
                <a:solidFill>
                  <a:schemeClr val="tx1"/>
                </a:solidFill>
                <a:effectLst/>
                <a:latin typeface="+mn-lt"/>
                <a:ea typeface="+mn-ea"/>
                <a:cs typeface="+mn-cs"/>
              </a:rPr>
              <a:t>(one class SVM)</a:t>
            </a:r>
            <a:r>
              <a:rPr lang="zh-CN" altLang="zh-CN" sz="1200" kern="1200" dirty="0">
                <a:solidFill>
                  <a:schemeClr val="tx1"/>
                </a:solidFill>
                <a:effectLst/>
                <a:latin typeface="+mn-lt"/>
                <a:ea typeface="+mn-ea"/>
                <a:cs typeface="+mn-cs"/>
              </a:rPr>
              <a:t>：与传统</a:t>
            </a:r>
            <a:r>
              <a:rPr lang="en-US" altLang="zh-CN" sz="1200" kern="1200" dirty="0">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不同的是，</a:t>
            </a:r>
            <a:r>
              <a:rPr lang="en-US" altLang="zh-CN" sz="1200" kern="1200" dirty="0">
                <a:solidFill>
                  <a:schemeClr val="tx1"/>
                </a:solidFill>
                <a:effectLst/>
                <a:latin typeface="+mn-lt"/>
                <a:ea typeface="+mn-ea"/>
                <a:cs typeface="+mn-cs"/>
              </a:rPr>
              <a:t>one class SVM</a:t>
            </a:r>
            <a:r>
              <a:rPr lang="zh-CN" altLang="zh-CN" sz="1200" kern="1200" dirty="0">
                <a:solidFill>
                  <a:schemeClr val="tx1"/>
                </a:solidFill>
                <a:effectLst/>
                <a:latin typeface="+mn-lt"/>
                <a:ea typeface="+mn-ea"/>
                <a:cs typeface="+mn-cs"/>
              </a:rPr>
              <a:t>是一种非监督的算法。</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它是指在训练集中只有一类</a:t>
            </a:r>
            <a:r>
              <a:rPr lang="en-US" altLang="zh-CN" sz="1200" kern="1200" dirty="0">
                <a:solidFill>
                  <a:schemeClr val="tx1"/>
                </a:solidFill>
                <a:effectLst/>
                <a:latin typeface="+mn-lt"/>
                <a:ea typeface="+mn-ea"/>
                <a:cs typeface="+mn-cs"/>
              </a:rPr>
              <a:t>positive</a:t>
            </a:r>
            <a:r>
              <a:rPr lang="zh-CN" altLang="zh-CN" sz="1200" kern="1200" dirty="0">
                <a:solidFill>
                  <a:schemeClr val="tx1"/>
                </a:solidFill>
                <a:effectLst/>
                <a:latin typeface="+mn-lt"/>
                <a:ea typeface="+mn-ea"/>
                <a:cs typeface="+mn-cs"/>
              </a:rPr>
              <a:t>（或者</a:t>
            </a:r>
            <a:r>
              <a:rPr lang="en-US" altLang="zh-CN" sz="1200" kern="1200" dirty="0">
                <a:solidFill>
                  <a:schemeClr val="tx1"/>
                </a:solidFill>
                <a:effectLst/>
                <a:latin typeface="+mn-lt"/>
                <a:ea typeface="+mn-ea"/>
                <a:cs typeface="+mn-cs"/>
              </a:rPr>
              <a:t>negative</a:t>
            </a:r>
            <a:r>
              <a:rPr lang="zh-CN" altLang="zh-CN" sz="1200" kern="1200" dirty="0">
                <a:solidFill>
                  <a:schemeClr val="tx1"/>
                </a:solidFill>
                <a:effectLst/>
                <a:latin typeface="+mn-lt"/>
                <a:ea typeface="+mn-ea"/>
                <a:cs typeface="+mn-cs"/>
              </a:rPr>
              <a:t>）的数据，而没有另外的一类。而这时，需要学习的就是边界（</a:t>
            </a:r>
            <a:r>
              <a:rPr lang="en-US" altLang="zh-CN" sz="1200" kern="1200" dirty="0">
                <a:solidFill>
                  <a:schemeClr val="tx1"/>
                </a:solidFill>
                <a:effectLst/>
                <a:latin typeface="+mn-lt"/>
                <a:ea typeface="+mn-ea"/>
                <a:cs typeface="+mn-cs"/>
              </a:rPr>
              <a:t>boundary</a:t>
            </a:r>
            <a:r>
              <a:rPr lang="zh-CN" altLang="zh-CN" sz="1200" kern="1200" dirty="0">
                <a:solidFill>
                  <a:schemeClr val="tx1"/>
                </a:solidFill>
                <a:effectLst/>
                <a:latin typeface="+mn-lt"/>
                <a:ea typeface="+mn-ea"/>
                <a:cs typeface="+mn-cs"/>
              </a:rPr>
              <a:t>），而不是最大间隔（</a:t>
            </a:r>
            <a:r>
              <a:rPr lang="en-US" altLang="zh-CN" sz="1200" kern="1200" dirty="0">
                <a:solidFill>
                  <a:schemeClr val="tx1"/>
                </a:solidFill>
                <a:effectLst/>
                <a:latin typeface="+mn-lt"/>
                <a:ea typeface="+mn-ea"/>
                <a:cs typeface="+mn-cs"/>
              </a:rPr>
              <a:t>maximum margin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用某一类样本</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正样本或负样本</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进行训练以后，</a:t>
            </a:r>
            <a:r>
              <a:rPr lang="en-US" altLang="zh-CN" sz="1200" kern="1200" dirty="0" err="1">
                <a:solidFill>
                  <a:schemeClr val="tx1"/>
                </a:solidFill>
                <a:effectLst/>
                <a:latin typeface="+mn-lt"/>
                <a:ea typeface="+mn-ea"/>
                <a:cs typeface="+mn-cs"/>
              </a:rPr>
              <a:t>ocsvm</a:t>
            </a:r>
            <a:r>
              <a:rPr lang="zh-CN" altLang="zh-CN" sz="1200" kern="1200" dirty="0">
                <a:solidFill>
                  <a:schemeClr val="tx1"/>
                </a:solidFill>
                <a:effectLst/>
                <a:latin typeface="+mn-lt"/>
                <a:ea typeface="+mn-ea"/>
                <a:cs typeface="+mn-cs"/>
              </a:rPr>
              <a:t>可以根据训练得到的边界将数据分为两类</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所以</a:t>
            </a:r>
            <a:r>
              <a:rPr lang="en-US" altLang="zh-CN" sz="1200" kern="1200" dirty="0" err="1">
                <a:solidFill>
                  <a:schemeClr val="tx1"/>
                </a:solidFill>
                <a:effectLst/>
                <a:latin typeface="+mn-lt"/>
                <a:ea typeface="+mn-ea"/>
                <a:cs typeface="+mn-cs"/>
              </a:rPr>
              <a:t>ocsvm</a:t>
            </a:r>
            <a:r>
              <a:rPr lang="zh-CN" altLang="zh-CN" sz="1200" kern="1200" dirty="0">
                <a:solidFill>
                  <a:schemeClr val="tx1"/>
                </a:solidFill>
                <a:effectLst/>
                <a:latin typeface="+mn-lt"/>
                <a:ea typeface="+mn-ea"/>
                <a:cs typeface="+mn-cs"/>
              </a:rPr>
              <a:t>可以用来做异常检测。</a:t>
            </a:r>
          </a:p>
          <a:p>
            <a:endParaRPr lang="zh-CN" altLang="en-US" dirty="0"/>
          </a:p>
        </p:txBody>
      </p:sp>
      <p:sp>
        <p:nvSpPr>
          <p:cNvPr id="4" name="灯片编号占位符 3"/>
          <p:cNvSpPr>
            <a:spLocks noGrp="1"/>
          </p:cNvSpPr>
          <p:nvPr>
            <p:ph type="sldNum" sz="quarter" idx="10"/>
          </p:nvPr>
        </p:nvSpPr>
        <p:spPr/>
        <p:txBody>
          <a:bodyPr/>
          <a:lstStyle/>
          <a:p>
            <a:fld id="{DEAB02EE-1524-4878-8860-28172C44EC99}" type="slidenum">
              <a:rPr lang="zh-CN" altLang="en-US" smtClean="0"/>
              <a:t>17</a:t>
            </a:fld>
            <a:endParaRPr lang="zh-CN" altLang="en-US"/>
          </a:p>
        </p:txBody>
      </p:sp>
    </p:spTree>
    <p:extLst>
      <p:ext uri="{BB962C8B-B14F-4D97-AF65-F5344CB8AC3E}">
        <p14:creationId xmlns:p14="http://schemas.microsoft.com/office/powerpoint/2010/main" val="111957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chabada</a:t>
            </a:r>
            <a:r>
              <a:rPr lang="zh-CN" altLang="zh-CN" sz="1200" kern="1200" dirty="0">
                <a:solidFill>
                  <a:schemeClr val="tx1"/>
                </a:solidFill>
                <a:effectLst/>
                <a:latin typeface="+mn-lt"/>
                <a:ea typeface="+mn-ea"/>
                <a:cs typeface="+mn-cs"/>
              </a:rPr>
              <a:t>中，我们使用</a:t>
            </a:r>
            <a:r>
              <a:rPr lang="en-US" altLang="zh-CN" sz="1200" kern="1200" dirty="0" err="1">
                <a:solidFill>
                  <a:schemeClr val="tx1"/>
                </a:solidFill>
                <a:effectLst/>
                <a:latin typeface="+mn-lt"/>
                <a:ea typeface="+mn-ea"/>
                <a:cs typeface="+mn-cs"/>
              </a:rPr>
              <a:t>ocsvm</a:t>
            </a:r>
            <a:r>
              <a:rPr lang="zh-CN" altLang="zh-CN" sz="1200" kern="1200" dirty="0">
                <a:solidFill>
                  <a:schemeClr val="tx1"/>
                </a:solidFill>
                <a:effectLst/>
                <a:latin typeface="+mn-lt"/>
                <a:ea typeface="+mn-ea"/>
                <a:cs typeface="+mn-cs"/>
              </a:rPr>
              <a:t>来识别相应主题群中</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使用情况异常的应用程序。将所有</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矩阵作为样本进行训练和分类</a:t>
            </a:r>
            <a:endParaRPr lang="zh-CN" altLang="en-US" dirty="0"/>
          </a:p>
        </p:txBody>
      </p:sp>
      <p:sp>
        <p:nvSpPr>
          <p:cNvPr id="4" name="灯片编号占位符 3"/>
          <p:cNvSpPr>
            <a:spLocks noGrp="1"/>
          </p:cNvSpPr>
          <p:nvPr>
            <p:ph type="sldNum" sz="quarter" idx="10"/>
          </p:nvPr>
        </p:nvSpPr>
        <p:spPr/>
        <p:txBody>
          <a:bodyPr/>
          <a:lstStyle/>
          <a:p>
            <a:fld id="{DEAB02EE-1524-4878-8860-28172C44EC99}" type="slidenum">
              <a:rPr lang="zh-CN" altLang="en-US" smtClean="0"/>
              <a:t>18</a:t>
            </a:fld>
            <a:endParaRPr lang="zh-CN" altLang="en-US"/>
          </a:p>
        </p:txBody>
      </p:sp>
    </p:spTree>
    <p:extLst>
      <p:ext uri="{BB962C8B-B14F-4D97-AF65-F5344CB8AC3E}">
        <p14:creationId xmlns:p14="http://schemas.microsoft.com/office/powerpoint/2010/main" val="36909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AB02EE-1524-4878-8860-28172C44EC99}" type="slidenum">
              <a:rPr lang="zh-CN" altLang="en-US" smtClean="0"/>
              <a:t>20</a:t>
            </a:fld>
            <a:endParaRPr lang="zh-CN" altLang="en-US"/>
          </a:p>
        </p:txBody>
      </p:sp>
    </p:spTree>
    <p:extLst>
      <p:ext uri="{BB962C8B-B14F-4D97-AF65-F5344CB8AC3E}">
        <p14:creationId xmlns:p14="http://schemas.microsoft.com/office/powerpoint/2010/main" val="1759560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AB02EE-1524-4878-8860-28172C44EC99}" type="slidenum">
              <a:rPr lang="zh-CN" altLang="en-US" smtClean="0"/>
              <a:t>21</a:t>
            </a:fld>
            <a:endParaRPr lang="zh-CN" altLang="en-US"/>
          </a:p>
        </p:txBody>
      </p:sp>
    </p:spTree>
    <p:extLst>
      <p:ext uri="{BB962C8B-B14F-4D97-AF65-F5344CB8AC3E}">
        <p14:creationId xmlns:p14="http://schemas.microsoft.com/office/powerpoint/2010/main" val="35422521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B618960-8005-486C-9A75-10CB2AAC16F9}" type="slidenum">
              <a:rPr lang="en-US" smtClean="0"/>
              <a:t>‹#›</a:t>
            </a:fld>
            <a:endParaRPr lang="en-US"/>
          </a:p>
        </p:txBody>
      </p:sp>
    </p:spTree>
    <p:extLst>
      <p:ext uri="{BB962C8B-B14F-4D97-AF65-F5344CB8AC3E}">
        <p14:creationId xmlns:p14="http://schemas.microsoft.com/office/powerpoint/2010/main" val="363694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1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346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9034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63A1C593-65D0-4073-BCC9-577B9352EA97}" type="datetimeFigureOut">
              <a:rPr lang="en-US" smtClean="0"/>
              <a:t>6/20/2018</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B618960-8005-486C-9A75-10CB2AAC16F9}" type="slidenum">
              <a:rPr lang="en-US" smtClean="0"/>
              <a:t>‹#›</a:t>
            </a:fld>
            <a:endParaRPr lang="en-US"/>
          </a:p>
        </p:txBody>
      </p:sp>
    </p:spTree>
    <p:extLst>
      <p:ext uri="{BB962C8B-B14F-4D97-AF65-F5344CB8AC3E}">
        <p14:creationId xmlns:p14="http://schemas.microsoft.com/office/powerpoint/2010/main" val="129332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8000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6/20/2018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1272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2291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6734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3A1C593-65D0-4073-BCC9-577B9352EA97}" type="datetimeFigureOut">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5643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63A1C593-65D0-4073-BCC9-577B9352EA97}" type="datetimeFigureOut">
              <a:rPr lang="en-US" smtClean="0"/>
              <a:t>6/20/2018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5948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63A1C593-65D0-4073-BCC9-577B9352EA97}" type="datetimeFigureOut">
              <a:rPr lang="en-US" smtClean="0"/>
              <a:t>6/20/2018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681812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CHABADA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CD84F9-68A5-4E8D-97AA-352C062C8087}"/>
              </a:ext>
            </a:extLst>
          </p:cNvPr>
          <p:cNvSpPr>
            <a:spLocks noGrp="1"/>
          </p:cNvSpPr>
          <p:nvPr>
            <p:ph type="title"/>
          </p:nvPr>
        </p:nvSpPr>
        <p:spPr/>
        <p:txBody>
          <a:bodyPr/>
          <a:lstStyle/>
          <a:p>
            <a:r>
              <a:rPr lang="en-US" altLang="zh-CN" dirty="0"/>
              <a:t>Identifying Topics with LDA </a:t>
            </a:r>
            <a:endParaRPr lang="zh-CN" altLang="en-US" dirty="0"/>
          </a:p>
        </p:txBody>
      </p:sp>
      <p:pic>
        <p:nvPicPr>
          <p:cNvPr id="5" name="内容占位符 4">
            <a:extLst>
              <a:ext uri="{FF2B5EF4-FFF2-40B4-BE49-F238E27FC236}">
                <a16:creationId xmlns:a16="http://schemas.microsoft.com/office/drawing/2014/main" xmlns="" id="{2B89340B-072D-46F1-8B9D-4B532BAF73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352930"/>
            <a:ext cx="9775770" cy="3502180"/>
          </a:xfrm>
        </p:spPr>
      </p:pic>
    </p:spTree>
    <p:extLst>
      <p:ext uri="{BB962C8B-B14F-4D97-AF65-F5344CB8AC3E}">
        <p14:creationId xmlns:p14="http://schemas.microsoft.com/office/powerpoint/2010/main" val="2301094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670BEE-3664-48A6-9A26-AB5B747A9773}"/>
              </a:ext>
            </a:extLst>
          </p:cNvPr>
          <p:cNvSpPr>
            <a:spLocks noGrp="1"/>
          </p:cNvSpPr>
          <p:nvPr>
            <p:ph type="title"/>
          </p:nvPr>
        </p:nvSpPr>
        <p:spPr/>
        <p:txBody>
          <a:bodyPr/>
          <a:lstStyle/>
          <a:p>
            <a:r>
              <a:rPr lang="en-US" altLang="zh-CN" dirty="0"/>
              <a:t>Steps</a:t>
            </a:r>
            <a:endParaRPr lang="zh-CN" altLang="en-US" dirty="0"/>
          </a:p>
        </p:txBody>
      </p:sp>
      <p:sp>
        <p:nvSpPr>
          <p:cNvPr id="3" name="内容占位符 2">
            <a:extLst>
              <a:ext uri="{FF2B5EF4-FFF2-40B4-BE49-F238E27FC236}">
                <a16:creationId xmlns:a16="http://schemas.microsoft.com/office/drawing/2014/main" xmlns="" id="{1379372E-F95B-4C68-8E6E-78161C7DB00B}"/>
              </a:ext>
            </a:extLst>
          </p:cNvPr>
          <p:cNvSpPr>
            <a:spLocks noGrp="1"/>
          </p:cNvSpPr>
          <p:nvPr>
            <p:ph idx="1"/>
          </p:nvPr>
        </p:nvSpPr>
        <p:spPr/>
        <p:txBody>
          <a:bodyPr>
            <a:normAutofit/>
          </a:bodyPr>
          <a:lstStyle/>
          <a:p>
            <a:r>
              <a:rPr lang="en-US" altLang="zh-CN" sz="3200" dirty="0"/>
              <a:t>Preprocessing Descriptions with NLP</a:t>
            </a:r>
          </a:p>
          <a:p>
            <a:r>
              <a:rPr lang="en-US" altLang="zh-CN" sz="3200" dirty="0"/>
              <a:t>Identifying Topics with LDA </a:t>
            </a:r>
          </a:p>
          <a:p>
            <a:r>
              <a:rPr lang="en-US" altLang="zh-CN" sz="3200" b="1" dirty="0"/>
              <a:t>Clustering Apps with K-means</a:t>
            </a:r>
          </a:p>
          <a:p>
            <a:r>
              <a:rPr lang="en-US" altLang="zh-CN" sz="3200" dirty="0"/>
              <a:t>Resulting App Clusters</a:t>
            </a:r>
          </a:p>
          <a:p>
            <a:r>
              <a:rPr lang="en-US" altLang="zh-CN" sz="3200" dirty="0"/>
              <a:t>Identifying API Outliers with OC-SVMs </a:t>
            </a:r>
          </a:p>
          <a:p>
            <a:r>
              <a:rPr lang="en-US" altLang="zh-CN" sz="3200" dirty="0"/>
              <a:t>Showing Results</a:t>
            </a:r>
          </a:p>
        </p:txBody>
      </p:sp>
    </p:spTree>
    <p:extLst>
      <p:ext uri="{BB962C8B-B14F-4D97-AF65-F5344CB8AC3E}">
        <p14:creationId xmlns:p14="http://schemas.microsoft.com/office/powerpoint/2010/main" val="2872492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769FEB-B722-43F0-8214-7BE903415CFC}"/>
              </a:ext>
            </a:extLst>
          </p:cNvPr>
          <p:cNvSpPr>
            <a:spLocks noGrp="1"/>
          </p:cNvSpPr>
          <p:nvPr>
            <p:ph type="title"/>
          </p:nvPr>
        </p:nvSpPr>
        <p:spPr/>
        <p:txBody>
          <a:bodyPr/>
          <a:lstStyle/>
          <a:p>
            <a:r>
              <a:rPr lang="en-US" altLang="zh-CN" dirty="0"/>
              <a:t>Clustering Apps with K-means</a:t>
            </a:r>
            <a:endParaRPr lang="zh-CN" altLang="en-US" dirty="0"/>
          </a:p>
        </p:txBody>
      </p:sp>
      <p:sp>
        <p:nvSpPr>
          <p:cNvPr id="3" name="内容占位符 2">
            <a:extLst>
              <a:ext uri="{FF2B5EF4-FFF2-40B4-BE49-F238E27FC236}">
                <a16:creationId xmlns:a16="http://schemas.microsoft.com/office/drawing/2014/main" xmlns="" id="{10A8AC61-0264-4C36-85F3-4D107A3F6EB5}"/>
              </a:ext>
            </a:extLst>
          </p:cNvPr>
          <p:cNvSpPr>
            <a:spLocks noGrp="1"/>
          </p:cNvSpPr>
          <p:nvPr>
            <p:ph idx="1"/>
          </p:nvPr>
        </p:nvSpPr>
        <p:spPr>
          <a:xfrm>
            <a:off x="1063752" y="2093976"/>
            <a:ext cx="10058400" cy="4050792"/>
          </a:xfrm>
        </p:spPr>
        <p:txBody>
          <a:bodyPr/>
          <a:lstStyle/>
          <a:p>
            <a:r>
              <a:rPr lang="en-US" altLang="zh-CN" sz="2400" dirty="0"/>
              <a:t>According to the description of each application, we can associate the application with each topic. </a:t>
            </a:r>
          </a:p>
          <a:p>
            <a:r>
              <a:rPr lang="en-US" altLang="zh-CN" sz="2400" dirty="0"/>
              <a:t>Specifically, combining the description words of application A and the representative words in topic B can calculate the “affinity” of application A and topic B.</a:t>
            </a:r>
          </a:p>
          <a:p>
            <a:endParaRPr lang="en-US" altLang="zh-CN" dirty="0"/>
          </a:p>
        </p:txBody>
      </p:sp>
      <p:pic>
        <p:nvPicPr>
          <p:cNvPr id="5" name="图片 4">
            <a:extLst>
              <a:ext uri="{FF2B5EF4-FFF2-40B4-BE49-F238E27FC236}">
                <a16:creationId xmlns:a16="http://schemas.microsoft.com/office/drawing/2014/main" xmlns="" id="{BAA3BBE5-3972-454E-9272-9BA7EA432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642" y="4119372"/>
            <a:ext cx="5675433" cy="1765234"/>
          </a:xfrm>
          <a:prstGeom prst="rect">
            <a:avLst/>
          </a:prstGeom>
        </p:spPr>
      </p:pic>
    </p:spTree>
    <p:extLst>
      <p:ext uri="{BB962C8B-B14F-4D97-AF65-F5344CB8AC3E}">
        <p14:creationId xmlns:p14="http://schemas.microsoft.com/office/powerpoint/2010/main" val="3589238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4E3F50-41CF-45C1-A493-D3C02C58F76E}"/>
              </a:ext>
            </a:extLst>
          </p:cNvPr>
          <p:cNvSpPr>
            <a:spLocks noGrp="1"/>
          </p:cNvSpPr>
          <p:nvPr>
            <p:ph type="title"/>
          </p:nvPr>
        </p:nvSpPr>
        <p:spPr/>
        <p:txBody>
          <a:bodyPr/>
          <a:lstStyle/>
          <a:p>
            <a:r>
              <a:rPr lang="en-US" altLang="zh-CN" dirty="0"/>
              <a:t>Clustering Apps with K-means</a:t>
            </a:r>
            <a:endParaRPr lang="zh-CN" altLang="en-US" dirty="0"/>
          </a:p>
        </p:txBody>
      </p:sp>
      <p:sp>
        <p:nvSpPr>
          <p:cNvPr id="3" name="内容占位符 2">
            <a:extLst>
              <a:ext uri="{FF2B5EF4-FFF2-40B4-BE49-F238E27FC236}">
                <a16:creationId xmlns:a16="http://schemas.microsoft.com/office/drawing/2014/main" xmlns="" id="{D4FD16AF-B540-4F8B-9B7C-4B4D2C45A583}"/>
              </a:ext>
            </a:extLst>
          </p:cNvPr>
          <p:cNvSpPr>
            <a:spLocks noGrp="1"/>
          </p:cNvSpPr>
          <p:nvPr>
            <p:ph idx="1"/>
          </p:nvPr>
        </p:nvSpPr>
        <p:spPr/>
        <p:txBody>
          <a:bodyPr/>
          <a:lstStyle/>
          <a:p>
            <a:r>
              <a:rPr lang="en-US" altLang="zh-CN" sz="2400" dirty="0"/>
              <a:t>Each application is characterized by a vector of affinity values (probabilities) for each topic. </a:t>
            </a:r>
          </a:p>
          <a:p>
            <a:r>
              <a:rPr lang="en-US" altLang="zh-CN" sz="2400" dirty="0"/>
              <a:t>We used the K-means algorithm, one of the most common clustering algorithms. When applied to this set of applications at the table with K = 2 clusters, K-means returns one cluster with app1 and app3, and another cluster with app2 and app4. </a:t>
            </a:r>
          </a:p>
          <a:p>
            <a:r>
              <a:rPr lang="en-US" altLang="zh-CN" sz="2400" dirty="0"/>
              <a:t>In our project ,we set K=32 as our desired clusters.</a:t>
            </a:r>
          </a:p>
          <a:p>
            <a:endParaRPr lang="zh-CN" altLang="en-US" dirty="0"/>
          </a:p>
        </p:txBody>
      </p:sp>
    </p:spTree>
    <p:extLst>
      <p:ext uri="{BB962C8B-B14F-4D97-AF65-F5344CB8AC3E}">
        <p14:creationId xmlns:p14="http://schemas.microsoft.com/office/powerpoint/2010/main" val="3948264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670BEE-3664-48A6-9A26-AB5B747A9773}"/>
              </a:ext>
            </a:extLst>
          </p:cNvPr>
          <p:cNvSpPr>
            <a:spLocks noGrp="1"/>
          </p:cNvSpPr>
          <p:nvPr>
            <p:ph type="title"/>
          </p:nvPr>
        </p:nvSpPr>
        <p:spPr/>
        <p:txBody>
          <a:bodyPr/>
          <a:lstStyle/>
          <a:p>
            <a:r>
              <a:rPr lang="en-US" altLang="zh-CN" dirty="0"/>
              <a:t>Steps</a:t>
            </a:r>
            <a:endParaRPr lang="zh-CN" altLang="en-US" dirty="0"/>
          </a:p>
        </p:txBody>
      </p:sp>
      <p:sp>
        <p:nvSpPr>
          <p:cNvPr id="3" name="内容占位符 2">
            <a:extLst>
              <a:ext uri="{FF2B5EF4-FFF2-40B4-BE49-F238E27FC236}">
                <a16:creationId xmlns:a16="http://schemas.microsoft.com/office/drawing/2014/main" xmlns="" id="{1379372E-F95B-4C68-8E6E-78161C7DB00B}"/>
              </a:ext>
            </a:extLst>
          </p:cNvPr>
          <p:cNvSpPr>
            <a:spLocks noGrp="1"/>
          </p:cNvSpPr>
          <p:nvPr>
            <p:ph idx="1"/>
          </p:nvPr>
        </p:nvSpPr>
        <p:spPr/>
        <p:txBody>
          <a:bodyPr>
            <a:normAutofit/>
          </a:bodyPr>
          <a:lstStyle/>
          <a:p>
            <a:r>
              <a:rPr lang="en-US" altLang="zh-CN" sz="3200" dirty="0"/>
              <a:t>Preprocessing Descriptions with NLP</a:t>
            </a:r>
          </a:p>
          <a:p>
            <a:r>
              <a:rPr lang="en-US" altLang="zh-CN" sz="3200" dirty="0"/>
              <a:t>Identifying Topics with LDA </a:t>
            </a:r>
          </a:p>
          <a:p>
            <a:r>
              <a:rPr lang="en-US" altLang="zh-CN" sz="3200" dirty="0"/>
              <a:t>Clustering Apps with K-means</a:t>
            </a:r>
          </a:p>
          <a:p>
            <a:r>
              <a:rPr lang="en-US" altLang="zh-CN" sz="3200" b="1" dirty="0"/>
              <a:t>Resulting App Clusters</a:t>
            </a:r>
          </a:p>
          <a:p>
            <a:r>
              <a:rPr lang="en-US" altLang="zh-CN" sz="3200" dirty="0"/>
              <a:t>Identifying API Outliers with OC-SVMs </a:t>
            </a:r>
          </a:p>
          <a:p>
            <a:r>
              <a:rPr lang="en-US" altLang="zh-CN" sz="3200" dirty="0"/>
              <a:t>Showing Results</a:t>
            </a:r>
          </a:p>
        </p:txBody>
      </p:sp>
    </p:spTree>
    <p:extLst>
      <p:ext uri="{BB962C8B-B14F-4D97-AF65-F5344CB8AC3E}">
        <p14:creationId xmlns:p14="http://schemas.microsoft.com/office/powerpoint/2010/main" val="3329906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xmlns="" id="{E43FC0C5-7D31-4BB6-A63F-9E0561E7966B}"/>
              </a:ext>
            </a:extLst>
          </p:cNvPr>
          <p:cNvSpPr>
            <a:spLocks noGrp="1"/>
          </p:cNvSpPr>
          <p:nvPr>
            <p:ph type="title"/>
          </p:nvPr>
        </p:nvSpPr>
        <p:spPr/>
        <p:txBody>
          <a:bodyPr/>
          <a:lstStyle/>
          <a:p>
            <a:r>
              <a:rPr lang="en-US" altLang="zh-CN" dirty="0"/>
              <a:t>Resulting App Clusters</a:t>
            </a:r>
            <a:endParaRPr lang="zh-CN" altLang="en-US" dirty="0"/>
          </a:p>
        </p:txBody>
      </p:sp>
      <p:pic>
        <p:nvPicPr>
          <p:cNvPr id="15" name="内容占位符 14">
            <a:extLst>
              <a:ext uri="{FF2B5EF4-FFF2-40B4-BE49-F238E27FC236}">
                <a16:creationId xmlns:a16="http://schemas.microsoft.com/office/drawing/2014/main" xmlns="" id="{A2010C05-264F-481B-AAED-297D9C27933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69848" y="2514283"/>
            <a:ext cx="5316204" cy="3542887"/>
          </a:xfrm>
        </p:spPr>
      </p:pic>
      <p:pic>
        <p:nvPicPr>
          <p:cNvPr id="17" name="内容占位符 16">
            <a:extLst>
              <a:ext uri="{FF2B5EF4-FFF2-40B4-BE49-F238E27FC236}">
                <a16:creationId xmlns:a16="http://schemas.microsoft.com/office/drawing/2014/main" xmlns="" id="{C93EA8CB-5FE2-4A9D-8AE8-E228DAEEFDE0}"/>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743852" y="2514282"/>
            <a:ext cx="3740254" cy="3542887"/>
          </a:xfrm>
        </p:spPr>
      </p:pic>
    </p:spTree>
    <p:extLst>
      <p:ext uri="{BB962C8B-B14F-4D97-AF65-F5344CB8AC3E}">
        <p14:creationId xmlns:p14="http://schemas.microsoft.com/office/powerpoint/2010/main" val="225795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670BEE-3664-48A6-9A26-AB5B747A9773}"/>
              </a:ext>
            </a:extLst>
          </p:cNvPr>
          <p:cNvSpPr>
            <a:spLocks noGrp="1"/>
          </p:cNvSpPr>
          <p:nvPr>
            <p:ph type="title"/>
          </p:nvPr>
        </p:nvSpPr>
        <p:spPr/>
        <p:txBody>
          <a:bodyPr/>
          <a:lstStyle/>
          <a:p>
            <a:r>
              <a:rPr lang="en-US" altLang="zh-CN" dirty="0"/>
              <a:t>Steps</a:t>
            </a:r>
            <a:endParaRPr lang="zh-CN" altLang="en-US" dirty="0"/>
          </a:p>
        </p:txBody>
      </p:sp>
      <p:sp>
        <p:nvSpPr>
          <p:cNvPr id="3" name="内容占位符 2">
            <a:extLst>
              <a:ext uri="{FF2B5EF4-FFF2-40B4-BE49-F238E27FC236}">
                <a16:creationId xmlns:a16="http://schemas.microsoft.com/office/drawing/2014/main" xmlns="" id="{1379372E-F95B-4C68-8E6E-78161C7DB00B}"/>
              </a:ext>
            </a:extLst>
          </p:cNvPr>
          <p:cNvSpPr>
            <a:spLocks noGrp="1"/>
          </p:cNvSpPr>
          <p:nvPr>
            <p:ph idx="1"/>
          </p:nvPr>
        </p:nvSpPr>
        <p:spPr/>
        <p:txBody>
          <a:bodyPr>
            <a:normAutofit/>
          </a:bodyPr>
          <a:lstStyle/>
          <a:p>
            <a:r>
              <a:rPr lang="en-US" altLang="zh-CN" sz="3200" dirty="0"/>
              <a:t>Preprocessing Descriptions with NLP</a:t>
            </a:r>
          </a:p>
          <a:p>
            <a:r>
              <a:rPr lang="en-US" altLang="zh-CN" sz="3200" dirty="0"/>
              <a:t>Identifying Topics with LDA </a:t>
            </a:r>
          </a:p>
          <a:p>
            <a:r>
              <a:rPr lang="en-US" altLang="zh-CN" sz="3200" dirty="0"/>
              <a:t>Clustering Apps with K-means</a:t>
            </a:r>
          </a:p>
          <a:p>
            <a:r>
              <a:rPr lang="en-US" altLang="zh-CN" sz="3200" dirty="0"/>
              <a:t>Resulting App Clusters</a:t>
            </a:r>
          </a:p>
          <a:p>
            <a:r>
              <a:rPr lang="en-US" altLang="zh-CN" sz="3200" b="1" dirty="0"/>
              <a:t>Identifying API Outliers with OC-SVMs </a:t>
            </a:r>
          </a:p>
          <a:p>
            <a:r>
              <a:rPr lang="en-US" altLang="zh-CN" sz="3200" dirty="0"/>
              <a:t>Showing Results</a:t>
            </a:r>
          </a:p>
          <a:p>
            <a:endParaRPr lang="zh-CN" altLang="en-US" sz="3200" b="1" dirty="0"/>
          </a:p>
        </p:txBody>
      </p:sp>
    </p:spTree>
    <p:extLst>
      <p:ext uri="{BB962C8B-B14F-4D97-AF65-F5344CB8AC3E}">
        <p14:creationId xmlns:p14="http://schemas.microsoft.com/office/powerpoint/2010/main" val="822400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3D1946-26CD-4683-BE99-A966AE2E829B}"/>
              </a:ext>
            </a:extLst>
          </p:cNvPr>
          <p:cNvSpPr>
            <a:spLocks noGrp="1"/>
          </p:cNvSpPr>
          <p:nvPr>
            <p:ph type="title"/>
          </p:nvPr>
        </p:nvSpPr>
        <p:spPr/>
        <p:txBody>
          <a:bodyPr>
            <a:normAutofit/>
          </a:bodyPr>
          <a:lstStyle/>
          <a:p>
            <a:r>
              <a:rPr lang="en-US" altLang="zh-CN" sz="4000" dirty="0"/>
              <a:t>Identifying API Outliers with OC-SVMs </a:t>
            </a:r>
            <a:endParaRPr lang="zh-CN" altLang="en-US" sz="4000" dirty="0"/>
          </a:p>
        </p:txBody>
      </p:sp>
      <p:sp>
        <p:nvSpPr>
          <p:cNvPr id="3" name="内容占位符 2">
            <a:extLst>
              <a:ext uri="{FF2B5EF4-FFF2-40B4-BE49-F238E27FC236}">
                <a16:creationId xmlns:a16="http://schemas.microsoft.com/office/drawing/2014/main" xmlns="" id="{E7EF0FD6-6FFF-4D22-9232-F1F974176FD3}"/>
              </a:ext>
            </a:extLst>
          </p:cNvPr>
          <p:cNvSpPr>
            <a:spLocks noGrp="1"/>
          </p:cNvSpPr>
          <p:nvPr>
            <p:ph idx="1"/>
          </p:nvPr>
        </p:nvSpPr>
        <p:spPr/>
        <p:txBody>
          <a:bodyPr>
            <a:normAutofit/>
          </a:bodyPr>
          <a:lstStyle/>
          <a:p>
            <a:r>
              <a:rPr lang="en-US" altLang="zh-CN" sz="2400" dirty="0"/>
              <a:t>OC-SVM</a:t>
            </a:r>
          </a:p>
          <a:p>
            <a:pPr lvl="1"/>
            <a:r>
              <a:rPr lang="en-US" altLang="zh-CN" sz="2200" dirty="0"/>
              <a:t>Unlike traditional SVM, one class SVM is an unsupervised algorithm.</a:t>
            </a:r>
          </a:p>
          <a:p>
            <a:pPr lvl="1"/>
            <a:r>
              <a:rPr lang="en-US" altLang="zh-CN" sz="2200" dirty="0"/>
              <a:t>It means that there is only one type of positive (or negative) data in the training set. At this time, what we need to learn is the boundary rather than the maximum margin. </a:t>
            </a:r>
          </a:p>
          <a:p>
            <a:pPr lvl="1"/>
            <a:r>
              <a:rPr lang="en-US" altLang="zh-CN" sz="2200" dirty="0"/>
              <a:t>After training with a certain kind of sample (positive or negative), </a:t>
            </a:r>
            <a:r>
              <a:rPr lang="en-US" altLang="zh-CN" sz="2000" dirty="0"/>
              <a:t>OC-SVM</a:t>
            </a:r>
            <a:r>
              <a:rPr lang="en-US" altLang="zh-CN" sz="2200" dirty="0"/>
              <a:t> can divide the data into two classes based on the training boundary. </a:t>
            </a:r>
          </a:p>
          <a:p>
            <a:pPr lvl="1"/>
            <a:r>
              <a:rPr lang="en-US" altLang="zh-CN" sz="2200" dirty="0"/>
              <a:t>So </a:t>
            </a:r>
            <a:r>
              <a:rPr lang="en-US" altLang="zh-CN" sz="2000" dirty="0"/>
              <a:t>OC-SVM</a:t>
            </a:r>
            <a:r>
              <a:rPr lang="en-US" altLang="zh-CN" sz="2200" dirty="0"/>
              <a:t> can be used to do exception detection.</a:t>
            </a:r>
            <a:endParaRPr lang="zh-CN" altLang="en-US" sz="2200" dirty="0"/>
          </a:p>
        </p:txBody>
      </p:sp>
    </p:spTree>
    <p:extLst>
      <p:ext uri="{BB962C8B-B14F-4D97-AF65-F5344CB8AC3E}">
        <p14:creationId xmlns:p14="http://schemas.microsoft.com/office/powerpoint/2010/main" val="2201290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https://pic2.zhimg.com/80/v2-e5b3864265097c1309175646eebe62aa_hd.jpg">
            <a:extLst>
              <a:ext uri="{FF2B5EF4-FFF2-40B4-BE49-F238E27FC236}">
                <a16:creationId xmlns:a16="http://schemas.microsoft.com/office/drawing/2014/main" xmlns="" id="{E596503F-13BA-4FB7-BB1B-D9161720360F}"/>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7000" y="523875"/>
            <a:ext cx="6858000" cy="2905125"/>
          </a:xfrm>
          <a:prstGeom prst="rect">
            <a:avLst/>
          </a:prstGeom>
          <a:noFill/>
          <a:ln>
            <a:noFill/>
          </a:ln>
        </p:spPr>
      </p:pic>
      <p:pic>
        <p:nvPicPr>
          <p:cNvPr id="5" name="图片 4">
            <a:extLst>
              <a:ext uri="{FF2B5EF4-FFF2-40B4-BE49-F238E27FC236}">
                <a16:creationId xmlns:a16="http://schemas.microsoft.com/office/drawing/2014/main" xmlns="" id="{71F28BAF-22B2-4191-BC6E-C6DCED00D531}"/>
              </a:ext>
            </a:extLst>
          </p:cNvPr>
          <p:cNvPicPr/>
          <p:nvPr/>
        </p:nvPicPr>
        <p:blipFill>
          <a:blip r:embed="rId4"/>
          <a:stretch>
            <a:fillRect/>
          </a:stretch>
        </p:blipFill>
        <p:spPr>
          <a:xfrm>
            <a:off x="2667000" y="4108205"/>
            <a:ext cx="6858000" cy="1938634"/>
          </a:xfrm>
          <a:prstGeom prst="rect">
            <a:avLst/>
          </a:prstGeom>
        </p:spPr>
      </p:pic>
    </p:spTree>
    <p:extLst>
      <p:ext uri="{BB962C8B-B14F-4D97-AF65-F5344CB8AC3E}">
        <p14:creationId xmlns:p14="http://schemas.microsoft.com/office/powerpoint/2010/main" val="2882227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670BEE-3664-48A6-9A26-AB5B747A9773}"/>
              </a:ext>
            </a:extLst>
          </p:cNvPr>
          <p:cNvSpPr>
            <a:spLocks noGrp="1"/>
          </p:cNvSpPr>
          <p:nvPr>
            <p:ph type="title"/>
          </p:nvPr>
        </p:nvSpPr>
        <p:spPr/>
        <p:txBody>
          <a:bodyPr/>
          <a:lstStyle/>
          <a:p>
            <a:r>
              <a:rPr lang="en-US" altLang="zh-CN" dirty="0"/>
              <a:t>Steps</a:t>
            </a:r>
            <a:endParaRPr lang="zh-CN" altLang="en-US" dirty="0"/>
          </a:p>
        </p:txBody>
      </p:sp>
      <p:sp>
        <p:nvSpPr>
          <p:cNvPr id="3" name="内容占位符 2">
            <a:extLst>
              <a:ext uri="{FF2B5EF4-FFF2-40B4-BE49-F238E27FC236}">
                <a16:creationId xmlns:a16="http://schemas.microsoft.com/office/drawing/2014/main" xmlns="" id="{1379372E-F95B-4C68-8E6E-78161C7DB00B}"/>
              </a:ext>
            </a:extLst>
          </p:cNvPr>
          <p:cNvSpPr>
            <a:spLocks noGrp="1"/>
          </p:cNvSpPr>
          <p:nvPr>
            <p:ph idx="1"/>
          </p:nvPr>
        </p:nvSpPr>
        <p:spPr/>
        <p:txBody>
          <a:bodyPr>
            <a:normAutofit/>
          </a:bodyPr>
          <a:lstStyle/>
          <a:p>
            <a:r>
              <a:rPr lang="en-US" altLang="zh-CN" sz="3200" dirty="0"/>
              <a:t>Preprocessing Descriptions with NLP</a:t>
            </a:r>
          </a:p>
          <a:p>
            <a:r>
              <a:rPr lang="en-US" altLang="zh-CN" sz="3200" dirty="0"/>
              <a:t>Identifying Topics with LDA </a:t>
            </a:r>
          </a:p>
          <a:p>
            <a:r>
              <a:rPr lang="en-US" altLang="zh-CN" sz="3200" dirty="0"/>
              <a:t>Clustering Apps with K-means</a:t>
            </a:r>
          </a:p>
          <a:p>
            <a:r>
              <a:rPr lang="en-US" altLang="zh-CN" sz="3200" dirty="0"/>
              <a:t>Resulting App Clusters</a:t>
            </a:r>
          </a:p>
          <a:p>
            <a:r>
              <a:rPr lang="en-US" altLang="zh-CN" sz="3200" dirty="0"/>
              <a:t>Identifying API Outliers with OC-SVMs</a:t>
            </a:r>
            <a:r>
              <a:rPr lang="en-US" altLang="zh-CN" sz="3200" b="1" dirty="0"/>
              <a:t> </a:t>
            </a:r>
          </a:p>
          <a:p>
            <a:r>
              <a:rPr lang="en-US" altLang="zh-CN" sz="3200" b="1" dirty="0"/>
              <a:t>Showing Results</a:t>
            </a:r>
          </a:p>
          <a:p>
            <a:endParaRPr lang="zh-CN" altLang="en-US" sz="3200" b="1" dirty="0"/>
          </a:p>
        </p:txBody>
      </p:sp>
    </p:spTree>
    <p:extLst>
      <p:ext uri="{BB962C8B-B14F-4D97-AF65-F5344CB8AC3E}">
        <p14:creationId xmlns:p14="http://schemas.microsoft.com/office/powerpoint/2010/main" val="3099791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791138-E094-4C06-BFAF-CC5C1FF38773}"/>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xmlns="" id="{B6DA3368-A8C6-449B-B38D-D3EAFF12360F}"/>
              </a:ext>
            </a:extLst>
          </p:cNvPr>
          <p:cNvSpPr>
            <a:spLocks noGrp="1"/>
          </p:cNvSpPr>
          <p:nvPr>
            <p:ph idx="1"/>
          </p:nvPr>
        </p:nvSpPr>
        <p:spPr>
          <a:xfrm>
            <a:off x="1069848" y="2121408"/>
            <a:ext cx="10058400" cy="4028669"/>
          </a:xfrm>
        </p:spPr>
        <p:txBody>
          <a:bodyPr>
            <a:normAutofit/>
          </a:bodyPr>
          <a:lstStyle/>
          <a:p>
            <a:r>
              <a:rPr lang="en-US" altLang="zh-CN" sz="2200" dirty="0"/>
              <a:t>Checking whether a program does what it claims to do is a longstanding problem for both developers and users. </a:t>
            </a:r>
          </a:p>
          <a:p>
            <a:r>
              <a:rPr lang="en-US" altLang="zh-CN" sz="2200" dirty="0"/>
              <a:t>Now…</a:t>
            </a:r>
          </a:p>
          <a:p>
            <a:pPr lvl="1"/>
            <a:r>
              <a:rPr lang="en-US" altLang="zh-CN" sz="1900" dirty="0"/>
              <a:t>detecting malware by checking static code and dynamic behavior against predefined patterns of malicious behavior </a:t>
            </a:r>
          </a:p>
          <a:p>
            <a:r>
              <a:rPr lang="en-US" altLang="zh-CN" sz="2200" dirty="0"/>
              <a:t>But…</a:t>
            </a:r>
          </a:p>
          <a:p>
            <a:pPr lvl="1"/>
            <a:r>
              <a:rPr lang="en-US" altLang="zh-CN" sz="1900" dirty="0"/>
              <a:t>not help against new attacks, as it is hard to define in advance whether some program behavior will be beneficial or malicious</a:t>
            </a:r>
          </a:p>
          <a:p>
            <a:r>
              <a:rPr lang="en-US" altLang="zh-CN" sz="2200" dirty="0"/>
              <a:t>The problem is that any specification on what makes behavior beneficial or malicious </a:t>
            </a:r>
            <a:r>
              <a:rPr lang="en-US" altLang="zh-CN" sz="2200" i="1" dirty="0"/>
              <a:t>very much depends on the current context.</a:t>
            </a:r>
            <a:r>
              <a:rPr lang="en-US" altLang="zh-CN" sz="2200" dirty="0"/>
              <a:t> </a:t>
            </a:r>
            <a:endParaRPr lang="zh-CN" altLang="en-US" dirty="0"/>
          </a:p>
        </p:txBody>
      </p:sp>
    </p:spTree>
    <p:extLst>
      <p:ext uri="{BB962C8B-B14F-4D97-AF65-F5344CB8AC3E}">
        <p14:creationId xmlns:p14="http://schemas.microsoft.com/office/powerpoint/2010/main" val="300925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Showing Results</a:t>
            </a:r>
          </a:p>
        </p:txBody>
      </p:sp>
      <p:pic>
        <p:nvPicPr>
          <p:cNvPr id="8" name="内容占位符 7"/>
          <p:cNvPicPr>
            <a:picLocks noGrp="1" noChangeAspect="1"/>
          </p:cNvPicPr>
          <p:nvPr>
            <p:ph idx="1"/>
          </p:nvPr>
        </p:nvPicPr>
        <p:blipFill>
          <a:blip r:embed="rId3"/>
          <a:stretch>
            <a:fillRect/>
          </a:stretch>
        </p:blipFill>
        <p:spPr>
          <a:xfrm>
            <a:off x="428641" y="2307449"/>
            <a:ext cx="11340814" cy="2737161"/>
          </a:xfrm>
          <a:prstGeom prst="rect">
            <a:avLst/>
          </a:prstGeom>
        </p:spPr>
      </p:pic>
      <p:sp>
        <p:nvSpPr>
          <p:cNvPr id="9" name="矩形 8"/>
          <p:cNvSpPr/>
          <p:nvPr/>
        </p:nvSpPr>
        <p:spPr>
          <a:xfrm>
            <a:off x="305370" y="3211130"/>
            <a:ext cx="11592560" cy="223520"/>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2096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3360" y="264160"/>
            <a:ext cx="11723477" cy="5902960"/>
          </a:xfrm>
          <a:prstGeom prst="rect">
            <a:avLst/>
          </a:prstGeom>
        </p:spPr>
      </p:pic>
      <p:sp>
        <p:nvSpPr>
          <p:cNvPr id="6" name="矩形 5"/>
          <p:cNvSpPr/>
          <p:nvPr/>
        </p:nvSpPr>
        <p:spPr>
          <a:xfrm>
            <a:off x="161990" y="1387012"/>
            <a:ext cx="11838227" cy="2969231"/>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992992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a:t>
            </a:r>
            <a:r>
              <a:rPr lang="en-US" altLang="zh-CN" dirty="0" smtClean="0">
                <a:sym typeface="Wingdings" panose="05000000000000000000" pitchFamily="2" charset="2"/>
              </a:rPr>
              <a: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994" y="0"/>
            <a:ext cx="3488967" cy="6858000"/>
          </a:xfrm>
          <a:prstGeom prst="rect">
            <a:avLst/>
          </a:prstGeom>
        </p:spPr>
      </p:pic>
    </p:spTree>
    <p:extLst>
      <p:ext uri="{BB962C8B-B14F-4D97-AF65-F5344CB8AC3E}">
        <p14:creationId xmlns:p14="http://schemas.microsoft.com/office/powerpoint/2010/main" val="197411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670BEE-3664-48A6-9A26-AB5B747A9773}"/>
              </a:ext>
            </a:extLst>
          </p:cNvPr>
          <p:cNvSpPr>
            <a:spLocks noGrp="1"/>
          </p:cNvSpPr>
          <p:nvPr>
            <p:ph type="title"/>
          </p:nvPr>
        </p:nvSpPr>
        <p:spPr/>
        <p:txBody>
          <a:bodyPr/>
          <a:lstStyle/>
          <a:p>
            <a:r>
              <a:rPr lang="en-US" altLang="zh-CN" dirty="0"/>
              <a:t>Steps</a:t>
            </a:r>
            <a:endParaRPr lang="zh-CN" altLang="en-US" dirty="0"/>
          </a:p>
        </p:txBody>
      </p:sp>
      <p:sp>
        <p:nvSpPr>
          <p:cNvPr id="3" name="内容占位符 2">
            <a:extLst>
              <a:ext uri="{FF2B5EF4-FFF2-40B4-BE49-F238E27FC236}">
                <a16:creationId xmlns:a16="http://schemas.microsoft.com/office/drawing/2014/main" xmlns="" id="{1379372E-F95B-4C68-8E6E-78161C7DB00B}"/>
              </a:ext>
            </a:extLst>
          </p:cNvPr>
          <p:cNvSpPr>
            <a:spLocks noGrp="1"/>
          </p:cNvSpPr>
          <p:nvPr>
            <p:ph idx="1"/>
          </p:nvPr>
        </p:nvSpPr>
        <p:spPr/>
        <p:txBody>
          <a:bodyPr>
            <a:normAutofit/>
          </a:bodyPr>
          <a:lstStyle/>
          <a:p>
            <a:r>
              <a:rPr lang="en-US" altLang="zh-CN" sz="3200" b="1" dirty="0"/>
              <a:t>Preprocessing Descriptions with NLP</a:t>
            </a:r>
          </a:p>
          <a:p>
            <a:r>
              <a:rPr lang="en-US" altLang="zh-CN" sz="3200" dirty="0"/>
              <a:t>Identifying Topics with LDA </a:t>
            </a:r>
          </a:p>
          <a:p>
            <a:r>
              <a:rPr lang="en-US" altLang="zh-CN" sz="3200" dirty="0"/>
              <a:t>Clustering Apps with K-means</a:t>
            </a:r>
          </a:p>
          <a:p>
            <a:r>
              <a:rPr lang="en-US" altLang="zh-CN" sz="3200" dirty="0"/>
              <a:t>Resulting App Clusters</a:t>
            </a:r>
          </a:p>
          <a:p>
            <a:r>
              <a:rPr lang="en-US" altLang="zh-CN" sz="3200" dirty="0"/>
              <a:t>Identifying API Outliers with OC-SVMs </a:t>
            </a:r>
          </a:p>
          <a:p>
            <a:r>
              <a:rPr lang="en-US" altLang="zh-CN" sz="3200" dirty="0"/>
              <a:t>Showing Results</a:t>
            </a:r>
          </a:p>
        </p:txBody>
      </p:sp>
    </p:spTree>
    <p:extLst>
      <p:ext uri="{BB962C8B-B14F-4D97-AF65-F5344CB8AC3E}">
        <p14:creationId xmlns:p14="http://schemas.microsoft.com/office/powerpoint/2010/main" val="1689645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A24ADE-8D41-41DB-B380-5E8228682284}"/>
              </a:ext>
            </a:extLst>
          </p:cNvPr>
          <p:cNvSpPr>
            <a:spLocks noGrp="1"/>
          </p:cNvSpPr>
          <p:nvPr>
            <p:ph type="title"/>
          </p:nvPr>
        </p:nvSpPr>
        <p:spPr/>
        <p:txBody>
          <a:bodyPr>
            <a:normAutofit/>
          </a:bodyPr>
          <a:lstStyle/>
          <a:p>
            <a:r>
              <a:rPr lang="en-US" altLang="zh-CN" sz="4400" dirty="0"/>
              <a:t>Preprocessing Descriptions with NLP</a:t>
            </a:r>
            <a:endParaRPr lang="zh-CN" altLang="en-US" sz="4400" dirty="0"/>
          </a:p>
        </p:txBody>
      </p:sp>
      <p:sp>
        <p:nvSpPr>
          <p:cNvPr id="3" name="内容占位符 2">
            <a:extLst>
              <a:ext uri="{FF2B5EF4-FFF2-40B4-BE49-F238E27FC236}">
                <a16:creationId xmlns:a16="http://schemas.microsoft.com/office/drawing/2014/main" xmlns="" id="{7D34B4C0-D139-4006-BF03-B74E56E11D37}"/>
              </a:ext>
            </a:extLst>
          </p:cNvPr>
          <p:cNvSpPr>
            <a:spLocks noGrp="1"/>
          </p:cNvSpPr>
          <p:nvPr>
            <p:ph idx="1"/>
          </p:nvPr>
        </p:nvSpPr>
        <p:spPr/>
        <p:txBody>
          <a:bodyPr>
            <a:normAutofit/>
          </a:bodyPr>
          <a:lstStyle/>
          <a:p>
            <a:r>
              <a:rPr lang="en-US" altLang="zh-CN" sz="2400" dirty="0"/>
              <a:t>We applied standard techniques of natural language processing (NLP) for filtering and stemming.</a:t>
            </a:r>
          </a:p>
          <a:p>
            <a:r>
              <a:rPr lang="en-US" altLang="zh-CN" sz="2400" b="1" dirty="0"/>
              <a:t>Multi-language filtering </a:t>
            </a:r>
          </a:p>
          <a:p>
            <a:pPr lvl="1"/>
            <a:r>
              <a:rPr lang="en-US" altLang="zh-CN" sz="2200" dirty="0"/>
              <a:t>Remove all paragraphs of text that were not in Chinese</a:t>
            </a:r>
          </a:p>
          <a:p>
            <a:r>
              <a:rPr lang="en-US" altLang="zh-CN" sz="2400" b="1" dirty="0"/>
              <a:t>Removed </a:t>
            </a:r>
            <a:r>
              <a:rPr lang="en-US" altLang="zh-CN" sz="2400" b="1" i="1" dirty="0"/>
              <a:t>stop words </a:t>
            </a:r>
          </a:p>
          <a:p>
            <a:pPr lvl="1"/>
            <a:r>
              <a:rPr lang="en-US" altLang="zh-CN" sz="2200" dirty="0"/>
              <a:t>Use </a:t>
            </a:r>
            <a:r>
              <a:rPr lang="en-US" altLang="zh-CN" sz="2200" i="1" dirty="0"/>
              <a:t>HIT Stop Word List</a:t>
            </a:r>
          </a:p>
          <a:p>
            <a:r>
              <a:rPr lang="en-US" altLang="zh-CN" sz="2400" b="1" dirty="0"/>
              <a:t>Removed non-text items </a:t>
            </a:r>
          </a:p>
          <a:p>
            <a:pPr lvl="1"/>
            <a:r>
              <a:rPr lang="en-US" altLang="zh-CN" sz="2200" dirty="0"/>
              <a:t>such as numerals, HTML tags, links and email addresses</a:t>
            </a:r>
          </a:p>
          <a:p>
            <a:endParaRPr lang="zh-CN" altLang="en-US" dirty="0"/>
          </a:p>
        </p:txBody>
      </p:sp>
    </p:spTree>
    <p:extLst>
      <p:ext uri="{BB962C8B-B14F-4D97-AF65-F5344CB8AC3E}">
        <p14:creationId xmlns:p14="http://schemas.microsoft.com/office/powerpoint/2010/main" val="3410117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Preprocessing Descriptions with NLP</a:t>
            </a:r>
            <a:endParaRPr lang="zh-CN" altLang="en-US" sz="4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795" y="2396411"/>
            <a:ext cx="8536201" cy="3265213"/>
          </a:xfrm>
        </p:spPr>
      </p:pic>
    </p:spTree>
    <p:extLst>
      <p:ext uri="{BB962C8B-B14F-4D97-AF65-F5344CB8AC3E}">
        <p14:creationId xmlns:p14="http://schemas.microsoft.com/office/powerpoint/2010/main" val="2660442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670BEE-3664-48A6-9A26-AB5B747A9773}"/>
              </a:ext>
            </a:extLst>
          </p:cNvPr>
          <p:cNvSpPr>
            <a:spLocks noGrp="1"/>
          </p:cNvSpPr>
          <p:nvPr>
            <p:ph type="title"/>
          </p:nvPr>
        </p:nvSpPr>
        <p:spPr/>
        <p:txBody>
          <a:bodyPr/>
          <a:lstStyle/>
          <a:p>
            <a:r>
              <a:rPr lang="en-US" altLang="zh-CN" dirty="0"/>
              <a:t>Steps</a:t>
            </a:r>
            <a:endParaRPr lang="zh-CN" altLang="en-US" dirty="0"/>
          </a:p>
        </p:txBody>
      </p:sp>
      <p:sp>
        <p:nvSpPr>
          <p:cNvPr id="3" name="内容占位符 2">
            <a:extLst>
              <a:ext uri="{FF2B5EF4-FFF2-40B4-BE49-F238E27FC236}">
                <a16:creationId xmlns:a16="http://schemas.microsoft.com/office/drawing/2014/main" xmlns="" id="{1379372E-F95B-4C68-8E6E-78161C7DB00B}"/>
              </a:ext>
            </a:extLst>
          </p:cNvPr>
          <p:cNvSpPr>
            <a:spLocks noGrp="1"/>
          </p:cNvSpPr>
          <p:nvPr>
            <p:ph idx="1"/>
          </p:nvPr>
        </p:nvSpPr>
        <p:spPr/>
        <p:txBody>
          <a:bodyPr>
            <a:normAutofit/>
          </a:bodyPr>
          <a:lstStyle/>
          <a:p>
            <a:r>
              <a:rPr lang="en-US" altLang="zh-CN" sz="3200" dirty="0"/>
              <a:t>Preprocessing Descriptions with NLP</a:t>
            </a:r>
          </a:p>
          <a:p>
            <a:r>
              <a:rPr lang="en-US" altLang="zh-CN" sz="3200" b="1" dirty="0"/>
              <a:t>Identifying Topics with LDA </a:t>
            </a:r>
          </a:p>
          <a:p>
            <a:r>
              <a:rPr lang="en-US" altLang="zh-CN" sz="3200" dirty="0"/>
              <a:t>Clustering Apps with K-means</a:t>
            </a:r>
          </a:p>
          <a:p>
            <a:r>
              <a:rPr lang="en-US" altLang="zh-CN" sz="3200" dirty="0"/>
              <a:t>Resulting App Clusters</a:t>
            </a:r>
          </a:p>
          <a:p>
            <a:r>
              <a:rPr lang="en-US" altLang="zh-CN" sz="3200" dirty="0"/>
              <a:t>Identifying API Outliers with OC-SVMs </a:t>
            </a:r>
          </a:p>
          <a:p>
            <a:r>
              <a:rPr lang="en-US" altLang="zh-CN" sz="3200" dirty="0"/>
              <a:t>Showing Results</a:t>
            </a:r>
          </a:p>
        </p:txBody>
      </p:sp>
    </p:spTree>
    <p:extLst>
      <p:ext uri="{BB962C8B-B14F-4D97-AF65-F5344CB8AC3E}">
        <p14:creationId xmlns:p14="http://schemas.microsoft.com/office/powerpoint/2010/main" val="3703342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2F06434-F081-4778-95DF-6EC88C4F9432}"/>
              </a:ext>
            </a:extLst>
          </p:cNvPr>
          <p:cNvSpPr>
            <a:spLocks noGrp="1"/>
          </p:cNvSpPr>
          <p:nvPr>
            <p:ph type="title"/>
          </p:nvPr>
        </p:nvSpPr>
        <p:spPr/>
        <p:txBody>
          <a:bodyPr/>
          <a:lstStyle/>
          <a:p>
            <a:r>
              <a:rPr lang="en-US" altLang="zh-CN" dirty="0"/>
              <a:t>Identifying Topics with LDA </a:t>
            </a:r>
            <a:endParaRPr lang="zh-CN" altLang="en-US" dirty="0"/>
          </a:p>
        </p:txBody>
      </p:sp>
      <p:sp>
        <p:nvSpPr>
          <p:cNvPr id="3" name="内容占位符 2">
            <a:extLst>
              <a:ext uri="{FF2B5EF4-FFF2-40B4-BE49-F238E27FC236}">
                <a16:creationId xmlns:a16="http://schemas.microsoft.com/office/drawing/2014/main" xmlns="" id="{96CC18EC-23DA-4C44-91E4-A465C8F84C7F}"/>
              </a:ext>
            </a:extLst>
          </p:cNvPr>
          <p:cNvSpPr>
            <a:spLocks noGrp="1"/>
          </p:cNvSpPr>
          <p:nvPr>
            <p:ph idx="1"/>
          </p:nvPr>
        </p:nvSpPr>
        <p:spPr/>
        <p:txBody>
          <a:bodyPr>
            <a:normAutofit/>
          </a:bodyPr>
          <a:lstStyle/>
          <a:p>
            <a:r>
              <a:rPr lang="en-US" altLang="zh-CN" sz="2800" dirty="0"/>
              <a:t>LDA (Latent Dirichlet Allocation) </a:t>
            </a:r>
          </a:p>
          <a:p>
            <a:pPr lvl="1"/>
            <a:r>
              <a:rPr lang="en-US" altLang="zh-CN" sz="2400" dirty="0"/>
              <a:t>…is a document topic generation model, also known as a three-layer Bayesian probability model, consisting of three layers of words, topics, and documents.</a:t>
            </a:r>
          </a:p>
          <a:p>
            <a:pPr lvl="1"/>
            <a:r>
              <a:rPr lang="en-US" altLang="zh-CN" sz="2400" dirty="0"/>
              <a:t>…is an unsupervised machine learning technique that can be used to identify hidden subject information in large-scale document collections or corpus. </a:t>
            </a:r>
            <a:endParaRPr lang="zh-CN" altLang="en-US" sz="2400" dirty="0"/>
          </a:p>
        </p:txBody>
      </p:sp>
    </p:spTree>
    <p:extLst>
      <p:ext uri="{BB962C8B-B14F-4D97-AF65-F5344CB8AC3E}">
        <p14:creationId xmlns:p14="http://schemas.microsoft.com/office/powerpoint/2010/main" val="4159354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0C29A6-BCDE-4C47-B2DD-A3C34F205655}"/>
              </a:ext>
            </a:extLst>
          </p:cNvPr>
          <p:cNvSpPr>
            <a:spLocks noGrp="1"/>
          </p:cNvSpPr>
          <p:nvPr>
            <p:ph type="title"/>
          </p:nvPr>
        </p:nvSpPr>
        <p:spPr/>
        <p:txBody>
          <a:bodyPr/>
          <a:lstStyle/>
          <a:p>
            <a:r>
              <a:rPr lang="en-US" altLang="zh-CN" dirty="0"/>
              <a:t>Identifying Topics with LDA </a:t>
            </a:r>
            <a:endParaRPr lang="zh-CN" altLang="en-US" dirty="0"/>
          </a:p>
        </p:txBody>
      </p:sp>
      <p:sp>
        <p:nvSpPr>
          <p:cNvPr id="3" name="内容占位符 2">
            <a:extLst>
              <a:ext uri="{FF2B5EF4-FFF2-40B4-BE49-F238E27FC236}">
                <a16:creationId xmlns:a16="http://schemas.microsoft.com/office/drawing/2014/main" xmlns="" id="{679D473B-EB3C-4FC7-92AB-A79523114184}"/>
              </a:ext>
            </a:extLst>
          </p:cNvPr>
          <p:cNvSpPr>
            <a:spLocks noGrp="1"/>
          </p:cNvSpPr>
          <p:nvPr>
            <p:ph idx="1"/>
          </p:nvPr>
        </p:nvSpPr>
        <p:spPr/>
        <p:txBody>
          <a:bodyPr/>
          <a:lstStyle/>
          <a:p>
            <a:r>
              <a:rPr lang="en-US" altLang="zh-CN" sz="4000" dirty="0"/>
              <a:t>Theory</a:t>
            </a:r>
          </a:p>
          <a:p>
            <a:pPr lvl="1"/>
            <a:endParaRPr lang="zh-CN" altLang="en-US" dirty="0"/>
          </a:p>
        </p:txBody>
      </p:sp>
      <p:pic>
        <p:nvPicPr>
          <p:cNvPr id="4" name="内容占位符 3">
            <a:extLst>
              <a:ext uri="{FF2B5EF4-FFF2-40B4-BE49-F238E27FC236}">
                <a16:creationId xmlns:a16="http://schemas.microsoft.com/office/drawing/2014/main" xmlns="" id="{1F27EC0B-A199-4178-94DC-06D0DC934C4A}"/>
              </a:ext>
            </a:extLst>
          </p:cNvPr>
          <p:cNvPicPr>
            <a:picLocks/>
          </p:cNvPicPr>
          <p:nvPr/>
        </p:nvPicPr>
        <p:blipFill>
          <a:blip r:embed="rId2"/>
          <a:stretch>
            <a:fillRect/>
          </a:stretch>
        </p:blipFill>
        <p:spPr>
          <a:xfrm>
            <a:off x="2610465" y="3100162"/>
            <a:ext cx="6823051" cy="1870045"/>
          </a:xfrm>
          <a:prstGeom prst="rect">
            <a:avLst/>
          </a:prstGeom>
        </p:spPr>
      </p:pic>
    </p:spTree>
    <p:extLst>
      <p:ext uri="{BB962C8B-B14F-4D97-AF65-F5344CB8AC3E}">
        <p14:creationId xmlns:p14="http://schemas.microsoft.com/office/powerpoint/2010/main" val="719163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AD7C27-E43E-40B1-9EA4-B3A032EDCDB4}"/>
              </a:ext>
            </a:extLst>
          </p:cNvPr>
          <p:cNvSpPr>
            <a:spLocks noGrp="1"/>
          </p:cNvSpPr>
          <p:nvPr>
            <p:ph type="title"/>
          </p:nvPr>
        </p:nvSpPr>
        <p:spPr/>
        <p:txBody>
          <a:bodyPr/>
          <a:lstStyle/>
          <a:p>
            <a:r>
              <a:rPr lang="en-US" altLang="zh-CN" dirty="0"/>
              <a:t>Identifying Topics with LDA </a:t>
            </a:r>
            <a:endParaRPr lang="zh-CN" altLang="en-US" dirty="0"/>
          </a:p>
        </p:txBody>
      </p:sp>
      <p:sp>
        <p:nvSpPr>
          <p:cNvPr id="3" name="内容占位符 2">
            <a:extLst>
              <a:ext uri="{FF2B5EF4-FFF2-40B4-BE49-F238E27FC236}">
                <a16:creationId xmlns:a16="http://schemas.microsoft.com/office/drawing/2014/main" xmlns="" id="{627F6E87-BAA6-4305-8464-67B669AF0B27}"/>
              </a:ext>
            </a:extLst>
          </p:cNvPr>
          <p:cNvSpPr>
            <a:spLocks noGrp="1"/>
          </p:cNvSpPr>
          <p:nvPr>
            <p:ph idx="1"/>
          </p:nvPr>
        </p:nvSpPr>
        <p:spPr>
          <a:xfrm>
            <a:off x="870156" y="2121408"/>
            <a:ext cx="7669161" cy="4050792"/>
          </a:xfrm>
        </p:spPr>
        <p:txBody>
          <a:bodyPr>
            <a:normAutofit/>
          </a:bodyPr>
          <a:lstStyle/>
          <a:p>
            <a:pPr algn="just"/>
            <a:r>
              <a:rPr lang="zh-CN" altLang="zh-CN" sz="2400" dirty="0">
                <a:latin typeface="+mj-ea"/>
                <a:ea typeface="+mj-ea"/>
              </a:rPr>
              <a:t>我们将经过处理后的中文版应用描述词语转换成词频矩阵，例如矩阵中包含一个元素</a:t>
            </a:r>
            <a:r>
              <a:rPr lang="en-US" altLang="zh-CN" sz="2400" dirty="0">
                <a:latin typeface="+mj-ea"/>
                <a:ea typeface="+mj-ea"/>
              </a:rPr>
              <a:t>a[</a:t>
            </a:r>
            <a:r>
              <a:rPr lang="en-US" altLang="zh-CN" sz="2400" dirty="0" err="1">
                <a:latin typeface="+mj-ea"/>
                <a:ea typeface="+mj-ea"/>
              </a:rPr>
              <a:t>i</a:t>
            </a:r>
            <a:r>
              <a:rPr lang="en-US" altLang="zh-CN" sz="2400" dirty="0">
                <a:latin typeface="+mj-ea"/>
                <a:ea typeface="+mj-ea"/>
              </a:rPr>
              <a:t>][j]</a:t>
            </a:r>
            <a:r>
              <a:rPr lang="zh-CN" altLang="zh-CN" sz="2400" dirty="0">
                <a:latin typeface="+mj-ea"/>
                <a:ea typeface="+mj-ea"/>
              </a:rPr>
              <a:t>，它表示</a:t>
            </a:r>
            <a:r>
              <a:rPr lang="en-US" altLang="zh-CN" sz="2400" dirty="0">
                <a:latin typeface="+mj-ea"/>
                <a:ea typeface="+mj-ea"/>
              </a:rPr>
              <a:t>j</a:t>
            </a:r>
            <a:r>
              <a:rPr lang="zh-CN" altLang="zh-CN" sz="2400" dirty="0">
                <a:latin typeface="+mj-ea"/>
                <a:ea typeface="+mj-ea"/>
              </a:rPr>
              <a:t>词在</a:t>
            </a:r>
            <a:r>
              <a:rPr lang="en-US" altLang="zh-CN" sz="2400" dirty="0" err="1">
                <a:latin typeface="+mj-ea"/>
                <a:ea typeface="+mj-ea"/>
              </a:rPr>
              <a:t>i</a:t>
            </a:r>
            <a:r>
              <a:rPr lang="zh-CN" altLang="zh-CN" sz="2400" dirty="0">
                <a:latin typeface="+mj-ea"/>
                <a:ea typeface="+mj-ea"/>
              </a:rPr>
              <a:t>类文本下的词频。</a:t>
            </a:r>
            <a:endParaRPr lang="en-US" altLang="zh-CN" sz="2400" dirty="0">
              <a:latin typeface="+mj-ea"/>
              <a:ea typeface="+mj-ea"/>
            </a:endParaRPr>
          </a:p>
          <a:p>
            <a:pPr algn="just"/>
            <a:r>
              <a:rPr lang="zh-CN" altLang="zh-CN" sz="2400" dirty="0">
                <a:latin typeface="+mj-ea"/>
                <a:ea typeface="+mj-ea"/>
              </a:rPr>
              <a:t>将词频矩阵作为</a:t>
            </a:r>
            <a:r>
              <a:rPr lang="en-US" altLang="zh-CN" sz="2400" dirty="0">
                <a:latin typeface="+mj-ea"/>
                <a:ea typeface="+mj-ea"/>
              </a:rPr>
              <a:t>LDA</a:t>
            </a:r>
            <a:r>
              <a:rPr lang="zh-CN" altLang="zh-CN" sz="2400" dirty="0">
                <a:latin typeface="+mj-ea"/>
                <a:ea typeface="+mj-ea"/>
              </a:rPr>
              <a:t>模型的输入。我们预先选择了</a:t>
            </a:r>
            <a:r>
              <a:rPr lang="en-US" altLang="zh-CN" sz="2400" dirty="0">
                <a:latin typeface="+mj-ea"/>
                <a:ea typeface="+mj-ea"/>
              </a:rPr>
              <a:t>30</a:t>
            </a:r>
            <a:r>
              <a:rPr lang="zh-CN" altLang="zh-CN" sz="2400" dirty="0">
                <a:latin typeface="+mj-ea"/>
                <a:ea typeface="+mj-ea"/>
              </a:rPr>
              <a:t>个主题，所以</a:t>
            </a:r>
            <a:r>
              <a:rPr lang="en-US" altLang="zh-CN" sz="2400" dirty="0">
                <a:latin typeface="+mj-ea"/>
                <a:ea typeface="+mj-ea"/>
              </a:rPr>
              <a:t>LDA</a:t>
            </a:r>
            <a:r>
              <a:rPr lang="zh-CN" altLang="zh-CN" sz="2400" dirty="0">
                <a:latin typeface="+mj-ea"/>
                <a:ea typeface="+mj-ea"/>
              </a:rPr>
              <a:t>模型将会输出主题及其对应词参数矩阵（主题</a:t>
            </a:r>
            <a:r>
              <a:rPr lang="en-US" altLang="zh-CN" sz="2400" dirty="0">
                <a:latin typeface="+mj-ea"/>
                <a:ea typeface="+mj-ea"/>
              </a:rPr>
              <a:t>-</a:t>
            </a:r>
            <a:r>
              <a:rPr lang="zh-CN" altLang="zh-CN" sz="2400" dirty="0">
                <a:latin typeface="+mj-ea"/>
                <a:ea typeface="+mj-ea"/>
              </a:rPr>
              <a:t>词参数）</a:t>
            </a:r>
            <a:r>
              <a:rPr lang="zh-CN" altLang="en-US" sz="2400" dirty="0">
                <a:latin typeface="+mj-ea"/>
                <a:ea typeface="+mj-ea"/>
              </a:rPr>
              <a:t>，</a:t>
            </a:r>
            <a:r>
              <a:rPr lang="zh-CN" altLang="zh-CN" sz="2400" dirty="0">
                <a:latin typeface="+mj-ea"/>
                <a:ea typeface="+mj-ea"/>
              </a:rPr>
              <a:t>文本分别属于</a:t>
            </a:r>
            <a:r>
              <a:rPr lang="en-US" altLang="zh-CN" sz="2400" dirty="0">
                <a:latin typeface="+mj-ea"/>
                <a:ea typeface="+mj-ea"/>
              </a:rPr>
              <a:t>30</a:t>
            </a:r>
            <a:r>
              <a:rPr lang="zh-CN" altLang="zh-CN" sz="2400" dirty="0">
                <a:latin typeface="+mj-ea"/>
                <a:ea typeface="+mj-ea"/>
              </a:rPr>
              <a:t>个主题的概率矩阵（文本</a:t>
            </a:r>
            <a:r>
              <a:rPr lang="en-US" altLang="zh-CN" sz="2400" dirty="0">
                <a:latin typeface="+mj-ea"/>
                <a:ea typeface="+mj-ea"/>
              </a:rPr>
              <a:t>-</a:t>
            </a:r>
            <a:r>
              <a:rPr lang="zh-CN" altLang="zh-CN" sz="2400" dirty="0">
                <a:latin typeface="+mj-ea"/>
                <a:ea typeface="+mj-ea"/>
              </a:rPr>
              <a:t>主题）</a:t>
            </a:r>
            <a:r>
              <a:rPr lang="zh-CN" altLang="en-US" sz="2400" dirty="0">
                <a:latin typeface="+mj-ea"/>
                <a:ea typeface="+mj-ea"/>
              </a:rPr>
              <a:t>，</a:t>
            </a:r>
            <a:r>
              <a:rPr lang="zh-CN" altLang="zh-CN" sz="2400" dirty="0">
                <a:latin typeface="+mj-ea"/>
                <a:ea typeface="+mj-ea"/>
              </a:rPr>
              <a:t>例如文本</a:t>
            </a:r>
            <a:r>
              <a:rPr lang="en-US" altLang="zh-CN" sz="2400" dirty="0">
                <a:latin typeface="+mj-ea"/>
                <a:ea typeface="+mj-ea"/>
              </a:rPr>
              <a:t>-</a:t>
            </a:r>
            <a:r>
              <a:rPr lang="zh-CN" altLang="zh-CN" sz="2400" dirty="0">
                <a:latin typeface="+mj-ea"/>
                <a:ea typeface="+mj-ea"/>
              </a:rPr>
              <a:t>主题矩阵中包含一个元素</a:t>
            </a:r>
            <a:r>
              <a:rPr lang="en-US" altLang="zh-CN" sz="2400" dirty="0">
                <a:latin typeface="+mj-ea"/>
                <a:ea typeface="+mj-ea"/>
              </a:rPr>
              <a:t>b[</a:t>
            </a:r>
            <a:r>
              <a:rPr lang="en-US" altLang="zh-CN" sz="2400" dirty="0" err="1">
                <a:latin typeface="+mj-ea"/>
                <a:ea typeface="+mj-ea"/>
              </a:rPr>
              <a:t>i</a:t>
            </a:r>
            <a:r>
              <a:rPr lang="en-US" altLang="zh-CN" sz="2400" dirty="0">
                <a:latin typeface="+mj-ea"/>
                <a:ea typeface="+mj-ea"/>
              </a:rPr>
              <a:t>][j]</a:t>
            </a:r>
            <a:r>
              <a:rPr lang="zh-CN" altLang="zh-CN" sz="2400" dirty="0">
                <a:latin typeface="+mj-ea"/>
                <a:ea typeface="+mj-ea"/>
              </a:rPr>
              <a:t>，表示文本</a:t>
            </a:r>
            <a:r>
              <a:rPr lang="en-US" altLang="zh-CN" sz="2400" dirty="0" err="1">
                <a:latin typeface="+mj-ea"/>
                <a:ea typeface="+mj-ea"/>
              </a:rPr>
              <a:t>i</a:t>
            </a:r>
            <a:r>
              <a:rPr lang="zh-CN" altLang="zh-CN" sz="2400" dirty="0">
                <a:latin typeface="+mj-ea"/>
                <a:ea typeface="+mj-ea"/>
              </a:rPr>
              <a:t>属于主题</a:t>
            </a:r>
            <a:r>
              <a:rPr lang="en-US" altLang="zh-CN" sz="2400" dirty="0">
                <a:latin typeface="+mj-ea"/>
                <a:ea typeface="+mj-ea"/>
              </a:rPr>
              <a:t>j</a:t>
            </a:r>
            <a:r>
              <a:rPr lang="zh-CN" altLang="zh-CN" sz="2400" dirty="0">
                <a:latin typeface="+mj-ea"/>
                <a:ea typeface="+mj-ea"/>
              </a:rPr>
              <a:t>的概率</a:t>
            </a:r>
            <a:r>
              <a:rPr lang="zh-CN" altLang="en-US" sz="2400" dirty="0">
                <a:latin typeface="+mj-ea"/>
                <a:ea typeface="+mj-ea"/>
              </a:rPr>
              <a:t>。</a:t>
            </a:r>
            <a:endParaRPr lang="en-US" altLang="zh-CN" sz="2400" dirty="0">
              <a:latin typeface="+mj-ea"/>
              <a:ea typeface="+mj-ea"/>
            </a:endParaRPr>
          </a:p>
          <a:p>
            <a:pPr algn="just"/>
            <a:r>
              <a:rPr lang="zh-CN" altLang="zh-CN" sz="2400" dirty="0">
                <a:latin typeface="+mj-ea"/>
                <a:ea typeface="+mj-ea"/>
              </a:rPr>
              <a:t>我们接下来会使用文本</a:t>
            </a:r>
            <a:r>
              <a:rPr lang="en-US" altLang="zh-CN" sz="2400" dirty="0">
                <a:latin typeface="+mj-ea"/>
                <a:ea typeface="+mj-ea"/>
              </a:rPr>
              <a:t>-</a:t>
            </a:r>
            <a:r>
              <a:rPr lang="zh-CN" altLang="zh-CN" sz="2400" dirty="0">
                <a:latin typeface="+mj-ea"/>
                <a:ea typeface="+mj-ea"/>
              </a:rPr>
              <a:t>主题矩阵进行</a:t>
            </a:r>
            <a:r>
              <a:rPr lang="en-US" altLang="zh-CN" sz="2400" dirty="0">
                <a:latin typeface="+mj-ea"/>
                <a:ea typeface="+mj-ea"/>
              </a:rPr>
              <a:t>K-means</a:t>
            </a:r>
            <a:r>
              <a:rPr lang="zh-CN" altLang="zh-CN" sz="2400" dirty="0">
                <a:latin typeface="+mj-ea"/>
                <a:ea typeface="+mj-ea"/>
              </a:rPr>
              <a:t>聚类。</a:t>
            </a:r>
            <a:endParaRPr lang="zh-CN" altLang="en-US" sz="2400" dirty="0">
              <a:latin typeface="+mj-ea"/>
              <a:ea typeface="+mj-ea"/>
            </a:endParaRPr>
          </a:p>
        </p:txBody>
      </p:sp>
      <p:pic>
        <p:nvPicPr>
          <p:cNvPr id="5" name="图片 4">
            <a:extLst>
              <a:ext uri="{FF2B5EF4-FFF2-40B4-BE49-F238E27FC236}">
                <a16:creationId xmlns:a16="http://schemas.microsoft.com/office/drawing/2014/main" xmlns="" id="{EAB6915C-BF71-4644-93C4-E73465515EC4}"/>
              </a:ext>
            </a:extLst>
          </p:cNvPr>
          <p:cNvPicPr/>
          <p:nvPr/>
        </p:nvPicPr>
        <p:blipFill>
          <a:blip r:embed="rId2"/>
          <a:stretch>
            <a:fillRect/>
          </a:stretch>
        </p:blipFill>
        <p:spPr>
          <a:xfrm>
            <a:off x="8841360" y="1835765"/>
            <a:ext cx="1942465" cy="4203700"/>
          </a:xfrm>
          <a:prstGeom prst="rect">
            <a:avLst/>
          </a:prstGeom>
        </p:spPr>
      </p:pic>
    </p:spTree>
    <p:extLst>
      <p:ext uri="{BB962C8B-B14F-4D97-AF65-F5344CB8AC3E}">
        <p14:creationId xmlns:p14="http://schemas.microsoft.com/office/powerpoint/2010/main" val="31348853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木活字">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spDef>
      <a:spPr>
        <a:noFill/>
        <a:ln w="38100">
          <a:solidFill>
            <a:schemeClr val="accent4">
              <a:lumMod val="40000"/>
              <a:lumOff val="6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151</TotalTime>
  <Words>1116</Words>
  <Application>Microsoft Office PowerPoint</Application>
  <PresentationFormat>宽屏</PresentationFormat>
  <Paragraphs>118</Paragraphs>
  <Slides>22</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宋体</vt:lpstr>
      <vt:lpstr>幼圆</vt:lpstr>
      <vt:lpstr>Bookman Old Style</vt:lpstr>
      <vt:lpstr>Century Gothic</vt:lpstr>
      <vt:lpstr>Wingdings</vt:lpstr>
      <vt:lpstr>木活字</vt:lpstr>
      <vt:lpstr>CHABADA</vt:lpstr>
      <vt:lpstr>Background</vt:lpstr>
      <vt:lpstr>Steps</vt:lpstr>
      <vt:lpstr>Preprocessing Descriptions with NLP</vt:lpstr>
      <vt:lpstr>Preprocessing Descriptions with NLP</vt:lpstr>
      <vt:lpstr>Steps</vt:lpstr>
      <vt:lpstr>Identifying Topics with LDA </vt:lpstr>
      <vt:lpstr>Identifying Topics with LDA </vt:lpstr>
      <vt:lpstr>Identifying Topics with LDA </vt:lpstr>
      <vt:lpstr>Identifying Topics with LDA </vt:lpstr>
      <vt:lpstr>Steps</vt:lpstr>
      <vt:lpstr>Clustering Apps with K-means</vt:lpstr>
      <vt:lpstr>Clustering Apps with K-means</vt:lpstr>
      <vt:lpstr>Steps</vt:lpstr>
      <vt:lpstr>Resulting App Clusters</vt:lpstr>
      <vt:lpstr>Steps</vt:lpstr>
      <vt:lpstr>Identifying API Outliers with OC-SVMs </vt:lpstr>
      <vt:lpstr>PowerPoint 演示文稿</vt:lpstr>
      <vt:lpstr>Steps</vt:lpstr>
      <vt:lpstr>Showing Results</vt:lpstr>
      <vt:lpstr>PowerPoint 演示文稿</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Carol</dc:creator>
  <cp:lastModifiedBy>h yl</cp:lastModifiedBy>
  <cp:revision>41</cp:revision>
  <dcterms:created xsi:type="dcterms:W3CDTF">2018-06-20T11:50:49Z</dcterms:created>
  <dcterms:modified xsi:type="dcterms:W3CDTF">2018-06-20T15:41:46Z</dcterms:modified>
</cp:coreProperties>
</file>