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6291"/>
  </p:normalViewPr>
  <p:slideViewPr>
    <p:cSldViewPr snapToGrid="0">
      <p:cViewPr varScale="1">
        <p:scale>
          <a:sx n="115" d="100"/>
          <a:sy n="115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1706327"/>
            <a:ext cx="10730205" cy="4873096"/>
          </a:xfrm>
        </p:spPr>
        <p:txBody>
          <a:bodyPr/>
          <a:lstStyle/>
          <a:p>
            <a:pPr algn="l"/>
            <a:r>
              <a:rPr lang="fr-FR" sz="2200" dirty="0" smtClean="0"/>
              <a:t>Qu’est ce que l’exponentiation rapide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Permet de calculer rapidement d’une puissance quelconque dont l’exposant est un nombre entier.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peut également effectuer le modulo pendant ce calcul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algn="l"/>
            <a:r>
              <a:rPr lang="fr-FR" dirty="0" smtClean="0"/>
              <a:t>Différences avec la méthode naïve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Sa complexité donc le temps de calcul pour mener à bien l’opération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/>
              <a:t>L’exponentiation rapide fait appel à des propriétés </a:t>
            </a:r>
            <a:r>
              <a:rPr lang="fr-FR" sz="1600" dirty="0" smtClean="0"/>
              <a:t>mathématiques</a:t>
            </a:r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dirty="0" smtClean="0"/>
              <a:t>Son utilisation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utilise l’exponentiation rapide à des fins de calcul scientifique, par exemple la cryptanalyse avec le système RSA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Développement mathématique</a:t>
            </a:r>
            <a:endParaRPr lang="fr-FR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</p:spPr>
            <p:txBody>
              <a:bodyPr/>
              <a:lstStyle/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Écriture en base x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</m:sup>
                    </m:sSup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p>
                    </m:sSup>
                    <m:r>
                      <a:rPr lang="fr-FR"/>
                      <m:t>+…+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a:rPr lang="fr-FR"/>
                          <m:t>2</m:t>
                        </m:r>
                      </m:sup>
                    </m:sSup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a:rPr lang="fr-FR"/>
                          <m:t>1</m:t>
                        </m:r>
                      </m:sup>
                    </m:sSup>
                    <m:r>
                      <a:rPr lang="fr-FR"/>
                      <m:t>+</m:t>
                    </m:r>
                    <m:sSup>
                      <m:sSupPr>
                        <m:ctrlPr>
                          <a:rPr lang="fr-FR" i="1"/>
                        </m:ctrlPr>
                      </m:sSupPr>
                      <m:e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/>
                              <m:t>a</m:t>
                            </m:r>
                          </m:e>
                          <m:sub>
                            <m:r>
                              <a:rPr lang="fr-FR"/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a:rPr lang="fr-FR"/>
                          <m:t>0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marL="342900" indent="-342900" algn="l">
                  <a:buFontTx/>
                  <a:buChar char="-"/>
                </a:pPr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b="0" dirty="0" smtClean="0"/>
                  <a:t>Factorisation :</a:t>
                </a:r>
              </a:p>
              <a:p>
                <a:pPr algn="l"/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/>
                          <m:t>[</m:t>
                        </m:r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p>
                    </m:sSup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−2</m:t>
                        </m:r>
                      </m:sup>
                    </m:sSup>
                    <m:r>
                      <a:rPr lang="fr-FR"/>
                      <m:t>+…+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a:rPr lang="fr-FR"/>
                          <m:t>1</m:t>
                        </m:r>
                      </m:sup>
                    </m:sSup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1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fr-FR" dirty="0"/>
              </a:p>
              <a:p>
                <a:pPr algn="l"/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/>
                          <m:t>[</m:t>
                        </m:r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−2</m:t>
                        </m:r>
                      </m:sup>
                    </m:sSup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b>
                    </m:sSub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/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−3</m:t>
                        </m:r>
                      </m:sup>
                    </m:sSup>
                    <m:r>
                      <a:rPr lang="fr-FR"/>
                      <m:t>+…+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2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1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algn="l"/>
                <a:r>
                  <a:rPr lang="fr-FR" dirty="0" smtClean="0"/>
                  <a:t>	Jusqu’à avoir l’écriture de </a:t>
                </a:r>
                <a:r>
                  <a:rPr lang="fr-FR" dirty="0" err="1" smtClean="0"/>
                  <a:t>H</a:t>
                </a:r>
                <a:r>
                  <a:rPr lang="fr-FR" dirty="0" err="1" smtClean="0"/>
                  <a:t>örner</a:t>
                </a:r>
                <a:r>
                  <a:rPr lang="fr-FR" dirty="0" smtClean="0"/>
                  <a:t> :</a:t>
                </a:r>
                <a:endParaRPr lang="fr-FR" dirty="0"/>
              </a:p>
              <a:p>
                <a:pPr algn="l"/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/>
                          <m:t>[…[</m:t>
                        </m:r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−1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/>
                          <m:t>d</m:t>
                        </m:r>
                        <m:r>
                          <a:rPr lang="fr-FR"/>
                          <m:t>−2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+…+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2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1</m:t>
                        </m:r>
                      </m:sub>
                    </m:sSub>
                    <m:r>
                      <a:rPr lang="fr-FR"/>
                      <m:t>]</m:t>
                    </m:r>
                    <m:r>
                      <m:rPr>
                        <m:sty m:val="p"/>
                      </m:rPr>
                      <a:rPr lang="fr-FR"/>
                      <m:t>x</m:t>
                    </m:r>
                    <m:r>
                      <a:rPr lang="fr-FR"/>
                      <m:t>+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/>
                          <m:t>a</m:t>
                        </m:r>
                      </m:e>
                      <m:sub>
                        <m:r>
                          <a:rPr lang="fr-FR"/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fr-FR" dirty="0" smtClean="0"/>
              </a:p>
              <a:p>
                <a:pPr algn="l"/>
                <a:endParaRPr lang="fr-FR" dirty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  <a:blipFill rotWithShape="0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Exemple</a:t>
            </a:r>
            <a:endParaRPr lang="fr-FR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b="0" dirty="0" smtClean="0"/>
                  <a:t>Calcul de l’écriture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charset="0"/>
                          </a:rPr>
                          <m:t>3</m:t>
                        </m:r>
                      </m:e>
                      <m:sup>
                        <m:r>
                          <a:rPr lang="fr-FR" b="0" i="0" smtClean="0">
                            <a:latin typeface="Cambria Math" charset="0"/>
                          </a:rPr>
                          <m:t>9</m:t>
                        </m:r>
                      </m:sup>
                    </m:sSup>
                  </m:oMath>
                </a14:m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9=1001 </m:t>
                    </m:r>
                  </m:oMath>
                </a14:m>
                <a:r>
                  <a:rPr lang="fr-FR" b="0" dirty="0" smtClean="0"/>
                  <a:t>en </a:t>
                </a:r>
                <a:r>
                  <a:rPr lang="fr-FR" dirty="0"/>
                  <a:t>base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charset="0"/>
                      </a:rPr>
                      <m:t>2</m:t>
                    </m:r>
                  </m:oMath>
                </a14:m>
                <a:r>
                  <a:rPr lang="fr-FR" dirty="0"/>
                  <a:t> </a:t>
                </a:r>
                <a:endParaRPr lang="fr-FR" b="0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Utilisation de l’écriture de </a:t>
                </a:r>
                <a:r>
                  <a:rPr lang="fr-FR" dirty="0" err="1" smtClean="0"/>
                  <a:t>H</a:t>
                </a:r>
                <a:r>
                  <a:rPr lang="fr-FR" dirty="0" err="1" smtClean="0"/>
                  <a:t>örner</a:t>
                </a:r>
                <a:r>
                  <a:rPr lang="fr-FR" dirty="0" smtClean="0"/>
                  <a:t> :</a:t>
                </a:r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fr-FR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charset="0"/>
                            </a:rPr>
                            <m:t>(</m:t>
                          </m:r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fr-FR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charset="0"/>
                        </a:rPr>
                        <m:t>)</m:t>
                      </m:r>
                      <m:r>
                        <a:rPr lang="fr-FR" i="1">
                          <a:latin typeface="Cambria Math" charset="0"/>
                        </a:rPr>
                        <m:t>𝑥</m:t>
                      </m:r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latin typeface="Cambria Math" charset="0"/>
                        </a:rPr>
                        <m:t>𝑥</m:t>
                      </m:r>
                      <m:r>
                        <a:rPr lang="fr-FR" i="1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fr-FR" dirty="0" smtClean="0"/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fr-FR" dirty="0" smtClean="0"/>
                  <a:t>Résultat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fr-F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  <m:r>
                      <a:rPr lang="fr-FR" b="0" i="1" smtClean="0">
                        <a:latin typeface="Cambria Math" charset="0"/>
                      </a:rPr>
                      <m:t>∗3=19683</m:t>
                    </m:r>
                  </m:oMath>
                </a14:m>
                <a:endParaRPr lang="fr-FR" dirty="0" smtClean="0"/>
              </a:p>
              <a:p>
                <a:pPr marL="342900" indent="-342900" algn="l">
                  <a:buFontTx/>
                  <a:buChar char="-"/>
                </a:pPr>
                <a:endParaRPr lang="fr-FR" dirty="0" smtClean="0"/>
              </a:p>
              <a:p>
                <a:pPr algn="l"/>
                <a:endParaRPr lang="fr-FR" dirty="0"/>
              </a:p>
              <a:p>
                <a:pPr algn="l"/>
                <a:endParaRPr lang="fr-FR" b="0" dirty="0" smtClean="0"/>
              </a:p>
            </p:txBody>
          </p:sp>
        </mc:Choice>
        <mc:Fallback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1985" y="1706327"/>
                <a:ext cx="10730205" cy="4873096"/>
              </a:xfrm>
              <a:blipFill rotWithShape="0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4"/>
            <a:ext cx="8574622" cy="1196146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Présentation du </a:t>
            </a:r>
            <a:r>
              <a:rPr lang="fr-FR" sz="5400" dirty="0" err="1" smtClean="0"/>
              <a:t>pseudo-code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algn="l"/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4" y="1824281"/>
            <a:ext cx="7596087" cy="41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8166" y="121719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Présentation des outils informatiques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4385" y="2083577"/>
            <a:ext cx="6987645" cy="31511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WAMP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43" y="1828800"/>
            <a:ext cx="1699470" cy="9177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6" y="2857157"/>
            <a:ext cx="1940104" cy="10185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55" y="3875712"/>
            <a:ext cx="1474987" cy="1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318051"/>
            <a:ext cx="8574622" cy="1040843"/>
          </a:xfrm>
        </p:spPr>
        <p:txBody>
          <a:bodyPr/>
          <a:lstStyle/>
          <a:p>
            <a:pPr algn="ctr"/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2452776"/>
            <a:ext cx="5720113" cy="3225064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Les résultats proposées ont été effectuées sur une seule et même machine. Les différences entre les 3 algorithmes sont minimes mais peuvent être expliquées par la manière dont chacun a codé l’algorithme.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Par exemple, le 3</a:t>
            </a:r>
            <a:r>
              <a:rPr lang="fr-FR" baseline="30000" dirty="0" smtClean="0"/>
              <a:t>ème</a:t>
            </a:r>
            <a:r>
              <a:rPr lang="fr-FR" dirty="0" smtClean="0"/>
              <a:t> algorithme ne fait pas appel à la version binaire de la puissance et est codé récursivement contrairement aux algorithmes n°1 et 2.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8" y="2452776"/>
            <a:ext cx="5511262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12832" y="2058410"/>
            <a:ext cx="6987645" cy="31511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Principaux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Objectif atteints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Des perspectives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Difficultés rencontrées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5405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462</TotalTime>
  <Words>202</Words>
  <Application>Microsoft Macintosh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Arial</vt:lpstr>
      <vt:lpstr>Parallaxe</vt:lpstr>
      <vt:lpstr>Exponentiation Rapide</vt:lpstr>
      <vt:lpstr>Sommaire</vt:lpstr>
      <vt:lpstr>Introduction</vt:lpstr>
      <vt:lpstr>Développement mathématique</vt:lpstr>
      <vt:lpstr>Exemple</vt:lpstr>
      <vt:lpstr>Présentation du pseudo-code</vt:lpstr>
      <vt:lpstr>Présentation des outils informatiques</vt:lpstr>
      <vt:lpstr>Présentation des résultats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Utilisateur de Microsoft Office</cp:lastModifiedBy>
  <cp:revision>68</cp:revision>
  <dcterms:created xsi:type="dcterms:W3CDTF">2017-03-30T11:00:57Z</dcterms:created>
  <dcterms:modified xsi:type="dcterms:W3CDTF">2017-03-30T23:55:21Z</dcterms:modified>
</cp:coreProperties>
</file>