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4938-3D12-36DB-FD6A-7EFA648FD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0893D-CF55-1F5A-AF59-9705F14A1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5EF0B-31B7-A977-710F-5D717817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1BF6-1133-4DFA-8E47-4DD2CE711FFC}" type="datetimeFigureOut">
              <a:rPr lang="en-IL" smtClean="0"/>
              <a:t>27/08/2023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909EB-4A54-ACC3-9904-C6AA5570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86BC6-A288-EB59-32CD-AE18A9D7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3DE9-D213-487C-953C-D7E937DDAF3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585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8078-EEF2-7EC6-7ED9-FE08483E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87767-BC16-59A0-8D7C-A079352EC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B445-4A95-3673-B615-872707CF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1BF6-1133-4DFA-8E47-4DD2CE711FFC}" type="datetimeFigureOut">
              <a:rPr lang="en-IL" smtClean="0"/>
              <a:t>27/08/2023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864A-AECD-3932-247E-67ED88CB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F6D54-0E89-BF45-B308-DE46B3AB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3DE9-D213-487C-953C-D7E937DDAF3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935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306A4-35F4-9073-FF80-0518067ED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B7A5F-FC42-0FEF-B5AB-D1D0AFD05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69E0D-2323-1AA7-6BD7-5A5347C8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1BF6-1133-4DFA-8E47-4DD2CE711FFC}" type="datetimeFigureOut">
              <a:rPr lang="en-IL" smtClean="0"/>
              <a:t>27/08/2023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D0B7D-D094-3FBD-A525-F23C1A29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AB7A6-563C-5D7E-3DAF-7D7C5294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3DE9-D213-487C-953C-D7E937DDAF3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329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A68B-A774-C731-88E9-A28E8B62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5161-3672-A14F-DB98-671AD018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7CD8-B0A8-286D-4D02-AF8BA8A3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1BF6-1133-4DFA-8E47-4DD2CE711FFC}" type="datetimeFigureOut">
              <a:rPr lang="en-IL" smtClean="0"/>
              <a:t>27/08/2023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A642-5984-913D-8618-3C71D580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3B92C-0C7B-DC9B-FD18-3B7D8D46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3DE9-D213-487C-953C-D7E937DDAF3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621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240B-4341-F2D3-C497-F1724684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2C131-A44D-3FFB-E2DA-07DC362BD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07133-F1D5-9C28-9A2D-4E8F0F5E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1BF6-1133-4DFA-8E47-4DD2CE711FFC}" type="datetimeFigureOut">
              <a:rPr lang="en-IL" smtClean="0"/>
              <a:t>27/08/2023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B4013-B516-3F95-CD32-CA7E78FC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F3887-E88F-F34E-4EB0-062B6903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3DE9-D213-487C-953C-D7E937DDAF3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473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5D40-64D4-AAF3-9642-875D734C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9F766-1D66-658F-9A26-525DC95E8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8F71F-19F9-088D-527D-EFA14558D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D65D1-23AA-C496-D47B-93C18526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1BF6-1133-4DFA-8E47-4DD2CE711FFC}" type="datetimeFigureOut">
              <a:rPr lang="en-IL" smtClean="0"/>
              <a:t>27/08/2023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D375-A502-CDC9-F22E-FE26EA12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CF299-2601-A3D0-BD94-EEEFD2A6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3DE9-D213-487C-953C-D7E937DDAF3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206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0828-5547-46D8-B4D8-20B7A1C7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6E3D7-563D-15F5-DF17-D92FAB24A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29563-38E7-CBED-6939-5218773B3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83CDE-82D1-3C28-20E2-E5BCF3C25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77548-F40C-34EF-ADC9-B54D2B01A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4389D-6B0D-208C-4F2E-6946570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1BF6-1133-4DFA-8E47-4DD2CE711FFC}" type="datetimeFigureOut">
              <a:rPr lang="en-IL" smtClean="0"/>
              <a:t>27/08/2023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67A04-393E-D670-26F3-0FC086D2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341FB-3EF4-F915-1DB9-88BC88BB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3DE9-D213-487C-953C-D7E937DDAF3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703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C90B-A300-D769-B5FC-9B1FB912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37065-55D3-22B3-412D-62D86525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1BF6-1133-4DFA-8E47-4DD2CE711FFC}" type="datetimeFigureOut">
              <a:rPr lang="en-IL" smtClean="0"/>
              <a:t>27/08/2023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4E2FD-A1DA-0596-D6E1-68C2B68C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E5E47-FE8F-F57A-3094-20B6011F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3DE9-D213-487C-953C-D7E937DDAF3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021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2906F-FDB0-ADA5-F8DD-831B0124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1BF6-1133-4DFA-8E47-4DD2CE711FFC}" type="datetimeFigureOut">
              <a:rPr lang="en-IL" smtClean="0"/>
              <a:t>27/08/2023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60AE8-DC87-25CE-B221-5DDAC9EA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155A9-D739-0C41-68E8-11C0BB48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3DE9-D213-487C-953C-D7E937DDAF3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041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DBB7-8EE0-6604-EC2E-3B2E08A7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B0DD-60CE-1AF6-3B5D-DDCF13FEC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CE0B4-A2A4-CEC6-EBC3-D39483E86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AFF1C-CB21-0CE3-AD38-4032878D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1BF6-1133-4DFA-8E47-4DD2CE711FFC}" type="datetimeFigureOut">
              <a:rPr lang="en-IL" smtClean="0"/>
              <a:t>27/08/2023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B6E88-C89F-03D2-6767-B80393FF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622E6-185A-7194-9F34-C11F231B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3DE9-D213-487C-953C-D7E937DDAF3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414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A90-027A-6624-839F-46A74ED8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1D46D-DD31-EADC-7E16-1D05DC2E3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9CC42-59EE-C511-E04E-5F5195645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C9E6B-92C4-6E4E-2056-F0179BBA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1BF6-1133-4DFA-8E47-4DD2CE711FFC}" type="datetimeFigureOut">
              <a:rPr lang="en-IL" smtClean="0"/>
              <a:t>27/08/2023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19829-9BDB-6BDE-6B4F-F14E3134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800A6-9893-F56E-F966-B981863A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3DE9-D213-487C-953C-D7E937DDAF3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929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05643-0C04-C464-3721-CFB805B9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CB3E5-805F-C267-DF3A-C5F76775D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A11B-94BC-BBCF-2A2C-D0E23E406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1BF6-1133-4DFA-8E47-4DD2CE711FFC}" type="datetimeFigureOut">
              <a:rPr lang="en-IL" smtClean="0"/>
              <a:t>27/08/2023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3136-551F-7F2B-0DD9-E95499067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05538-E2E4-25D5-CE2B-25385019B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3DE9-D213-487C-953C-D7E937DDAF3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766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F766BF-148D-2650-D65A-602F86DA5D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b="37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2E44CC-D4D5-D6B3-0AF3-7BBE7EE761AE}"/>
              </a:ext>
            </a:extLst>
          </p:cNvPr>
          <p:cNvSpPr/>
          <p:nvPr/>
        </p:nvSpPr>
        <p:spPr>
          <a:xfrm>
            <a:off x="10212224" y="76912"/>
            <a:ext cx="470019" cy="153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5E96D-18EE-1CEC-3AB5-EF1C2F8290B4}"/>
              </a:ext>
            </a:extLst>
          </p:cNvPr>
          <p:cNvSpPr txBox="1"/>
          <p:nvPr/>
        </p:nvSpPr>
        <p:spPr>
          <a:xfrm>
            <a:off x="1547794" y="1663933"/>
            <a:ext cx="3381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Choose the name of the bag from dropdown, output ID.</a:t>
            </a:r>
            <a:endParaRPr lang="en-IL" sz="11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23523E-B3A7-EAD4-F12F-AEDCBBFF0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57" t="25545" r="59907" b="54143"/>
          <a:stretch/>
        </p:blipFill>
        <p:spPr>
          <a:xfrm>
            <a:off x="256370" y="5063263"/>
            <a:ext cx="2770859" cy="115807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A2D300-4229-C9B8-73F3-5093205E5C54}"/>
              </a:ext>
            </a:extLst>
          </p:cNvPr>
          <p:cNvSpPr/>
          <p:nvPr/>
        </p:nvSpPr>
        <p:spPr>
          <a:xfrm>
            <a:off x="1641798" y="1925543"/>
            <a:ext cx="3109663" cy="539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ADB1C5-F587-3EA8-DC03-BA1A136DE4A7}"/>
              </a:ext>
            </a:extLst>
          </p:cNvPr>
          <p:cNvSpPr/>
          <p:nvPr/>
        </p:nvSpPr>
        <p:spPr>
          <a:xfrm>
            <a:off x="1650344" y="2649020"/>
            <a:ext cx="3109663" cy="478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FA2785-0F3C-4D02-3D94-2C4EC527400D}"/>
              </a:ext>
            </a:extLst>
          </p:cNvPr>
          <p:cNvSpPr txBox="1"/>
          <p:nvPr/>
        </p:nvSpPr>
        <p:spPr>
          <a:xfrm>
            <a:off x="1547793" y="2441670"/>
            <a:ext cx="2521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Choose if the dog is active or less.</a:t>
            </a:r>
            <a:endParaRPr lang="en-IL" sz="11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B2876-1814-4B71-1CAD-75B832477A78}"/>
              </a:ext>
            </a:extLst>
          </p:cNvPr>
          <p:cNvSpPr txBox="1"/>
          <p:nvPr/>
        </p:nvSpPr>
        <p:spPr>
          <a:xfrm>
            <a:off x="1506102" y="3110069"/>
            <a:ext cx="3381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(some brands require this info to calculate how much the dog needs to feed)</a:t>
            </a:r>
            <a:endParaRPr lang="en-IL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4C551C8-FE02-F9D6-07EC-910154CA9CFD}"/>
              </a:ext>
            </a:extLst>
          </p:cNvPr>
          <p:cNvCxnSpPr>
            <a:cxnSpLocks/>
            <a:stCxn id="14" idx="1"/>
            <a:endCxn id="12" idx="1"/>
          </p:cNvCxnSpPr>
          <p:nvPr/>
        </p:nvCxnSpPr>
        <p:spPr>
          <a:xfrm rot="10800000" flipH="1">
            <a:off x="1506102" y="2888391"/>
            <a:ext cx="144242" cy="329400"/>
          </a:xfrm>
          <a:prstGeom prst="curvedConnector3">
            <a:avLst>
              <a:gd name="adj1" fmla="val -1584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A361A79-4E07-4C15-0963-96614D5D1366}"/>
              </a:ext>
            </a:extLst>
          </p:cNvPr>
          <p:cNvSpPr/>
          <p:nvPr/>
        </p:nvSpPr>
        <p:spPr>
          <a:xfrm>
            <a:off x="2315910" y="3349440"/>
            <a:ext cx="3050850" cy="1367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9BEAF8FD-6AC8-BD9A-6396-0CEE2F8187C3}"/>
              </a:ext>
            </a:extLst>
          </p:cNvPr>
          <p:cNvCxnSpPr>
            <a:cxnSpLocks/>
            <a:stCxn id="10" idx="0"/>
            <a:endCxn id="11" idx="1"/>
          </p:cNvCxnSpPr>
          <p:nvPr/>
        </p:nvCxnSpPr>
        <p:spPr>
          <a:xfrm rot="16200000" flipV="1">
            <a:off x="207925" y="3629388"/>
            <a:ext cx="2867749" cy="2"/>
          </a:xfrm>
          <a:prstGeom prst="curvedConnector4">
            <a:avLst>
              <a:gd name="adj1" fmla="val 45293"/>
              <a:gd name="adj2" fmla="val 807015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5127D1C-CE55-077E-6922-C72B0C712413}"/>
              </a:ext>
            </a:extLst>
          </p:cNvPr>
          <p:cNvSpPr txBox="1"/>
          <p:nvPr/>
        </p:nvSpPr>
        <p:spPr>
          <a:xfrm>
            <a:off x="3841335" y="4741206"/>
            <a:ext cx="2135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Get general info about the food (useful for client decision making)</a:t>
            </a:r>
            <a:endParaRPr lang="en-IL" sz="11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49524D-0D45-A374-9932-6DFC4A5C1C69}"/>
              </a:ext>
            </a:extLst>
          </p:cNvPr>
          <p:cNvSpPr txBox="1"/>
          <p:nvPr/>
        </p:nvSpPr>
        <p:spPr>
          <a:xfrm>
            <a:off x="393860" y="4759466"/>
            <a:ext cx="854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Drop-Down</a:t>
            </a:r>
            <a:endParaRPr lang="en-IL" sz="11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DC12DE-CB6E-B472-618C-21702171B113}"/>
              </a:ext>
            </a:extLst>
          </p:cNvPr>
          <p:cNvSpPr/>
          <p:nvPr/>
        </p:nvSpPr>
        <p:spPr>
          <a:xfrm>
            <a:off x="5561266" y="1811708"/>
            <a:ext cx="2135446" cy="1743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7FA6AA-0976-86F0-D0A7-F4C09F72B0AC}"/>
              </a:ext>
            </a:extLst>
          </p:cNvPr>
          <p:cNvSpPr txBox="1"/>
          <p:nvPr/>
        </p:nvSpPr>
        <p:spPr>
          <a:xfrm>
            <a:off x="6147439" y="4035624"/>
            <a:ext cx="461341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Input information that changes based on your query and based on the store information.</a:t>
            </a:r>
          </a:p>
          <a:p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For example, you want to compare bag sizes, you input specific bag size.</a:t>
            </a:r>
          </a:p>
          <a:p>
            <a:r>
              <a:rPr lang="en-US" sz="1100" dirty="0">
                <a:solidFill>
                  <a:srgbClr val="FF0000"/>
                </a:solidFill>
              </a:rPr>
              <a:t>In addition, store prices fluctuate, another clear input.</a:t>
            </a:r>
          </a:p>
          <a:p>
            <a:endParaRPr lang="en-US" sz="11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Inputs: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W </a:t>
            </a:r>
            <a:r>
              <a:rPr lang="en-US" sz="1000" dirty="0" err="1">
                <a:solidFill>
                  <a:sysClr val="windowText" lastClr="000000"/>
                </a:solidFill>
              </a:rPr>
              <a:t>bag_weight</a:t>
            </a:r>
            <a:r>
              <a:rPr lang="en-US" sz="1000" dirty="0">
                <a:solidFill>
                  <a:sysClr val="windowText" lastClr="000000"/>
                </a:solidFill>
              </a:rPr>
              <a:t>: in kilos (2,6,10.6,11.4,15,25 etc.)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P </a:t>
            </a:r>
            <a:r>
              <a:rPr lang="en-US" sz="1000" dirty="0" err="1">
                <a:solidFill>
                  <a:sysClr val="windowText" lastClr="000000"/>
                </a:solidFill>
              </a:rPr>
              <a:t>bag_price</a:t>
            </a:r>
            <a:r>
              <a:rPr lang="en-US" sz="1000" dirty="0">
                <a:solidFill>
                  <a:sysClr val="windowText" lastClr="000000"/>
                </a:solidFill>
              </a:rPr>
              <a:t>: in current currency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Outputs: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F </a:t>
            </a:r>
            <a:r>
              <a:rPr lang="en-US" sz="1000" dirty="0" err="1">
                <a:solidFill>
                  <a:sysClr val="windowText" lastClr="000000"/>
                </a:solidFill>
              </a:rPr>
              <a:t>daily_feed</a:t>
            </a:r>
            <a:r>
              <a:rPr lang="en-US" sz="1000" dirty="0">
                <a:solidFill>
                  <a:sysClr val="windowText" lastClr="000000"/>
                </a:solidFill>
              </a:rPr>
              <a:t>: How much is needed to feed daily (based on table 1.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V </a:t>
            </a:r>
            <a:r>
              <a:rPr lang="en-US" sz="1000" dirty="0" err="1">
                <a:solidFill>
                  <a:sysClr val="windowText" lastClr="000000"/>
                </a:solidFill>
              </a:rPr>
              <a:t>days_last</a:t>
            </a:r>
            <a:r>
              <a:rPr lang="en-US" sz="1000" dirty="0">
                <a:solidFill>
                  <a:sysClr val="windowText" lastClr="000000"/>
                </a:solidFill>
              </a:rPr>
              <a:t>: How many days will the entire bag will last for in days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DC </a:t>
            </a:r>
            <a:r>
              <a:rPr lang="en-US" sz="1000" dirty="0" err="1">
                <a:solidFill>
                  <a:sysClr val="windowText" lastClr="000000"/>
                </a:solidFill>
              </a:rPr>
              <a:t>daily_cost</a:t>
            </a:r>
            <a:r>
              <a:rPr lang="en-US" sz="1000" dirty="0">
                <a:solidFill>
                  <a:sysClr val="windowText" lastClr="000000"/>
                </a:solidFill>
              </a:rPr>
              <a:t>: Divide price by days.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CER </a:t>
            </a:r>
            <a:r>
              <a:rPr lang="en-US" sz="1000" dirty="0" err="1">
                <a:solidFill>
                  <a:sysClr val="windowText" lastClr="000000"/>
                </a:solidFill>
              </a:rPr>
              <a:t>cost_effective_ratio</a:t>
            </a:r>
            <a:r>
              <a:rPr lang="en-US" sz="1000" dirty="0">
                <a:solidFill>
                  <a:sysClr val="windowText" lastClr="000000"/>
                </a:solidFill>
              </a:rPr>
              <a:t>: final “score” for the bag to easily compare. </a:t>
            </a:r>
          </a:p>
          <a:p>
            <a:endParaRPr lang="en-IL" sz="1100" dirty="0">
              <a:solidFill>
                <a:srgbClr val="FF0000"/>
              </a:solidFill>
            </a:endParaRP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1C4EA1BC-61D2-6352-959C-30F52D593146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rot="16200000" flipV="1">
            <a:off x="7301282" y="2882757"/>
            <a:ext cx="480574" cy="182515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17E7A66-8EE1-F37B-2331-3D12F40D6248}"/>
              </a:ext>
            </a:extLst>
          </p:cNvPr>
          <p:cNvSpPr/>
          <p:nvPr/>
        </p:nvSpPr>
        <p:spPr>
          <a:xfrm>
            <a:off x="8088674" y="1811707"/>
            <a:ext cx="2952492" cy="1316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250843-A2A2-4456-E2B5-65547F3603AB}"/>
              </a:ext>
            </a:extLst>
          </p:cNvPr>
          <p:cNvSpPr txBox="1"/>
          <p:nvPr/>
        </p:nvSpPr>
        <p:spPr>
          <a:xfrm>
            <a:off x="7891218" y="1534707"/>
            <a:ext cx="3381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Calculate daily feed needed by </a:t>
            </a:r>
            <a:r>
              <a:rPr lang="en-US" sz="1200" dirty="0" err="1">
                <a:solidFill>
                  <a:srgbClr val="FF0000"/>
                </a:solidFill>
              </a:rPr>
              <a:t>inputing</a:t>
            </a:r>
            <a:r>
              <a:rPr lang="en-US" sz="1200" dirty="0">
                <a:solidFill>
                  <a:srgbClr val="FF0000"/>
                </a:solidFill>
              </a:rPr>
              <a:t> dog weight.</a:t>
            </a:r>
            <a:endParaRPr lang="en-IL" sz="12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A398A2E-EE13-1639-4B8A-0932D84031E4}"/>
              </a:ext>
            </a:extLst>
          </p:cNvPr>
          <p:cNvSpPr txBox="1"/>
          <p:nvPr/>
        </p:nvSpPr>
        <p:spPr>
          <a:xfrm>
            <a:off x="9092892" y="3124162"/>
            <a:ext cx="2179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Explanation in next slide, using the linear interpolation formula.</a:t>
            </a:r>
            <a:endParaRPr lang="en-IL" sz="105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9DB405-1393-5A32-296A-1EFEBF054953}"/>
              </a:ext>
            </a:extLst>
          </p:cNvPr>
          <p:cNvSpPr txBox="1"/>
          <p:nvPr/>
        </p:nvSpPr>
        <p:spPr>
          <a:xfrm>
            <a:off x="10630476" y="2975802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</a:rPr>
              <a:t>Table 1</a:t>
            </a:r>
            <a:endParaRPr lang="en-IL" sz="6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B86DAA-744B-3636-7B68-A05B6F0F9C1B}"/>
              </a:ext>
            </a:extLst>
          </p:cNvPr>
          <p:cNvSpPr txBox="1"/>
          <p:nvPr/>
        </p:nvSpPr>
        <p:spPr>
          <a:xfrm>
            <a:off x="7249422" y="1811706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</a:rPr>
              <a:t>Table 2</a:t>
            </a:r>
            <a:endParaRPr lang="en-IL" sz="6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70FDDE-71E8-0DE6-68A4-C639F27E1FCB}"/>
              </a:ext>
            </a:extLst>
          </p:cNvPr>
          <p:cNvSpPr txBox="1"/>
          <p:nvPr/>
        </p:nvSpPr>
        <p:spPr>
          <a:xfrm>
            <a:off x="4359071" y="1918527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</a:rPr>
              <a:t>Table 3</a:t>
            </a:r>
            <a:endParaRPr lang="en-IL" sz="6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3BA86C-F46B-1486-1ABB-3AAF96CD80A9}"/>
              </a:ext>
            </a:extLst>
          </p:cNvPr>
          <p:cNvSpPr txBox="1"/>
          <p:nvPr/>
        </p:nvSpPr>
        <p:spPr>
          <a:xfrm>
            <a:off x="4359071" y="2625093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</a:rPr>
              <a:t>Table 4</a:t>
            </a:r>
            <a:endParaRPr lang="en-IL" sz="6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4FC1E32-30BF-9DE0-2045-061A24353C3B}"/>
              </a:ext>
            </a:extLst>
          </p:cNvPr>
          <p:cNvSpPr txBox="1"/>
          <p:nvPr/>
        </p:nvSpPr>
        <p:spPr>
          <a:xfrm>
            <a:off x="4936330" y="3325513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</a:rPr>
              <a:t>Table 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785759-6BD1-528C-7AD0-4252F35791F9}"/>
              </a:ext>
            </a:extLst>
          </p:cNvPr>
          <p:cNvSpPr txBox="1"/>
          <p:nvPr/>
        </p:nvSpPr>
        <p:spPr>
          <a:xfrm>
            <a:off x="96716" y="1160585"/>
            <a:ext cx="334707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General explanation of each table</a:t>
            </a:r>
          </a:p>
        </p:txBody>
      </p:sp>
    </p:spTree>
    <p:extLst>
      <p:ext uri="{BB962C8B-B14F-4D97-AF65-F5344CB8AC3E}">
        <p14:creationId xmlns:p14="http://schemas.microsoft.com/office/powerpoint/2010/main" val="64472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0FE805-F4DB-0534-4C8E-1313DD7F38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b="37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340DB-B8F2-49EB-1072-5A2D8DDF7D87}"/>
              </a:ext>
            </a:extLst>
          </p:cNvPr>
          <p:cNvSpPr txBox="1"/>
          <p:nvPr/>
        </p:nvSpPr>
        <p:spPr>
          <a:xfrm>
            <a:off x="96716" y="1160585"/>
            <a:ext cx="432541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Example entering my own dog’s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DB934-46A0-4669-2D27-DA8F8787EF7B}"/>
              </a:ext>
            </a:extLst>
          </p:cNvPr>
          <p:cNvSpPr txBox="1"/>
          <p:nvPr/>
        </p:nvSpPr>
        <p:spPr>
          <a:xfrm>
            <a:off x="8142909" y="3169585"/>
            <a:ext cx="38410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 every feeding amount table, there is a </a:t>
            </a:r>
            <a:r>
              <a:rPr lang="en-US" sz="1100" b="1" dirty="0"/>
              <a:t>range</a:t>
            </a:r>
            <a:r>
              <a:rPr lang="en-US" sz="1100" dirty="0"/>
              <a:t>.</a:t>
            </a:r>
          </a:p>
          <a:p>
            <a:r>
              <a:rPr lang="en-US" sz="1100" dirty="0"/>
              <a:t>Usually in </a:t>
            </a:r>
            <a:r>
              <a:rPr lang="en-US" sz="1100" b="1" dirty="0"/>
              <a:t>increments of 5 kg, 10kg 20kg etc</a:t>
            </a:r>
            <a:r>
              <a:rPr lang="en-US" sz="1100" dirty="0"/>
              <a:t>.</a:t>
            </a:r>
          </a:p>
          <a:p>
            <a:r>
              <a:rPr lang="en-US" sz="1100" dirty="0"/>
              <a:t>To calculate exactly </a:t>
            </a:r>
            <a:r>
              <a:rPr lang="en-US" sz="1100" b="1" dirty="0"/>
              <a:t>how much I need to feed my dog </a:t>
            </a:r>
            <a:r>
              <a:rPr lang="en-US" sz="1100" dirty="0"/>
              <a:t>I need the </a:t>
            </a:r>
            <a:r>
              <a:rPr lang="en-US" sz="1100" b="1" dirty="0"/>
              <a:t>lowest</a:t>
            </a:r>
            <a:r>
              <a:rPr lang="en-US" sz="1100" dirty="0"/>
              <a:t> in my range that is closest to my weight and the </a:t>
            </a:r>
            <a:r>
              <a:rPr lang="en-US" sz="1100" b="1" dirty="0"/>
              <a:t>higher</a:t>
            </a:r>
            <a:r>
              <a:rPr lang="en-US" sz="1100" dirty="0"/>
              <a:t> number with the same principal.</a:t>
            </a:r>
          </a:p>
          <a:p>
            <a:r>
              <a:rPr lang="en-US" sz="1100" dirty="0"/>
              <a:t>Then I calculate it with the amount of food needed for each number of range in a </a:t>
            </a:r>
            <a:r>
              <a:rPr lang="en-US" sz="1100" b="1" dirty="0"/>
              <a:t>linear interpolation formula</a:t>
            </a:r>
            <a:r>
              <a:rPr lang="en-US" sz="1100" dirty="0"/>
              <a:t>.</a:t>
            </a:r>
          </a:p>
          <a:p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b="1" dirty="0">
                <a:solidFill>
                  <a:srgbClr val="FF0000"/>
                </a:solidFill>
              </a:rPr>
              <a:t>Example</a:t>
            </a:r>
            <a:r>
              <a:rPr lang="en-US" sz="1100" dirty="0">
                <a:solidFill>
                  <a:srgbClr val="FF0000"/>
                </a:solidFill>
              </a:rPr>
              <a:t> (Information is gathered based on the bag selected before in the left tables.)</a:t>
            </a:r>
          </a:p>
          <a:p>
            <a:r>
              <a:rPr lang="en-US" sz="1100" b="1" dirty="0"/>
              <a:t>W</a:t>
            </a:r>
            <a:r>
              <a:rPr lang="en-US" sz="1100" dirty="0"/>
              <a:t> is the input: Dog weight 9.800 kilos</a:t>
            </a:r>
          </a:p>
          <a:p>
            <a:endParaRPr lang="en-US" sz="1100" dirty="0"/>
          </a:p>
          <a:p>
            <a:r>
              <a:rPr lang="en-US" sz="1100" b="1" dirty="0"/>
              <a:t>W1-</a:t>
            </a:r>
            <a:r>
              <a:rPr lang="en-US" sz="1100" dirty="0"/>
              <a:t> searches for the feeding table sheet and gets the closest number in the range from the low side.</a:t>
            </a:r>
          </a:p>
          <a:p>
            <a:r>
              <a:rPr lang="en-US" sz="1100" b="1" dirty="0"/>
              <a:t>F1-</a:t>
            </a:r>
            <a:r>
              <a:rPr lang="en-US" sz="1100" dirty="0"/>
              <a:t> outputs the amount in grams</a:t>
            </a:r>
          </a:p>
          <a:p>
            <a:r>
              <a:rPr lang="en-US" sz="1100" b="1" dirty="0"/>
              <a:t>W2-</a:t>
            </a:r>
            <a:r>
              <a:rPr lang="en-US" sz="1100" dirty="0"/>
              <a:t> does the same as W1 just for the higher increment.</a:t>
            </a:r>
          </a:p>
          <a:p>
            <a:r>
              <a:rPr lang="en-US" sz="1100" b="1" dirty="0"/>
              <a:t>F2-</a:t>
            </a:r>
            <a:r>
              <a:rPr lang="en-US" sz="1100" dirty="0"/>
              <a:t> outputs the amount in grams</a:t>
            </a:r>
          </a:p>
          <a:p>
            <a:endParaRPr lang="en-US" sz="1100" dirty="0"/>
          </a:p>
          <a:p>
            <a:r>
              <a:rPr lang="en-US" sz="1100" b="1" dirty="0"/>
              <a:t>F-</a:t>
            </a:r>
            <a:r>
              <a:rPr lang="en-US" sz="1100" dirty="0"/>
              <a:t> is the output for the final amount needed to feed daily.</a:t>
            </a:r>
          </a:p>
          <a:p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89292B-F144-6877-F487-67982DCA9C13}"/>
              </a:ext>
            </a:extLst>
          </p:cNvPr>
          <p:cNvSpPr/>
          <p:nvPr/>
        </p:nvSpPr>
        <p:spPr>
          <a:xfrm>
            <a:off x="8097715" y="1740877"/>
            <a:ext cx="3903785" cy="4711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922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6163F2-24FC-021E-3E87-1695AC27C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7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9FC26E-F441-6DB8-3C01-9631BEE7E917}"/>
              </a:ext>
            </a:extLst>
          </p:cNvPr>
          <p:cNvSpPr txBox="1"/>
          <p:nvPr/>
        </p:nvSpPr>
        <p:spPr>
          <a:xfrm>
            <a:off x="96716" y="1160585"/>
            <a:ext cx="18425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Main bag ID table</a:t>
            </a:r>
          </a:p>
        </p:txBody>
      </p:sp>
    </p:spTree>
    <p:extLst>
      <p:ext uri="{BB962C8B-B14F-4D97-AF65-F5344CB8AC3E}">
        <p14:creationId xmlns:p14="http://schemas.microsoft.com/office/powerpoint/2010/main" val="335088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19736-E84B-7ECA-0129-926C2B3F8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6A3E1F-FCB5-DAD4-015D-515F65CDCDA4}"/>
              </a:ext>
            </a:extLst>
          </p:cNvPr>
          <p:cNvSpPr txBox="1"/>
          <p:nvPr/>
        </p:nvSpPr>
        <p:spPr>
          <a:xfrm>
            <a:off x="96716" y="1160585"/>
            <a:ext cx="55385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General food bag information, breed type, age group etc.</a:t>
            </a:r>
          </a:p>
        </p:txBody>
      </p:sp>
    </p:spTree>
    <p:extLst>
      <p:ext uri="{BB962C8B-B14F-4D97-AF65-F5344CB8AC3E}">
        <p14:creationId xmlns:p14="http://schemas.microsoft.com/office/powerpoint/2010/main" val="54036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0C320-2EFB-EB94-049C-C5F3F1BDD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F3FDF6-8597-F2CF-170B-8CD3DB2FB4C4}"/>
              </a:ext>
            </a:extLst>
          </p:cNvPr>
          <p:cNvSpPr txBox="1"/>
          <p:nvPr/>
        </p:nvSpPr>
        <p:spPr>
          <a:xfrm>
            <a:off x="96716" y="1160585"/>
            <a:ext cx="31969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Feeding table information table.</a:t>
            </a:r>
          </a:p>
        </p:txBody>
      </p:sp>
      <p:pic>
        <p:nvPicPr>
          <p:cNvPr id="6" name="Picture 5" descr="A black and white chart with blue text&#10;&#10;Description automatically generated">
            <a:extLst>
              <a:ext uri="{FF2B5EF4-FFF2-40B4-BE49-F238E27FC236}">
                <a16:creationId xmlns:a16="http://schemas.microsoft.com/office/drawing/2014/main" id="{93D2A64F-602A-4911-04E2-D5D51DE23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81" y="4601673"/>
            <a:ext cx="5715000" cy="1628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B05764-FF83-0F04-1173-032E8C003211}"/>
              </a:ext>
            </a:extLst>
          </p:cNvPr>
          <p:cNvSpPr txBox="1"/>
          <p:nvPr/>
        </p:nvSpPr>
        <p:spPr>
          <a:xfrm>
            <a:off x="332391" y="4223549"/>
            <a:ext cx="418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from </a:t>
            </a:r>
            <a:r>
              <a:rPr lang="en-US" dirty="0" err="1">
                <a:solidFill>
                  <a:srgbClr val="FF0000"/>
                </a:solidFill>
              </a:rPr>
              <a:t>Orijen</a:t>
            </a:r>
            <a:r>
              <a:rPr lang="en-US" dirty="0">
                <a:solidFill>
                  <a:srgbClr val="FF0000"/>
                </a:solidFill>
              </a:rPr>
              <a:t> Original feeding table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13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94F7A3-ECE9-BDD8-E1B8-D2E19F4E9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7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6A2341-9BBC-0DE1-0B21-D7483DB62F73}"/>
              </a:ext>
            </a:extLst>
          </p:cNvPr>
          <p:cNvSpPr txBox="1"/>
          <p:nvPr/>
        </p:nvSpPr>
        <p:spPr>
          <a:xfrm>
            <a:off x="96716" y="1160585"/>
            <a:ext cx="47146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Weight and price table (Built for future features)</a:t>
            </a:r>
          </a:p>
        </p:txBody>
      </p:sp>
    </p:spTree>
    <p:extLst>
      <p:ext uri="{BB962C8B-B14F-4D97-AF65-F5344CB8AC3E}">
        <p14:creationId xmlns:p14="http://schemas.microsoft.com/office/powerpoint/2010/main" val="239105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415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אסף מאיר סיון</dc:creator>
  <cp:lastModifiedBy>אסף מאיר סיון</cp:lastModifiedBy>
  <cp:revision>6</cp:revision>
  <dcterms:created xsi:type="dcterms:W3CDTF">2023-08-27T10:05:20Z</dcterms:created>
  <dcterms:modified xsi:type="dcterms:W3CDTF">2023-08-27T10:47:31Z</dcterms:modified>
</cp:coreProperties>
</file>