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Packages and modules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77CE-012E-574B-966B-A2693E9C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the 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2002-2156-794A-BD8E-C44826A2E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 the use of some predefined functions, such as </a:t>
            </a:r>
            <a:r>
              <a:rPr lang="en-US" b="1" dirty="0"/>
              <a:t>range()</a:t>
            </a:r>
            <a:r>
              <a:rPr lang="en-US" dirty="0"/>
              <a:t> and </a:t>
            </a:r>
            <a:r>
              <a:rPr lang="en-US" b="1" dirty="0" err="1"/>
              <a:t>len</a:t>
            </a:r>
            <a:r>
              <a:rPr lang="en-US" b="1" dirty="0"/>
              <a:t> ()</a:t>
            </a:r>
            <a:r>
              <a:rPr lang="en-US" dirty="0"/>
              <a:t> that are available without doing anything special in your Python program</a:t>
            </a:r>
          </a:p>
          <a:p>
            <a:r>
              <a:rPr lang="en-US" dirty="0"/>
              <a:t>Now let's take a look at importing and using code libraries</a:t>
            </a:r>
          </a:p>
          <a:p>
            <a:r>
              <a:rPr lang="en-US" dirty="0"/>
              <a:t>There are a multitude of of libraries on your disk and Python can't automatically load them all into memory; we must explicitly </a:t>
            </a:r>
            <a:r>
              <a:rPr lang="en-US" b="1" dirty="0"/>
              <a:t>import</a:t>
            </a:r>
            <a:r>
              <a:rPr lang="en-US" dirty="0"/>
              <a:t> the libraries we want to use in our program</a:t>
            </a:r>
          </a:p>
          <a:p>
            <a:r>
              <a:rPr lang="en-US" dirty="0"/>
              <a:t>This is like opening a specific cookbook of recipes</a:t>
            </a:r>
          </a:p>
          <a:p>
            <a:r>
              <a:rPr lang="en-US" dirty="0"/>
              <a:t>Later we will see how to install more libraries onto our machine</a:t>
            </a:r>
          </a:p>
        </p:txBody>
      </p:sp>
    </p:spTree>
    <p:extLst>
      <p:ext uri="{BB962C8B-B14F-4D97-AF65-F5344CB8AC3E}">
        <p14:creationId xmlns:p14="http://schemas.microsoft.com/office/powerpoint/2010/main" val="184142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046A-39B8-1F4F-8FFF-0FD9BB4C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9609" cy="1325563"/>
          </a:xfrm>
        </p:spPr>
        <p:txBody>
          <a:bodyPr/>
          <a:lstStyle/>
          <a:p>
            <a:r>
              <a:rPr lang="en-US" dirty="0"/>
              <a:t>Accessing goodies from installed modules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BC458-7BD5-0A4B-875F-B99BB87AE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0383"/>
                <a:ext cx="10515600" cy="4606580"/>
              </a:xfrm>
            </p:spPr>
            <p:txBody>
              <a:bodyPr/>
              <a:lstStyle/>
              <a:p>
                <a:r>
                  <a:rPr lang="en-US" dirty="0"/>
                  <a:t>Imagine that we need the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; if we try referencing </a:t>
                </a:r>
                <a:r>
                  <a:rPr lang="en-US" b="1" dirty="0"/>
                  <a:t>pi</a:t>
                </a:r>
                <a:r>
                  <a:rPr lang="en-US" dirty="0"/>
                  <a:t>, we find that it’s not defined, but of course we could define one: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Easier to access a pre-installed and available library: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BC458-7BD5-0A4B-875F-B99BB87AE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0383"/>
                <a:ext cx="10515600" cy="4606580"/>
              </a:xfrm>
              <a:blipFill>
                <a:blip r:embed="rId2"/>
                <a:stretch>
                  <a:fillRect l="-1086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563FDD6-8C89-434A-AC51-8E2DF8CB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78" y="2495550"/>
            <a:ext cx="49022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00ABD-D9A0-104F-B4AE-36F4DC296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846" y="5164932"/>
            <a:ext cx="22987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9DB4C-378A-D34D-92A1-B5290324CA01}"/>
              </a:ext>
            </a:extLst>
          </p:cNvPr>
          <p:cNvSpPr txBox="1"/>
          <p:nvPr/>
        </p:nvSpPr>
        <p:spPr>
          <a:xfrm>
            <a:off x="9319283" y="5111571"/>
            <a:ext cx="280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Warning</a:t>
            </a:r>
            <a:r>
              <a:rPr lang="en-US" i="1" dirty="0"/>
              <a:t>: ‘.’ is overloaded so </a:t>
            </a:r>
            <a:r>
              <a:rPr lang="en-US" i="1" dirty="0" err="1"/>
              <a:t>a.b</a:t>
            </a:r>
            <a:r>
              <a:rPr lang="en-US" i="1" dirty="0"/>
              <a:t> could mean package, module, or object accessor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724EBF-1E83-0F47-B2AB-10A75F458918}"/>
              </a:ext>
            </a:extLst>
          </p:cNvPr>
          <p:cNvSpPr/>
          <p:nvPr/>
        </p:nvSpPr>
        <p:spPr>
          <a:xfrm>
            <a:off x="3961956" y="6374884"/>
            <a:ext cx="3668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Somewhere there’s a </a:t>
            </a:r>
            <a:r>
              <a:rPr lang="en-US" b="1" dirty="0" err="1"/>
              <a:t>math.py</a:t>
            </a:r>
            <a:r>
              <a:rPr lang="en-US" i="1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50291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1023-779D-0D47-BCE4-89992907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module?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446D76-08C8-5649-8C49-46F8798D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dir</a:t>
            </a:r>
            <a:r>
              <a:rPr lang="en-US" b="1" dirty="0"/>
              <a:t>()</a:t>
            </a:r>
            <a:r>
              <a:rPr lang="en-US" dirty="0"/>
              <a:t> to look at module contents (or google)</a:t>
            </a:r>
          </a:p>
          <a:p>
            <a:r>
              <a:rPr lang="en-US" dirty="0"/>
              <a:t>There are functions as well as variables in </a:t>
            </a:r>
            <a:r>
              <a:rPr lang="en-US" b="1" dirty="0" err="1"/>
              <a:t>math.py</a:t>
            </a:r>
            <a:r>
              <a:rPr lang="en-US" dirty="0"/>
              <a:t>: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3BF8472-B23A-204D-80F3-FC6B5D78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3011522"/>
            <a:ext cx="10299700" cy="2933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E023E9-711E-5D43-AA5C-2C3F65BA93E0}"/>
              </a:ext>
            </a:extLst>
          </p:cNvPr>
          <p:cNvSpPr/>
          <p:nvPr/>
        </p:nvSpPr>
        <p:spPr>
          <a:xfrm>
            <a:off x="1638017" y="4045898"/>
            <a:ext cx="646044" cy="318052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BDC5-0874-8041-A69C-CF1C3F23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3AD2-49D2-3D44-952B-C36E593F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 .</a:t>
            </a:r>
            <a:r>
              <a:rPr lang="en-US" dirty="0" err="1"/>
              <a:t>py</a:t>
            </a:r>
            <a:r>
              <a:rPr lang="en-US" dirty="0"/>
              <a:t> file is also called a </a:t>
            </a:r>
            <a:r>
              <a:rPr lang="en-US" i="1" dirty="0"/>
              <a:t>module</a:t>
            </a:r>
            <a:r>
              <a:rPr lang="en-US" dirty="0"/>
              <a:t>; if </a:t>
            </a:r>
            <a:r>
              <a:rPr lang="en-US" b="1" dirty="0" err="1"/>
              <a:t>a.py</a:t>
            </a:r>
            <a:r>
              <a:rPr lang="en-US" dirty="0"/>
              <a:t> imports module </a:t>
            </a:r>
            <a:r>
              <a:rPr lang="en-US" b="1" dirty="0"/>
              <a:t>b</a:t>
            </a:r>
            <a:r>
              <a:rPr lang="en-US" dirty="0"/>
              <a:t> then </a:t>
            </a:r>
            <a:r>
              <a:rPr lang="en-US" b="1" dirty="0" err="1"/>
              <a:t>a.py</a:t>
            </a:r>
            <a:r>
              <a:rPr lang="en-US" b="1" dirty="0"/>
              <a:t> </a:t>
            </a:r>
            <a:r>
              <a:rPr lang="en-US" dirty="0"/>
              <a:t>can access the variables and functions in file </a:t>
            </a:r>
            <a:r>
              <a:rPr lang="en-US" b="1" dirty="0" err="1"/>
              <a:t>b.py</a:t>
            </a:r>
            <a:endParaRPr lang="en-US" b="1" dirty="0"/>
          </a:p>
          <a:p>
            <a:r>
              <a:rPr lang="en-US" dirty="0"/>
              <a:t>A directory containing module file(s) is called a </a:t>
            </a:r>
            <a:r>
              <a:rPr lang="en-US" i="1" dirty="0"/>
              <a:t>package</a:t>
            </a:r>
            <a:r>
              <a:rPr lang="en-US" dirty="0"/>
              <a:t>; if directory </a:t>
            </a:r>
            <a:r>
              <a:rPr lang="en-US" b="1" dirty="0"/>
              <a:t>p</a:t>
            </a:r>
            <a:r>
              <a:rPr lang="en-US" dirty="0"/>
              <a:t> contains module file </a:t>
            </a:r>
            <a:r>
              <a:rPr lang="en-US" b="1" dirty="0" err="1"/>
              <a:t>m.py</a:t>
            </a:r>
            <a:r>
              <a:rPr lang="en-US" dirty="0"/>
              <a:t>, then a script like </a:t>
            </a:r>
            <a:r>
              <a:rPr lang="en-US" b="1" dirty="0" err="1"/>
              <a:t>foo.py</a:t>
            </a:r>
            <a:r>
              <a:rPr lang="en-US" dirty="0"/>
              <a:t> can </a:t>
            </a:r>
            <a:r>
              <a:rPr lang="en-US" b="1" dirty="0"/>
              <a:t>import </a:t>
            </a:r>
            <a:r>
              <a:rPr lang="en-US" b="1" dirty="0" err="1"/>
              <a:t>p.m</a:t>
            </a:r>
            <a:r>
              <a:rPr lang="en-US" dirty="0"/>
              <a:t> to access the goodies from </a:t>
            </a:r>
            <a:r>
              <a:rPr lang="en-US" b="1" dirty="0" err="1"/>
              <a:t>m.py</a:t>
            </a:r>
            <a:endParaRPr lang="en-US" b="1" dirty="0"/>
          </a:p>
          <a:p>
            <a:r>
              <a:rPr lang="en-US" dirty="0"/>
              <a:t> Example from my </a:t>
            </a:r>
            <a:r>
              <a:rPr lang="en-US" b="1" dirty="0" err="1"/>
              <a:t>dtreeviz</a:t>
            </a:r>
            <a:r>
              <a:rPr lang="en-US" dirty="0"/>
              <a:t> package: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9B03F-BF97-084C-8EBC-94E22C31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170" y="4135231"/>
            <a:ext cx="2242558" cy="2041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5EFB0-8770-2144-8201-3DE577561739}"/>
              </a:ext>
            </a:extLst>
          </p:cNvPr>
          <p:cNvSpPr txBox="1"/>
          <p:nvPr/>
        </p:nvSpPr>
        <p:spPr>
          <a:xfrm>
            <a:off x="2951922" y="4681330"/>
            <a:ext cx="34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Tells Python this is a package vs a plain directory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7D80F-1951-D540-BA47-3F0A4E680FC5}"/>
              </a:ext>
            </a:extLst>
          </p:cNvPr>
          <p:cNvCxnSpPr>
            <a:cxnSpLocks/>
          </p:cNvCxnSpPr>
          <p:nvPr/>
        </p:nvCxnSpPr>
        <p:spPr>
          <a:xfrm flipV="1">
            <a:off x="6096000" y="4681330"/>
            <a:ext cx="1656522" cy="178905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7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EA22-BEC9-934D-8827-A2434B6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 err="1"/>
              <a:t>numpy</a:t>
            </a:r>
            <a:r>
              <a:rPr lang="en-US" dirty="0"/>
              <a:t> package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9FA26A-FC9C-0345-9F3A-49532467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is a library whose outermost package is called </a:t>
            </a:r>
            <a:r>
              <a:rPr lang="en-US" b="1" dirty="0" err="1"/>
              <a:t>numpy</a:t>
            </a:r>
            <a:r>
              <a:rPr lang="en-US" dirty="0"/>
              <a:t> with a </a:t>
            </a:r>
            <a:r>
              <a:rPr lang="en-US" b="1" dirty="0"/>
              <a:t>random</a:t>
            </a:r>
            <a:r>
              <a:rPr lang="en-US" dirty="0"/>
              <a:t> module that has a </a:t>
            </a:r>
            <a:r>
              <a:rPr lang="en-US" b="1" dirty="0" err="1"/>
              <a:t>randint</a:t>
            </a:r>
            <a:r>
              <a:rPr lang="en-US" b="1" dirty="0"/>
              <a:t>()</a:t>
            </a:r>
            <a:r>
              <a:rPr lang="en-US" dirty="0"/>
              <a:t> function: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064E46-B7A9-364D-A07D-3CE0314D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089965"/>
            <a:ext cx="8610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3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A27C-6289-0C44-B8CE-6F906771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more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9C3E-F9A0-CB4E-AC39-C4FB2DF0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>
            <a:normAutofit/>
          </a:bodyPr>
          <a:lstStyle/>
          <a:p>
            <a:r>
              <a:rPr lang="en-US" dirty="0"/>
              <a:t>We recommend that you install Anaconda’s Python bundle, which includes most of the stuff we need for machine learning</a:t>
            </a:r>
          </a:p>
          <a:p>
            <a:r>
              <a:rPr lang="en-US" dirty="0"/>
              <a:t>We can </a:t>
            </a:r>
            <a:r>
              <a:rPr lang="en-US" b="1" dirty="0"/>
              <a:t>import</a:t>
            </a:r>
            <a:r>
              <a:rPr lang="en-US" dirty="0"/>
              <a:t> any of the predefined Python libraries or the preinstalled libraries in Anaconda</a:t>
            </a:r>
          </a:p>
          <a:p>
            <a:r>
              <a:rPr lang="en-US" dirty="0"/>
              <a:t>There are a huge number of useful Python packages that are likely not currently installed on your machine; this is analogous to all of the uninstalled apps you see in the app store</a:t>
            </a:r>
          </a:p>
          <a:p>
            <a:r>
              <a:rPr lang="en-US" dirty="0"/>
              <a:t>To install library foo: </a:t>
            </a:r>
            <a:r>
              <a:rPr lang="en-US" b="1" dirty="0"/>
              <a:t>pip install foo</a:t>
            </a:r>
          </a:p>
          <a:p>
            <a:r>
              <a:rPr lang="en-US" dirty="0"/>
              <a:t>There is another package manager called </a:t>
            </a:r>
            <a:r>
              <a:rPr lang="en-US" b="1" dirty="0" err="1"/>
              <a:t>conda</a:t>
            </a:r>
            <a:r>
              <a:rPr lang="en-US" dirty="0"/>
              <a:t>, which is more sophisticated than pip (can installed C++ code,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7162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0219-E968-CB4A-B0C4-80E1CF2B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installing </a:t>
            </a:r>
            <a:r>
              <a:rPr lang="en-US" dirty="0" err="1"/>
              <a:t>lolviz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A147-D0D6-3A41-ABEB-49E45025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4991" cy="4351338"/>
          </a:xfrm>
        </p:spPr>
        <p:txBody>
          <a:bodyPr/>
          <a:lstStyle/>
          <a:p>
            <a:r>
              <a:rPr lang="en-US" dirty="0" err="1"/>
              <a:t>lolviz</a:t>
            </a:r>
            <a:r>
              <a:rPr lang="en-US" dirty="0"/>
              <a:t> is a package I built to display data structures</a:t>
            </a:r>
          </a:p>
          <a:p>
            <a:r>
              <a:rPr lang="en-US" dirty="0"/>
              <a:t>First, use the terminal to install </a:t>
            </a:r>
            <a:r>
              <a:rPr lang="en-US" b="1" dirty="0" err="1"/>
              <a:t>graphviz</a:t>
            </a:r>
            <a:r>
              <a:rPr lang="en-US" dirty="0"/>
              <a:t>, a program needed by my </a:t>
            </a:r>
            <a:r>
              <a:rPr lang="en-US" dirty="0" err="1"/>
              <a:t>lolviz</a:t>
            </a:r>
            <a:r>
              <a:rPr lang="en-US" dirty="0"/>
              <a:t> library: </a:t>
            </a:r>
            <a:r>
              <a:rPr lang="en-US" b="1" dirty="0"/>
              <a:t>brew install </a:t>
            </a:r>
            <a:r>
              <a:rPr lang="en-US" b="1" dirty="0" err="1"/>
              <a:t>graphviz</a:t>
            </a:r>
            <a:endParaRPr lang="en-US" b="1" dirty="0"/>
          </a:p>
          <a:p>
            <a:r>
              <a:rPr lang="en-US" dirty="0"/>
              <a:t>Then, </a:t>
            </a:r>
            <a:r>
              <a:rPr lang="en-US" b="1" dirty="0"/>
              <a:t>pip install </a:t>
            </a:r>
            <a:r>
              <a:rPr lang="en-US" b="1" dirty="0" err="1"/>
              <a:t>lolviz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99583-5790-024D-BC58-135F3261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06" y="931863"/>
            <a:ext cx="40259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0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7E8A-F8A5-2B4D-ADA9-FB4ED2CB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Fancier notation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101F04-8B2D-574D-B39A-47CA992D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482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some new notation, we can create a shorthand to access functions of interest more easily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also very handy to create a shorter name for a package: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pandas as pd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([1,2,3])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CFD4FE-942D-264D-94D0-31EA500A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2" y="1333055"/>
            <a:ext cx="3352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2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534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Office Theme</vt:lpstr>
      <vt:lpstr>Packages and modules</vt:lpstr>
      <vt:lpstr>Why we need the import statement</vt:lpstr>
      <vt:lpstr>Accessing goodies from installed modules</vt:lpstr>
      <vt:lpstr>What’s in a module?</vt:lpstr>
      <vt:lpstr>Some key terminology</vt:lpstr>
      <vt:lpstr>Example: numpy package</vt:lpstr>
      <vt:lpstr>Installing more libraries</vt:lpstr>
      <vt:lpstr>Example: installing lolviz</vt:lpstr>
      <vt:lpstr>Fancier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and modules</dc:title>
  <dc:creator>Terence Parr</dc:creator>
  <cp:lastModifiedBy>Terence Parr</cp:lastModifiedBy>
  <cp:revision>30</cp:revision>
  <cp:lastPrinted>2019-02-12T19:51:14Z</cp:lastPrinted>
  <dcterms:created xsi:type="dcterms:W3CDTF">2021-06-09T20:40:58Z</dcterms:created>
  <dcterms:modified xsi:type="dcterms:W3CDTF">2021-06-10T21:24:57Z</dcterms:modified>
</cp:coreProperties>
</file>