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9" r:id="rId3"/>
    <p:sldId id="290" r:id="rId4"/>
    <p:sldId id="288" r:id="rId5"/>
    <p:sldId id="291" r:id="rId6"/>
    <p:sldId id="292" r:id="rId7"/>
    <p:sldId id="294" r:id="rId8"/>
    <p:sldId id="293" r:id="rId9"/>
    <p:sldId id="295" r:id="rId10"/>
    <p:sldId id="296" r:id="rId11"/>
    <p:sldId id="297" r:id="rId12"/>
    <p:sldId id="298" r:id="rId13"/>
    <p:sldId id="299" r:id="rId14"/>
    <p:sldId id="301" r:id="rId15"/>
    <p:sldId id="300" r:id="rId16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8"/>
    <p:restoredTop sz="94740"/>
  </p:normalViewPr>
  <p:slideViewPr>
    <p:cSldViewPr snapToGrid="0" snapToObjects="1">
      <p:cViewPr varScale="1">
        <p:scale>
          <a:sx n="115" d="100"/>
          <a:sy n="115" d="100"/>
        </p:scale>
        <p:origin x="20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6/4/21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6/4/21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thontutor.com/visualize.html#code=Quantity%20%3D%20%5B6,%2049,%2027,%2030%5D%0AUnitPrice%20%3D%20%5B38.94,%20208.16,%208.69,%20195.99%5D%0A%0Acost%20%3D%20%5B%5D%0Afor%20i%20in%20range%28len%28Quantity%29%29%3A%0A%20%20%20%20cost.append%28%20Quantity%5Bi%5D%20*%20UnitPrice%5Bi%5D%20%29%0A%0Acost%20%3D%20%5BQuantity%5Bi%5D%20*%20UnitPrice%5Bi%5D%20for%20i%20in%20range%28len%28Quantity%29%29%5D%0Aprint%28cost%29%0A%0A%23%20use%20for-each%20not%20indexed%20loop%0Acost%20%3D%20%5Bq%20*%20u%20for%20q,u%20in%20zip%28Quantity,UnitPrice%29%5D%0Aprint%28cost%29%0A%0A%23%20can%20round%20to%202%20decimals%20using%20map%20pattern%0Acost%20%3D%20%5Bround%28c,2%29%20for%20c%20in%20cost%5D%0Aprint%28cost%29&amp;cumulative=false&amp;curInstr=0&amp;heapPrimitives=nevernest&amp;mode=display&amp;origin=opt-frontend.js&amp;py=3&amp;rawInputLstJSON=%5B%5D&amp;textReferences=fals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thontutor.com/visualize.html#code=names%20%3D%20%5B'Terence%20Parr',%0A%20%20%20%20%20%20%20%20%20'Diane%20Woodbridge',%0A%20%20%20%20%20%20%20%20%20'Yannet%20Interian'%5D%0Afor%20name%20in%20names%3A%0A%20%20%20%20print%28name.split%28%29%29%0A%0Afirst%20%3D%20%5B%5D%0Alast%20%3D%20%5B%5D%0Afor%20name%20in%20names%3A%0A%20%20%20%20f,l%20%3D%20name.split%28%29%0A%20%20%20%20first.append%28f%29%0A%20%20%20%20last.append%28l%29%0A&amp;cumulative=false&amp;curInstr=0&amp;heapPrimitives=nevernest&amp;mode=display&amp;origin=opt-frontend.js&amp;py=3&amp;rawInputLstJSON=%5B%5D&amp;textReferences=fals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names%3D%5B'Xue',%20'Mary',%20'Bob'%5D%0Aprint%28names%5B0%3A1%5D%29%0Aprint%28names%5B0%3A2%5D%29%0Aprint%28names%5B0%3A3%5D%29%0Aprint%28names%5B2%3A3%5D%29%0Aprint%28names%5B1%3A%5D%29%0Aprint%28names%5B-1%5D%29%0Aprint%28names%5B-2%3A%5D%29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shipping%20%3D%20%5B35,%2068.02,%202.99,%203.99,%205.94,%204.95,%207.72,%206.22%5D%0Ashipping2%20%3D%20%5B%5D%0Afor%20x%20in%20shipping%3A%0A%20%20%20%20if%20x%20%3C%2010%3A%0A%20%20%20%20%20%20%20%20shipping2.append%28x%29%0Aprint%28shipping2%29%0A%0Ashipping2%20%3D%20%5Bx%20for%20x%20in%20shipping%20if%20x%20%3C%2010%5D%20%23%20much%20easier%0Aprint%28shipping2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oscars%20%3D%20%5B%0A%20%20%20%20%5B1984,%20%22A%20Soldier's%20Story%22,%200%5D,%0A%20%20%20%20%5B1984,%20'Places%20in%20the%20Heart',%200%5D,%0A%20%20%20%20%5B1984,%20'The%20Killing%20Fields',%200%5D,%0A%20%20%20%20%5B1984,%20'A%20Passage%20to%20India',%200%5D,%0A%20%20%20%20%5B1984,%20'Amadeus',%201%5D,%0A%20%20%20%20%5B1985,%20%22Prizzi's%20Honor%22,%200%5D,%0A%20%20%20%20%5B1985,%20'Kiss%20of%20the%20Spider%20Woman',%200%5D,%0A%20%20%20%20%5B1985,%20'Witness',%200%5D,%0A%20%20%20%20%5B1985,%20'The%20Color%20Purple',%200%5D,%0A%20%20%20%20%5B1985,%20'Out%20of%20Africa',%201%5D%0A%5D%0Aprint%28%5Bmovie%20for%20movie%20in%20oscars%20if%20movie%5B2%5D%3D%3D1%5D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%0Afirst%3D%5B'Xue',%20'Mary',%20'Robert'%5D%20%20%20%20%20%23%20our%20given%20input%0Atarget%20%3D%20'Mary'%20%20%20%20%20%20%20%20%20%20%20%20%20%20%20%20%20%20%20%20%20%23%20searching%20for%20Mary%0Aindex%20%3D%20-1%0Afor%20i%20in%20range%28len%28first%29%29%3A%20%20%20%20%20%20%20%20%20%23%20i%20is%20in%20range%20%5B0..n-1%5D%20or%20%5B0..n%29%0A%20%20%20%20if%20first%5Bi%5D%3D%3Dtarget%3A%0A%20%20%20%20%20%20%20%20index%20%3D%20i%0A%20%20%20%20%20%20%20%20break%0Aprint%28index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Quantity%20%3D%20%5B6,%2049,%2027,%2030,%2019,%2021,%2012,%2022,%2021%5D%20%0Asum%20%3D%200%0Afor%20q%20in%20Quantity%3A%0A%20%20%20%20sum%20%2B%3D%20q%20%20%20%20%20%20%20%20%20%20%23%20same%20as%3A%20sum%20%3D%20sum%20%2B%20q%0Aprint%28sum%29%0A%0A%23%20Can%20accumulate%20multiple%20values%0Aeven%20%3D%200%0Aodd%20%3D%200%0Afor%20q%20in%20Quantity%3A%0A%20%20%20%20if%20q%20%25%202%20%3D%3D%200%3A%20even%20%2B%3D%201%20%23%20%25%20is%20mod%20operator%0A%20%20%20%20else%3A%20odd%20%2B%3D%201%0Aprint%28even,%20odd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UnitPrice%20%3D%20%5B38.94,%20208.16,%208.69,%20195.99%5D%0Adiscounted%20%3D%20%5B%5D%20%23%20empty%20list%0Afor%20price%20in%20UnitPrice%3A%0A%20%20%20%20discounted.append%28price%20*%200.95%29%0Aprint%28discounted%29%0A%0A%23%20list%20comprehension%20shines%20here!!%0Adiscounted%20%3D%20%5Bp*0.95%20for%20p%20in%20UnitPrice%5D%0Aprint%28discounted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Programming Patterns in Python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51FF-B91E-0E4D-BA4B-42382273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B00825-B992-004C-9C64-0E0782C7A7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97157"/>
                <a:ext cx="10515600" cy="4079806"/>
              </a:xfrm>
            </p:spPr>
            <p:txBody>
              <a:bodyPr/>
              <a:lstStyle/>
              <a:p>
                <a:r>
                  <a:rPr lang="en-US" dirty="0"/>
                  <a:t>Traverse two lists at once placing the result in a third list</a:t>
                </a:r>
              </a:p>
              <a:p>
                <a:r>
                  <a:rPr lang="en-US" dirty="0"/>
                  <a:t>Multiply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element from two different sequences and placing the result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position of the output sequence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B00825-B992-004C-9C64-0E0782C7A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97157"/>
                <a:ext cx="10515600" cy="4079806"/>
              </a:xfrm>
              <a:blipFill>
                <a:blip r:embed="rId2"/>
                <a:stretch>
                  <a:fillRect l="-1086" t="-2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79E07DD-73D5-974D-AE74-B64101746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985" y="-225563"/>
            <a:ext cx="4805015" cy="23227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8ACA1B-1BA5-C342-ABCB-E1FF888CC36C}"/>
              </a:ext>
            </a:extLst>
          </p:cNvPr>
          <p:cNvSpPr txBox="1"/>
          <p:nvPr/>
        </p:nvSpPr>
        <p:spPr>
          <a:xfrm>
            <a:off x="1828800" y="3632357"/>
            <a:ext cx="93538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Quantity = [6, 49, 27, 30]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[38.94, 208.16, 8.69, 195.99]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cost = []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(Quantity)):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cost.append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 Quantity[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Cost = [Quantity[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(Quantity))]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D86EAE-692A-B444-92C4-ECB6DAE8C285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Experiment in </a:t>
            </a:r>
            <a:r>
              <a:rPr lang="en-US" dirty="0" err="1">
                <a:hlinkClick r:id="rId4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5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2C40-C55C-1540-98C3-15D4C59B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4928"/>
          </a:xfrm>
        </p:spPr>
        <p:txBody>
          <a:bodyPr>
            <a:normAutofit fontScale="90000"/>
          </a:bodyPr>
          <a:lstStyle/>
          <a:p>
            <a:r>
              <a:rPr lang="en-US" dirty="0"/>
              <a:t>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A4FD9-F7CF-5749-AEDD-936BB073C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574"/>
            <a:ext cx="10515600" cy="4964389"/>
          </a:xfrm>
        </p:spPr>
        <p:txBody>
          <a:bodyPr/>
          <a:lstStyle/>
          <a:p>
            <a:r>
              <a:rPr lang="en-US" dirty="0"/>
              <a:t>The opposite of combining is splitting where we split a stream into two or more new streams</a:t>
            </a:r>
          </a:p>
          <a:p>
            <a:r>
              <a:rPr lang="en-US" dirty="0"/>
              <a:t>Example: split list of full names into their first and last names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B79D85-B4E6-2B4A-8EF8-967A041B1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489" y="4037444"/>
            <a:ext cx="2530413" cy="169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71500BA-73F7-0E47-9E14-78D0518FA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359" y="4037444"/>
            <a:ext cx="1788341" cy="190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6FAEEC-04DA-3946-93BB-674F474F4D36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Experiment in </a:t>
            </a:r>
            <a:r>
              <a:rPr lang="en-US" dirty="0" err="1">
                <a:hlinkClick r:id="rId4"/>
              </a:rPr>
              <a:t>pythontutor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937EFD-562A-C24D-82CF-876BF7D9AE4E}"/>
              </a:ext>
            </a:extLst>
          </p:cNvPr>
          <p:cNvSpPr txBox="1"/>
          <p:nvPr/>
        </p:nvSpPr>
        <p:spPr>
          <a:xfrm>
            <a:off x="1061645" y="2854940"/>
            <a:ext cx="907171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names = ['Terence Parr', 'Diane Woodbridge', 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Yannet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Interian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name in names: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name.split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first = []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last = []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name in names: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f,l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name.split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first.append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(f)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last.append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(l)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85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8A1B-2C67-A540-ACE7-7886108C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8EBF0-6D21-3D48-BBB2-B8343D96D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operations yield subsets of the data, such as slice, which extracts a subset of a list (that fits in memory)</a:t>
            </a:r>
          </a:p>
          <a:p>
            <a:r>
              <a:rPr lang="en-US" dirty="0"/>
              <a:t>Syntax is </a:t>
            </a:r>
            <a:r>
              <a:rPr lang="en-US" b="1" dirty="0"/>
              <a:t>A[</a:t>
            </a:r>
            <a:r>
              <a:rPr lang="en-US" b="1" dirty="0" err="1"/>
              <a:t>begin:end</a:t>
            </a:r>
            <a:r>
              <a:rPr lang="en-US" b="1" dirty="0"/>
              <a:t>] </a:t>
            </a:r>
            <a:r>
              <a:rPr lang="en-US" dirty="0"/>
              <a:t>where </a:t>
            </a:r>
            <a:r>
              <a:rPr lang="en-US" b="1" dirty="0"/>
              <a:t>begin</a:t>
            </a:r>
            <a:r>
              <a:rPr lang="en-US" dirty="0"/>
              <a:t> is inclusive and </a:t>
            </a:r>
            <a:r>
              <a:rPr lang="en-US" b="1" dirty="0"/>
              <a:t>end</a:t>
            </a:r>
            <a:r>
              <a:rPr lang="en-US" dirty="0"/>
              <a:t> is not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8D277-1364-F84D-AA3E-90F8755C218F}"/>
              </a:ext>
            </a:extLst>
          </p:cNvPr>
          <p:cNvSpPr txBox="1"/>
          <p:nvPr/>
        </p:nvSpPr>
        <p:spPr>
          <a:xfrm>
            <a:off x="1867711" y="3570051"/>
            <a:ext cx="413446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names=['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'Mary', 'Bob']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print(names[0:1])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print(names[0:2])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print(names[0:3])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print(names[2:3])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print(names[1:])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print(names[-1])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print(names[-2:])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A2493-FD70-4840-A1F2-77B1F12897D4}"/>
              </a:ext>
            </a:extLst>
          </p:cNvPr>
          <p:cNvSpPr txBox="1"/>
          <p:nvPr/>
        </p:nvSpPr>
        <p:spPr>
          <a:xfrm>
            <a:off x="7480572" y="3877828"/>
            <a:ext cx="32880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'Mary']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'Mary', 'Bob']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['Bob’]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['Mary', 'Bob']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Bob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['Mary', 'Bob']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9A6BF060-5BFA-FA45-80D5-0869E08662F8}"/>
              </a:ext>
            </a:extLst>
          </p:cNvPr>
          <p:cNvSpPr/>
          <p:nvPr/>
        </p:nvSpPr>
        <p:spPr>
          <a:xfrm>
            <a:off x="6002176" y="4605007"/>
            <a:ext cx="978408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E30EE4-14FC-BA48-97BE-6AB25DB753A9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81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3064-5F36-7C4C-A72E-27910AB7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027BB-04F3-4D4D-A842-199F3DF06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868"/>
            <a:ext cx="10515600" cy="4638095"/>
          </a:xfrm>
        </p:spPr>
        <p:txBody>
          <a:bodyPr/>
          <a:lstStyle/>
          <a:p>
            <a:r>
              <a:rPr lang="en-US" dirty="0"/>
              <a:t>The filter operation is similar to the map operation in that a computation is applied to each element of the input stream</a:t>
            </a:r>
          </a:p>
          <a:p>
            <a:r>
              <a:rPr lang="en-US" dirty="0"/>
              <a:t>Filter tests each element for a specific condition and, if true, adds that element to the new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5B8B0-53D7-2C4F-AAC5-CBBEFD41353F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FD7AA-3F73-2849-8E40-810EE4EF3373}"/>
              </a:ext>
            </a:extLst>
          </p:cNvPr>
          <p:cNvSpPr txBox="1"/>
          <p:nvPr/>
        </p:nvSpPr>
        <p:spPr>
          <a:xfrm>
            <a:off x="1845896" y="3278458"/>
            <a:ext cx="893065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shipping = [35, 68.02, 2.99, 3.99, 5.94, 4.95, 7.72, 6.22]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shipping2 = []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x in shipping: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if x &lt; 10: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shipping2.append(x)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print(shipping2) # prints [2.99, 3.99, 5.94, 4.95, 7.72, 6.22]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shipping2 = [x for x in shipping if x &lt; 10] # much easier</a:t>
            </a:r>
          </a:p>
        </p:txBody>
      </p:sp>
    </p:spTree>
    <p:extLst>
      <p:ext uri="{BB962C8B-B14F-4D97-AF65-F5344CB8AC3E}">
        <p14:creationId xmlns:p14="http://schemas.microsoft.com/office/powerpoint/2010/main" val="2886168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8C7C-C8DD-AF42-AA89-62972ACF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rows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9EEF0-81F3-B145-ADC6-EB2DBC740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868"/>
            <a:ext cx="10515600" cy="4638095"/>
          </a:xfrm>
        </p:spPr>
        <p:txBody>
          <a:bodyPr/>
          <a:lstStyle/>
          <a:p>
            <a:r>
              <a:rPr lang="en-US" dirty="0"/>
              <a:t>We can also filter on one column but keep the data within each row together; e.g., filter for Oscar winners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95ADA9-C5FF-9640-9EC5-EE085A557EEB}"/>
              </a:ext>
            </a:extLst>
          </p:cNvPr>
          <p:cNvSpPr txBox="1"/>
          <p:nvPr/>
        </p:nvSpPr>
        <p:spPr>
          <a:xfrm>
            <a:off x="1051029" y="2364059"/>
            <a:ext cx="557716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oscars</a:t>
            </a:r>
            <a:r>
              <a:rPr lang="en-US" sz="2000" dirty="0"/>
              <a:t> = [</a:t>
            </a:r>
          </a:p>
          <a:p>
            <a:r>
              <a:rPr lang="en-US" sz="2000" dirty="0"/>
              <a:t>    [1984, "A Soldier's Story", 0],</a:t>
            </a:r>
          </a:p>
          <a:p>
            <a:r>
              <a:rPr lang="en-US" sz="2000" dirty="0"/>
              <a:t>    [1984, 'Places in the Heart', 0],</a:t>
            </a:r>
          </a:p>
          <a:p>
            <a:r>
              <a:rPr lang="en-US" sz="2000" dirty="0"/>
              <a:t>    [1984, 'The Killing Fields', 0],</a:t>
            </a:r>
          </a:p>
          <a:p>
            <a:r>
              <a:rPr lang="en-US" sz="2000" dirty="0"/>
              <a:t>    [1984, 'A Passage to India', 0],</a:t>
            </a:r>
          </a:p>
          <a:p>
            <a:r>
              <a:rPr lang="en-US" sz="2000" dirty="0"/>
              <a:t>    [1984, 'Amadeus', 1],</a:t>
            </a:r>
          </a:p>
          <a:p>
            <a:r>
              <a:rPr lang="en-US" sz="2000" dirty="0"/>
              <a:t>    [1985, "</a:t>
            </a:r>
            <a:r>
              <a:rPr lang="en-US" sz="2000" dirty="0" err="1"/>
              <a:t>Prizzi's</a:t>
            </a:r>
            <a:r>
              <a:rPr lang="en-US" sz="2000" dirty="0"/>
              <a:t> Honor", 0],</a:t>
            </a:r>
          </a:p>
          <a:p>
            <a:r>
              <a:rPr lang="en-US" sz="2000" dirty="0"/>
              <a:t>    [1985, 'Kiss of the Spider Woman', 0],</a:t>
            </a:r>
          </a:p>
          <a:p>
            <a:r>
              <a:rPr lang="en-US" sz="2000" dirty="0"/>
              <a:t>    [1985, 'Witness', 0],</a:t>
            </a:r>
          </a:p>
          <a:p>
            <a:r>
              <a:rPr lang="en-US" sz="2000" dirty="0"/>
              <a:t>    [1985, 'The Color Purple', 0],</a:t>
            </a:r>
          </a:p>
          <a:p>
            <a:r>
              <a:rPr lang="en-US" sz="2000" dirty="0"/>
              <a:t>    [1985, 'Out of Africa', 1]</a:t>
            </a:r>
          </a:p>
          <a:p>
            <a:r>
              <a:rPr lang="en-US" sz="2000" dirty="0"/>
              <a:t>]</a:t>
            </a:r>
          </a:p>
          <a:p>
            <a:r>
              <a:rPr lang="en-US" sz="2000" dirty="0"/>
              <a:t>print([movie for movie in </a:t>
            </a:r>
            <a:r>
              <a:rPr lang="en-US" sz="2000" dirty="0" err="1"/>
              <a:t>oscars</a:t>
            </a:r>
            <a:r>
              <a:rPr lang="en-US" sz="2000" dirty="0"/>
              <a:t> if movie[2]==1])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0E861-8C96-BB43-9800-CBF2AF1BD019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9CF64A-7E41-4845-A20B-C70BFBECA20F}"/>
              </a:ext>
            </a:extLst>
          </p:cNvPr>
          <p:cNvSpPr txBox="1"/>
          <p:nvPr/>
        </p:nvSpPr>
        <p:spPr>
          <a:xfrm>
            <a:off x="6841026" y="3749159"/>
            <a:ext cx="491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[[1984, 'Amadeus', 1], [1985, 'Out of Africa', 1]]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8DD2075-543D-254F-BDF0-C94AAAFD70F5}"/>
              </a:ext>
            </a:extLst>
          </p:cNvPr>
          <p:cNvSpPr/>
          <p:nvPr/>
        </p:nvSpPr>
        <p:spPr>
          <a:xfrm>
            <a:off x="5465009" y="3749159"/>
            <a:ext cx="978408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23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E7A4-2777-5C4D-94F0-04A4ACC6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CD4CA-618D-464C-A267-0B28C30F1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507"/>
            <a:ext cx="10515600" cy="4738456"/>
          </a:xfrm>
        </p:spPr>
        <p:txBody>
          <a:bodyPr/>
          <a:lstStyle/>
          <a:p>
            <a:r>
              <a:rPr lang="en-US" dirty="0"/>
              <a:t>The filter operation finds all elements in a sequence that satisfy a specific condition, but often we'd like to know which element satisfies the condition first (or last)</a:t>
            </a:r>
          </a:p>
          <a:p>
            <a:r>
              <a:rPr lang="en-US" dirty="0"/>
              <a:t>Search returns the first (or last) position in the sequence rather than the value at that 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D8F814-F0B2-C049-8E3A-8D64F3E3F076}"/>
              </a:ext>
            </a:extLst>
          </p:cNvPr>
          <p:cNvSpPr txBox="1"/>
          <p:nvPr/>
        </p:nvSpPr>
        <p:spPr>
          <a:xfrm>
            <a:off x="1294636" y="3622418"/>
            <a:ext cx="1005916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first=['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'Mary', 'Robert']     # our given input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target = 'Mary'                     # searching for Mary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index = -1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(first)):         #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is in range [0..n-1] or [0..n)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if first[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]==target: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index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break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print(index)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5DFAF-027C-D049-B55F-2D4AEFABAE9B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05A3-AFA0-F14B-BD83-3BE6915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programmers design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4D2A6-DC96-D943-A6A2-216AA0BA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Experienced programmers draw from a collection of generic high-level / large-scale mental templates as starting points</a:t>
            </a:r>
          </a:p>
          <a:p>
            <a:r>
              <a:rPr lang="en-US" dirty="0"/>
              <a:t>There are mental templates for desktop GUI apps, machine learning classifiers, web servers, etc....</a:t>
            </a:r>
          </a:p>
          <a:p>
            <a:r>
              <a:rPr lang="en-US" dirty="0"/>
              <a:t>A template provides an overall structure for the program, like lawyers tweaking a contract from previous client for new one</a:t>
            </a:r>
          </a:p>
          <a:p>
            <a:r>
              <a:rPr lang="en-US" dirty="0"/>
              <a:t>Engineers building a new suspension bridge do not proceed as if such a thing has never been built before</a:t>
            </a:r>
          </a:p>
          <a:p>
            <a:r>
              <a:rPr lang="en-US" dirty="0"/>
              <a:t>Gaining experience as a programmer means recognizing and remembering patterns in your code</a:t>
            </a:r>
          </a:p>
        </p:txBody>
      </p:sp>
    </p:spTree>
    <p:extLst>
      <p:ext uri="{BB962C8B-B14F-4D97-AF65-F5344CB8AC3E}">
        <p14:creationId xmlns:p14="http://schemas.microsoft.com/office/powerpoint/2010/main" val="162370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6C4F-E10B-0845-91DD-2E19DC10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0278" cy="1325563"/>
          </a:xfrm>
        </p:spPr>
        <p:txBody>
          <a:bodyPr/>
          <a:lstStyle/>
          <a:p>
            <a:r>
              <a:rPr lang="en-US" dirty="0"/>
              <a:t>Example: data science program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BF70B-93D7-7E4C-AEB3-38052D183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Acquire data, which means finding a suitable file or collecting data from the web and storing in a file or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Load data from disk or database and organize into a suitable data structure in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Normalize, filter, clean, or otherwise prepare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Process the data, which can mean training a machine learning model, transforming the data, computing summary statistics, or optimizing a cost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Emit results, which can be anything from simply printing an answer to saving data to the disk to generating a fancy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34072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programming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High-level templates help us organize and plan our program</a:t>
            </a:r>
          </a:p>
          <a:p>
            <a:r>
              <a:rPr lang="en-US" dirty="0"/>
              <a:t>Low-level patterns are puzzle pieces that we combine to fill in details and solve parts of the overall template</a:t>
            </a:r>
          </a:p>
          <a:p>
            <a:r>
              <a:rPr lang="en-US" dirty="0"/>
              <a:t>These patterns have Python implementations but we design programs by selecting and applying patterns/operations, not specific code sequences</a:t>
            </a:r>
          </a:p>
          <a:p>
            <a:r>
              <a:rPr lang="en-US" dirty="0"/>
              <a:t>When designing a program, I never say:</a:t>
            </a:r>
            <a:br>
              <a:rPr lang="en-US" dirty="0"/>
            </a:br>
            <a:r>
              <a:rPr lang="en-US" dirty="0"/>
              <a:t>"</a:t>
            </a:r>
            <a:r>
              <a:rPr lang="en-US" i="1" dirty="0"/>
              <a:t>Oh! I need a for-loop with an if-statement right here</a:t>
            </a:r>
            <a:r>
              <a:rPr lang="en-US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08F3-F57D-F449-9C6F-60D473D7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programming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B2362-1CE2-0A40-BCFD-54C6C5742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139"/>
            <a:ext cx="10515600" cy="4566824"/>
          </a:xfrm>
        </p:spPr>
        <p:txBody>
          <a:bodyPr/>
          <a:lstStyle/>
          <a:p>
            <a:r>
              <a:rPr lang="en-US" dirty="0"/>
              <a:t>You're no doubt familiar with simple patterns such as:</a:t>
            </a:r>
          </a:p>
          <a:p>
            <a:pPr lvl="1"/>
            <a:r>
              <a:rPr lang="en-US" i="1" dirty="0"/>
              <a:t>sum the numbers in a list</a:t>
            </a:r>
            <a:endParaRPr lang="en-US" dirty="0"/>
          </a:p>
          <a:p>
            <a:pPr lvl="1"/>
            <a:r>
              <a:rPr lang="en-US" i="1" dirty="0"/>
              <a:t>count the elements in a list</a:t>
            </a:r>
            <a:endParaRPr lang="en-US" dirty="0"/>
          </a:p>
          <a:p>
            <a:r>
              <a:rPr lang="en-US" dirty="0"/>
              <a:t>But there are many many more, such as:</a:t>
            </a:r>
          </a:p>
          <a:p>
            <a:pPr lvl="1"/>
            <a:r>
              <a:rPr lang="en-US" i="1" dirty="0"/>
              <a:t>find all values in a list satisfying a condition</a:t>
            </a:r>
            <a:endParaRPr lang="en-US" dirty="0"/>
          </a:p>
          <a:p>
            <a:pPr lvl="1"/>
            <a:r>
              <a:rPr lang="en-US" i="1" dirty="0"/>
              <a:t>apply an operation to each element of a list to get new list</a:t>
            </a:r>
          </a:p>
          <a:p>
            <a:pPr lvl="1"/>
            <a:r>
              <a:rPr lang="en-US" i="1" dirty="0"/>
              <a:t>merge two sorted lists</a:t>
            </a:r>
          </a:p>
          <a:p>
            <a:pPr lvl="1"/>
            <a:r>
              <a:rPr lang="en-US" i="1" dirty="0"/>
              <a:t>delete records in a </a:t>
            </a:r>
            <a:r>
              <a:rPr lang="en-US" i="1" dirty="0" err="1"/>
              <a:t>dataframe</a:t>
            </a:r>
            <a:r>
              <a:rPr lang="en-US" i="1" dirty="0"/>
              <a:t> that satisfy a condition</a:t>
            </a:r>
          </a:p>
          <a:p>
            <a:r>
              <a:rPr lang="en-US" dirty="0"/>
              <a:t>Think and plan at this level, not the code level</a:t>
            </a:r>
          </a:p>
        </p:txBody>
      </p:sp>
    </p:spTree>
    <p:extLst>
      <p:ext uri="{BB962C8B-B14F-4D97-AF65-F5344CB8AC3E}">
        <p14:creationId xmlns:p14="http://schemas.microsoft.com/office/powerpoint/2010/main" val="304162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2F3B-27DC-5447-B92A-56726E76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6585" cy="1325563"/>
          </a:xfrm>
        </p:spPr>
        <p:txBody>
          <a:bodyPr/>
          <a:lstStyle/>
          <a:p>
            <a:r>
              <a:rPr lang="en-US" dirty="0"/>
              <a:t>Visualize operations then identify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E3CBE-048D-A346-AC1B-E76ED53F3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visually about how you would manipulate lists of data or extract information from data</a:t>
            </a:r>
          </a:p>
          <a:p>
            <a:r>
              <a:rPr lang="en-US" dirty="0"/>
              <a:t>Manually moving some data around on paper or in spreadsheet helps me to understand the operation to perform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EEABFA-3598-1B4A-BF52-1390F3B32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08890"/>
            <a:ext cx="5758785" cy="1017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65E536-0A69-8549-BEFA-643A477BE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752" y="3647109"/>
            <a:ext cx="3721269" cy="3061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717CB1-DDC6-B246-A2BD-C7356D181EE8}"/>
              </a:ext>
            </a:extLst>
          </p:cNvPr>
          <p:cNvSpPr txBox="1"/>
          <p:nvPr/>
        </p:nvSpPr>
        <p:spPr>
          <a:xfrm rot="19330070">
            <a:off x="58646" y="494875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4754F"/>
                </a:solidFill>
              </a:rPr>
              <a:t>Sum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54400-E6CE-0143-9FA4-3AF037DBA5C8}"/>
              </a:ext>
            </a:extLst>
          </p:cNvPr>
          <p:cNvSpPr txBox="1"/>
          <p:nvPr/>
        </p:nvSpPr>
        <p:spPr>
          <a:xfrm>
            <a:off x="8030818" y="381662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4754F"/>
                </a:solidFill>
              </a:rPr>
              <a:t>Matrix addition</a:t>
            </a:r>
          </a:p>
        </p:txBody>
      </p:sp>
    </p:spTree>
    <p:extLst>
      <p:ext uri="{BB962C8B-B14F-4D97-AF65-F5344CB8AC3E}">
        <p14:creationId xmlns:p14="http://schemas.microsoft.com/office/powerpoint/2010/main" val="232277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946B-BBE2-BC4B-ABC0-201342DD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parade of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BC3CD-0EF2-9548-A1AF-6A9CCCCDAE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7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3272-0FEF-AA4B-9A01-EC3450E6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BFF70-2055-1B4A-8C6B-0ACD15726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433" y="1464987"/>
            <a:ext cx="10515600" cy="4351338"/>
          </a:xfrm>
        </p:spPr>
        <p:txBody>
          <a:bodyPr/>
          <a:lstStyle/>
          <a:p>
            <a:r>
              <a:rPr lang="en-US" dirty="0"/>
              <a:t>Traverses a sequence of elements and </a:t>
            </a:r>
            <a:r>
              <a:rPr lang="en-US" i="1" dirty="0"/>
              <a:t>accumulates</a:t>
            </a:r>
            <a:r>
              <a:rPr lang="en-US" dirty="0"/>
              <a:t> a value</a:t>
            </a:r>
          </a:p>
          <a:p>
            <a:r>
              <a:rPr lang="en-US" dirty="0"/>
              <a:t>In Excel, this is like using </a:t>
            </a:r>
            <a:r>
              <a:rPr lang="en-US" b="1" dirty="0"/>
              <a:t>sum(...)</a:t>
            </a:r>
            <a:r>
              <a:rPr lang="en-US" dirty="0"/>
              <a:t> in a cell.</a:t>
            </a:r>
          </a:p>
          <a:p>
            <a:r>
              <a:rPr lang="en-US" dirty="0"/>
              <a:t>Can use any other arithmetic operator, such as *</a:t>
            </a:r>
          </a:p>
          <a:p>
            <a:r>
              <a:rPr lang="en-US" dirty="0"/>
              <a:t>Called </a:t>
            </a:r>
            <a:r>
              <a:rPr lang="en-US" i="1" dirty="0"/>
              <a:t>reduce</a:t>
            </a:r>
            <a:r>
              <a:rPr lang="en-US" dirty="0"/>
              <a:t>, as in </a:t>
            </a:r>
            <a:r>
              <a:rPr lang="en-US" i="1" dirty="0"/>
              <a:t>map</a:t>
            </a:r>
            <a:r>
              <a:rPr lang="en-US" dirty="0"/>
              <a:t>/</a:t>
            </a:r>
            <a:r>
              <a:rPr lang="en-US" i="1" dirty="0"/>
              <a:t>reduce</a:t>
            </a:r>
            <a:r>
              <a:rPr lang="en-US" dirty="0"/>
              <a:t> of distributed computing world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035761-8767-0141-9132-8133CB20FCEE}"/>
              </a:ext>
            </a:extLst>
          </p:cNvPr>
          <p:cNvSpPr txBox="1"/>
          <p:nvPr/>
        </p:nvSpPr>
        <p:spPr>
          <a:xfrm>
            <a:off x="1862005" y="3761797"/>
            <a:ext cx="681468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Quantity = [6, 49, 27, 30, 19, 21, 12, 22, 21]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sum = 0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q in Quantity: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q          # same as: sum = sum + q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print(sum)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70DBF2-F91B-4044-9AB2-4D31F53BFFEF}"/>
              </a:ext>
            </a:extLst>
          </p:cNvPr>
          <p:cNvSpPr txBox="1"/>
          <p:nvPr/>
        </p:nvSpPr>
        <p:spPr>
          <a:xfrm>
            <a:off x="0" y="647796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16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C7C8-837B-8140-8657-3A67CD67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E26A4-A07F-554F-A3A6-BC669A282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very common operation </a:t>
            </a:r>
            <a:r>
              <a:rPr lang="en-US" i="1" dirty="0"/>
              <a:t>maps</a:t>
            </a:r>
            <a:r>
              <a:rPr lang="en-US" dirty="0"/>
              <a:t> one sequence to another, applying an operator or function to each element</a:t>
            </a:r>
          </a:p>
          <a:p>
            <a:r>
              <a:rPr lang="en-US" dirty="0"/>
              <a:t>It's like using a spreadsheet to create a new column containing some product unit price discounted by 5%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41ABE0-2559-D048-9DFD-E27ECFFF4B75}"/>
              </a:ext>
            </a:extLst>
          </p:cNvPr>
          <p:cNvSpPr txBox="1"/>
          <p:nvPr/>
        </p:nvSpPr>
        <p:spPr>
          <a:xfrm>
            <a:off x="1103243" y="3757355"/>
            <a:ext cx="596830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[38.94, 208.16, 8.69, 195.99]</a:t>
            </a:r>
          </a:p>
          <a:p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discounted = [] # empty list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price in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discounted.append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(price * 0.95)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list comprehension shines here!!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discounted = [p*0.95 for p in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F27FC-411C-6B43-B250-1762BECEA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843" y="-67504"/>
            <a:ext cx="4053946" cy="19407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9EF68A-E50F-4B46-A1DD-F11241D55FE6}"/>
              </a:ext>
            </a:extLst>
          </p:cNvPr>
          <p:cNvSpPr txBox="1"/>
          <p:nvPr/>
        </p:nvSpPr>
        <p:spPr>
          <a:xfrm>
            <a:off x="0" y="64928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Experiment in </a:t>
            </a:r>
            <a:r>
              <a:rPr lang="en-US" dirty="0" err="1">
                <a:hlinkClick r:id="rId3"/>
              </a:rPr>
              <a:t>pythontutor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4516A2-C816-6F49-ADE9-2F4860CB6F4B}"/>
              </a:ext>
            </a:extLst>
          </p:cNvPr>
          <p:cNvSpPr txBox="1"/>
          <p:nvPr/>
        </p:nvSpPr>
        <p:spPr>
          <a:xfrm>
            <a:off x="8310673" y="4018964"/>
            <a:ext cx="30994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 able to reverse this, going from code to pattern!</a:t>
            </a:r>
          </a:p>
        </p:txBody>
      </p:sp>
    </p:spTree>
    <p:extLst>
      <p:ext uri="{BB962C8B-B14F-4D97-AF65-F5344CB8AC3E}">
        <p14:creationId xmlns:p14="http://schemas.microsoft.com/office/powerpoint/2010/main" val="3193159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</TotalTime>
  <Words>1342</Words>
  <Application>Microsoft Macintosh PowerPoint</Application>
  <PresentationFormat>Widescreen</PresentationFormat>
  <Paragraphs>145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Consolas</vt:lpstr>
      <vt:lpstr>Office Theme</vt:lpstr>
      <vt:lpstr>Programming Patterns in Python</vt:lpstr>
      <vt:lpstr>How programmers design programs</vt:lpstr>
      <vt:lpstr>Example: data science program template</vt:lpstr>
      <vt:lpstr>Low-level programming patterns</vt:lpstr>
      <vt:lpstr>Sample programming patterns</vt:lpstr>
      <vt:lpstr>Visualize operations then identify patterns</vt:lpstr>
      <vt:lpstr>A parade of patterns</vt:lpstr>
      <vt:lpstr>Accumulate</vt:lpstr>
      <vt:lpstr>Map</vt:lpstr>
      <vt:lpstr>Combine</vt:lpstr>
      <vt:lpstr>Split</vt:lpstr>
      <vt:lpstr>Slice</vt:lpstr>
      <vt:lpstr>Filter</vt:lpstr>
      <vt:lpstr>Filtering rows of data</vt:lpstr>
      <vt:lpstr>Search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Patterns in Python</dc:title>
  <dc:creator>Terence Parr</dc:creator>
  <cp:lastModifiedBy>Microsoft Office User</cp:lastModifiedBy>
  <cp:revision>46</cp:revision>
  <cp:lastPrinted>2019-02-12T19:51:14Z</cp:lastPrinted>
  <dcterms:created xsi:type="dcterms:W3CDTF">2021-06-03T20:17:23Z</dcterms:created>
  <dcterms:modified xsi:type="dcterms:W3CDTF">2021-06-04T22:04:48Z</dcterms:modified>
</cp:coreProperties>
</file>