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0"/>
  </p:notesMasterIdLst>
  <p:handoutMasterIdLst>
    <p:handoutMasterId r:id="rId21"/>
  </p:handoutMasterIdLst>
  <p:sldIdLst>
    <p:sldId id="256" r:id="rId2"/>
    <p:sldId id="289" r:id="rId3"/>
    <p:sldId id="290" r:id="rId4"/>
    <p:sldId id="299" r:id="rId5"/>
    <p:sldId id="300" r:id="rId6"/>
    <p:sldId id="301" r:id="rId7"/>
    <p:sldId id="303" r:id="rId8"/>
    <p:sldId id="304" r:id="rId9"/>
    <p:sldId id="297" r:id="rId10"/>
    <p:sldId id="291" r:id="rId11"/>
    <p:sldId id="293" r:id="rId12"/>
    <p:sldId id="292" r:id="rId13"/>
    <p:sldId id="294" r:id="rId14"/>
    <p:sldId id="295" r:id="rId15"/>
    <p:sldId id="296" r:id="rId16"/>
    <p:sldId id="298" r:id="rId17"/>
    <p:sldId id="302" r:id="rId18"/>
    <p:sldId id="288" r:id="rId19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754F"/>
    <a:srgbClr val="923D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48"/>
    <p:restoredTop sz="94740"/>
  </p:normalViewPr>
  <p:slideViewPr>
    <p:cSldViewPr snapToGrid="0" snapToObjects="1">
      <p:cViewPr varScale="1">
        <p:scale>
          <a:sx n="115" d="100"/>
          <a:sy n="115" d="100"/>
        </p:scale>
        <p:origin x="208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32" d="100"/>
          <a:sy n="132" d="100"/>
        </p:scale>
        <p:origin x="1392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B613A-EFF1-404F-BEE8-EFAE84A4E5E2}" type="datetimeFigureOut">
              <a:rPr lang="en-US" smtClean="0"/>
              <a:t>5/30/21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0263B3-2E28-5740-9C58-1576E230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05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0847EA-AC25-3D4E-89E1-FD3F6A9702B6}" type="datetimeFigureOut">
              <a:rPr lang="en-US" smtClean="0"/>
              <a:t>5/30/21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EC4948-0B79-D842-B740-510D19298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233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CE00E-B2E2-4D43-8A21-E17BBDC01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4C7E7C-3478-264C-BF00-D75996D635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1EB94-602A-4843-8753-4DB514307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5/30/21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36E26-0E46-B848-BBFC-A0D2BFA17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D4217-442E-6C4A-8D0F-CADFE9EAC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315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6C72F-B1B5-6442-B3EF-170DEDF83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182C6A-7EA1-C840-86BB-65DF578F4F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D3C4B-E6D4-B140-8126-90FD013DE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5/30/21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FD8A5-25AB-2742-9333-F1864AA98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FBFCA-F2F7-544E-BB46-A88727399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18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4E5286-71CD-184D-922F-2C587370C8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6C93D7-83D1-8740-A256-2B405524A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CB8DC-90E9-1D49-B70B-5103FBBD3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5/30/21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7D847-8768-9843-9B66-E6B3989BA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2CB94-E0A6-3E47-9F30-8DEB64C20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86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42375-E5EF-4D4E-AFD0-A94090E7D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6F610-FF9B-2A4B-8E35-314B0D78D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1E808-F7D2-E84B-8CD4-83F18272E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5/30/21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AD9A1-B1EC-984E-A23E-0ECF6F652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FD94D-9604-2A43-AADF-14B0876B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41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589AC-2242-B445-BBEA-95D500596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5D194C-D171-4B45-BA38-8D16CD1C3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38244-2F9E-AB4A-B300-48846238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5/30/21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A7B5A-1475-C94F-AD18-1726D2BA8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9DDF6-CCE5-3946-8A72-14D318AB4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843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D2791-2196-8F4F-AD62-59B19A881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2F23A-0A28-6141-B0BF-D7B92C2138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6DF3E7-529D-1C40-B815-3C505F4D10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FEE966-F172-8C42-A9F6-013C2A368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5/30/21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FDED73-DCFA-6648-B65F-CBEDB1D35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072AD-ADC5-2943-B36C-F14AE6555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358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E3FB4-66D6-9040-98CF-3DE68ABA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9CBA2-D589-E342-B02C-AFD0528E3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70E95A-9A57-7F42-A0D4-A9C36B16D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A72F40-C7A9-CC45-82FB-CCCE1FE08B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DA6D2A-2E9D-714C-B9CB-D0F9D788FC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7F3C0C-4D75-9C49-9075-FA8B3D33C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5/30/21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88C8FA-359A-5447-AA0E-98D16ECCC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69C8CD-0DF6-4E4C-A412-31B03845F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173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48C8E-A743-0B4F-AB6E-AB828F121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FAB17F-6D86-B147-9346-A9B5242F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5/30/21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8A6F49-DCD7-7B4B-8496-2547B2A81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D1F89D-8541-BB4B-A145-D0DC6660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689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68AA44-A589-744E-AB85-5B6ED8E7D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5/30/21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A0E6D3-947A-FA4D-8626-2883D14EF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F0953F-E6D0-2240-B174-03015D085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61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FD677-FF02-3E4E-8E32-44D146E24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2170F-E10D-1348-86CE-8E869B806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772D86-2794-394C-A208-2D3E234A3A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14D31-901A-D944-B06D-3D8106F2A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5/30/21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FC6519-9D04-AC45-BB37-9DD413CC7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6ACFF3-3C93-FA41-80F3-4708944F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13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7D6A8-4C7A-ED44-A821-97E76FB58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A0AABB-AB65-FB40-8DCA-227F017E16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AC3EE9-FB8F-F642-BB10-A468CFF85E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0EC8A2-C616-8B40-8C9C-A15442358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5/30/21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229EC7-73FC-4D43-8916-C76404AC3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4430E4-67BB-3342-B2B8-DFBE758CF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440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530927-E202-4648-95ED-A701F648A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0E1E3E-B2FE-5A47-8C43-849DE8427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822C1-C9FC-554F-B744-0FF8DD0A61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295ED-3BAF-1140-8495-3D368771D6B1}" type="datetimeFigureOut">
              <a:rPr lang="en-US" smtClean="0"/>
              <a:t>5/30/21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916E3-9D5B-B647-A5DA-A5B78525EF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72E83-B77B-9647-AE80-95985B60F4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F46825-E66D-B247-B71A-C48424207597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843577" y="6327977"/>
            <a:ext cx="4075793" cy="42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742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pythontutor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pythontutor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anaconda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anaconda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4A5C5-CE37-5241-A9FF-85F98EF1E9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An overview of the Python programming ecosystem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F75859-F09F-414F-8571-4D3854CD3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89316"/>
          </a:xfrm>
        </p:spPr>
        <p:txBody>
          <a:bodyPr>
            <a:noAutofit/>
          </a:bodyPr>
          <a:lstStyle/>
          <a:p>
            <a:pPr algn="l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D37F11-0EC0-C645-ADE9-CE8BFDF0B2D4}"/>
              </a:ext>
            </a:extLst>
          </p:cNvPr>
          <p:cNvSpPr/>
          <p:nvPr/>
        </p:nvSpPr>
        <p:spPr>
          <a:xfrm>
            <a:off x="1524000" y="418342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Terence Parr</a:t>
            </a:r>
          </a:p>
          <a:p>
            <a:r>
              <a:rPr lang="en-US" dirty="0"/>
              <a:t>MSDS program</a:t>
            </a:r>
            <a:br>
              <a:rPr lang="en-US" dirty="0"/>
            </a:br>
            <a:r>
              <a:rPr lang="en-US" b="1" dirty="0"/>
              <a:t>University of San Francisco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366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841A7-CA14-7B42-9272-4D5D80336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0DE8B-FCFB-2B4F-9B82-C35EB90C02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53270" cy="4351338"/>
          </a:xfrm>
        </p:spPr>
        <p:txBody>
          <a:bodyPr/>
          <a:lstStyle/>
          <a:p>
            <a:r>
              <a:rPr lang="en-US" dirty="0"/>
              <a:t>Processor (</a:t>
            </a:r>
            <a:r>
              <a:rPr lang="en-US" i="1" dirty="0"/>
              <a:t>CPU</a:t>
            </a:r>
            <a:r>
              <a:rPr lang="en-US" dirty="0"/>
              <a:t>)</a:t>
            </a:r>
          </a:p>
          <a:p>
            <a:r>
              <a:rPr lang="en-US" dirty="0"/>
              <a:t>Memory (</a:t>
            </a:r>
            <a:r>
              <a:rPr lang="en-US" i="1" dirty="0"/>
              <a:t>RAM</a:t>
            </a:r>
            <a:r>
              <a:rPr lang="en-US" dirty="0"/>
              <a:t>) </a:t>
            </a:r>
            <a:r>
              <a:rPr lang="en-US" dirty="0" err="1"/>
              <a:t>code+data</a:t>
            </a:r>
            <a:endParaRPr lang="en-US" dirty="0"/>
          </a:p>
          <a:p>
            <a:r>
              <a:rPr lang="en-US" dirty="0"/>
              <a:t>Nonvolatile Storage (</a:t>
            </a:r>
            <a:r>
              <a:rPr lang="en-US" i="1" dirty="0"/>
              <a:t>disk</a:t>
            </a:r>
            <a:r>
              <a:rPr lang="en-US" dirty="0"/>
              <a:t>)</a:t>
            </a:r>
          </a:p>
          <a:p>
            <a:r>
              <a:rPr lang="en-US" i="1" dirty="0"/>
              <a:t>Network</a:t>
            </a:r>
          </a:p>
          <a:p>
            <a:r>
              <a:rPr lang="en-US" dirty="0"/>
              <a:t>CPU executes code and operates on data in RAM, saving results on disk</a:t>
            </a:r>
          </a:p>
          <a:p>
            <a:r>
              <a:rPr lang="en-US" dirty="0"/>
              <a:t>Can send and receive data across the network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8FFD4E-2CCC-A441-9FBA-D494F47754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6885" y="1432269"/>
            <a:ext cx="5690486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972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B5CFE72-A118-8D43-91DC-EDD7C125C1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4328" y="-9526"/>
            <a:ext cx="3597672" cy="9228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C80B657-920A-B144-91A7-65FC223C5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D1CBE-FF74-6847-B639-FE7D27E5C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Performs five principal operations:</a:t>
            </a:r>
          </a:p>
          <a:p>
            <a:pPr lvl="1"/>
            <a:r>
              <a:rPr lang="en-US" dirty="0"/>
              <a:t>load small chunks of data from memory into the CPU</a:t>
            </a:r>
          </a:p>
          <a:p>
            <a:pPr lvl="1"/>
            <a:r>
              <a:rPr lang="en-US" dirty="0"/>
              <a:t>perform arithmetic computations on data in the CPU</a:t>
            </a:r>
          </a:p>
          <a:p>
            <a:pPr lvl="1"/>
            <a:r>
              <a:rPr lang="en-US" dirty="0"/>
              <a:t>store small chunks of data back to memory</a:t>
            </a:r>
          </a:p>
          <a:p>
            <a:pPr lvl="1"/>
            <a:r>
              <a:rPr lang="en-US" dirty="0"/>
              <a:t>jump to a new location (this is how we loop)</a:t>
            </a:r>
          </a:p>
          <a:p>
            <a:pPr lvl="1"/>
            <a:r>
              <a:rPr lang="en-US" dirty="0"/>
              <a:t>jump to a new location if condition is true</a:t>
            </a:r>
          </a:p>
          <a:p>
            <a:r>
              <a:rPr lang="en-US" dirty="0"/>
              <a:t>Each instruction does a tiny amount of work but CPU can execute billions of them per second</a:t>
            </a:r>
          </a:p>
          <a:p>
            <a:r>
              <a:rPr lang="en-US" dirty="0"/>
              <a:t>E.g., </a:t>
            </a:r>
            <a:r>
              <a:rPr lang="en-US" b="1" dirty="0"/>
              <a:t>total = cost + tax </a:t>
            </a:r>
            <a:r>
              <a:rPr lang="en-US" dirty="0"/>
              <a:t>might take 2 loads, 1 add, and 1 store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B55D506-0727-E742-8E5E-01FC70FAA7F1}"/>
              </a:ext>
            </a:extLst>
          </p:cNvPr>
          <p:cNvCxnSpPr>
            <a:cxnSpLocks/>
          </p:cNvCxnSpPr>
          <p:nvPr/>
        </p:nvCxnSpPr>
        <p:spPr>
          <a:xfrm>
            <a:off x="8594328" y="588349"/>
            <a:ext cx="3597672" cy="0"/>
          </a:xfrm>
          <a:prstGeom prst="line">
            <a:avLst/>
          </a:prstGeom>
          <a:ln w="25400">
            <a:solidFill>
              <a:srgbClr val="E475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0890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86EB7-4D74-7C47-B254-E7ADDCFC5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6B294-BB7A-7646-8E21-F9530A2E3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0504"/>
            <a:ext cx="8554278" cy="462645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RAM is much faster but usually much smaller than the disk and all RAM data is lost when the computer powers off</a:t>
            </a:r>
          </a:p>
          <a:p>
            <a:r>
              <a:rPr lang="en-US" dirty="0"/>
              <a:t>Think of memory as your working or scratch space and the disk as your permanent storage</a:t>
            </a:r>
          </a:p>
          <a:p>
            <a:r>
              <a:rPr lang="en-US" dirty="0"/>
              <a:t>Memory is broken up into discrete cells of a fixed size called a </a:t>
            </a:r>
            <a:r>
              <a:rPr lang="en-US" i="1" dirty="0"/>
              <a:t>byte</a:t>
            </a:r>
            <a:r>
              <a:rPr lang="en-US" dirty="0"/>
              <a:t> that can hold a number between 0 and 255 (8 bits)</a:t>
            </a:r>
          </a:p>
          <a:p>
            <a:r>
              <a:rPr lang="en-US" dirty="0"/>
              <a:t>Cells have integer addresses just like mailboxes</a:t>
            </a:r>
          </a:p>
          <a:p>
            <a:r>
              <a:rPr lang="en-US" dirty="0"/>
              <a:t>CPUs can read/write data at specific memory locations</a:t>
            </a:r>
          </a:p>
          <a:p>
            <a:r>
              <a:rPr lang="en-US" dirty="0"/>
              <a:t>Everything from actual numbers to music to videos is broken down and stored as a sequence of bytes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4A3AF5A-4B55-004F-B8D8-795C3E3FF0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9422" y="2009548"/>
            <a:ext cx="958662" cy="3120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AFE62FA1-3DB4-8145-9374-033D5A4C76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8084" y="2179582"/>
            <a:ext cx="1301527" cy="2559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AE1F099-50E2-3F4D-963B-F15F2E5A8B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4328" y="-9526"/>
            <a:ext cx="3597672" cy="922881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68E2009-B3A2-FC45-BD30-53A58B93B3FF}"/>
              </a:ext>
            </a:extLst>
          </p:cNvPr>
          <p:cNvCxnSpPr>
            <a:cxnSpLocks/>
          </p:cNvCxnSpPr>
          <p:nvPr/>
        </p:nvCxnSpPr>
        <p:spPr>
          <a:xfrm>
            <a:off x="8594328" y="889428"/>
            <a:ext cx="3597672" cy="0"/>
          </a:xfrm>
          <a:prstGeom prst="line">
            <a:avLst/>
          </a:prstGeom>
          <a:ln w="25400">
            <a:solidFill>
              <a:srgbClr val="E475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86398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94B0D-7AF5-A64A-9C3E-6C8D911F2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Disk (nonvolatile) 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FC060-D424-F84B-B641-D8510E1E7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339253" cy="4351338"/>
          </a:xfrm>
        </p:spPr>
        <p:txBody>
          <a:bodyPr/>
          <a:lstStyle/>
          <a:p>
            <a:r>
              <a:rPr lang="en-US" i="1" dirty="0"/>
              <a:t>Files</a:t>
            </a:r>
            <a:r>
              <a:rPr lang="en-US" dirty="0"/>
              <a:t> hold data meant to be treated as a unit such as </a:t>
            </a:r>
            <a:r>
              <a:rPr lang="en-US" b="1" dirty="0"/>
              <a:t>ladygaga.mp3</a:t>
            </a:r>
            <a:r>
              <a:rPr lang="en-US" dirty="0"/>
              <a:t> or </a:t>
            </a:r>
            <a:r>
              <a:rPr lang="en-US" b="1" dirty="0" err="1"/>
              <a:t>sales.csv</a:t>
            </a:r>
            <a:endParaRPr lang="en-US" b="1" dirty="0"/>
          </a:p>
          <a:p>
            <a:r>
              <a:rPr lang="en-US" i="1" dirty="0"/>
              <a:t>Directories</a:t>
            </a:r>
            <a:r>
              <a:rPr lang="en-US" dirty="0"/>
              <a:t> (folders) group files and other</a:t>
            </a:r>
            <a:br>
              <a:rPr lang="en-US" dirty="0"/>
            </a:br>
            <a:r>
              <a:rPr lang="en-US" dirty="0"/>
              <a:t>(sub-)directories</a:t>
            </a:r>
          </a:p>
          <a:p>
            <a:r>
              <a:rPr lang="en-US" dirty="0"/>
              <a:t>Disk is a tree of folders with files in the leaves</a:t>
            </a:r>
          </a:p>
          <a:p>
            <a:r>
              <a:rPr lang="en-US" dirty="0"/>
              <a:t>Executing programs have a </a:t>
            </a:r>
            <a:r>
              <a:rPr lang="en-US" i="1" dirty="0"/>
              <a:t>current working directory</a:t>
            </a:r>
            <a:r>
              <a:rPr lang="en-US" dirty="0"/>
              <a:t> and file specs (paths) are relative to that</a:t>
            </a:r>
            <a:endParaRPr lang="en-US" i="1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66DB34-36D0-A241-91B3-1F3CEA81D7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101" y="5248476"/>
            <a:ext cx="6233007" cy="12443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AF0937C-A8FA-B841-961A-CD39C7221F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2237" y="1557314"/>
            <a:ext cx="2467767" cy="3922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1830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65F4F-AA56-3347-8FFD-86D677154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4963"/>
          </a:xfrm>
        </p:spPr>
        <p:txBody>
          <a:bodyPr/>
          <a:lstStyle/>
          <a:p>
            <a:r>
              <a:rPr lang="en-US" dirty="0"/>
              <a:t>Paths to directories and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BD797-AF19-7D46-A71B-6E5278F33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0088"/>
            <a:ext cx="10515600" cy="4916875"/>
          </a:xfrm>
        </p:spPr>
        <p:txBody>
          <a:bodyPr/>
          <a:lstStyle/>
          <a:p>
            <a:r>
              <a:rPr lang="en-US" i="1" dirty="0"/>
              <a:t>Path</a:t>
            </a:r>
            <a:r>
              <a:rPr lang="en-US" dirty="0"/>
              <a:t> is slash-separated sequence of </a:t>
            </a:r>
            <a:r>
              <a:rPr lang="en-US" dirty="0" err="1"/>
              <a:t>dir</a:t>
            </a:r>
            <a:r>
              <a:rPr lang="en-US" dirty="0"/>
              <a:t> names, optionally followed by file name</a:t>
            </a:r>
          </a:p>
          <a:p>
            <a:pPr lvl="1"/>
            <a:r>
              <a:rPr lang="en-US" dirty="0"/>
              <a:t>The </a:t>
            </a:r>
            <a:r>
              <a:rPr lang="en-US" i="1" dirty="0"/>
              <a:t>root</a:t>
            </a:r>
            <a:r>
              <a:rPr lang="en-US" dirty="0"/>
              <a:t> is a single slash "/" and absolute paths start with "/"</a:t>
            </a:r>
          </a:p>
          <a:p>
            <a:pPr lvl="1"/>
            <a:r>
              <a:rPr lang="en-US" dirty="0"/>
              <a:t>Shorthand for your user home directory is "~" such as </a:t>
            </a:r>
            <a:r>
              <a:rPr lang="en-US" b="1" dirty="0"/>
              <a:t>/Users/</a:t>
            </a:r>
            <a:r>
              <a:rPr lang="en-US" b="1" dirty="0" err="1"/>
              <a:t>parrt</a:t>
            </a:r>
            <a:endParaRPr lang="en-US" dirty="0"/>
          </a:p>
          <a:p>
            <a:r>
              <a:rPr lang="en-US" i="1" dirty="0"/>
              <a:t>Relative paths </a:t>
            </a:r>
            <a:r>
              <a:rPr lang="en-US" dirty="0"/>
              <a:t>do not start with "/" or "~" and are relative to current working directory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91A2803D-3AF0-704E-8FC8-23722E5094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57625"/>
            <a:ext cx="12192000" cy="300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02925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3F447-95D4-4946-992C-9424BBBFD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20A38-4B6A-7543-BCF6-396CAA95F0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0020"/>
            <a:ext cx="10515600" cy="4626943"/>
          </a:xfrm>
        </p:spPr>
        <p:txBody>
          <a:bodyPr/>
          <a:lstStyle/>
          <a:p>
            <a:r>
              <a:rPr lang="en-US" b="1" dirty="0" err="1"/>
              <a:t>parrt</a:t>
            </a:r>
            <a:r>
              <a:rPr lang="en-US" dirty="0"/>
              <a:t> </a:t>
            </a:r>
            <a:r>
              <a:rPr lang="en-US" dirty="0" err="1"/>
              <a:t>dir</a:t>
            </a:r>
            <a:r>
              <a:rPr lang="en-US" dirty="0"/>
              <a:t> is </a:t>
            </a:r>
            <a:r>
              <a:rPr lang="en-US" b="1" dirty="0"/>
              <a:t>/Users/</a:t>
            </a:r>
            <a:r>
              <a:rPr lang="en-US" b="1" dirty="0" err="1"/>
              <a:t>parrt</a:t>
            </a:r>
            <a:r>
              <a:rPr lang="en-US" dirty="0"/>
              <a:t> or </a:t>
            </a:r>
            <a:r>
              <a:rPr lang="en-US" b="1" dirty="0"/>
              <a:t>~</a:t>
            </a:r>
            <a:r>
              <a:rPr lang="en-US" b="1" dirty="0" err="1"/>
              <a:t>parrt</a:t>
            </a:r>
            <a:r>
              <a:rPr lang="en-US" dirty="0"/>
              <a:t> or just </a:t>
            </a:r>
            <a:r>
              <a:rPr lang="en-US" b="1" dirty="0"/>
              <a:t>~</a:t>
            </a:r>
          </a:p>
          <a:p>
            <a:r>
              <a:rPr lang="en-US" dirty="0"/>
              <a:t>If current working directory is </a:t>
            </a:r>
            <a:r>
              <a:rPr lang="en-US" b="1" dirty="0" err="1"/>
              <a:t>parrt</a:t>
            </a:r>
            <a:r>
              <a:rPr lang="en-US" dirty="0"/>
              <a:t> then </a:t>
            </a:r>
            <a:r>
              <a:rPr lang="en-US" b="1" dirty="0"/>
              <a:t>msds501</a:t>
            </a:r>
            <a:r>
              <a:rPr lang="en-US" dirty="0"/>
              <a:t> </a:t>
            </a:r>
            <a:r>
              <a:rPr lang="en-US" dirty="0" err="1"/>
              <a:t>dir</a:t>
            </a:r>
            <a:r>
              <a:rPr lang="en-US" dirty="0"/>
              <a:t> is </a:t>
            </a:r>
            <a:r>
              <a:rPr lang="en-US" b="1" dirty="0"/>
              <a:t>classes/msds501</a:t>
            </a:r>
            <a:r>
              <a:rPr lang="en-US" dirty="0"/>
              <a:t> relative to that</a:t>
            </a:r>
          </a:p>
          <a:p>
            <a:r>
              <a:rPr lang="en-US" dirty="0"/>
              <a:t>If current working directory is </a:t>
            </a:r>
            <a:r>
              <a:rPr lang="en-US" b="1" dirty="0"/>
              <a:t>images-</a:t>
            </a:r>
            <a:r>
              <a:rPr lang="en-US" b="1" dirty="0" err="1"/>
              <a:t>parrt</a:t>
            </a:r>
            <a:r>
              <a:rPr lang="en-US" dirty="0"/>
              <a:t>, path to </a:t>
            </a:r>
            <a:r>
              <a:rPr lang="en-US" b="1" dirty="0" err="1"/>
              <a:t>view.py</a:t>
            </a:r>
            <a:r>
              <a:rPr lang="en-US" b="1" dirty="0"/>
              <a:t> </a:t>
            </a:r>
            <a:r>
              <a:rPr lang="en-US" dirty="0"/>
              <a:t>is just </a:t>
            </a:r>
            <a:r>
              <a:rPr lang="en-US" b="1" dirty="0" err="1"/>
              <a:t>view.py</a:t>
            </a:r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0943C6-E13A-E247-9CA8-B76B0F421F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33123"/>
            <a:ext cx="12190563" cy="2613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1120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A021D-42D7-9E40-A0B0-7E49DD373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shell / terminal / command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BEF02-DA2C-A349-9D82-BD60928BA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r>
              <a:rPr lang="en-US" dirty="0"/>
              <a:t>Before GUIs, the terminal was all we had and what we used to examine files, check the state of the machine, execute programs, transmit files to other computers, etc.</a:t>
            </a:r>
          </a:p>
          <a:p>
            <a:r>
              <a:rPr lang="en-US" dirty="0"/>
              <a:t>The terminal is running a "shell", a command interpreter that is another simple language, but one designed with commands to control your computer</a:t>
            </a:r>
          </a:p>
          <a:p>
            <a:r>
              <a:rPr lang="en-US" b="1" dirty="0"/>
              <a:t>echo</a:t>
            </a:r>
            <a:r>
              <a:rPr lang="en-US" dirty="0"/>
              <a:t> is like </a:t>
            </a:r>
            <a:r>
              <a:rPr lang="en-US" b="1" dirty="0"/>
              <a:t>print</a:t>
            </a:r>
          </a:p>
          <a:p>
            <a:r>
              <a:rPr lang="en-US" b="1" dirty="0"/>
              <a:t>cd</a:t>
            </a:r>
            <a:r>
              <a:rPr lang="en-US" dirty="0"/>
              <a:t> changes directory</a:t>
            </a:r>
          </a:p>
          <a:p>
            <a:r>
              <a:rPr lang="en-US" b="1" dirty="0"/>
              <a:t>ls</a:t>
            </a:r>
            <a:r>
              <a:rPr lang="en-US" dirty="0"/>
              <a:t> lists files in directory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25FDFD-9671-E245-A828-AA9C13B94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6200" y="4001294"/>
            <a:ext cx="7035800" cy="284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0983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42898-4DCA-5648-8F5E-451E129B0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1562"/>
          </a:xfrm>
        </p:spPr>
        <p:txBody>
          <a:bodyPr/>
          <a:lstStyle/>
          <a:p>
            <a:r>
              <a:rPr lang="en-US" dirty="0"/>
              <a:t>Git /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3DEB5-8CE7-004F-9B1F-35C610F5B8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0449"/>
            <a:ext cx="10515600" cy="4816514"/>
          </a:xfrm>
        </p:spPr>
        <p:txBody>
          <a:bodyPr/>
          <a:lstStyle/>
          <a:p>
            <a:r>
              <a:rPr lang="en-US" dirty="0"/>
              <a:t>Git = version control for a </a:t>
            </a:r>
            <a:r>
              <a:rPr lang="en-US" i="1" dirty="0"/>
              <a:t>repository</a:t>
            </a:r>
            <a:r>
              <a:rPr lang="en-US" dirty="0"/>
              <a:t>, which is</a:t>
            </a:r>
            <a:br>
              <a:rPr lang="en-US" dirty="0"/>
            </a:br>
            <a:r>
              <a:rPr lang="en-US" dirty="0"/>
              <a:t>represented by a directory with your code, data</a:t>
            </a:r>
          </a:p>
          <a:p>
            <a:r>
              <a:rPr lang="en-US" dirty="0"/>
              <a:t>Git tracks changes made to files in repo </a:t>
            </a:r>
            <a:r>
              <a:rPr lang="en-US" dirty="0" err="1"/>
              <a:t>dir</a:t>
            </a:r>
            <a:endParaRPr lang="en-US" dirty="0"/>
          </a:p>
          <a:p>
            <a:r>
              <a:rPr lang="en-US" dirty="0" err="1"/>
              <a:t>Github</a:t>
            </a:r>
            <a:r>
              <a:rPr lang="en-US" dirty="0"/>
              <a:t> = website that hosts git repositories</a:t>
            </a:r>
          </a:p>
          <a:p>
            <a:r>
              <a:rPr lang="en-US" dirty="0"/>
              <a:t>We push/pull from laptop to </a:t>
            </a:r>
            <a:r>
              <a:rPr lang="en-US" dirty="0" err="1"/>
              <a:t>github</a:t>
            </a:r>
            <a:r>
              <a:rPr lang="en-US" dirty="0"/>
              <a:t> to share code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3EDE5E-3806-884E-B364-9736477530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8777" y="468354"/>
            <a:ext cx="3196693" cy="55727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7344A61-C904-A047-9DF1-CEBE43E589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798" y="3869065"/>
            <a:ext cx="65405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6740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269BC-FCD0-3641-BD6D-5B96C2417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</a:t>
            </a:r>
            <a:r>
              <a:rPr lang="mr-IN" dirty="0"/>
              <a:t>…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453FF-9B1C-204B-BAC3-7506D02A7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That means we need to know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A51DEE-4B36-8844-9444-48364D4297AC}"/>
              </a:ext>
            </a:extLst>
          </p:cNvPr>
          <p:cNvSpPr txBox="1"/>
          <p:nvPr/>
        </p:nvSpPr>
        <p:spPr>
          <a:xfrm>
            <a:off x="966141" y="2438888"/>
            <a:ext cx="5804310" cy="15696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def walk(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A,nrows,ncols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for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in range(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nrows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    for j in range(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ncols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        # process A[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][j]</a:t>
            </a:r>
          </a:p>
        </p:txBody>
      </p:sp>
    </p:spTree>
    <p:extLst>
      <p:ext uri="{BB962C8B-B14F-4D97-AF65-F5344CB8AC3E}">
        <p14:creationId xmlns:p14="http://schemas.microsoft.com/office/powerpoint/2010/main" val="3002228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0BDF3-3E03-814B-BC8D-805FC7CBD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programming / coding?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9725C-B39B-D941-B689-6145A268E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Literally: Creating a set of instructions for a computer to execute</a:t>
            </a:r>
          </a:p>
          <a:p>
            <a:r>
              <a:rPr lang="en-US" dirty="0"/>
              <a:t>First construct a sequence of abstract operations, sometimes called an </a:t>
            </a:r>
            <a:r>
              <a:rPr lang="en-US" i="1" dirty="0"/>
              <a:t>algorithm</a:t>
            </a:r>
            <a:r>
              <a:rPr lang="en-US" dirty="0"/>
              <a:t> or </a:t>
            </a:r>
            <a:r>
              <a:rPr lang="en-US" i="1" dirty="0"/>
              <a:t>workplan</a:t>
            </a:r>
            <a:r>
              <a:rPr lang="en-US" dirty="0"/>
              <a:t>, that performs a desired task</a:t>
            </a:r>
          </a:p>
          <a:p>
            <a:r>
              <a:rPr lang="en-US" dirty="0"/>
              <a:t>Then translate these abstract operations to concrete and precise instructions</a:t>
            </a:r>
          </a:p>
          <a:p>
            <a:r>
              <a:rPr lang="en-US" dirty="0"/>
              <a:t>These instructions must follow the grammatical structure of a programming language, such as Python</a:t>
            </a:r>
          </a:p>
          <a:p>
            <a:r>
              <a:rPr lang="en-US" dirty="0"/>
              <a:t>Each instruction typically solves a tiny piece of the problem</a:t>
            </a:r>
          </a:p>
          <a:p>
            <a:r>
              <a:rPr lang="en-US" dirty="0"/>
              <a:t>The emergent behavior of the program solves our task</a:t>
            </a:r>
          </a:p>
        </p:txBody>
      </p:sp>
    </p:spTree>
    <p:extLst>
      <p:ext uri="{BB962C8B-B14F-4D97-AF65-F5344CB8AC3E}">
        <p14:creationId xmlns:p14="http://schemas.microsoft.com/office/powerpoint/2010/main" val="1706022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B48B8-FB04-6C48-9A71-3553EAB5D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Executing programs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383BF-5AA6-C34C-9B1A-6F6E9CC5C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Computers don't inherently understand Python or any other programming language</a:t>
            </a:r>
          </a:p>
          <a:p>
            <a:r>
              <a:rPr lang="en-US" dirty="0"/>
              <a:t>A programmer has to create a program, called an interpreter, in some language X that understands statements in language Y (Python's interpreter is written in the C language)</a:t>
            </a:r>
          </a:p>
          <a:p>
            <a:r>
              <a:rPr lang="en-US" dirty="0"/>
              <a:t>We'll use three interfaces to access a Python interpreter:</a:t>
            </a:r>
          </a:p>
          <a:p>
            <a:pPr lvl="1"/>
            <a:r>
              <a:rPr lang="en-US" dirty="0">
                <a:hlinkClick r:id="rId2"/>
              </a:rPr>
              <a:t>pythontutor.com</a:t>
            </a:r>
            <a:r>
              <a:rPr lang="en-US" dirty="0"/>
              <a:t> (no setup and visualizes Python executions)</a:t>
            </a:r>
          </a:p>
          <a:p>
            <a:pPr lvl="1"/>
            <a:r>
              <a:rPr lang="en-US" dirty="0"/>
              <a:t>The UNIX </a:t>
            </a:r>
            <a:r>
              <a:rPr lang="en-US" dirty="0" err="1"/>
              <a:t>commandline</a:t>
            </a:r>
            <a:r>
              <a:rPr lang="en-US" dirty="0"/>
              <a:t> to run Python .</a:t>
            </a:r>
            <a:r>
              <a:rPr lang="en-US" dirty="0" err="1"/>
              <a:t>py</a:t>
            </a:r>
            <a:r>
              <a:rPr lang="en-US" dirty="0"/>
              <a:t> files and to interact</a:t>
            </a:r>
          </a:p>
          <a:p>
            <a:pPr lvl="1"/>
            <a:r>
              <a:rPr lang="en-US" dirty="0" err="1"/>
              <a:t>Jupyter</a:t>
            </a:r>
            <a:r>
              <a:rPr lang="en-US" dirty="0"/>
              <a:t> notebooks, a browser interface for code and notes</a:t>
            </a:r>
          </a:p>
          <a:p>
            <a:r>
              <a:rPr lang="en-US" dirty="0"/>
              <a:t>We'll even learn to execute code on a remote cloud computer</a:t>
            </a:r>
          </a:p>
        </p:txBody>
      </p:sp>
    </p:spTree>
    <p:extLst>
      <p:ext uri="{BB962C8B-B14F-4D97-AF65-F5344CB8AC3E}">
        <p14:creationId xmlns:p14="http://schemas.microsoft.com/office/powerpoint/2010/main" val="1818246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080BB-E52A-DF46-A031-5B0AE2C51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tutor           </a:t>
            </a:r>
            <a:r>
              <a:rPr lang="en-US" dirty="0">
                <a:hlinkClick r:id="rId2"/>
              </a:rPr>
              <a:t>http://pythontutor.com/</a:t>
            </a:r>
            <a:r>
              <a:rPr lang="en-US" dirty="0"/>
              <a:t>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14B5BE1-029C-094C-B4EE-C4BC832B5A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Type/execute code without installing software on your laptop</a:t>
            </a:r>
          </a:p>
          <a:p>
            <a:r>
              <a:rPr lang="en-US" dirty="0"/>
              <a:t>Visualizes the state of the Python interpreter</a:t>
            </a:r>
          </a:p>
          <a:p>
            <a:r>
              <a:rPr lang="en-US" dirty="0"/>
              <a:t>Really nice interactive tool for learning Python (and other </a:t>
            </a:r>
            <a:r>
              <a:rPr lang="en-US" dirty="0" err="1"/>
              <a:t>langs</a:t>
            </a:r>
            <a:r>
              <a:rPr lang="en-US" dirty="0"/>
              <a:t>)</a:t>
            </a:r>
          </a:p>
        </p:txBody>
      </p: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9AAD8415-6425-8841-BC48-0E63ABA5C0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679554"/>
            <a:ext cx="10515600" cy="1914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996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478E7-BC9E-344D-98D3-DF604BCBF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from the </a:t>
            </a:r>
            <a:r>
              <a:rPr lang="en-US" dirty="0" err="1"/>
              <a:t>commandline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E37CA0-84C0-6D46-B9E3-62C225BD9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commandline</a:t>
            </a:r>
            <a:r>
              <a:rPr lang="en-US" dirty="0"/>
              <a:t> is built in to Macs / </a:t>
            </a:r>
            <a:r>
              <a:rPr lang="en-US" dirty="0" err="1"/>
              <a:t>unix</a:t>
            </a:r>
            <a:r>
              <a:rPr lang="en-US" dirty="0"/>
              <a:t> machines</a:t>
            </a:r>
          </a:p>
          <a:p>
            <a:r>
              <a:rPr lang="en-US" dirty="0"/>
              <a:t>Python interpreter installed with </a:t>
            </a:r>
            <a:r>
              <a:rPr lang="en-US" dirty="0">
                <a:hlinkClick r:id="rId2"/>
              </a:rPr>
              <a:t>Anaconda</a:t>
            </a:r>
            <a:endParaRPr lang="en-US" dirty="0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AD535448-F8A5-6F40-93A2-4D5F2A1741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4" y="3192463"/>
            <a:ext cx="6743700" cy="29591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FE9A3D2-761A-A240-B4DD-1F361E599B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4135" y="3192463"/>
            <a:ext cx="3937000" cy="29845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8AAB95E-E856-0642-93B7-CA4008E017C6}"/>
              </a:ext>
            </a:extLst>
          </p:cNvPr>
          <p:cNvSpPr/>
          <p:nvPr/>
        </p:nvSpPr>
        <p:spPr>
          <a:xfrm>
            <a:off x="3598065" y="6308209"/>
            <a:ext cx="12490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Interactive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EDBC12E-9D5D-4549-B886-8A9002E34261}"/>
              </a:ext>
            </a:extLst>
          </p:cNvPr>
          <p:cNvSpPr/>
          <p:nvPr/>
        </p:nvSpPr>
        <p:spPr>
          <a:xfrm>
            <a:off x="5944562" y="6308209"/>
            <a:ext cx="748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batch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337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F3B6A-F884-C949-A412-E00120CC8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within a</a:t>
            </a:r>
            <a:br>
              <a:rPr lang="en-US" dirty="0"/>
            </a:br>
            <a:r>
              <a:rPr lang="en-US" dirty="0" err="1"/>
              <a:t>Jupyter</a:t>
            </a:r>
            <a:r>
              <a:rPr lang="en-US" dirty="0"/>
              <a:t> notebook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605DC-6EFC-AA44-AE71-C3EFF6B0F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53615" cy="4351338"/>
          </a:xfrm>
        </p:spPr>
        <p:txBody>
          <a:bodyPr/>
          <a:lstStyle/>
          <a:p>
            <a:r>
              <a:rPr lang="en-US" dirty="0"/>
              <a:t>Interactive execution for code, notes, data, visualizations</a:t>
            </a:r>
          </a:p>
          <a:p>
            <a:r>
              <a:rPr lang="en-US" dirty="0"/>
              <a:t>Installed automatically with </a:t>
            </a:r>
            <a:r>
              <a:rPr lang="en-US" dirty="0">
                <a:hlinkClick r:id="rId2"/>
              </a:rPr>
              <a:t>Anaconda</a:t>
            </a:r>
            <a:endParaRPr lang="en-US" dirty="0"/>
          </a:p>
          <a:p>
            <a:r>
              <a:rPr lang="en-US" dirty="0"/>
              <a:t>The Python interpreter keeps running in the background so we can interactively try different code snippets</a:t>
            </a:r>
          </a:p>
          <a:p>
            <a:r>
              <a:rPr lang="en-US" dirty="0"/>
              <a:t>This will likely be your primary data science development environment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EB17D3-74DC-0544-BF7F-14307167E0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1034" y="664855"/>
            <a:ext cx="4775200" cy="542290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AEA8F30-6795-4149-9C2F-FBEE4835BAB8}"/>
              </a:ext>
            </a:extLst>
          </p:cNvPr>
          <p:cNvCxnSpPr>
            <a:cxnSpLocks/>
          </p:cNvCxnSpPr>
          <p:nvPr/>
        </p:nvCxnSpPr>
        <p:spPr>
          <a:xfrm>
            <a:off x="7014118" y="161692"/>
            <a:ext cx="0" cy="6534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4059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7857C-E1AB-C947-AF8E-1F4AB80C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libraries make us more productive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798D0-C068-974F-8DD6-44632A46DA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6566"/>
            <a:ext cx="10515600" cy="4660397"/>
          </a:xfrm>
        </p:spPr>
        <p:txBody>
          <a:bodyPr>
            <a:normAutofit/>
          </a:bodyPr>
          <a:lstStyle/>
          <a:p>
            <a:r>
              <a:rPr lang="en-US" dirty="0"/>
              <a:t>Libraries provide repertoire of existing functionality we can leverage to boost productivity</a:t>
            </a:r>
          </a:p>
          <a:p>
            <a:r>
              <a:rPr lang="en-US" dirty="0"/>
              <a:t>You'll use </a:t>
            </a:r>
            <a:r>
              <a:rPr lang="en-US" b="1" dirty="0"/>
              <a:t>matplotlib</a:t>
            </a:r>
            <a:r>
              <a:rPr lang="en-US" dirty="0"/>
              <a:t>, </a:t>
            </a:r>
            <a:r>
              <a:rPr lang="en-US" b="1" dirty="0" err="1"/>
              <a:t>numpy</a:t>
            </a:r>
            <a:r>
              <a:rPr lang="en-US" dirty="0"/>
              <a:t>, </a:t>
            </a:r>
            <a:r>
              <a:rPr lang="en-US" b="1" dirty="0"/>
              <a:t>pandas</a:t>
            </a:r>
            <a:r>
              <a:rPr lang="en-US" dirty="0"/>
              <a:t>, and </a:t>
            </a:r>
            <a:r>
              <a:rPr lang="en-US" b="1" dirty="0"/>
              <a:t>scikit-learn</a:t>
            </a:r>
            <a:r>
              <a:rPr lang="en-US" dirty="0"/>
              <a:t> extensively throughout the MSDS program</a:t>
            </a:r>
          </a:p>
          <a:p>
            <a:r>
              <a:rPr lang="en-US" dirty="0"/>
              <a:t>The application programmers interface (API) is huge for these libraries and it takes a while to learn them, but they are very powerful</a:t>
            </a:r>
          </a:p>
          <a:p>
            <a:r>
              <a:rPr lang="en-US" dirty="0"/>
              <a:t>Google / stack overflow will be your friends here as you learn</a:t>
            </a:r>
          </a:p>
          <a:p>
            <a:r>
              <a:rPr lang="en-US" dirty="0"/>
              <a:t>Never ask what the parameters are to a library function; you must be independently functional so look it up yourself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891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AADAA-494C-EA45-A9B2-307AB5B9A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functionality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E5E84A-C4EC-1644-AD29-9D4D208D70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052" y="1996068"/>
            <a:ext cx="5578119" cy="38587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2C7FC9C-FC21-AB4B-8F7E-595F33B03F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186012"/>
            <a:ext cx="6096000" cy="172251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5CDE8A8-4027-2B42-9E5A-EC6BF297A5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8778" y="365125"/>
            <a:ext cx="3631193" cy="3357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03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8F7BB-57CE-244F-9410-EB2B222B6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1021896" cy="2852737"/>
          </a:xfrm>
        </p:spPr>
        <p:txBody>
          <a:bodyPr/>
          <a:lstStyle/>
          <a:p>
            <a:r>
              <a:rPr lang="en-US" dirty="0"/>
              <a:t>Getting to know your computer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B8834E-56CF-F64B-96AE-85761EAAEB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programmer's perspective</a:t>
            </a:r>
          </a:p>
        </p:txBody>
      </p:sp>
    </p:spTree>
    <p:extLst>
      <p:ext uri="{BB962C8B-B14F-4D97-AF65-F5344CB8AC3E}">
        <p14:creationId xmlns:p14="http://schemas.microsoft.com/office/powerpoint/2010/main" val="2782763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sf" id="{A291714E-D792-6043-B4EF-65EF2F87B769}" vid="{96EE3A04-EE60-9E4C-8038-064EAFFB50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1250</TotalTime>
  <Words>980</Words>
  <Application>Microsoft Macintosh PowerPoint</Application>
  <PresentationFormat>Widescreen</PresentationFormat>
  <Paragraphs>95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Monaco</vt:lpstr>
      <vt:lpstr>Office Theme</vt:lpstr>
      <vt:lpstr>An overview of the Python programming ecosystem</vt:lpstr>
      <vt:lpstr>What is programming / coding?</vt:lpstr>
      <vt:lpstr>Executing programs</vt:lpstr>
      <vt:lpstr>Python tutor           http://pythontutor.com/ </vt:lpstr>
      <vt:lpstr>Python from the commandline</vt:lpstr>
      <vt:lpstr>Python within a Jupyter notebook</vt:lpstr>
      <vt:lpstr>Python libraries make us more productive</vt:lpstr>
      <vt:lpstr>Sample functionality</vt:lpstr>
      <vt:lpstr>Getting to know your computer</vt:lpstr>
      <vt:lpstr>Computer components</vt:lpstr>
      <vt:lpstr>Processor</vt:lpstr>
      <vt:lpstr>Memory</vt:lpstr>
      <vt:lpstr>Disk (nonvolatile) storage</vt:lpstr>
      <vt:lpstr>Paths to directories and files</vt:lpstr>
      <vt:lpstr>Path examples</vt:lpstr>
      <vt:lpstr>The shell / terminal / command line</vt:lpstr>
      <vt:lpstr>Git / github</vt:lpstr>
      <vt:lpstr>Most…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Walking data structures</dc:title>
  <dc:creator>Terence Parr</dc:creator>
  <cp:lastModifiedBy>Terence Parr</cp:lastModifiedBy>
  <cp:revision>45</cp:revision>
  <cp:lastPrinted>2019-02-12T19:51:14Z</cp:lastPrinted>
  <dcterms:created xsi:type="dcterms:W3CDTF">2021-05-30T21:47:30Z</dcterms:created>
  <dcterms:modified xsi:type="dcterms:W3CDTF">2021-05-31T18:37:40Z</dcterms:modified>
</cp:coreProperties>
</file>