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75" r:id="rId7"/>
    <p:sldId id="260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4" r:id="rId17"/>
    <p:sldId id="278" r:id="rId18"/>
    <p:sldId id="270" r:id="rId19"/>
    <p:sldId id="271" r:id="rId20"/>
    <p:sldId id="272" r:id="rId21"/>
    <p:sldId id="277" r:id="rId22"/>
    <p:sldId id="276" r:id="rId23"/>
    <p:sldId id="273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zV58Zm8FuBKtREubmlbKHnPI-_LZlkz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tackoverflow.com/questions/tagged/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quest.io/blog/jupyter-notebook-tutorial/" TargetMode="External"/><Relationship Id="rId4" Type="http://schemas.openxmlformats.org/officeDocument/2006/relationships/hyperlink" Target="https://www.youtube.com/watch?v=RFabWieska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UNIX command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Also called terminal, shell, etc...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02E1-2643-5D42-BE85-4F521C83C341}"/>
              </a:ext>
            </a:extLst>
          </p:cNvPr>
          <p:cNvSpPr txBox="1"/>
          <p:nvPr/>
        </p:nvSpPr>
        <p:spPr>
          <a:xfrm>
            <a:off x="2664541" y="5550971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</a:t>
            </a:r>
            <a:r>
              <a:rPr lang="en-US" dirty="0">
                <a:hlinkClick r:id="rId2"/>
              </a:rPr>
              <a:t>Videos from Philip Guo (pythontutor guy) on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EB2A-871D-7D49-995E-1432D2F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: change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AE7A-A2B8-CA46-B82C-5716CC0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"move" around the disk hierarchy/tree, use </a:t>
            </a:r>
            <a:r>
              <a:rPr lang="en-US" b="1" dirty="0"/>
              <a:t>cd</a:t>
            </a:r>
            <a:r>
              <a:rPr lang="en-US" dirty="0"/>
              <a:t> command to change the current working directory (i.e., where am I?)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B0DB-38ED-6D4D-962D-52BF6709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52" y="2724220"/>
            <a:ext cx="6868243" cy="35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B185-CA8F-B344-83B4-AF1D182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Dot, Dot-Dot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AB85-A6D0-514C-8A56-CD6BBAD6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"." means current working directory</a:t>
            </a:r>
          </a:p>
          <a:p>
            <a:r>
              <a:rPr lang="en-US" dirty="0"/>
              <a:t>Dot-Dot ".." means directory above current working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4E736-DEF7-8147-A17C-D078F71F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086099"/>
            <a:ext cx="5244730" cy="2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D57F-1D14-C146-986D-F0FE32E0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files and directories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C0299-0484-6540-9F9D-12E859D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r>
              <a:rPr lang="en-US" b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newdirname</a:t>
            </a:r>
            <a:r>
              <a:rPr lang="en-US" dirty="0"/>
              <a:t>: make directory</a:t>
            </a:r>
          </a:p>
          <a:p>
            <a:r>
              <a:rPr lang="en-US" b="1" dirty="0"/>
              <a:t>cp</a:t>
            </a:r>
            <a:r>
              <a:rPr lang="en-US" i="1" dirty="0"/>
              <a:t> source target</a:t>
            </a:r>
            <a:r>
              <a:rPr lang="en-US" dirty="0"/>
              <a:t>: copy file or directory</a:t>
            </a:r>
          </a:p>
          <a:p>
            <a:r>
              <a:rPr lang="en-US" b="1" dirty="0"/>
              <a:t>mv</a:t>
            </a:r>
            <a:r>
              <a:rPr lang="en-US" dirty="0"/>
              <a:t> </a:t>
            </a:r>
            <a:r>
              <a:rPr lang="en-US" i="1" dirty="0" err="1"/>
              <a:t>oldname</a:t>
            </a:r>
            <a:r>
              <a:rPr lang="en-US" i="1" dirty="0"/>
              <a:t> newname</a:t>
            </a:r>
            <a:r>
              <a:rPr lang="en-US" dirty="0"/>
              <a:t>: rename or move files/</a:t>
            </a:r>
            <a:r>
              <a:rPr lang="en-US" dirty="0" err="1"/>
              <a:t>dirs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F580-11F2-DA46-BBBF-E54C7A7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00002"/>
            <a:ext cx="9740900" cy="4257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8D5C6-4BF6-2048-9187-F465EF51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32" y="458232"/>
            <a:ext cx="2298700" cy="180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3322A-D70C-7449-A1AB-A93EADC8F97F}"/>
              </a:ext>
            </a:extLst>
          </p:cNvPr>
          <p:cNvSpPr txBox="1"/>
          <p:nvPr/>
        </p:nvSpPr>
        <p:spPr>
          <a:xfrm>
            <a:off x="9828996" y="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</a:t>
            </a:r>
            <a:r>
              <a:rPr lang="en-US" dirty="0" err="1"/>
              <a:t>dir</a:t>
            </a:r>
            <a:r>
              <a:rPr lang="en-US" dirty="0"/>
              <a:t> appear</a:t>
            </a:r>
          </a:p>
        </p:txBody>
      </p:sp>
    </p:spTree>
    <p:extLst>
      <p:ext uri="{BB962C8B-B14F-4D97-AF65-F5344CB8AC3E}">
        <p14:creationId xmlns:p14="http://schemas.microsoft.com/office/powerpoint/2010/main" val="207421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b="1" dirty="0"/>
              <a:t>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A7AF-BB59-EC46-8585-E31FCABD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378200"/>
            <a:ext cx="66841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98"/>
            <a:ext cx="10515600" cy="4630265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5841-78B2-F04A-832A-CCF4BBFF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3429000"/>
            <a:ext cx="7063105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1D1-EEEE-6641-944B-F139A355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A207-2347-4649-A4D1-7B2F9E17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693400" cy="5122863"/>
          </a:xfrm>
        </p:spPr>
        <p:txBody>
          <a:bodyPr/>
          <a:lstStyle/>
          <a:p>
            <a:r>
              <a:rPr lang="en-US" dirty="0"/>
              <a:t>Star "*" means roughly "any word that matches", such as all files</a:t>
            </a:r>
          </a:p>
          <a:p>
            <a:r>
              <a:rPr lang="en-US" dirty="0"/>
              <a:t>Good example of something that's impossible with a GUI; imagine that you have 1000 datafiles and you need to delete all files whose names have the word “old”</a:t>
            </a:r>
          </a:p>
          <a:p>
            <a:r>
              <a:rPr lang="en-US" dirty="0"/>
              <a:t>Here are some examples listing various image files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B7E17-5E5E-3643-98F1-F85CB00A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7" y="3506560"/>
            <a:ext cx="5735248" cy="2305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34AE4-88AA-334C-9C4D-D3312A48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65" y="3506560"/>
            <a:ext cx="5332379" cy="25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41B6-7D1D-BC45-A8A4-07485324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  <a:r>
              <a:rPr lang="en-US" dirty="0"/>
              <a:t>ual pages;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C15B-42EF-2F44-B6CD-90F5B324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search (your shell is called </a:t>
            </a:r>
            <a:r>
              <a:rPr lang="en-US" b="1" dirty="0" err="1"/>
              <a:t>zsh</a:t>
            </a:r>
            <a:r>
              <a:rPr lang="en-US" dirty="0"/>
              <a:t>)</a:t>
            </a:r>
          </a:p>
          <a:p>
            <a:r>
              <a:rPr lang="en-US" dirty="0" err="1">
                <a:hlinkClick r:id="rId2"/>
              </a:rPr>
              <a:t>Stackoverflow</a:t>
            </a:r>
            <a:endParaRPr lang="en-US" dirty="0"/>
          </a:p>
          <a:p>
            <a:r>
              <a:rPr lang="en-US" dirty="0"/>
              <a:t>Often you can type the command without arguments and it will give a help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type “</a:t>
            </a:r>
            <a:r>
              <a:rPr lang="en-US" b="1" dirty="0"/>
              <a:t>man </a:t>
            </a:r>
            <a:r>
              <a:rPr lang="en-US" b="1" dirty="0" err="1"/>
              <a:t>rm</a:t>
            </a:r>
            <a:r>
              <a:rPr lang="en-US" dirty="0"/>
              <a:t>” to get the manual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36537-55C5-E541-9424-D52C6E4F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85" y="3822413"/>
            <a:ext cx="4927600" cy="86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DE661-5354-1349-B1F9-C9BCA4E8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073" y="4601846"/>
            <a:ext cx="4281927" cy="22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6CF3-AF87-434D-A94E-A572D44C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more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7A8D-A1FA-464E-BB7F-DC7A3833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UNIX programs available that are not currently installed on your machine</a:t>
            </a:r>
          </a:p>
          <a:p>
            <a:r>
              <a:rPr lang="en-US" dirty="0"/>
              <a:t>The </a:t>
            </a:r>
            <a:r>
              <a:rPr lang="en-US" b="1" dirty="0">
                <a:hlinkClick r:id="rId2"/>
              </a:rPr>
              <a:t>homebrew</a:t>
            </a:r>
            <a:r>
              <a:rPr lang="en-US" dirty="0"/>
              <a:t> program installs new code for you</a:t>
            </a:r>
          </a:p>
          <a:p>
            <a:r>
              <a:rPr lang="en-US" dirty="0"/>
              <a:t>For example, we’ll likely install a Python library that requires an open source graphing tool called </a:t>
            </a:r>
            <a:r>
              <a:rPr lang="en-US" dirty="0" err="1"/>
              <a:t>graphviz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brew install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graphviz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6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0E36-C876-1946-BC3D-7AB2635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Python-related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B098-4CDD-DA43-9E15-F690B3B3E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27F-826F-294F-AF48-14495190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console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D31-256D-A246-804F-AF29CDB9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Pythontutor</a:t>
            </a:r>
            <a:r>
              <a:rPr lang="en-US" dirty="0"/>
              <a:t> gives us a text box to</a:t>
            </a:r>
            <a:br>
              <a:rPr lang="en-US" dirty="0"/>
            </a:br>
            <a:r>
              <a:rPr lang="en-US" dirty="0"/>
              <a:t>edit code and a run button to</a:t>
            </a:r>
            <a:br>
              <a:rPr lang="en-US" dirty="0"/>
            </a:br>
            <a:r>
              <a:rPr lang="en-US" dirty="0"/>
              <a:t>visualize the execution</a:t>
            </a:r>
          </a:p>
          <a:p>
            <a:r>
              <a:rPr lang="en-US" dirty="0"/>
              <a:t>Can also execute Python interactively line by line from the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F975-5076-2F47-BA0B-DD4C32CF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45" y="1785541"/>
            <a:ext cx="5583155" cy="91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5F1D2-815F-A442-B94B-DA48D1C7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60" y="3624263"/>
            <a:ext cx="9029700" cy="255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24A27-3CDE-D345-AD9F-6443DC737815}"/>
              </a:ext>
            </a:extLst>
          </p:cNvPr>
          <p:cNvCxnSpPr>
            <a:cxnSpLocks/>
          </p:cNvCxnSpPr>
          <p:nvPr/>
        </p:nvCxnSpPr>
        <p:spPr>
          <a:xfrm flipV="1">
            <a:off x="514350" y="4027252"/>
            <a:ext cx="964160" cy="247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F78D3E-C01E-424C-9A2D-8BD0D4C2DF67}"/>
              </a:ext>
            </a:extLst>
          </p:cNvPr>
          <p:cNvSpPr txBox="1"/>
          <p:nvPr/>
        </p:nvSpPr>
        <p:spPr>
          <a:xfrm>
            <a:off x="0" y="6488668"/>
            <a:ext cx="694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Warning: there are multiple copies of Python on your Mac possibly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910C0-AD55-5A4C-903A-A3EF7CF1545F}"/>
              </a:ext>
            </a:extLst>
          </p:cNvPr>
          <p:cNvSpPr txBox="1"/>
          <p:nvPr/>
        </p:nvSpPr>
        <p:spPr>
          <a:xfrm>
            <a:off x="7736934" y="4889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(Hit Ctrl-D to exit python, go back to shell)</a:t>
            </a:r>
          </a:p>
        </p:txBody>
      </p:sp>
    </p:spTree>
    <p:extLst>
      <p:ext uri="{BB962C8B-B14F-4D97-AF65-F5344CB8AC3E}">
        <p14:creationId xmlns:p14="http://schemas.microsoft.com/office/powerpoint/2010/main" val="29836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A82-3F84-3F45-BA5C-6380033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your machine w/o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C248-5DDD-314D-A27A-B73E78E8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 "Finder"  is a graphical way to launch and control programs as well as manipulate files and folders on the disk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"terminal" is an old-school text-based interface that has a number of advantages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468-E2E3-5146-9182-0156B94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05" y="2957468"/>
            <a:ext cx="4812685" cy="208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76DF2-4787-5E40-BE79-FC5E682A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1" y="2957467"/>
            <a:ext cx="4023911" cy="20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2D3-764D-A644-B270-444AE1F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078"/>
          </a:xfrm>
        </p:spPr>
        <p:txBody>
          <a:bodyPr/>
          <a:lstStyle/>
          <a:p>
            <a:r>
              <a:rPr lang="en-US" dirty="0"/>
              <a:t>Executing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B44-47E7-0642-B14B-291A2758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956"/>
            <a:ext cx="10747444" cy="4811007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All of the code we type into the Python console disappears when we exit and return to the command line</a:t>
            </a:r>
          </a:p>
          <a:p>
            <a:r>
              <a:rPr lang="en-US" sz="3300" dirty="0"/>
              <a:t>Save python into a .</a:t>
            </a:r>
            <a:r>
              <a:rPr lang="en-US" sz="3300" dirty="0" err="1"/>
              <a:t>py</a:t>
            </a:r>
            <a:r>
              <a:rPr lang="en-US" sz="3300" dirty="0"/>
              <a:t> file, using your favorite editor, such as </a:t>
            </a:r>
            <a:r>
              <a:rPr lang="en-US" sz="3300" b="1" dirty="0" err="1"/>
              <a:t>nano</a:t>
            </a:r>
            <a:endParaRPr lang="en-US" sz="33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100" dirty="0"/>
              <a:t>We call this a Python script, program, or simply a Python file</a:t>
            </a:r>
          </a:p>
          <a:p>
            <a:r>
              <a:rPr lang="en-US" sz="3100" dirty="0"/>
              <a:t>Use “</a:t>
            </a:r>
            <a:r>
              <a:rPr lang="en-US" sz="3100" b="1" dirty="0"/>
              <a:t>python</a:t>
            </a:r>
            <a:r>
              <a:rPr lang="en-US" sz="3100" dirty="0"/>
              <a:t> </a:t>
            </a:r>
            <a:r>
              <a:rPr lang="en-US" sz="3100" i="1" dirty="0" err="1"/>
              <a:t>file.py</a:t>
            </a:r>
            <a:r>
              <a:rPr lang="en-US" sz="3100" dirty="0"/>
              <a:t>” from terminal to execute the script in “batch mode”</a:t>
            </a:r>
          </a:p>
          <a:p>
            <a:r>
              <a:rPr lang="en-US" sz="3100" dirty="0"/>
              <a:t>NOTE: </a:t>
            </a:r>
            <a:r>
              <a:rPr lang="en-US" sz="3100" i="1" dirty="0" err="1"/>
              <a:t>file.py</a:t>
            </a:r>
            <a:r>
              <a:rPr lang="en-US" sz="3100" i="1" dirty="0"/>
              <a:t> </a:t>
            </a:r>
            <a:r>
              <a:rPr lang="en-US" sz="3100" dirty="0"/>
              <a:t>must be a TEXT file, w/o formatting like in M$ Word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90BF2-1CEC-E248-9668-D53349A1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13" y="2633737"/>
            <a:ext cx="23622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F4C9-4019-E94E-B871-84F762DA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75" y="2633737"/>
            <a:ext cx="5575300" cy="1003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DD6A8-AAD3-164E-A8E0-6384EAC8A430}"/>
              </a:ext>
            </a:extLst>
          </p:cNvPr>
          <p:cNvCxnSpPr>
            <a:cxnSpLocks/>
          </p:cNvCxnSpPr>
          <p:nvPr/>
        </p:nvCxnSpPr>
        <p:spPr>
          <a:xfrm>
            <a:off x="4633607" y="2796996"/>
            <a:ext cx="590147" cy="1"/>
          </a:xfrm>
          <a:prstGeom prst="straightConnector1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77873-DD8F-384F-B78C-46F1A284F654}"/>
              </a:ext>
            </a:extLst>
          </p:cNvPr>
          <p:cNvSpPr txBox="1"/>
          <p:nvPr/>
        </p:nvSpPr>
        <p:spPr>
          <a:xfrm>
            <a:off x="6903874" y="3637037"/>
            <a:ext cx="475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(To Save, hit Ctrl-X then “Y” to save changes</a:t>
            </a:r>
          </a:p>
          <a:p>
            <a:r>
              <a:rPr lang="en-US" i="1" dirty="0"/>
              <a:t> then hit return at “File Name to Write: …”)</a:t>
            </a:r>
          </a:p>
        </p:txBody>
      </p:sp>
    </p:spTree>
    <p:extLst>
      <p:ext uri="{BB962C8B-B14F-4D97-AF65-F5344CB8AC3E}">
        <p14:creationId xmlns:p14="http://schemas.microsoft.com/office/powerpoint/2010/main" val="417387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25D2-EC9F-9843-B796-559121B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Warning</a:t>
            </a:r>
            <a:r>
              <a:rPr lang="en-US" dirty="0"/>
              <a:t>: interactive console vs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D766-D0BC-EB4B-9CF7-C97D11D0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console or </a:t>
            </a:r>
            <a:r>
              <a:rPr lang="en-US" dirty="0" err="1"/>
              <a:t>Jupyter</a:t>
            </a:r>
            <a:r>
              <a:rPr lang="en-US" dirty="0"/>
              <a:t> lab, typing an expression evaluates it and displays the result</a:t>
            </a:r>
          </a:p>
          <a:p>
            <a:r>
              <a:rPr lang="en-US" dirty="0"/>
              <a:t>In a script file, no output is generated unless you use </a:t>
            </a:r>
            <a:r>
              <a:rPr lang="en-US" b="1" dirty="0"/>
              <a:t>print()</a:t>
            </a:r>
          </a:p>
          <a:p>
            <a:r>
              <a:rPr lang="en-US" dirty="0"/>
              <a:t>Compare console:               to script:</a:t>
            </a:r>
          </a:p>
          <a:p>
            <a:endParaRPr lang="en-US" dirty="0"/>
          </a:p>
          <a:p>
            <a:r>
              <a:rPr lang="en-US" dirty="0"/>
              <a:t>Must use </a:t>
            </a:r>
            <a:r>
              <a:rPr lang="en-US" b="1" dirty="0"/>
              <a:t>print()</a:t>
            </a:r>
            <a:r>
              <a:rPr lang="en-US" dirty="0"/>
              <a:t> to get output:</a:t>
            </a:r>
          </a:p>
          <a:p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5E2E200-0E57-F242-977E-726EA371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85" y="3270528"/>
            <a:ext cx="1054100" cy="6096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DC9752D-666E-A347-8B7A-DFF93A35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04" y="3270527"/>
            <a:ext cx="4599544" cy="132556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9FAEF-E475-214D-B574-0F8070CE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684" y="5083829"/>
            <a:ext cx="4337775" cy="16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7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F7B7-227D-8642-8837-F829BF75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0E38-C6D7-5545-AA44-3D76DDDF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444"/>
            <a:ext cx="10515600" cy="4596519"/>
          </a:xfrm>
        </p:spPr>
        <p:txBody>
          <a:bodyPr/>
          <a:lstStyle/>
          <a:p>
            <a:r>
              <a:rPr lang="en-US" dirty="0"/>
              <a:t>Sometimes python scripts need information about their environment, such as where to find data files</a:t>
            </a:r>
          </a:p>
          <a:p>
            <a:r>
              <a:rPr lang="en-US" dirty="0"/>
              <a:t>The executing script can access arguments from the command line used to launch it using the </a:t>
            </a:r>
            <a:r>
              <a:rPr lang="en-US" b="1" dirty="0"/>
              <a:t>sys</a:t>
            </a:r>
            <a:r>
              <a:rPr lang="en-US" dirty="0"/>
              <a:t> package: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DF24-93EB-4240-B76C-700EB957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042" y="3636434"/>
            <a:ext cx="4890637" cy="2675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D05BE-59AC-1548-9E46-396A6A96481F}"/>
              </a:ext>
            </a:extLst>
          </p:cNvPr>
          <p:cNvSpPr txBox="1"/>
          <p:nvPr/>
        </p:nvSpPr>
        <p:spPr>
          <a:xfrm>
            <a:off x="9311241" y="3977025"/>
            <a:ext cx="2320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very good reason why you should never use spaces in your directory or </a:t>
            </a:r>
            <a:r>
              <a:rPr lang="en-US"/>
              <a:t>file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7F34-DCEF-0E4B-867D-7CDDA12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365125"/>
            <a:ext cx="10834511" cy="1325563"/>
          </a:xfrm>
        </p:spPr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Lab (notebooks)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9AE9-A7BF-DD44-81CE-502DD1C7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“notebook” is a sequence of “cells” that can</a:t>
            </a:r>
            <a:br>
              <a:rPr lang="en-US" dirty="0"/>
            </a:br>
            <a:r>
              <a:rPr lang="en-US" dirty="0"/>
              <a:t>contain code, output, notes, etc.  </a:t>
            </a:r>
          </a:p>
          <a:p>
            <a:r>
              <a:rPr lang="en-US" dirty="0"/>
              <a:t>A notebook is stored like a script but into a </a:t>
            </a:r>
            <a:r>
              <a:rPr lang="en-US" i="1" dirty="0" err="1"/>
              <a:t>file</a:t>
            </a:r>
            <a:r>
              <a:rPr lang="en-US" dirty="0" err="1"/>
              <a:t>.</a:t>
            </a:r>
            <a:r>
              <a:rPr lang="en-US" b="1" dirty="0" err="1"/>
              <a:t>ipynb</a:t>
            </a:r>
            <a:r>
              <a:rPr lang="en-US" dirty="0"/>
              <a:t> file not 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A server that we launch from the command line starts up a Python interpreter and connects to a browser window where we can make notes and execute code snippets interactively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368-6786-8C4B-A0D9-46FC941B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" y="4552705"/>
            <a:ext cx="12028534" cy="124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160DC-A84C-8D45-8030-060A2272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221" y="365125"/>
            <a:ext cx="3007608" cy="2005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5728E-D698-B342-93F3-F2CCC4F04072}"/>
              </a:ext>
            </a:extLst>
          </p:cNvPr>
          <p:cNvSpPr txBox="1"/>
          <p:nvPr/>
        </p:nvSpPr>
        <p:spPr>
          <a:xfrm>
            <a:off x="0" y="5909820"/>
            <a:ext cx="6186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Tutorials:</a:t>
            </a:r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https://www.youtube.com/watch?v=RFabWieskak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https://www.dataquest.io/blog/jupyter-notebook-tutorial/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87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A0C-9442-8740-9D58-DCA5C43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is running a </a:t>
            </a:r>
            <a:r>
              <a:rPr lang="en-US" i="1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9CD-F548-884D-BCFE-AA13DA0B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UNIX shell is an interactive domain-specific language used to control and monitor the UNIX operating system (Mac OS)</a:t>
            </a:r>
          </a:p>
          <a:p>
            <a:r>
              <a:rPr lang="en-US" dirty="0"/>
              <a:t>It is also a programming language, though we’ll use it mostly to move files around, execute commands, ...</a:t>
            </a:r>
          </a:p>
          <a:p>
            <a:r>
              <a:rPr lang="en-US" dirty="0"/>
              <a:t>You need to get comfortable on the UNIX command line because, at minimum, you will control cloud computing facilities using the command line</a:t>
            </a:r>
          </a:p>
          <a:p>
            <a:r>
              <a:rPr lang="en-US" dirty="0"/>
              <a:t>We type commands at the 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i="1" dirty="0"/>
              <a:t>prompt</a:t>
            </a:r>
            <a:br>
              <a:rPr lang="en-US" dirty="0"/>
            </a:br>
            <a:r>
              <a:rPr lang="en-US" dirty="0"/>
              <a:t>and hit return to execute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68A44-2808-9146-8017-21EBDAC783AE}"/>
              </a:ext>
            </a:extLst>
          </p:cNvPr>
          <p:cNvSpPr txBox="1"/>
          <p:nvPr/>
        </p:nvSpPr>
        <p:spPr>
          <a:xfrm>
            <a:off x="0" y="6492875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Note: OS X changed the default shell to be </a:t>
            </a:r>
            <a:r>
              <a:rPr lang="en-US" i="1" dirty="0" err="1"/>
              <a:t>zsh</a:t>
            </a:r>
            <a:r>
              <a:rPr lang="en-US" i="1" dirty="0"/>
              <a:t> not bash.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81BDB-3B24-0346-8808-E967FEC9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15" y="252413"/>
            <a:ext cx="10541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CD1-D483-5145-AD92-A5C703C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02" y="5039519"/>
            <a:ext cx="4622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F8C9-1BCB-1048-89F9-C2405AFF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are analogous to Python function calls, including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2F5-4398-4B49-A0C5-E455E3A4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say </a:t>
            </a:r>
            <a:r>
              <a:rPr lang="en-US" b="1" dirty="0"/>
              <a:t>print("hello")</a:t>
            </a:r>
            <a:r>
              <a:rPr lang="en-US" dirty="0"/>
              <a:t>, but in the shell we don't use parentheses around arguments and use spaces not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Notation:   </a:t>
            </a:r>
            <a:r>
              <a:rPr lang="en-US" i="1" dirty="0"/>
              <a:t>command arg1 arg2 arg3</a:t>
            </a:r>
            <a:br>
              <a:rPr lang="en-US" i="1" dirty="0"/>
            </a:br>
            <a:r>
              <a:rPr lang="en-US" dirty="0"/>
              <a:t>vs python:</a:t>
            </a:r>
            <a:r>
              <a:rPr lang="en-US" i="1" dirty="0"/>
              <a:t> command(arg1, arg2, arg3)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1C04-037C-4641-9DD4-08EE13A4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093244"/>
            <a:ext cx="7137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78E8-0AC1-CA4E-839B-EF008ED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 by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D0C-35FF-2B43-A644-251F0D0B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double-clicking on an image file, for example, we can tell the terminal to open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35886-CC92-6540-82CA-959B1BC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58" y="2794000"/>
            <a:ext cx="76962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0BC82-A1CB-DC45-B1EB-0FC12BB6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49" y="4388464"/>
            <a:ext cx="3731342" cy="20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E9A-6D99-DC4E-B411-A0CE0461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0FAF-2518-B041-BA80-6A49027D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entire file</a:t>
            </a:r>
          </a:p>
          <a:p>
            <a:r>
              <a:rPr lang="en-US" b="1" dirty="0"/>
              <a:t>head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first n lines of file</a:t>
            </a:r>
          </a:p>
          <a:p>
            <a:r>
              <a:rPr lang="en-US" b="1" dirty="0"/>
              <a:t>tail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last n lines of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CA36-F501-C94B-83AA-0952FCCF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3" y="3715831"/>
            <a:ext cx="10591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3F34DE-4DAE-2D40-9A4E-F6FD5A68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91" y="10395"/>
            <a:ext cx="71374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/>
          <a:lstStyle/>
          <a:p>
            <a:r>
              <a:rPr lang="en-US" dirty="0"/>
              <a:t>The shell has a number of state variables, one of which is the </a:t>
            </a:r>
            <a:r>
              <a:rPr lang="en-US" i="1" dirty="0"/>
              <a:t>current working directory</a:t>
            </a:r>
            <a:r>
              <a:rPr lang="en-US" dirty="0"/>
              <a:t>, and it is by far the most important</a:t>
            </a:r>
          </a:p>
          <a:p>
            <a:r>
              <a:rPr lang="en-US" dirty="0"/>
              <a:t>Most commands execute relative to this working directory</a:t>
            </a:r>
          </a:p>
          <a:p>
            <a:r>
              <a:rPr lang="en-US" dirty="0"/>
              <a:t>When terminal opens, working directory is set to your user home directory abbreviated as "~"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BB01-2AE4-9344-A2E5-3E457A0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5B496-7105-4B4D-BFB3-79E18E5AA781}"/>
              </a:ext>
            </a:extLst>
          </p:cNvPr>
          <p:cNvCxnSpPr>
            <a:cxnSpLocks/>
          </p:cNvCxnSpPr>
          <p:nvPr/>
        </p:nvCxnSpPr>
        <p:spPr>
          <a:xfrm>
            <a:off x="1977887" y="3747052"/>
            <a:ext cx="3665831" cy="1596780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ED1B3-324D-0043-B81D-80606941CA57}"/>
              </a:ext>
            </a:extLst>
          </p:cNvPr>
          <p:cNvCxnSpPr>
            <a:cxnSpLocks/>
          </p:cNvCxnSpPr>
          <p:nvPr/>
        </p:nvCxnSpPr>
        <p:spPr>
          <a:xfrm flipH="1" flipV="1">
            <a:off x="5930900" y="706438"/>
            <a:ext cx="340691" cy="2722562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US" dirty="0"/>
              <a:t>Path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4888937"/>
          </a:xfrm>
        </p:spPr>
        <p:txBody>
          <a:bodyPr/>
          <a:lstStyle/>
          <a:p>
            <a:r>
              <a:rPr lang="en-US" dirty="0"/>
              <a:t>As we saw previously, the folders or directories on your disk represent a tree; files in a folder represent leaves of the tree</a:t>
            </a:r>
          </a:p>
          <a:p>
            <a:r>
              <a:rPr lang="en-US" dirty="0"/>
              <a:t>A </a:t>
            </a:r>
            <a:r>
              <a:rPr lang="en-US" i="1" dirty="0"/>
              <a:t>fully-qualified </a:t>
            </a:r>
            <a:r>
              <a:rPr lang="en-US" dirty="0"/>
              <a:t>path to a file starts with “/” and consists of the directories used to reach the file from the root of the disk; root is "/" and we separate path elements with "/"</a:t>
            </a:r>
          </a:p>
          <a:p>
            <a:r>
              <a:rPr lang="en-US" i="1" dirty="0"/>
              <a:t>Relative pathnames </a:t>
            </a:r>
            <a:r>
              <a:rPr lang="en-US" dirty="0"/>
              <a:t>do not start with "/" and are relative to WD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B0724-764D-8B41-9EC9-0C20ACAD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7457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4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2FDE-AFF0-A243-926C-181E4D38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directories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D47B-C598-A444-A1F0-4AA2BC77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then your home directory, </a:t>
            </a:r>
            <a:r>
              <a:rPr lang="en-US" b="1" dirty="0"/>
              <a:t>/Users/</a:t>
            </a:r>
            <a:r>
              <a:rPr lang="en-US" i="1" dirty="0" err="1"/>
              <a:t>youruser</a:t>
            </a:r>
            <a:r>
              <a:rPr lang="en-US" dirty="0"/>
              <a:t>, you should know about:</a:t>
            </a:r>
          </a:p>
          <a:p>
            <a:pPr lvl="1"/>
            <a:r>
              <a:rPr lang="en-US" dirty="0"/>
              <a:t>/Applications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 (such as brew's install area /</a:t>
            </a:r>
            <a:r>
              <a:rPr lang="en-US" dirty="0" err="1"/>
              <a:t>usr</a:t>
            </a:r>
            <a:r>
              <a:rPr lang="en-US" dirty="0"/>
              <a:t>/local/Cellar)</a:t>
            </a:r>
          </a:p>
          <a:p>
            <a:pPr lvl="1"/>
            <a:r>
              <a:rPr lang="en-US" dirty="0"/>
              <a:t>/bin,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/>
              <a:t>Also to configure </a:t>
            </a:r>
            <a:r>
              <a:rPr lang="en-US" dirty="0" err="1"/>
              <a:t>zsh</a:t>
            </a:r>
            <a:r>
              <a:rPr lang="en-US" dirty="0"/>
              <a:t> (your shell), see file </a:t>
            </a:r>
            <a:r>
              <a:rPr lang="en-US" b="1" dirty="0"/>
              <a:t>~/.</a:t>
            </a:r>
            <a:r>
              <a:rPr lang="en-US" b="1" dirty="0" err="1"/>
              <a:t>zshrc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</TotalTime>
  <Words>1152</Words>
  <Application>Microsoft Macintosh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UNIX command line</vt:lpstr>
      <vt:lpstr>Controlling your machine w/o a GUI</vt:lpstr>
      <vt:lpstr>The terminal is running a shell</vt:lpstr>
      <vt:lpstr>Commands are analogous to Python function calls, including arguments</vt:lpstr>
      <vt:lpstr>Executing programs by opening files</vt:lpstr>
      <vt:lpstr>Looking at file contents</vt:lpstr>
      <vt:lpstr>Current working directory</vt:lpstr>
      <vt:lpstr>Path specifications</vt:lpstr>
      <vt:lpstr>Useful directories to know about</vt:lpstr>
      <vt:lpstr>cd: change working directory</vt:lpstr>
      <vt:lpstr>Dot, Dot-Dot</vt:lpstr>
      <vt:lpstr>Manipulating files and directories</vt:lpstr>
      <vt:lpstr>Removing files and directories</vt:lpstr>
      <vt:lpstr>Removing files and directories Cont’d</vt:lpstr>
      <vt:lpstr>Wildcards</vt:lpstr>
      <vt:lpstr>Manual pages; Getting help</vt:lpstr>
      <vt:lpstr>Installing more terminal commands</vt:lpstr>
      <vt:lpstr>Python-related commands</vt:lpstr>
      <vt:lpstr>Interactive Python console from terminal</vt:lpstr>
      <vt:lpstr>Executing python scripts</vt:lpstr>
      <vt:lpstr>Warning: interactive console vs scripts</vt:lpstr>
      <vt:lpstr>Passing arguments to python scripts</vt:lpstr>
      <vt:lpstr>Launch Jupyter Lab (notebooks)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 line</dc:title>
  <dc:creator>Terence Parr</dc:creator>
  <cp:lastModifiedBy>Terence Parr</cp:lastModifiedBy>
  <cp:revision>80</cp:revision>
  <cp:lastPrinted>2019-02-12T19:51:14Z</cp:lastPrinted>
  <dcterms:created xsi:type="dcterms:W3CDTF">2021-06-06T19:24:30Z</dcterms:created>
  <dcterms:modified xsi:type="dcterms:W3CDTF">2021-06-28T21:38:06Z</dcterms:modified>
</cp:coreProperties>
</file>