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OO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a%20%3D%20Account%28100.0%29%0Aa.add%2815%29%0Aa.total%28%29&amp;cumulative=false&amp;curInstr=0&amp;heapPrimitives=nevernest&amp;mode=display&amp;origin=opt-frontend.js&amp;py=3&amp;rawInputLstJSON=%5B%5D&amp;textReferences=fals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class%20InterestingAccount%28Account%29%3A%0A%20%20%20%20def%20__init__%28self,%20starting,%20rate%29%3A%0A%20%20%20%20%20%20%20%20super%28%29.__init__%28starting%29%0A%20%20%20%20%20%20%20%20self.rate%20%3D%20rate%0A%0Ab%20%3D%20InterestingAccount%28100.0,%200.15%29%0Ab.add%2815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class%20InterestingAccount%28Account%29%3A%20%23%20derive%20from%20super%20class%20to%20get%20subclass%0A%20%20%20%20def%20__init__%28self,%20starting,%20rate%29%3A%0A%20%20%20%20%20%20%20%20super%28%29.__init__%28starting%29%20%23%20does%20self.balance%20%3D%20starting%20above%0A%20%20%20%20%20%20%20%20self.rate%20%3D%20rate%0A%0A%20%20%20%20def%20total%28self%29%3A%20%23%20OVERRIDE%20method%0A%20%20%20%20%20%20%20%20return%20self.balance%20%2B%20self.balance%20*%20self.rate%0A%20%20%20%20%0A%20%20%20%20def%20profit%28self%29%3A%0A%20%20%20%20%20%20%20%20return%20self.balance%20*%20self.rate%0A%20%20%20%20%20%20%20%20%0Ab%20%3D%20InterestingAccount%28100.0,%200.15%29%0Ab.add%2815%29%0Aprint%28b.profit%28%29%29&amp;cumulative=false&amp;curInstr=18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Object-oriented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13770-7E87-C840-AC70-6FA667656C1F}"/>
              </a:ext>
            </a:extLst>
          </p:cNvPr>
          <p:cNvSpPr txBox="1"/>
          <p:nvPr/>
        </p:nvSpPr>
        <p:spPr>
          <a:xfrm>
            <a:off x="2504661" y="5550971"/>
            <a:ext cx="79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 </a:t>
            </a:r>
            <a:r>
              <a:rPr lang="en-US" dirty="0">
                <a:hlinkClick r:id="rId2"/>
              </a:rPr>
              <a:t>https://github.com/parrt/msds501/blob/master/notes/OO.ipynb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BB63-12C7-0849-98DD-CCAECCEE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374"/>
            <a:ext cx="10515600" cy="935314"/>
          </a:xfrm>
        </p:spPr>
        <p:txBody>
          <a:bodyPr/>
          <a:lstStyle/>
          <a:p>
            <a:r>
              <a:rPr lang="en-US" dirty="0"/>
              <a:t>A basic Python class version of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B6EA-461F-C046-8912-A14CB7B1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465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the dictionary version to the minimal formal class version</a:t>
            </a:r>
          </a:p>
          <a:p>
            <a:r>
              <a:rPr lang="en-US" dirty="0"/>
              <a:t>("pass" just means there's nothing inside)</a:t>
            </a:r>
          </a:p>
          <a:p>
            <a:r>
              <a:rPr lang="en-US" dirty="0"/>
              <a:t>We create a </a:t>
            </a:r>
            <a:r>
              <a:rPr lang="en-US" b="1" dirty="0"/>
              <a:t>Book</a:t>
            </a:r>
            <a:r>
              <a:rPr lang="en-US" dirty="0"/>
              <a:t> object/instance using the class name and parentheses</a:t>
            </a:r>
          </a:p>
          <a:p>
            <a:r>
              <a:rPr lang="en-US" dirty="0"/>
              <a:t>Here, we explicitly create new fields for a </a:t>
            </a:r>
            <a:r>
              <a:rPr lang="en-US" b="1" dirty="0"/>
              <a:t>Book</a:t>
            </a:r>
            <a:r>
              <a:rPr lang="en-US" dirty="0"/>
              <a:t> object by assignment</a:t>
            </a:r>
          </a:p>
          <a:p>
            <a:r>
              <a:rPr lang="en-US" dirty="0"/>
              <a:t>Notice: </a:t>
            </a:r>
            <a:r>
              <a:rPr lang="en-US" b="1" dirty="0" err="1"/>
              <a:t>b.title</a:t>
            </a:r>
            <a:r>
              <a:rPr lang="en-US" dirty="0"/>
              <a:t> vs </a:t>
            </a:r>
            <a:r>
              <a:rPr lang="en-US" b="1" dirty="0"/>
              <a:t>b['title']</a:t>
            </a:r>
            <a:r>
              <a:rPr lang="en-US" dirty="0"/>
              <a:t> notation</a:t>
            </a:r>
          </a:p>
          <a:p>
            <a:r>
              <a:rPr lang="en-US" dirty="0"/>
              <a:t>There is one </a:t>
            </a:r>
            <a:r>
              <a:rPr lang="en-US" b="1" dirty="0"/>
              <a:t>Book</a:t>
            </a:r>
            <a:r>
              <a:rPr lang="en-US" dirty="0"/>
              <a:t> definition but there can be many instances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5DE31-4D31-2946-A7FA-C490286A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57" y="1690688"/>
            <a:ext cx="3378200" cy="425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6D2CC-C90A-164E-9015-043961594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113" y="77856"/>
            <a:ext cx="2667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1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E084-5FB2-1646-AC33-1EBE6AFB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a function to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2E59-BCCE-C144-8E46-FFA5FAC1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fields for a specific instance, we can assign a function to the class definition using an assignment</a:t>
            </a:r>
          </a:p>
          <a:p>
            <a:r>
              <a:rPr lang="en-US" dirty="0"/>
              <a:t>Then we can use OO notation </a:t>
            </a:r>
            <a:r>
              <a:rPr lang="en-US" b="1" dirty="0" err="1"/>
              <a:t>b.show</a:t>
            </a:r>
            <a:r>
              <a:rPr lang="en-US" b="1" dirty="0"/>
              <a:t>()</a:t>
            </a:r>
            <a:r>
              <a:rPr lang="en-US" dirty="0"/>
              <a:t> instead of </a:t>
            </a:r>
            <a:r>
              <a:rPr lang="en-US" b="1" dirty="0"/>
              <a:t>show(b)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514F3-E291-364F-9329-79B3C7F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33" y="3560763"/>
            <a:ext cx="4762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5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3612-D70B-4A41-B9A6-342710BF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constructor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61F3-8FC6-2C4C-A159-243DFB94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Associating fields &amp; functions to objects &amp; classes with assignments is awkward; better to nest methods within classes</a:t>
            </a:r>
          </a:p>
          <a:p>
            <a:r>
              <a:rPr lang="en-US" dirty="0"/>
              <a:t>Let's start by defining a constructor that sets initial and default field values based upon the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F3D80-7F1A-8A41-96B7-9B839695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33" y="3694596"/>
            <a:ext cx="52451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0C8B2-CBA2-C54B-B610-32F20979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66" y="3734352"/>
            <a:ext cx="4902200" cy="224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723561-680F-804F-B68A-D2EFDA349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742" y="122237"/>
            <a:ext cx="3086100" cy="55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7C728D-ADA9-2145-9578-96B14961F87D}"/>
              </a:ext>
            </a:extLst>
          </p:cNvPr>
          <p:cNvSpPr/>
          <p:nvPr/>
        </p:nvSpPr>
        <p:spPr>
          <a:xfrm>
            <a:off x="9771069" y="-13251"/>
            <a:ext cx="11719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/>
              <a:t>🚫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2621E-3E57-F040-82E4-091437FB5690}"/>
              </a:ext>
            </a:extLst>
          </p:cNvPr>
          <p:cNvSpPr txBox="1"/>
          <p:nvPr/>
        </p:nvSpPr>
        <p:spPr>
          <a:xfrm>
            <a:off x="1300337" y="5770497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Yes,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</a:t>
            </a:r>
            <a:r>
              <a:rPr lang="en-US" i="1" dirty="0"/>
              <a:t> is a convention (and super weird)</a:t>
            </a:r>
          </a:p>
        </p:txBody>
      </p:sp>
    </p:spTree>
    <p:extLst>
      <p:ext uri="{BB962C8B-B14F-4D97-AF65-F5344CB8AC3E}">
        <p14:creationId xmlns:p14="http://schemas.microsoft.com/office/powerpoint/2010/main" val="421617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07AA-159C-C947-B709-DDAE4E1A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common method to implement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32D2AA-0BAB-B047-8538-CB2F8632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/>
          <a:lstStyle/>
          <a:p>
            <a:r>
              <a:rPr lang="en-US" dirty="0"/>
              <a:t>Objects don't know how to display themselves by default: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to define a method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FFD0DBB-EB72-1D43-92EB-BD8D299BE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70" y="2222500"/>
            <a:ext cx="5448300" cy="97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D6310D-984D-3841-86A7-9C9E18FE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470" y="4231861"/>
            <a:ext cx="10007600" cy="203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D2A21-1E02-214D-B272-0E698F70B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859" y="2232439"/>
            <a:ext cx="45847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7DFDD9-2F99-244B-A172-17D358B1757A}"/>
              </a:ext>
            </a:extLst>
          </p:cNvPr>
          <p:cNvCxnSpPr>
            <a:cxnSpLocks/>
          </p:cNvCxnSpPr>
          <p:nvPr/>
        </p:nvCxnSpPr>
        <p:spPr>
          <a:xfrm>
            <a:off x="7025309" y="2075967"/>
            <a:ext cx="0" cy="1174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0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BD01-4CE2-B340-A5AB-8BD18ABB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your "self"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E791-6931-C746-BD85-3842C68F9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2"/>
            <a:ext cx="10515600" cy="4596641"/>
          </a:xfrm>
        </p:spPr>
        <p:txBody>
          <a:bodyPr/>
          <a:lstStyle/>
          <a:p>
            <a:r>
              <a:rPr lang="en-US" dirty="0"/>
              <a:t>In methods, you must refer to fields and other methods by prefixing them with "</a:t>
            </a:r>
            <a:r>
              <a:rPr lang="en-US" b="1" dirty="0"/>
              <a:t>self.</a:t>
            </a:r>
            <a:r>
              <a:rPr lang="en-US" dirty="0"/>
              <a:t>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3E99A-D804-ED4F-A908-8FCC3329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2544694"/>
            <a:ext cx="9055100" cy="168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76C51-DC5C-5A4A-9B2D-DF941DCAC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64" y="4397548"/>
            <a:ext cx="5092700" cy="231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152A66-7A9F-1040-A7C6-13C769E7C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97" y="4397548"/>
            <a:ext cx="5168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1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4ABD-F42C-344A-9E06-4F57A418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methods versus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51F0-BC9A-AF43-BD94-2788311D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b.sell</a:t>
            </a:r>
            <a:r>
              <a:rPr lang="en-US" b="1" dirty="0"/>
              <a:t>(100)</a:t>
            </a:r>
            <a:r>
              <a:rPr lang="en-US" dirty="0"/>
              <a:t> method call is translated and executed by the Python interpreter as function call </a:t>
            </a:r>
            <a:r>
              <a:rPr lang="en-US" b="1" dirty="0" err="1"/>
              <a:t>Book.sell</a:t>
            </a:r>
            <a:r>
              <a:rPr lang="en-US" b="1" dirty="0"/>
              <a:t>(b,100)</a:t>
            </a:r>
          </a:p>
          <a:p>
            <a:r>
              <a:rPr lang="en-US" b="1" dirty="0"/>
              <a:t>b</a:t>
            </a:r>
            <a:r>
              <a:rPr lang="en-US" dirty="0"/>
              <a:t> becomes parameter </a:t>
            </a:r>
            <a:r>
              <a:rPr lang="en-US" b="1" dirty="0"/>
              <a:t>self</a:t>
            </a:r>
            <a:r>
              <a:rPr lang="en-US" dirty="0"/>
              <a:t> and so the </a:t>
            </a:r>
            <a:r>
              <a:rPr lang="en-US" b="1" dirty="0"/>
              <a:t>sell()</a:t>
            </a:r>
            <a:r>
              <a:rPr lang="en-US" dirty="0"/>
              <a:t> function is updating book </a:t>
            </a:r>
            <a:r>
              <a:rPr lang="en-US" b="1" dirty="0"/>
              <a:t>b</a:t>
            </a:r>
            <a:endParaRPr lang="en-US" dirty="0"/>
          </a:p>
          <a:p>
            <a:r>
              <a:rPr lang="en-US" dirty="0"/>
              <a:t>Why we prefer </a:t>
            </a:r>
            <a:r>
              <a:rPr lang="en-US" b="1" dirty="0" err="1"/>
              <a:t>b.sell</a:t>
            </a:r>
            <a:r>
              <a:rPr lang="en-US" b="1" dirty="0"/>
              <a:t>(100)</a:t>
            </a:r>
            <a:r>
              <a:rPr lang="en-US" dirty="0"/>
              <a:t> over </a:t>
            </a:r>
            <a:r>
              <a:rPr lang="en-US" b="1" dirty="0" err="1"/>
              <a:t>Book.sell</a:t>
            </a:r>
            <a:r>
              <a:rPr lang="en-US" b="1" dirty="0"/>
              <a:t>(b,100):</a:t>
            </a:r>
          </a:p>
          <a:p>
            <a:pPr lvl="1"/>
            <a:r>
              <a:rPr lang="en-US" dirty="0"/>
              <a:t>Instead of just functions, we send messages back and forth</a:t>
            </a:r>
          </a:p>
          <a:p>
            <a:pPr lvl="1"/>
            <a:r>
              <a:rPr lang="en-US" dirty="0"/>
              <a:t>Instead of </a:t>
            </a:r>
            <a:r>
              <a:rPr lang="en-US" b="1" dirty="0"/>
              <a:t>bark(dog)</a:t>
            </a:r>
            <a:r>
              <a:rPr lang="en-US" dirty="0"/>
              <a:t> we say </a:t>
            </a:r>
            <a:r>
              <a:rPr lang="en-US" b="1" dirty="0" err="1"/>
              <a:t>dog.bark</a:t>
            </a:r>
            <a:r>
              <a:rPr lang="en-US" b="1" dirty="0"/>
              <a:t>()</a:t>
            </a:r>
            <a:r>
              <a:rPr lang="en-US" dirty="0"/>
              <a:t> or instead of i</a:t>
            </a:r>
            <a:r>
              <a:rPr lang="en-US" b="1" dirty="0"/>
              <a:t>nflate(ball)</a:t>
            </a:r>
            <a:r>
              <a:rPr lang="en-US" dirty="0"/>
              <a:t> we say </a:t>
            </a:r>
            <a:r>
              <a:rPr lang="en-US" b="1" dirty="0" err="1"/>
              <a:t>ball.inflate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557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1AB8-FB76-E841-9404-6F38E1D2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5B9C-A6D9-1E41-B19E-AC259E20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0226" cy="4351338"/>
          </a:xfrm>
        </p:spPr>
        <p:txBody>
          <a:bodyPr/>
          <a:lstStyle/>
          <a:p>
            <a:r>
              <a:rPr lang="en-US" dirty="0"/>
              <a:t>Defining something new as it relates to something we already understand is usually a lot easier than starting from scratch; same is true in programming</a:t>
            </a:r>
          </a:p>
          <a:p>
            <a:r>
              <a:rPr lang="en-US" dirty="0"/>
              <a:t>A </a:t>
            </a:r>
            <a:r>
              <a:rPr lang="en-US" i="1" dirty="0"/>
              <a:t>subclass</a:t>
            </a:r>
            <a:r>
              <a:rPr lang="en-US" dirty="0"/>
              <a:t> inherits from a </a:t>
            </a:r>
            <a:r>
              <a:rPr lang="en-US" i="1" dirty="0"/>
              <a:t>superclass</a:t>
            </a:r>
          </a:p>
          <a:p>
            <a:r>
              <a:rPr lang="en-US" dirty="0"/>
              <a:t>Let's start our demonstration of this by defining a simple class representing account balances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43987-1DF3-A34F-9F8D-AF6668C8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054" y="1690688"/>
            <a:ext cx="4559300" cy="444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452DC6-DB15-084A-AF76-8C683514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0" y="5259388"/>
            <a:ext cx="1866900" cy="87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1CA6A7-8703-A84D-BA3E-5BBA83AF47BF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3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D9E-45A8-F44A-9788-FFCBA737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7D20-26CB-BE44-BC50-95ECE9DB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behaves like an import or include operation from another class into a new class (</a:t>
            </a:r>
            <a:r>
              <a:rPr lang="en-US" i="1" dirty="0"/>
              <a:t>not exactly true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59B4D-06E3-1C43-A667-C3DC8251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2874963"/>
            <a:ext cx="53213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9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D9E-45A8-F44A-9788-FFCBA737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fields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7D20-26CB-BE44-BC50-95ECE9DB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refer to the superclass constructor instead of manually assigning  fields associated with the superclass; it's useful but a bit awkward</a:t>
            </a:r>
          </a:p>
          <a:p>
            <a:r>
              <a:rPr lang="en-US" dirty="0"/>
              <a:t>I mention this because you will see this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8804C-9F76-6047-84DC-D79631C2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8" y="3757544"/>
            <a:ext cx="5334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90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9FD8-2C9D-554C-88D0-AFA15C68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52933-A93E-1C43-B0FE-13870895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inherits all methods defined in the superclass(es) so, in this case, </a:t>
            </a:r>
            <a:r>
              <a:rPr lang="en-US" b="1" dirty="0" err="1"/>
              <a:t>InterestingAccount</a:t>
            </a:r>
            <a:r>
              <a:rPr lang="en-US" dirty="0"/>
              <a:t> inherits method </a:t>
            </a:r>
            <a:r>
              <a:rPr lang="en-US" b="1" dirty="0"/>
              <a:t>add()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BEE6A-E426-C34D-92E6-987BBCBB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552" y="2894568"/>
            <a:ext cx="5308600" cy="359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1FD73B-A313-4447-920C-A9A1A6015234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1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EE1F-90D9-AC43-8E7C-833D59F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reveal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5377-CE8B-6E4E-AF43-6C830B70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been working with functions and modules with functions, as well as defining our own functions</a:t>
            </a:r>
          </a:p>
          <a:p>
            <a:r>
              <a:rPr lang="en-US" dirty="0"/>
              <a:t>It turns out, though, that we've also been working with objects all along, we just haven't recognized them as such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F8EA38-4AD5-CE4C-83EF-74BF9D7E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23" y="3723378"/>
            <a:ext cx="6807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8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09AC-44AD-D54A-B681-541F089E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D1FF-2DC2-134E-9DF8-61E793172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/>
          <a:lstStyle/>
          <a:p>
            <a:r>
              <a:rPr lang="en-US" dirty="0"/>
              <a:t>We can also override a method defined above; by defining method </a:t>
            </a:r>
            <a:r>
              <a:rPr lang="en-US" b="1" dirty="0"/>
              <a:t>total()</a:t>
            </a:r>
            <a:r>
              <a:rPr lang="en-US" dirty="0"/>
              <a:t> in the subclass, it hides the superclass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81782-A21F-774C-AFF2-097053FD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70" y="2608263"/>
            <a:ext cx="7366000" cy="3568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3C3022-5BF8-864C-BCBA-EC2AB572774B}"/>
              </a:ext>
            </a:extLst>
          </p:cNvPr>
          <p:cNvSpPr/>
          <p:nvPr/>
        </p:nvSpPr>
        <p:spPr>
          <a:xfrm>
            <a:off x="133481" y="6411291"/>
            <a:ext cx="5400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-apple-system"/>
              </a:rPr>
              <a:t>We have </a:t>
            </a:r>
            <a:r>
              <a:rPr lang="en-US" sz="2000" i="1" dirty="0">
                <a:latin typeface="-apple-system"/>
              </a:rPr>
              <a:t>reused</a:t>
            </a:r>
            <a:r>
              <a:rPr lang="en-US" sz="2000" dirty="0">
                <a:latin typeface="-apple-system"/>
              </a:rPr>
              <a:t> and </a:t>
            </a:r>
            <a:r>
              <a:rPr lang="en-US" sz="2000" i="1" dirty="0">
                <a:latin typeface="-apple-system"/>
              </a:rPr>
              <a:t>refined</a:t>
            </a:r>
            <a:r>
              <a:rPr lang="en-US" sz="2000" dirty="0">
                <a:latin typeface="-apple-system"/>
              </a:rPr>
              <a:t> previous functionality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7575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3111-85E2-2645-87E7-8B9C7A62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9237-35AA-5940-B537-01AB68BB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5991" cy="4351338"/>
          </a:xfrm>
        </p:spPr>
        <p:txBody>
          <a:bodyPr/>
          <a:lstStyle/>
          <a:p>
            <a:r>
              <a:rPr lang="en-US" dirty="0"/>
              <a:t>We can also </a:t>
            </a:r>
            <a:r>
              <a:rPr lang="en-US" i="1" dirty="0"/>
              <a:t>extend</a:t>
            </a:r>
            <a:r>
              <a:rPr lang="en-US" dirty="0"/>
              <a:t> the functionality by adding a method that is not in the superclass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A0816-9C6D-E94B-A2A9-149C2F5579DA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3E8FB-5E24-624D-8ABE-9B6ABC948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677" y="1626394"/>
            <a:ext cx="7315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2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81C7-255E-6E4F-895C-F553C36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41F9-A0A6-A746-A2F3-496B4B46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the blueprint for an object and is the name of the type</a:t>
            </a:r>
          </a:p>
          <a:p>
            <a:r>
              <a:rPr lang="en-US" dirty="0"/>
              <a:t>A class </a:t>
            </a:r>
            <a:r>
              <a:rPr lang="en-US" i="1" dirty="0"/>
              <a:t>encapsulates</a:t>
            </a:r>
            <a:r>
              <a:rPr lang="en-US" dirty="0"/>
              <a:t> the state (</a:t>
            </a:r>
            <a:r>
              <a:rPr lang="en-US" i="1" dirty="0"/>
              <a:t>fields</a:t>
            </a:r>
            <a:r>
              <a:rPr lang="en-US" dirty="0"/>
              <a:t>) and behavior of an object</a:t>
            </a:r>
          </a:p>
          <a:p>
            <a:r>
              <a:rPr lang="en-US" dirty="0"/>
              <a:t>An object is called an </a:t>
            </a:r>
            <a:r>
              <a:rPr lang="en-US" i="1" dirty="0"/>
              <a:t>instance</a:t>
            </a:r>
            <a:r>
              <a:rPr lang="en-US" dirty="0"/>
              <a:t> of the class</a:t>
            </a:r>
          </a:p>
          <a:p>
            <a:r>
              <a:rPr lang="en-US" dirty="0"/>
              <a:t>In common speech, we often use the terms interchangeably</a:t>
            </a:r>
          </a:p>
          <a:p>
            <a:r>
              <a:rPr lang="en-US" i="1" dirty="0"/>
              <a:t>Methods</a:t>
            </a:r>
            <a:r>
              <a:rPr lang="en-US" dirty="0"/>
              <a:t> are just functions associated with classes (behavior)</a:t>
            </a:r>
          </a:p>
          <a:p>
            <a:r>
              <a:rPr lang="en-US" dirty="0"/>
              <a:t>Python has both functions and methods for object programming, which is why there is both </a:t>
            </a:r>
            <a:r>
              <a:rPr lang="en-US" b="1" dirty="0" err="1"/>
              <a:t>x.lower</a:t>
            </a:r>
            <a:r>
              <a:rPr lang="en-US" b="1" dirty="0"/>
              <a:t>()</a:t>
            </a:r>
            <a:r>
              <a:rPr lang="en-US" dirty="0"/>
              <a:t> and </a:t>
            </a:r>
            <a:r>
              <a:rPr lang="en-US" b="1" dirty="0" err="1"/>
              <a:t>len</a:t>
            </a:r>
            <a:r>
              <a:rPr lang="en-US" b="1" dirty="0"/>
              <a:t>(x)</a:t>
            </a:r>
          </a:p>
          <a:p>
            <a:r>
              <a:rPr lang="en-US" b="1" dirty="0" err="1"/>
              <a:t>x.lower</a:t>
            </a:r>
            <a:r>
              <a:rPr lang="en-US" b="1" dirty="0"/>
              <a:t>()</a:t>
            </a:r>
            <a:r>
              <a:rPr lang="en-US" dirty="0"/>
              <a:t> is implemented as </a:t>
            </a:r>
            <a:r>
              <a:rPr lang="en-US" b="1" dirty="0" err="1"/>
              <a:t>str.lower</a:t>
            </a:r>
            <a:r>
              <a:rPr lang="en-US" b="1" dirty="0"/>
              <a:t>(x)</a:t>
            </a:r>
          </a:p>
          <a:p>
            <a:r>
              <a:rPr lang="en-US" dirty="0"/>
              <a:t>Objects came after the initial design in Python and the syntax is a bit awkward compared to other OO languages</a:t>
            </a:r>
          </a:p>
        </p:txBody>
      </p:sp>
    </p:spTree>
    <p:extLst>
      <p:ext uri="{BB962C8B-B14F-4D97-AF65-F5344CB8AC3E}">
        <p14:creationId xmlns:p14="http://schemas.microsoft.com/office/powerpoint/2010/main" val="23148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BE51-EF4F-B642-B82F-C823F26F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D6CF-A184-B649-8168-B44125A2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hunter-gatherer brain views the world as a collection of objects that interact by sending messages</a:t>
            </a:r>
          </a:p>
          <a:p>
            <a:r>
              <a:rPr lang="en-US" dirty="0"/>
              <a:t>An OO programming paradigm maps well to real-world problems that we try to solve or simulate via computer</a:t>
            </a:r>
          </a:p>
          <a:p>
            <a:r>
              <a:rPr lang="en-US" dirty="0"/>
              <a:t>We are at our best when programming the way our minds are hardwired to think</a:t>
            </a:r>
          </a:p>
          <a:p>
            <a:r>
              <a:rPr lang="en-US" dirty="0"/>
              <a:t>OO lets us map real-world entities onto programming constructs; nouns become objects and verbs become methods</a:t>
            </a:r>
          </a:p>
        </p:txBody>
      </p:sp>
    </p:spTree>
    <p:extLst>
      <p:ext uri="{BB962C8B-B14F-4D97-AF65-F5344CB8AC3E}">
        <p14:creationId xmlns:p14="http://schemas.microsoft.com/office/powerpoint/2010/main" val="29462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40CD-E8BF-384E-A9E1-1E484F71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9670" cy="1325563"/>
          </a:xfrm>
        </p:spPr>
        <p:txBody>
          <a:bodyPr>
            <a:normAutofit/>
          </a:bodyPr>
          <a:lstStyle/>
          <a:p>
            <a:r>
              <a:rPr lang="en-US" sz="4200" b="1" dirty="0"/>
              <a:t>Attention</a:t>
            </a:r>
            <a:r>
              <a:rPr lang="en-US" sz="4200" dirty="0"/>
              <a:t>: Module versus object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FD8E-18D3-AE4E-8D1F-F575558E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99513" cy="4351338"/>
          </a:xfrm>
        </p:spPr>
        <p:txBody>
          <a:bodyPr/>
          <a:lstStyle/>
          <a:p>
            <a:r>
              <a:rPr lang="en-US" dirty="0"/>
              <a:t>The dot ’.’ operator is overloaded in Python to mean both module/package member and object member access</a:t>
            </a:r>
          </a:p>
          <a:p>
            <a:r>
              <a:rPr lang="en-US" dirty="0"/>
              <a:t>When we see </a:t>
            </a:r>
            <a:r>
              <a:rPr lang="en-US" b="1" dirty="0" err="1"/>
              <a:t>a.f</a:t>
            </a:r>
            <a:r>
              <a:rPr lang="en-US" b="1" dirty="0"/>
              <a:t>()</a:t>
            </a:r>
            <a:r>
              <a:rPr lang="en-US" dirty="0"/>
              <a:t>, we don't know whether </a:t>
            </a:r>
            <a:r>
              <a:rPr lang="en-US" b="1" dirty="0"/>
              <a:t>f</a:t>
            </a:r>
            <a:r>
              <a:rPr lang="en-US" dirty="0"/>
              <a:t> is a member of the package identified by </a:t>
            </a:r>
            <a:r>
              <a:rPr lang="en-US" b="1" dirty="0"/>
              <a:t>a</a:t>
            </a:r>
            <a:r>
              <a:rPr lang="en-US" dirty="0"/>
              <a:t> or a method in the object referred to by </a:t>
            </a:r>
            <a:r>
              <a:rPr lang="en-US" b="1" dirty="0"/>
              <a:t>a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9504084-3D5F-B046-88C5-822FD6DC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59" y="1690688"/>
            <a:ext cx="2857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5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8164-4ECF-9C4B-A763-15A33B2F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0126-3D62-A844-A01D-3A98555D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kind of things are the various words and subexpressions here?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np.log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np.linalg.norm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sklearn.ensemble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RandomForestRegressor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foo.csv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hi'.lower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hi'.lower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df_train.columns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np.pi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img.convert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("L")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df["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saledate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"].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dt.year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df_train.isnull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().any().head(60)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5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5B0-2AEA-0240-8ED5-AA6CA686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group related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0984-9BE0-8E4E-9D87-6D64C47E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/>
          <a:lstStyle/>
          <a:p>
            <a:r>
              <a:rPr lang="en-US" dirty="0"/>
              <a:t>Let’s baby step into the object-oriented world by associating an author and title for a few books; easiest way is with a dictionary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F2EEF31-C9F4-6A41-AF24-97BE6F2B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679976"/>
            <a:ext cx="8204200" cy="4102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ECFD68-53ED-CE42-A7D4-8B7F5084F2BD}"/>
              </a:ext>
            </a:extLst>
          </p:cNvPr>
          <p:cNvSpPr/>
          <p:nvPr/>
        </p:nvSpPr>
        <p:spPr>
          <a:xfrm>
            <a:off x="10207487" y="6176963"/>
            <a:ext cx="1600200" cy="59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D6C2-E25C-A942-A70F-E35DE0D7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3673" cy="1325563"/>
          </a:xfrm>
        </p:spPr>
        <p:txBody>
          <a:bodyPr/>
          <a:lstStyle/>
          <a:p>
            <a:r>
              <a:rPr lang="en-US" dirty="0"/>
              <a:t>Accessing “fields” with dictionary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3099-C5D2-8940-98E9-5591F745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small dictionary to group related values works, but has a number of significant disadvantages</a:t>
            </a:r>
          </a:p>
          <a:p>
            <a:pPr lvl="1"/>
            <a:r>
              <a:rPr lang="en-US" dirty="0"/>
              <a:t>There’s no template that ensures each dictionary has the right key and value pairs (actually Python syntax has no way to do this)</a:t>
            </a:r>
          </a:p>
          <a:p>
            <a:pPr lvl="1"/>
            <a:r>
              <a:rPr lang="en-US" dirty="0"/>
              <a:t>The notation is a bit awkward: </a:t>
            </a:r>
            <a:r>
              <a:rPr lang="en-US" b="1" dirty="0"/>
              <a:t>b[‘author’]</a:t>
            </a:r>
            <a:r>
              <a:rPr lang="en-US" dirty="0"/>
              <a:t> instead of </a:t>
            </a:r>
            <a:r>
              <a:rPr lang="en-US" b="1" dirty="0" err="1"/>
              <a:t>b.author</a:t>
            </a:r>
            <a:endParaRPr lang="en-US" b="1" dirty="0"/>
          </a:p>
          <a:p>
            <a:pPr lvl="1"/>
            <a:r>
              <a:rPr lang="en-US" dirty="0"/>
              <a:t>There’s no way to associate functions with these dictionaries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DF5D11-5159-E740-8A69-995E9F5A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97" y="4551363"/>
            <a:ext cx="6286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7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281F-2F96-7C45-8CF4-7DB69CEA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 with dictionary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4E13-5F6F-6545-9236-1EDE9E18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obviously define a function to print out a book represented by dictionary, but there's nothing about that function that indicates it's associated with our book dictionaries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6AEC6-5ACD-F941-8395-A7F7A9E3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120" y="3283502"/>
            <a:ext cx="55499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</TotalTime>
  <Words>1049</Words>
  <Application>Microsoft Macintosh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Consolas</vt:lpstr>
      <vt:lpstr>Office Theme</vt:lpstr>
      <vt:lpstr>Object-oriented programming</vt:lpstr>
      <vt:lpstr>The big reveal</vt:lpstr>
      <vt:lpstr>Classes and objects</vt:lpstr>
      <vt:lpstr>Why OO programming?</vt:lpstr>
      <vt:lpstr>Attention: Module versus object members</vt:lpstr>
      <vt:lpstr>Exercise</vt:lpstr>
      <vt:lpstr>Objects group related values</vt:lpstr>
      <vt:lpstr>Accessing “fields” with dictionary approach</vt:lpstr>
      <vt:lpstr>Calling functions with dictionary approach </vt:lpstr>
      <vt:lpstr>A basic Python class version of Book</vt:lpstr>
      <vt:lpstr>Associating a function to a class</vt:lpstr>
      <vt:lpstr>Defining a constructor method</vt:lpstr>
      <vt:lpstr>Another common method to implement</vt:lpstr>
      <vt:lpstr>Focus on your "self"</vt:lpstr>
      <vt:lpstr>Understanding methods versus functions</vt:lpstr>
      <vt:lpstr>Inheritance</vt:lpstr>
      <vt:lpstr>Inheriting fields</vt:lpstr>
      <vt:lpstr>Inheriting fields continued</vt:lpstr>
      <vt:lpstr>Inheriting methods</vt:lpstr>
      <vt:lpstr>Overriding methods</vt:lpstr>
      <vt:lpstr>Extending 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Terence Parr</dc:creator>
  <cp:lastModifiedBy>Terence Parr</cp:lastModifiedBy>
  <cp:revision>50</cp:revision>
  <cp:lastPrinted>2021-06-18T20:39:22Z</cp:lastPrinted>
  <dcterms:created xsi:type="dcterms:W3CDTF">2021-06-17T21:27:18Z</dcterms:created>
  <dcterms:modified xsi:type="dcterms:W3CDTF">2021-06-25T18:11:28Z</dcterms:modified>
</cp:coreProperties>
</file>