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90" r:id="rId3"/>
    <p:sldId id="291" r:id="rId4"/>
    <p:sldId id="292" r:id="rId5"/>
    <p:sldId id="289" r:id="rId6"/>
    <p:sldId id="288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7"/>
    <p:restoredTop sz="94740"/>
  </p:normalViewPr>
  <p:slideViewPr>
    <p:cSldViewPr snapToGrid="0" snapToObjects="1">
      <p:cViewPr varScale="1">
        <p:scale>
          <a:sx n="108" d="100"/>
          <a:sy n="108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Introduction to (Python)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DF3-3E03-814B-BC8D-805FC7C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/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725C-B39B-D941-B689-6145A268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Literally: Creating a set of instructions for a computer to execute</a:t>
            </a:r>
          </a:p>
          <a:p>
            <a:r>
              <a:rPr lang="en-US" dirty="0"/>
              <a:t>First we construct a sequence of abstract operations, sometimes called an </a:t>
            </a:r>
            <a:r>
              <a:rPr lang="en-US" i="1" dirty="0"/>
              <a:t>algorithm</a:t>
            </a:r>
            <a:r>
              <a:rPr lang="en-US" dirty="0"/>
              <a:t> or </a:t>
            </a:r>
            <a:r>
              <a:rPr lang="en-US" i="1" dirty="0"/>
              <a:t>workplan</a:t>
            </a:r>
            <a:r>
              <a:rPr lang="en-US" dirty="0"/>
              <a:t>, that performs the desired task </a:t>
            </a:r>
          </a:p>
          <a:p>
            <a:r>
              <a:rPr lang="en-US" dirty="0"/>
              <a:t>Then we translate these abstract operations to concrete and precise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instructions must follow the grammatical structure of a programming language, such as Python</a:t>
            </a:r>
          </a:p>
          <a:p>
            <a:r>
              <a:rPr lang="en-US" dirty="0"/>
              <a:t>Each instruction typically solves a piece of the problem</a:t>
            </a:r>
          </a:p>
          <a:p>
            <a:r>
              <a:rPr lang="en-US" dirty="0"/>
              <a:t>The emergent behavior of the program solves our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DC63A-7686-5C4D-860C-369E025F7746}"/>
              </a:ext>
            </a:extLst>
          </p:cNvPr>
          <p:cNvSpPr/>
          <p:nvPr/>
        </p:nvSpPr>
        <p:spPr>
          <a:xfrm>
            <a:off x="4793682" y="3780482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Say hello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D612E-9865-3146-B3FE-F445ABC0D336}"/>
              </a:ext>
            </a:extLst>
          </p:cNvPr>
          <p:cNvSpPr/>
          <p:nvPr/>
        </p:nvSpPr>
        <p:spPr>
          <a:xfrm>
            <a:off x="6844454" y="378048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print("hello")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BD37-606B-9840-9546-0A374B8E021C}"/>
              </a:ext>
            </a:extLst>
          </p:cNvPr>
          <p:cNvSpPr/>
          <p:nvPr/>
        </p:nvSpPr>
        <p:spPr>
          <a:xfrm>
            <a:off x="6253481" y="371199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602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5DBF-9213-9846-9B0F-9B8F415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hard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45B-3CFE-D140-9275-DC93BF8E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is mostly about converting "word problems" (project descriptions) to algorithms or work plans</a:t>
            </a:r>
          </a:p>
          <a:p>
            <a:r>
              <a:rPr lang="en-US" dirty="0"/>
              <a:t>We immediately think about programming languages because we express ourselves using specific language syntax but…</a:t>
            </a:r>
          </a:p>
          <a:p>
            <a:r>
              <a:rPr lang="en-US" dirty="0"/>
              <a:t>Programming is more about </a:t>
            </a:r>
            <a:r>
              <a:rPr lang="en-US" i="1" dirty="0"/>
              <a:t>what</a:t>
            </a:r>
            <a:r>
              <a:rPr lang="en-US" dirty="0"/>
              <a:t> to say, and in what order, rather than </a:t>
            </a:r>
            <a:r>
              <a:rPr lang="en-US" i="1" dirty="0"/>
              <a:t>how</a:t>
            </a:r>
            <a:r>
              <a:rPr lang="en-US" dirty="0"/>
              <a:t> to say it</a:t>
            </a:r>
          </a:p>
          <a:p>
            <a:pPr lvl="1"/>
            <a:r>
              <a:rPr lang="en-US" dirty="0"/>
              <a:t>You'll eventually get fast at Python coding and using libraries</a:t>
            </a:r>
          </a:p>
          <a:p>
            <a:pPr lvl="1"/>
            <a:r>
              <a:rPr lang="en-US" dirty="0"/>
              <a:t>It'll always be harder to design a sequence of steps that solves a data science problem (or other) than it is to code</a:t>
            </a:r>
          </a:p>
          <a:p>
            <a:pPr lvl="1"/>
            <a:r>
              <a:rPr lang="en-US" dirty="0"/>
              <a:t>I remember being confronted with my first programming task (using BASIC in 1979!) and drawing a complete blank even though I knew BASIC syntax</a:t>
            </a:r>
          </a:p>
          <a:p>
            <a:r>
              <a:rPr lang="en-US" dirty="0"/>
              <a:t>Don't worry: we will study lots of patterns and strategies as aids</a:t>
            </a:r>
          </a:p>
        </p:txBody>
      </p:sp>
    </p:spTree>
    <p:extLst>
      <p:ext uri="{BB962C8B-B14F-4D97-AF65-F5344CB8AC3E}">
        <p14:creationId xmlns:p14="http://schemas.microsoft.com/office/powerpoint/2010/main" val="40173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E35E-E5B3-9643-8E19-2A732FF9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724E-F55A-7043-A4F7-87A4E800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9613" cy="4351338"/>
          </a:xfrm>
        </p:spPr>
        <p:txBody>
          <a:bodyPr/>
          <a:lstStyle/>
          <a:p>
            <a:r>
              <a:rPr lang="en-US" dirty="0"/>
              <a:t>Programming is more about design, rather than coding details, but it's much easier to learn programming by actually speaking Python (e.g., we begin learning foreign languages by memorizing a few key phrases like "</a:t>
            </a:r>
            <a:r>
              <a:rPr lang="en-US" i="1" dirty="0"/>
              <a:t>May I have a beer?</a:t>
            </a:r>
            <a:r>
              <a:rPr lang="en-US" dirty="0"/>
              <a:t>")</a:t>
            </a:r>
          </a:p>
          <a:p>
            <a:r>
              <a:rPr lang="en-US"/>
              <a:t>Let's get started by looking at the key pieces we have at our disposal and then we can learn some basic Python and write some simple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2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6C8-F3D0-804C-91E9-19E8934D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745D-A102-CC46-8CA2-41325855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Individual instructions, such as assignments and arithmetic</a:t>
            </a:r>
          </a:p>
          <a:p>
            <a:r>
              <a:rPr lang="en-US" dirty="0"/>
              <a:t>Sequences of instructions, </a:t>
            </a:r>
            <a:r>
              <a:rPr lang="en-US" i="1" dirty="0"/>
              <a:t>do this then that</a:t>
            </a:r>
          </a:p>
          <a:p>
            <a:r>
              <a:rPr lang="en-US" dirty="0"/>
              <a:t>Repeated sequences (</a:t>
            </a:r>
            <a:r>
              <a:rPr lang="en-US" i="1" dirty="0"/>
              <a:t>loops</a:t>
            </a:r>
            <a:r>
              <a:rPr lang="en-US" dirty="0"/>
              <a:t>), </a:t>
            </a:r>
            <a:r>
              <a:rPr lang="en-US" i="1" dirty="0"/>
              <a:t>do this to each element of a list</a:t>
            </a:r>
          </a:p>
          <a:p>
            <a:r>
              <a:rPr lang="en-US" dirty="0"/>
              <a:t>Conditional execution of sequences, </a:t>
            </a:r>
            <a:r>
              <a:rPr lang="en-US" i="1" dirty="0"/>
              <a:t>if negative make it positive</a:t>
            </a:r>
          </a:p>
          <a:p>
            <a:r>
              <a:rPr lang="en-US" dirty="0"/>
              <a:t>Aggregating instructions into reusable</a:t>
            </a:r>
            <a:br>
              <a:rPr lang="en-US" dirty="0"/>
            </a:br>
            <a:r>
              <a:rPr lang="en-US" dirty="0"/>
              <a:t>methods</a:t>
            </a:r>
          </a:p>
          <a:p>
            <a:r>
              <a:rPr lang="en-US" dirty="0"/>
              <a:t>Aggregating instructions and methods</a:t>
            </a:r>
            <a:br>
              <a:rPr lang="en-US" dirty="0"/>
            </a:br>
            <a:r>
              <a:rPr lang="en-US" dirty="0"/>
              <a:t>into modules (.</a:t>
            </a:r>
            <a:r>
              <a:rPr lang="en-US" dirty="0" err="1"/>
              <a:t>py</a:t>
            </a:r>
            <a:r>
              <a:rPr lang="en-US" dirty="0"/>
              <a:t> files)</a:t>
            </a:r>
          </a:p>
          <a:p>
            <a:r>
              <a:rPr lang="en-US" dirty="0"/>
              <a:t>Object-oriented (OO) programming</a:t>
            </a:r>
            <a:br>
              <a:rPr lang="en-US" dirty="0"/>
            </a:br>
            <a:r>
              <a:rPr lang="en-US" dirty="0"/>
              <a:t>(aggregating data &amp; methods)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06C8A-736D-B243-AA34-BDB70CAF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3" y="3810894"/>
            <a:ext cx="4223657" cy="3047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5A2250-0ACB-0E4A-93A2-6939423A0FFA}"/>
              </a:ext>
            </a:extLst>
          </p:cNvPr>
          <p:cNvSpPr txBox="1"/>
          <p:nvPr/>
        </p:nvSpPr>
        <p:spPr>
          <a:xfrm>
            <a:off x="8052084" y="3485449"/>
            <a:ext cx="413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Bang Theory "friendship algorithm"</a:t>
            </a:r>
          </a:p>
        </p:txBody>
      </p:sp>
    </p:spTree>
    <p:extLst>
      <p:ext uri="{BB962C8B-B14F-4D97-AF65-F5344CB8AC3E}">
        <p14:creationId xmlns:p14="http://schemas.microsoft.com/office/powerpoint/2010/main" val="388424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434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Monaco</vt:lpstr>
      <vt:lpstr>Office Theme</vt:lpstr>
      <vt:lpstr>Introduction to (Python) programming</vt:lpstr>
      <vt:lpstr>What is programming / coding?</vt:lpstr>
      <vt:lpstr>What's the hard part?</vt:lpstr>
      <vt:lpstr>Concrete first steps</vt:lpstr>
      <vt:lpstr>Common programming concepts</vt:lpstr>
      <vt:lpstr>Most…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20</cp:revision>
  <cp:lastPrinted>2019-02-12T19:51:14Z</cp:lastPrinted>
  <dcterms:created xsi:type="dcterms:W3CDTF">2021-05-31T20:51:13Z</dcterms:created>
  <dcterms:modified xsi:type="dcterms:W3CDTF">2021-05-31T21:44:11Z</dcterms:modified>
</cp:coreProperties>
</file>