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0" r:id="rId3"/>
    <p:sldId id="299" r:id="rId4"/>
    <p:sldId id="300" r:id="rId5"/>
    <p:sldId id="301" r:id="rId6"/>
    <p:sldId id="303" r:id="rId7"/>
    <p:sldId id="304" r:id="rId8"/>
    <p:sldId id="297" r:id="rId9"/>
    <p:sldId id="291" r:id="rId10"/>
    <p:sldId id="293" r:id="rId11"/>
    <p:sldId id="292" r:id="rId12"/>
    <p:sldId id="294" r:id="rId13"/>
    <p:sldId id="295" r:id="rId14"/>
    <p:sldId id="296" r:id="rId15"/>
    <p:sldId id="298" r:id="rId16"/>
    <p:sldId id="302" r:id="rId17"/>
    <p:sldId id="305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An overview of the Python programming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5CFE72-A118-8D43-91DC-EDD7C125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28" y="-9526"/>
            <a:ext cx="3597672" cy="922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0B657-920A-B144-91A7-65FC223C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CBE-FF74-6847-B639-FE7D27E5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five principal operations:</a:t>
            </a:r>
          </a:p>
          <a:p>
            <a:pPr lvl="1"/>
            <a:r>
              <a:rPr lang="en-US" dirty="0"/>
              <a:t>load small chunks of data from memory into the CPU</a:t>
            </a:r>
          </a:p>
          <a:p>
            <a:pPr lvl="1"/>
            <a:r>
              <a:rPr lang="en-US" dirty="0"/>
              <a:t>perform arithmetic computations on data in the CPU</a:t>
            </a:r>
          </a:p>
          <a:p>
            <a:pPr lvl="1"/>
            <a:r>
              <a:rPr lang="en-US" dirty="0"/>
              <a:t>store small chunks of data back to memory</a:t>
            </a:r>
          </a:p>
          <a:p>
            <a:pPr lvl="1"/>
            <a:r>
              <a:rPr lang="en-US" dirty="0"/>
              <a:t>jump to a new location (this is how we loop)</a:t>
            </a:r>
          </a:p>
          <a:p>
            <a:pPr lvl="1"/>
            <a:r>
              <a:rPr lang="en-US" dirty="0"/>
              <a:t>jump to a new location if condition is true</a:t>
            </a:r>
          </a:p>
          <a:p>
            <a:r>
              <a:rPr lang="en-US" dirty="0"/>
              <a:t>Each instruction does a tiny amount of work but CPU can execute billions of them per second</a:t>
            </a:r>
          </a:p>
          <a:p>
            <a:r>
              <a:rPr lang="en-US" dirty="0"/>
              <a:t>E.g., </a:t>
            </a:r>
            <a:r>
              <a:rPr lang="en-US" b="1" dirty="0"/>
              <a:t>total = cost + tax </a:t>
            </a:r>
            <a:r>
              <a:rPr lang="en-US" dirty="0"/>
              <a:t>might take 2 loads, 1 add, and 1 store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5D506-0727-E742-8E5E-01FC70FAA7F1}"/>
              </a:ext>
            </a:extLst>
          </p:cNvPr>
          <p:cNvCxnSpPr>
            <a:cxnSpLocks/>
          </p:cNvCxnSpPr>
          <p:nvPr/>
        </p:nvCxnSpPr>
        <p:spPr>
          <a:xfrm>
            <a:off x="8594328" y="588349"/>
            <a:ext cx="3597672" cy="0"/>
          </a:xfrm>
          <a:prstGeom prst="line">
            <a:avLst/>
          </a:prstGeom>
          <a:ln w="2540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6EB7-4D74-7C47-B254-E7ADDCFC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294-BB7A-7646-8E21-F9530A2E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8554278" cy="4626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RAM is much faster but usually much smaller than the disk and all RAM data is lost when the computer powers off</a:t>
            </a:r>
          </a:p>
          <a:p>
            <a:r>
              <a:rPr lang="en-US" dirty="0"/>
              <a:t>Think of memory as your working or scratch space and the disk as your permanent storage</a:t>
            </a:r>
          </a:p>
          <a:p>
            <a:r>
              <a:rPr lang="en-US" dirty="0"/>
              <a:t>Memory is broken up into discrete cells of a fixed size called a </a:t>
            </a:r>
            <a:r>
              <a:rPr lang="en-US" i="1" dirty="0"/>
              <a:t>byte</a:t>
            </a:r>
            <a:r>
              <a:rPr lang="en-US" dirty="0"/>
              <a:t> that can hold a number between 0 and 255 (8 bits)</a:t>
            </a:r>
          </a:p>
          <a:p>
            <a:r>
              <a:rPr lang="en-US" dirty="0"/>
              <a:t>Cells have integer addresses just like mailboxes</a:t>
            </a:r>
          </a:p>
          <a:p>
            <a:r>
              <a:rPr lang="en-US" dirty="0"/>
              <a:t>CPUs can read/write data at specific memory locations</a:t>
            </a:r>
          </a:p>
          <a:p>
            <a:r>
              <a:rPr lang="en-US" dirty="0"/>
              <a:t>Everything from actual numbers to music to videos is broken down and stored as a sequence of bytes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A3AF5A-4B55-004F-B8D8-795C3E3F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22" y="2009548"/>
            <a:ext cx="958662" cy="31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E62FA1-3DB4-8145-9374-033D5A4C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084" y="2179582"/>
            <a:ext cx="1301527" cy="25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1F099-50E2-3F4D-963B-F15F2E5A8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28" y="-9526"/>
            <a:ext cx="3597672" cy="9228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E2009-B3A2-FC45-BD30-53A58B93B3FF}"/>
              </a:ext>
            </a:extLst>
          </p:cNvPr>
          <p:cNvCxnSpPr>
            <a:cxnSpLocks/>
          </p:cNvCxnSpPr>
          <p:nvPr/>
        </p:nvCxnSpPr>
        <p:spPr>
          <a:xfrm>
            <a:off x="8594328" y="889428"/>
            <a:ext cx="3597672" cy="0"/>
          </a:xfrm>
          <a:prstGeom prst="line">
            <a:avLst/>
          </a:prstGeom>
          <a:ln w="2540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3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4B0D-7AF5-A64A-9C3E-6C8D911F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(nonvolatile)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C060-D424-F84B-B641-D8510E1E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9253" cy="4351338"/>
          </a:xfrm>
        </p:spPr>
        <p:txBody>
          <a:bodyPr/>
          <a:lstStyle/>
          <a:p>
            <a:r>
              <a:rPr lang="en-US" i="1" dirty="0"/>
              <a:t>Files</a:t>
            </a:r>
            <a:r>
              <a:rPr lang="en-US" dirty="0"/>
              <a:t> hold data meant to be treated as a unit such as </a:t>
            </a:r>
            <a:r>
              <a:rPr lang="en-US" b="1" dirty="0"/>
              <a:t>ladygaga.mp3</a:t>
            </a:r>
            <a:r>
              <a:rPr lang="en-US" dirty="0"/>
              <a:t> or </a:t>
            </a:r>
            <a:r>
              <a:rPr lang="en-US" b="1" dirty="0" err="1"/>
              <a:t>sales.csv</a:t>
            </a:r>
            <a:endParaRPr lang="en-US" b="1" dirty="0"/>
          </a:p>
          <a:p>
            <a:r>
              <a:rPr lang="en-US" i="1" dirty="0"/>
              <a:t>Directories</a:t>
            </a:r>
            <a:r>
              <a:rPr lang="en-US" dirty="0"/>
              <a:t> (folders) group files and other</a:t>
            </a:r>
            <a:br>
              <a:rPr lang="en-US" dirty="0"/>
            </a:br>
            <a:r>
              <a:rPr lang="en-US" dirty="0"/>
              <a:t>(sub-)directories</a:t>
            </a:r>
          </a:p>
          <a:p>
            <a:r>
              <a:rPr lang="en-US" dirty="0"/>
              <a:t>Disk is a tree of folders with files in the leaves</a:t>
            </a:r>
          </a:p>
          <a:p>
            <a:r>
              <a:rPr lang="en-US" dirty="0"/>
              <a:t>Executing programs have a </a:t>
            </a:r>
            <a:r>
              <a:rPr lang="en-US" i="1" dirty="0"/>
              <a:t>current working directory</a:t>
            </a:r>
            <a:r>
              <a:rPr lang="en-US" dirty="0"/>
              <a:t> and file specs (paths) are relative to that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6DB34-36D0-A241-91B3-1F3CEA81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01" y="5248476"/>
            <a:ext cx="6233007" cy="1244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0937C-A8FA-B841-961A-CD39C7221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237" y="1557314"/>
            <a:ext cx="2467767" cy="39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5F4F-AA56-3347-8FFD-86D67715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r>
              <a:rPr lang="en-US" dirty="0"/>
              <a:t>Paths to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D797-AF19-7D46-A71B-6E5278F3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8"/>
            <a:ext cx="10515600" cy="4916875"/>
          </a:xfrm>
        </p:spPr>
        <p:txBody>
          <a:bodyPr/>
          <a:lstStyle/>
          <a:p>
            <a:r>
              <a:rPr lang="en-US" i="1" dirty="0"/>
              <a:t>Path</a:t>
            </a:r>
            <a:r>
              <a:rPr lang="en-US" dirty="0"/>
              <a:t> is slash-separated sequence of </a:t>
            </a:r>
            <a:r>
              <a:rPr lang="en-US" dirty="0" err="1"/>
              <a:t>dir</a:t>
            </a:r>
            <a:r>
              <a:rPr lang="en-US" dirty="0"/>
              <a:t> names, optionally followed by a file name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root</a:t>
            </a:r>
            <a:r>
              <a:rPr lang="en-US" dirty="0"/>
              <a:t> is a single slash "/" and absolute paths start with "/"</a:t>
            </a:r>
          </a:p>
          <a:p>
            <a:pPr lvl="1"/>
            <a:r>
              <a:rPr lang="en-US" dirty="0"/>
              <a:t>Shorthand for your user home directory is "~" such as </a:t>
            </a:r>
            <a:r>
              <a:rPr lang="en-US" b="1" dirty="0"/>
              <a:t>/Users/</a:t>
            </a:r>
            <a:r>
              <a:rPr lang="en-US" b="1" dirty="0" err="1"/>
              <a:t>parrt</a:t>
            </a:r>
            <a:endParaRPr lang="en-US" dirty="0"/>
          </a:p>
          <a:p>
            <a:r>
              <a:rPr lang="en-US" i="1" dirty="0"/>
              <a:t>Relative paths </a:t>
            </a:r>
            <a:r>
              <a:rPr lang="en-US" dirty="0"/>
              <a:t>do not start with "/" or "~" and are relative to current working directory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A2803D-3AF0-704E-8FC8-23722E50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25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9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F447-95D4-4946-992C-9424BBB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0A38-4B6A-7543-BCF6-396CAA95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/>
          <a:lstStyle/>
          <a:p>
            <a:r>
              <a:rPr lang="en-US" b="1" dirty="0" err="1"/>
              <a:t>parrt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is </a:t>
            </a:r>
            <a:r>
              <a:rPr lang="en-US" b="1" dirty="0"/>
              <a:t>/Users/</a:t>
            </a:r>
            <a:r>
              <a:rPr lang="en-US" b="1" dirty="0" err="1"/>
              <a:t>parrt</a:t>
            </a:r>
            <a:r>
              <a:rPr lang="en-US" dirty="0"/>
              <a:t> or </a:t>
            </a:r>
            <a:r>
              <a:rPr lang="en-US" b="1" dirty="0"/>
              <a:t>~</a:t>
            </a:r>
            <a:r>
              <a:rPr lang="en-US" b="1" dirty="0" err="1"/>
              <a:t>parrt</a:t>
            </a:r>
            <a:r>
              <a:rPr lang="en-US" dirty="0"/>
              <a:t> or just </a:t>
            </a:r>
            <a:r>
              <a:rPr lang="en-US" b="1" dirty="0"/>
              <a:t>~</a:t>
            </a:r>
          </a:p>
          <a:p>
            <a:r>
              <a:rPr lang="en-US" dirty="0"/>
              <a:t>If current working directory is </a:t>
            </a:r>
            <a:r>
              <a:rPr lang="en-US" b="1" dirty="0" err="1"/>
              <a:t>parrt</a:t>
            </a:r>
            <a:r>
              <a:rPr lang="en-US" dirty="0"/>
              <a:t> then </a:t>
            </a:r>
            <a:r>
              <a:rPr lang="en-US" b="1" dirty="0"/>
              <a:t>msds501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is </a:t>
            </a:r>
            <a:r>
              <a:rPr lang="en-US" b="1" dirty="0"/>
              <a:t>classes/msds501</a:t>
            </a:r>
            <a:r>
              <a:rPr lang="en-US" dirty="0"/>
              <a:t> relative to that</a:t>
            </a:r>
          </a:p>
          <a:p>
            <a:r>
              <a:rPr lang="en-US" dirty="0"/>
              <a:t>If current working directory is </a:t>
            </a:r>
            <a:r>
              <a:rPr lang="en-US" b="1" dirty="0"/>
              <a:t>images-</a:t>
            </a:r>
            <a:r>
              <a:rPr lang="en-US" b="1" dirty="0" err="1"/>
              <a:t>parrt</a:t>
            </a:r>
            <a:r>
              <a:rPr lang="en-US" dirty="0"/>
              <a:t>, path to </a:t>
            </a:r>
            <a:r>
              <a:rPr lang="en-US" b="1" dirty="0" err="1"/>
              <a:t>view.py</a:t>
            </a:r>
            <a:r>
              <a:rPr lang="en-US" b="1" dirty="0"/>
              <a:t> </a:t>
            </a:r>
            <a:r>
              <a:rPr lang="en-US" dirty="0"/>
              <a:t>is just </a:t>
            </a:r>
            <a:r>
              <a:rPr lang="en-US" b="1" dirty="0" err="1"/>
              <a:t>view.py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CA5C7-5247-F54B-AD1F-84B63B6C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21D-42D7-9E40-A0B0-7E49DD3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 / terminal /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EF02-DA2C-A349-9D82-BD60928B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Before GUIs, the terminal was all we had and what we used to examine files, check the state of the machine, execute programs, transmit files to other computers, etc.</a:t>
            </a:r>
          </a:p>
          <a:p>
            <a:r>
              <a:rPr lang="en-US" dirty="0"/>
              <a:t>The terminal is running a "shell", a command interpreter that is another simple language, but one designed with commands to control your computer</a:t>
            </a:r>
          </a:p>
          <a:p>
            <a:r>
              <a:rPr lang="en-US" b="1" dirty="0"/>
              <a:t>echo</a:t>
            </a:r>
            <a:r>
              <a:rPr lang="en-US" dirty="0"/>
              <a:t> is like </a:t>
            </a:r>
            <a:r>
              <a:rPr lang="en-US" b="1" dirty="0"/>
              <a:t>print</a:t>
            </a:r>
          </a:p>
          <a:p>
            <a:r>
              <a:rPr lang="en-US" b="1" dirty="0"/>
              <a:t>cd</a:t>
            </a:r>
            <a:r>
              <a:rPr lang="en-US" dirty="0"/>
              <a:t> changes directory</a:t>
            </a:r>
          </a:p>
          <a:p>
            <a:r>
              <a:rPr lang="en-US" b="1" dirty="0"/>
              <a:t>ls</a:t>
            </a:r>
            <a:r>
              <a:rPr lang="en-US" dirty="0"/>
              <a:t> lists files in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5FDFD-9671-E245-A828-AA9C13B9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4001294"/>
            <a:ext cx="703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898-4DCA-5648-8F5E-451E129B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562"/>
          </a:xfrm>
        </p:spPr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DEB5-8CE7-004F-9B1F-35C610F5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4816514"/>
          </a:xfrm>
        </p:spPr>
        <p:txBody>
          <a:bodyPr/>
          <a:lstStyle/>
          <a:p>
            <a:r>
              <a:rPr lang="en-US" dirty="0"/>
              <a:t>Git = version control for a </a:t>
            </a:r>
            <a:r>
              <a:rPr lang="en-US" i="1" dirty="0"/>
              <a:t>repository</a:t>
            </a:r>
            <a:r>
              <a:rPr lang="en-US" dirty="0"/>
              <a:t>, which is</a:t>
            </a:r>
            <a:br>
              <a:rPr lang="en-US" dirty="0"/>
            </a:br>
            <a:r>
              <a:rPr lang="en-US" dirty="0"/>
              <a:t>represented by a directory with your code, data</a:t>
            </a:r>
          </a:p>
          <a:p>
            <a:r>
              <a:rPr lang="en-US" dirty="0"/>
              <a:t>Git tracks changes made to files in repo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= website that hosts git repositories</a:t>
            </a:r>
          </a:p>
          <a:p>
            <a:r>
              <a:rPr lang="en-US" dirty="0"/>
              <a:t>We push/pull from laptop to </a:t>
            </a:r>
            <a:r>
              <a:rPr lang="en-US" dirty="0" err="1"/>
              <a:t>github</a:t>
            </a:r>
            <a:r>
              <a:rPr lang="en-US" dirty="0"/>
              <a:t> to share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EDE5E-3806-884E-B364-973647753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77" y="468354"/>
            <a:ext cx="3196693" cy="5572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44A61-C904-A047-9DF1-CEBE43E5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8" y="3869065"/>
            <a:ext cx="654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1C1F-65C5-D243-898D-A59EC530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7456-EA6E-6A47-A834-7E271A6A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1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in Python is about way more than just typing in grammatically correct code</a:t>
            </a:r>
          </a:p>
          <a:p>
            <a:r>
              <a:rPr lang="en-US" dirty="0"/>
              <a:t>It's about conjuring up sequences of instructions that perform a specific task then coding that up in Python but…</a:t>
            </a:r>
          </a:p>
          <a:p>
            <a:r>
              <a:rPr lang="en-US" dirty="0"/>
              <a:t>There's an entire ecosystem we have to deal with:</a:t>
            </a:r>
          </a:p>
          <a:p>
            <a:pPr lvl="1"/>
            <a:r>
              <a:rPr lang="en-US" dirty="0"/>
              <a:t>Machine CPU/RAM capabilities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 err="1"/>
              <a:t>Commandline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Notebooks, script files</a:t>
            </a:r>
          </a:p>
          <a:p>
            <a:pPr lvl="1"/>
            <a:r>
              <a:rPr lang="en-US" dirty="0"/>
              <a:t>Cloud computing /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466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48B8-FB04-6C48-9A71-3553EAB5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83BF-5AA6-C34C-9B1A-6F6E9CC5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don't inherently understand Python or any other programming language</a:t>
            </a:r>
          </a:p>
          <a:p>
            <a:r>
              <a:rPr lang="en-US" dirty="0"/>
              <a:t>A programmer has to create a program in some language X, called an interpreter, that understands statements in language Y (Python's interpreter is written in the C language)</a:t>
            </a:r>
          </a:p>
          <a:p>
            <a:r>
              <a:rPr lang="en-US" dirty="0"/>
              <a:t>We'll use three interfaces to access a Python interpreter:</a:t>
            </a:r>
          </a:p>
          <a:p>
            <a:pPr lvl="1"/>
            <a:r>
              <a:rPr lang="en-US" dirty="0">
                <a:hlinkClick r:id="rId2"/>
              </a:rPr>
              <a:t>pythontutor.com</a:t>
            </a:r>
            <a:r>
              <a:rPr lang="en-US" dirty="0"/>
              <a:t> (no setup and visualizes Python executions)</a:t>
            </a:r>
          </a:p>
          <a:p>
            <a:pPr lvl="1"/>
            <a:r>
              <a:rPr lang="en-US" dirty="0"/>
              <a:t>The UNIX </a:t>
            </a:r>
            <a:r>
              <a:rPr lang="en-US" dirty="0" err="1"/>
              <a:t>commandline</a:t>
            </a:r>
            <a:r>
              <a:rPr lang="en-US" dirty="0"/>
              <a:t> to run Python .</a:t>
            </a:r>
            <a:r>
              <a:rPr lang="en-US" dirty="0" err="1"/>
              <a:t>py</a:t>
            </a:r>
            <a:r>
              <a:rPr lang="en-US" dirty="0"/>
              <a:t> files and to interact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notebooks, a browser interface for code and notes</a:t>
            </a:r>
          </a:p>
          <a:p>
            <a:r>
              <a:rPr lang="en-US" dirty="0"/>
              <a:t>We'll even learn to execute code on a remote cloud computer</a:t>
            </a:r>
          </a:p>
        </p:txBody>
      </p:sp>
    </p:spTree>
    <p:extLst>
      <p:ext uri="{BB962C8B-B14F-4D97-AF65-F5344CB8AC3E}">
        <p14:creationId xmlns:p14="http://schemas.microsoft.com/office/powerpoint/2010/main" val="181824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80BB-E52A-DF46-A031-5B0AE2C5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          </a:t>
            </a:r>
            <a:r>
              <a:rPr lang="en-US" dirty="0">
                <a:hlinkClick r:id="rId2"/>
              </a:rPr>
              <a:t>http://pythontutor.com/</a:t>
            </a:r>
            <a:r>
              <a:rPr lang="en-US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4B5BE1-029C-094C-B4EE-C4BC832B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Type/execute code without installing software on your laptop</a:t>
            </a:r>
          </a:p>
          <a:p>
            <a:r>
              <a:rPr lang="en-US" dirty="0"/>
              <a:t>Visualizes the state of the Python interpreter</a:t>
            </a:r>
          </a:p>
          <a:p>
            <a:r>
              <a:rPr lang="en-US" dirty="0"/>
              <a:t>Really nice interactive tool for learning Python (and other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AAD8415-6425-8841-BC48-0E63ABA5C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9554"/>
            <a:ext cx="10515600" cy="19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9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78E7-BC9E-344D-98D3-DF604BCB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from the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E37CA0-84C0-6D46-B9E3-62C225BD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commandline</a:t>
            </a:r>
            <a:r>
              <a:rPr lang="en-US" dirty="0"/>
              <a:t> is built in to Macs / </a:t>
            </a:r>
            <a:r>
              <a:rPr lang="en-US" dirty="0" err="1"/>
              <a:t>unix</a:t>
            </a:r>
            <a:r>
              <a:rPr lang="en-US" dirty="0"/>
              <a:t> machines</a:t>
            </a:r>
          </a:p>
          <a:p>
            <a:r>
              <a:rPr lang="en-US" dirty="0"/>
              <a:t>Python interpreter installed with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D535448-F8A5-6F40-93A2-4D5F2A17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4" y="3192463"/>
            <a:ext cx="67437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9A3D2-761A-A240-B4DD-1F361E599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35" y="3192463"/>
            <a:ext cx="3937000" cy="2984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AAB95E-E856-0642-93B7-CA4008E017C6}"/>
              </a:ext>
            </a:extLst>
          </p:cNvPr>
          <p:cNvSpPr/>
          <p:nvPr/>
        </p:nvSpPr>
        <p:spPr>
          <a:xfrm>
            <a:off x="3598065" y="630820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Interactive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BC12E-9D5D-4549-B886-8A9002E34261}"/>
              </a:ext>
            </a:extLst>
          </p:cNvPr>
          <p:cNvSpPr/>
          <p:nvPr/>
        </p:nvSpPr>
        <p:spPr>
          <a:xfrm>
            <a:off x="5944562" y="630820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3B6A-F884-C949-A412-E00120CC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within a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05DC-6EFC-AA44-AE71-C3EFF6B0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3615" cy="4351338"/>
          </a:xfrm>
        </p:spPr>
        <p:txBody>
          <a:bodyPr/>
          <a:lstStyle/>
          <a:p>
            <a:r>
              <a:rPr lang="en-US" dirty="0"/>
              <a:t>Interactive execution for code, notes, data, visualizations</a:t>
            </a:r>
          </a:p>
          <a:p>
            <a:r>
              <a:rPr lang="en-US" dirty="0"/>
              <a:t>Installed automatically with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  <a:p>
            <a:r>
              <a:rPr lang="en-US" dirty="0"/>
              <a:t>The Python interpreter keeps running in the background so we can interactively try different code snippets</a:t>
            </a:r>
          </a:p>
          <a:p>
            <a:r>
              <a:rPr lang="en-US" dirty="0"/>
              <a:t>This will likely be your primary data science development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B17D3-74DC-0544-BF7F-14307167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34" y="664855"/>
            <a:ext cx="4775200" cy="5422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EA8F30-6795-4149-9C2F-FBEE4835BAB8}"/>
              </a:ext>
            </a:extLst>
          </p:cNvPr>
          <p:cNvCxnSpPr>
            <a:cxnSpLocks/>
          </p:cNvCxnSpPr>
          <p:nvPr/>
        </p:nvCxnSpPr>
        <p:spPr>
          <a:xfrm>
            <a:off x="7014118" y="161692"/>
            <a:ext cx="0" cy="653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5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857C-E1AB-C947-AF8E-1F4AB80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make us more productive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98D0-C068-974F-8DD6-44632A46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/>
          </a:bodyPr>
          <a:lstStyle/>
          <a:p>
            <a:r>
              <a:rPr lang="en-US" dirty="0"/>
              <a:t>Libraries provide repertoire of existing functionality we can leverage to boost productivity</a:t>
            </a:r>
          </a:p>
          <a:p>
            <a:r>
              <a:rPr lang="en-US" dirty="0"/>
              <a:t>You'll use </a:t>
            </a:r>
            <a:r>
              <a:rPr lang="en-US" b="1" dirty="0"/>
              <a:t>matplotlib</a:t>
            </a:r>
            <a:r>
              <a:rPr lang="en-US" dirty="0"/>
              <a:t>, </a:t>
            </a:r>
            <a:r>
              <a:rPr lang="en-US" b="1" dirty="0" err="1"/>
              <a:t>numpy</a:t>
            </a:r>
            <a:r>
              <a:rPr lang="en-US" dirty="0"/>
              <a:t>, </a:t>
            </a:r>
            <a:r>
              <a:rPr lang="en-US" b="1" dirty="0"/>
              <a:t>pandas</a:t>
            </a:r>
            <a:r>
              <a:rPr lang="en-US" dirty="0"/>
              <a:t>, and </a:t>
            </a:r>
            <a:r>
              <a:rPr lang="en-US" b="1" dirty="0"/>
              <a:t>scikit-learn</a:t>
            </a:r>
            <a:r>
              <a:rPr lang="en-US" dirty="0"/>
              <a:t> extensively throughout the MSDS program</a:t>
            </a:r>
          </a:p>
          <a:p>
            <a:r>
              <a:rPr lang="en-US" dirty="0"/>
              <a:t>The application programmers interface (API) is huge for these libraries and it takes a while to learn them, but they are very powerful</a:t>
            </a:r>
          </a:p>
          <a:p>
            <a:r>
              <a:rPr lang="en-US" dirty="0"/>
              <a:t>Google / stack overflow will be your friends here as you learn</a:t>
            </a:r>
          </a:p>
          <a:p>
            <a:r>
              <a:rPr lang="en-US" dirty="0"/>
              <a:t>Never ask what the parameters are to a library function; you must be independently functional so look it up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9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ADAA-494C-EA45-A9B2-307AB5B9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5E84A-C4EC-1644-AD29-9D4D208D7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2" y="1996068"/>
            <a:ext cx="5578119" cy="3858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7FC9C-FC21-AB4B-8F7E-595F33B03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6012"/>
            <a:ext cx="6096000" cy="172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E8A8-4027-2B42-9E5A-EC6BF297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78" y="365125"/>
            <a:ext cx="3631193" cy="33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F7BB-57CE-244F-9410-EB2B222B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021896" cy="2852737"/>
          </a:xfrm>
        </p:spPr>
        <p:txBody>
          <a:bodyPr/>
          <a:lstStyle/>
          <a:p>
            <a:r>
              <a:rPr lang="en-US" dirty="0"/>
              <a:t>Getting to know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834E-56CF-F64B-96AE-85761EAAE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programmer's perspective</a:t>
            </a:r>
          </a:p>
        </p:txBody>
      </p:sp>
    </p:spTree>
    <p:extLst>
      <p:ext uri="{BB962C8B-B14F-4D97-AF65-F5344CB8AC3E}">
        <p14:creationId xmlns:p14="http://schemas.microsoft.com/office/powerpoint/2010/main" val="278276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41A7-CA14-7B42-9272-4D5D8033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DE8B-FCFB-2B4F-9B82-C35EB90C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270" cy="4351338"/>
          </a:xfrm>
        </p:spPr>
        <p:txBody>
          <a:bodyPr/>
          <a:lstStyle/>
          <a:p>
            <a:r>
              <a:rPr lang="en-US" dirty="0"/>
              <a:t>Processor (</a:t>
            </a:r>
            <a:r>
              <a:rPr lang="en-US" i="1" dirty="0"/>
              <a:t>CPU</a:t>
            </a:r>
            <a:r>
              <a:rPr lang="en-US" dirty="0"/>
              <a:t>)</a:t>
            </a:r>
          </a:p>
          <a:p>
            <a:r>
              <a:rPr lang="en-US" dirty="0"/>
              <a:t>Memory (</a:t>
            </a:r>
            <a:r>
              <a:rPr lang="en-US" i="1" dirty="0"/>
              <a:t>RAM</a:t>
            </a:r>
            <a:r>
              <a:rPr lang="en-US" dirty="0"/>
              <a:t>) </a:t>
            </a:r>
            <a:r>
              <a:rPr lang="en-US" dirty="0" err="1"/>
              <a:t>code+data</a:t>
            </a:r>
            <a:endParaRPr lang="en-US" dirty="0"/>
          </a:p>
          <a:p>
            <a:r>
              <a:rPr lang="en-US" dirty="0"/>
              <a:t>Nonvolatile Storage (</a:t>
            </a:r>
            <a:r>
              <a:rPr lang="en-US" i="1" dirty="0"/>
              <a:t>disk</a:t>
            </a:r>
            <a:r>
              <a:rPr lang="en-US" dirty="0"/>
              <a:t>)</a:t>
            </a:r>
          </a:p>
          <a:p>
            <a:r>
              <a:rPr lang="en-US" i="1" dirty="0"/>
              <a:t>Network</a:t>
            </a:r>
          </a:p>
          <a:p>
            <a:r>
              <a:rPr lang="en-US" dirty="0"/>
              <a:t>CPU executes code and operates on data in RAM, saving results on disk</a:t>
            </a:r>
          </a:p>
          <a:p>
            <a:r>
              <a:rPr lang="en-US" dirty="0"/>
              <a:t>Can send and receive data across the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7A921-818C-4F4F-A23E-0AF761DE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52" y="2069822"/>
            <a:ext cx="4863547" cy="38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920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An overview of the Python programming ecosystem</vt:lpstr>
      <vt:lpstr>Executing programs</vt:lpstr>
      <vt:lpstr>Python tutor           http://pythontutor.com/ </vt:lpstr>
      <vt:lpstr>Python from the commandline</vt:lpstr>
      <vt:lpstr>Python within a Jupyter notebook</vt:lpstr>
      <vt:lpstr>Python libraries make us more productive</vt:lpstr>
      <vt:lpstr>Sample functionality</vt:lpstr>
      <vt:lpstr>Getting to know your computer</vt:lpstr>
      <vt:lpstr>Computer components</vt:lpstr>
      <vt:lpstr>Processor</vt:lpstr>
      <vt:lpstr>Memory</vt:lpstr>
      <vt:lpstr>Disk (nonvolatile) storage</vt:lpstr>
      <vt:lpstr>Paths to directories and files</vt:lpstr>
      <vt:lpstr>Path examples</vt:lpstr>
      <vt:lpstr>The shell / terminal / command line</vt:lpstr>
      <vt:lpstr>Git / github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56</cp:revision>
  <cp:lastPrinted>2019-02-12T19:51:14Z</cp:lastPrinted>
  <dcterms:created xsi:type="dcterms:W3CDTF">2021-05-30T21:47:30Z</dcterms:created>
  <dcterms:modified xsi:type="dcterms:W3CDTF">2021-05-31T21:41:19Z</dcterms:modified>
</cp:coreProperties>
</file>