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0" r:id="rId3"/>
    <p:sldId id="291" r:id="rId4"/>
    <p:sldId id="292" r:id="rId5"/>
    <p:sldId id="289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4"/>
    <p:restoredTop sz="94740"/>
  </p:normalViewPr>
  <p:slideViewPr>
    <p:cSldViewPr snapToGrid="0" snapToObjects="1">
      <p:cViewPr varScale="1">
        <p:scale>
          <a:sx n="119" d="100"/>
          <a:sy n="119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pythontutor.com/visualize.html#code=records%20%3D%20%5B%5B99,%20'parrt'%5D,%0A%20%20%20%20%20%20%20%20%20%20%20%5B101,%20'sri'%5D,%0A%20%20%20%20%20%20%20%20%20%20%20%5B42,%20'kayla'%5D%5D%0A%20%20%20%20%20%20%20%20%20%20%20%0Afirstrow%20%3D%20records%5B0%5D%0Aprint%28firstrow%29%0A%0Alastrow%20%3D%20records%5B2%5D%0Aprint%28lastrow%5B0%5D%29%0A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A%20%3D%20%5B%5B19,11%5D,%0A%20%20%20%20%20%5B21,15%5D,%0A%20%20%20%20%20%5B103,18%5D,%0A%20%20%20%20%20%5B99,13%5D,%0A%20%20%20%20%20%5B8,2%5D%5D%0A%20%20%20%20%20%0Aprint%28A%5B3%5D%29%0A%0Ar%20%3D%20A%5B3%5D%0Aprint%28r%5B0%5D%29%0Aprint%28A%5B3%5D%5B0%5D%29%0Aprint%28r%5B1%5D%29%0Aprint%28A%5B3%5D%5B1%5D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i%20%3D%201%0Awhile%20i%20%3C%3D%206%3A%0A%20%20%20%20if%20i%3D%3D3%3A%0A%20%20%20%20%20%20%20%20print%28%22Halfway!%22%29%0A%20%20%20%20i%20%3D%20i%20%2B%201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hyperlink" Target="http://pythontutor.com/visualize.html#code=names%20%3D%20%5B'parrt',%20'mary',%20'tombu'%5D%0Afor%20name%20in%20names%3A%0A%20%20%20%20print%28name%29%0A%20%20%20%20%0Afor%20name%20in%20%5B'parrt',%20'mary',%20'tombu'%5D%3A%20%23%20same%20thing%0A%20%20%20%20print%28name%29%0A%20%20%20%20%0Afor%20el%20in%20%5B'10/13/10',%206,%2038.94,%2035,%20'Muhammed%20MacIntyre'%5D%3A%0A%20%20%20%20print%28el%29%0A%20%20%20%20%0A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names%20%3D%20%5B'parrt',%20'mary',%20'tombu'%5D%0Aphones%20%3D%20%5B'5707',%20'1001',%20'3412'%5D%0A%0Afor%20name,%20phone%20in%20zip%28names,phones%29%3A%0A%20%20%20%20print%28f%22%7Bname%3A%3E8%7D%3A%20%7Bphone%7D%22%29%0A%20%20%20%20%0Afor%20i,%20%28name,%20phone%29%20in%20enumerate%28zip%28names,phones%29%29%3A%0A%20%20%20%20print%28f%22%7Bi%7D.%20%7Bname%3A%3E8%7D%3A%20%7Bphone%7D%22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range%285%29%29%0Aprint%28list%28range%285%29%29%29%0A%0Afor%20i%20in%20range%285%29%3A%0A%20%20%20%20print%28f%22%7Bi%7D.%20Hello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names%20%3D%20%5B'parrt',%20'mary',%20'tombu'%5D%0Aphones%20%3D%20%5B'5707',%20'1001',%20'3412'%5D%0A%0Afor%20i%20in%20range%28len%28names%29%29%3A%0A%20%20%20%20name%20%3D%20names%5Bi%5D%0A%20%20%20%20phone%20%3D%20phones%5Bi%5D%0A%20%20%20%20print%28f%22%7Bname%3A%3E8%7D%3A%20%7Bphone%7D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A%20%3D%20%5B%5B1,2,3%5D,%0A%20%20%20%20%20%5B4,5,6%5D,%0A%20%20%20%20%20%5B7,8,9%5D%5D%0A%20%20%20%20%20%0Afor%20row%20in%20A%3A%0A%20%20%20%20print%28row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s%20%3D%20%5B'parrt',%20'mary',%20'tombu'%5D%0Afor%20i,%20name%20in%20enumerate%28names%29%3A%0A%20%20%20%20print%28f%22%7Bi%7D.%20%7Bname%7D%22%29&amp;cumulative=false&amp;curInstr=0&amp;heapPrimitives=nevernest&amp;mode=display&amp;origin=opt-frontend.js&amp;py=3&amp;rawInputLstJSON=%5B%5D&amp;textReferences=fals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Quantity%20%3D%20%5B6,%2049,%200,%2030,%20-19,%2021,%2012,%2022,%2021%5D%0A%0AQ1%20%3D%20%5Bq*10%20for%20q%20in%20Quantity%5D%0A%0AQ2%20%3D%20%5Bq*10%20for%20q%20in%20Quantity%20if%20q%3E0%5D%0A%0A%23%20Find%20indexes%20of%20all%20values%20%3C%3D%200%20in%20Quantity2%0AQ3%20%3D%20%5Bi%20for%20i,q%20in%20enumerate%28Quantity%29%20if%20q%3C%3D0%5D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names%20%3D%20%5B'parrt',%20'mary',%20'tombu'%5D%0A%0Anames2%20%3D%20%5Bname%20for%20name%20in%20names%5D%20%23%20makes%20copy%0A%0Anames3%20%3D%20%5Bname.upper%28%29%20for%20name%20in%20names%5D%20%23%20apply%20upper%28%29%0A%0Anames4%20%3D%20%5Bname%20for%20name%20in%20names%20if%20name.startswith%28'm'%29%5D%20%23%20filter%0A%0Anames5%20%3D%20%5Bname.upper%28%29%20for%20name%20in%20names%20if%20name.startswith%28'm'%29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pythontutor.com/visualize.html#code=n%20%3D%2010%20%20%23%20compute%202%5E10%0A%0Av%20%3D%201%0Awhile%20n%20%3E%200%3A%0A%20%20%20%20v%20%3D%20v%20*%202%20%23%20repeated%20multiplication%0A%20%20%20%20n%20%3D%20n%20-%201%20%23%20counts%20down%0A%0Aprint%28v%29&amp;cumulative=false&amp;curInstr=0&amp;heapPrimitives=nevernest&amp;mode=display&amp;origin=opt-frontend.js&amp;py=3&amp;rawInputLstJSON=%5B%5D&amp;textReferences=false" TargetMode="External"/><Relationship Id="rId3" Type="http://schemas.openxmlformats.org/officeDocument/2006/relationships/hyperlink" Target="http://pythontutor.com/visualize.html#code=salary%20%3D%20100.0%0Abonus%20%3D%201.2%0Asalary%20%3D%20salary%20*%20bonus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salary%20%3D%20100_000%0Awhile%20salary%20%3C%20120_000%3A%0A%20%20%20%20salary%20%2B%3D%205_000%0Aprint%28salary%29%0A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%22MSDS501%20for%20the%20win!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salary%20%3D%20120_000%0Aif%20salary%20%3E%20100_000%3A%0A%20%20%20%20print%28%22woohoo!%22%29%0Aelse%3A%0A%20%20%20%20print%28%22bummer!%22%29%0Aprint%28%22done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salary%20%3D%20120_000%0Aif%20salary%20%3E%20100_000%3A%0A%20%20%20%20print%28%22woohoo!%22%29%0A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%20%3D%20%22parrt%22%0Aprint%28type%28name%29%29%0Anames%20%3D%20name%20*%205&amp;cumulative=false&amp;curInstr=0&amp;heapPrimitives=nevernest&amp;mode=display&amp;origin=opt-frontend.js&amp;py=3&amp;rawInputLstJSON=%5B%5D&amp;textReferences=fals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Introduction to (Python)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0FE-33B5-8D47-9458-384B38DE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view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79E1-8F9B-D940-84C2-9C4BD71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bytes is tedious; we prefer to group bytes into higher-level values, such as numbers and strings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DCD72-5606-C44B-99AF-C4C9074C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42" y="4924393"/>
            <a:ext cx="32385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1DE96-01B2-624C-94F2-1837B3B7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15" y="3125723"/>
            <a:ext cx="2833915" cy="1337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4F51F-0644-9F48-85D6-CBFD0383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3125724"/>
            <a:ext cx="14732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659597-EC57-F64D-9853-ACECBF76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08" y="4823587"/>
            <a:ext cx="3113314" cy="97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BC623C-C63C-0E47-B4AC-779CAF785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142" y="4950587"/>
            <a:ext cx="1676400" cy="85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62E8F1-CF26-304B-96FB-08DB3391168E}"/>
              </a:ext>
            </a:extLst>
          </p:cNvPr>
          <p:cNvSpPr txBox="1"/>
          <p:nvPr/>
        </p:nvSpPr>
        <p:spPr>
          <a:xfrm>
            <a:off x="8569670" y="282101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Might be 4 bytes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500480-DF40-C34E-8ECF-B2FD7B0BA5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59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7DA76-B346-6C40-A9BB-C9EBF55D213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E529F3-391F-3F4B-8A47-F44BB9ABEB79}"/>
              </a:ext>
            </a:extLst>
          </p:cNvPr>
          <p:cNvSpPr txBox="1"/>
          <p:nvPr/>
        </p:nvSpPr>
        <p:spPr>
          <a:xfrm>
            <a:off x="8569670" y="3637426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bytes plus overhead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12E8F-64B3-784D-B96E-4C3CDEB7A021}"/>
              </a:ext>
            </a:extLst>
          </p:cNvPr>
          <p:cNvCxnSpPr>
            <a:cxnSpLocks/>
          </p:cNvCxnSpPr>
          <p:nvPr/>
        </p:nvCxnSpPr>
        <p:spPr>
          <a:xfrm>
            <a:off x="9826280" y="4050062"/>
            <a:ext cx="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3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659B-1A34-C94C-B2E9-82C82B5C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843"/>
          </a:xfrm>
        </p:spPr>
        <p:txBody>
          <a:bodyPr/>
          <a:lstStyle/>
          <a:p>
            <a:r>
              <a:rPr lang="en-US" dirty="0"/>
              <a:t>Lists of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144E-D9E0-F74C-A64A-0D7C7BEB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common </a:t>
            </a:r>
            <a:r>
              <a:rPr lang="en-US" sz="2400" i="1" dirty="0"/>
              <a:t>data structure</a:t>
            </a:r>
            <a:r>
              <a:rPr lang="en-US" sz="2400" dirty="0"/>
              <a:t> is the </a:t>
            </a:r>
            <a:r>
              <a:rPr lang="en-US" sz="2400" b="1" dirty="0"/>
              <a:t>list</a:t>
            </a:r>
            <a:r>
              <a:rPr lang="en-US" sz="2400" dirty="0"/>
              <a:t>, which is just a sequence of data elements or other data structures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Indexed from 0 not 1 and list vars point at a chunk of memory holding the list elements contiguously (preserving the sequence order)</a:t>
            </a:r>
          </a:p>
          <a:p>
            <a:r>
              <a:rPr lang="en-US" sz="2400" dirty="0"/>
              <a:t>Access elements with index operator; e.g., </a:t>
            </a:r>
            <a:r>
              <a:rPr lang="en-US" sz="2400" b="1" dirty="0"/>
              <a:t>Names[0]</a:t>
            </a:r>
            <a:r>
              <a:rPr lang="en-US" sz="2400" dirty="0"/>
              <a:t> is '</a:t>
            </a:r>
            <a:r>
              <a:rPr lang="en-US" sz="2400" b="1" dirty="0"/>
              <a:t>Mary</a:t>
            </a:r>
            <a:r>
              <a:rPr lang="en-US" sz="2400" dirty="0"/>
              <a:t>' and</a:t>
            </a:r>
            <a:br>
              <a:rPr lang="en-US" sz="2400" dirty="0"/>
            </a:br>
            <a:r>
              <a:rPr lang="en-US" sz="2400" b="1" dirty="0"/>
              <a:t>Quantity[4]</a:t>
            </a:r>
            <a:r>
              <a:rPr lang="en-US" sz="2400" dirty="0"/>
              <a:t> is 19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81272ED-006C-9A48-BEE6-BEEB9626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42" y="1642872"/>
            <a:ext cx="94705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9ABC4-879B-384C-BB44-7C756560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67" y="1972118"/>
            <a:ext cx="8568509" cy="2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F36A-FFD1-4741-A43D-9A6F79F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Hetergeneous</a:t>
            </a:r>
            <a:r>
              <a:rPr lang="en-US" dirty="0"/>
              <a:t>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9A08E7-54B3-B149-977B-23712119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have different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Heterogeneous lists used to group bits of information about a particular entity or observation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9C5DA9-9FD9-EB4C-ACED-0B5B6233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5" y="2609088"/>
            <a:ext cx="8263189" cy="20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1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0A3-EAB5-574C-A8AF-B625CAD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14C5A-DC4D-2C4A-88B4-AD83982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records points at a list of</a:t>
            </a:r>
            <a:br>
              <a:rPr lang="en-US" dirty="0"/>
            </a:br>
            <a:r>
              <a:rPr lang="en-US" dirty="0"/>
              <a:t>three items that happen to be lists also</a:t>
            </a:r>
          </a:p>
          <a:p>
            <a:r>
              <a:rPr lang="en-US" dirty="0">
                <a:hlinkClick r:id="rId2"/>
              </a:rPr>
              <a:t>experiment via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70073D-D8CC-D742-B4C2-DC044C3C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88" y="1423289"/>
            <a:ext cx="34798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4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6A3A-C17A-9E42-B44B-C42FB5B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lists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FEFCF2-E9AE-9245-BF10-EC0BA1DE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list of rows; a row is a list of numbers</a:t>
            </a:r>
          </a:p>
          <a:p>
            <a:r>
              <a:rPr lang="en-US" dirty="0"/>
              <a:t>We think of it like this: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31F7A1-EA7A-264A-AB05-EF72FEE9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156744"/>
            <a:ext cx="2057400" cy="168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EC24-F7B0-D74B-926C-A9194FE3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972594"/>
            <a:ext cx="2057400" cy="2057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BE827-D7A9-AF4A-BC19-6BCA537A2FD1}"/>
              </a:ext>
            </a:extLst>
          </p:cNvPr>
          <p:cNvSpPr/>
          <p:nvPr/>
        </p:nvSpPr>
        <p:spPr>
          <a:xfrm>
            <a:off x="7216561" y="3354876"/>
            <a:ext cx="2505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But, it's actually represented like: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C0465-895F-7D4C-B7F9-7600E2B8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58" y="1617725"/>
            <a:ext cx="1981200" cy="430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6F9F3A-0540-2C4B-A529-2F510C09C8EA}"/>
              </a:ext>
            </a:extLst>
          </p:cNvPr>
          <p:cNvSpPr txBox="1"/>
          <p:nvPr/>
        </p:nvSpPr>
        <p:spPr>
          <a:xfrm>
            <a:off x="3570391" y="5715298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Row 4 is A[3]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68743-9D54-D84E-A21F-3459BEF7997F}"/>
              </a:ext>
            </a:extLst>
          </p:cNvPr>
          <p:cNvSpPr/>
          <p:nvPr/>
        </p:nvSpPr>
        <p:spPr>
          <a:xfrm>
            <a:off x="5042916" y="4185873"/>
            <a:ext cx="1114044" cy="3617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095AE-863D-724C-802D-251C9F946907}"/>
              </a:ext>
            </a:extLst>
          </p:cNvPr>
          <p:cNvCxnSpPr>
            <a:cxnSpLocks/>
          </p:cNvCxnSpPr>
          <p:nvPr/>
        </p:nvCxnSpPr>
        <p:spPr>
          <a:xfrm flipV="1">
            <a:off x="4535424" y="4547616"/>
            <a:ext cx="507492" cy="12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8B0705-BAAC-6747-8768-8D3926CDE4F9}"/>
              </a:ext>
            </a:extLst>
          </p:cNvPr>
          <p:cNvSpPr txBox="1"/>
          <p:nvPr/>
        </p:nvSpPr>
        <p:spPr>
          <a:xfrm>
            <a:off x="8191866" y="160602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Experiment via </a:t>
            </a:r>
            <a:r>
              <a:rPr lang="en-US" sz="2400" dirty="0" err="1">
                <a:hlinkClick r:id="rId5"/>
              </a:rPr>
              <a:t>pythontutor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2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0A9-8CE1-944F-A79A-0A9893D5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conditional /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1ED9-5BDF-7541-95C8-1AFF67BD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595589"/>
          </a:xfrm>
        </p:spPr>
        <p:txBody>
          <a:bodyPr/>
          <a:lstStyle/>
          <a:p>
            <a:r>
              <a:rPr lang="en-US" dirty="0"/>
              <a:t>Now that we have some basic Python skills, let's look at more complicated loops starting with a combination: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C87D9-EA28-1740-B6C9-EF4F3930095D}"/>
              </a:ext>
            </a:extLst>
          </p:cNvPr>
          <p:cNvSpPr txBox="1"/>
          <p:nvPr/>
        </p:nvSpPr>
        <p:spPr>
          <a:xfrm>
            <a:off x="5042233" y="3098308"/>
            <a:ext cx="443262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6: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==3: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print("Halfway!")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BD7BC-660F-8542-9391-4E49F182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26" y="2846854"/>
            <a:ext cx="1164763" cy="3551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82221-8D99-1D4E-9482-C2502B515596}"/>
              </a:ext>
            </a:extLst>
          </p:cNvPr>
          <p:cNvSpPr txBox="1"/>
          <p:nvPr/>
        </p:nvSpPr>
        <p:spPr>
          <a:xfrm>
            <a:off x="4599483" y="5353475"/>
            <a:ext cx="531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Step through code at </a:t>
            </a:r>
            <a:r>
              <a:rPr lang="en-US" sz="2400" dirty="0" err="1">
                <a:hlinkClick r:id="rId3"/>
              </a:rPr>
              <a:t>pythontutor.com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39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2582-411C-8C46-A787-7E357E5B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B372-1D0F-1142-A023-EB0236A7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range loops</a:t>
            </a:r>
            <a:endParaRPr lang="en-US" dirty="0"/>
          </a:p>
          <a:p>
            <a:r>
              <a:rPr lang="en-US" dirty="0">
                <a:hlinkClick r:id="rId3"/>
              </a:rPr>
              <a:t>for-each loops</a:t>
            </a:r>
            <a:endParaRPr lang="en-US" dirty="0"/>
          </a:p>
          <a:p>
            <a:r>
              <a:rPr lang="en-US" dirty="0">
                <a:hlinkClick r:id="rId4"/>
              </a:rPr>
              <a:t>loop with enumerate()</a:t>
            </a:r>
            <a:endParaRPr lang="en-US" dirty="0"/>
          </a:p>
          <a:p>
            <a:r>
              <a:rPr lang="en-US" dirty="0">
                <a:hlinkClick r:id="rId5"/>
              </a:rPr>
              <a:t>watch row var iterate through list-of-list rows</a:t>
            </a:r>
            <a:endParaRPr lang="en-US" dirty="0"/>
          </a:p>
          <a:p>
            <a:r>
              <a:rPr lang="en-US" dirty="0">
                <a:hlinkClick r:id="rId6"/>
              </a:rPr>
              <a:t>indexed loop using range</a:t>
            </a:r>
            <a:endParaRPr lang="en-US" dirty="0"/>
          </a:p>
          <a:p>
            <a:r>
              <a:rPr lang="en-US" dirty="0">
                <a:hlinkClick r:id="rId7"/>
              </a:rPr>
              <a:t>zip'd loop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C563-7430-2044-A619-4F98E8738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945" y="495254"/>
            <a:ext cx="5044410" cy="16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FD87-A4FE-BA41-9EEE-1497E63C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DC49-65FF-2D41-9676-A82D6B64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/>
          <a:lstStyle/>
          <a:p>
            <a:r>
              <a:rPr lang="en-US" dirty="0" err="1"/>
              <a:t>Sigmas</a:t>
            </a:r>
            <a:r>
              <a:rPr lang="en-US" dirty="0"/>
              <a:t> become accumulator range-loops (recall indexed from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15E9B-A256-5A49-B59A-80C51E6A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56" y="2591594"/>
            <a:ext cx="8166102" cy="3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642D-99D8-9D42-A3DE-3A433F9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C38E-A905-3B48-A237-408DDDC9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new lists from (optionally filtered) sequences,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comprehensions on lists of strings</a:t>
            </a:r>
            <a:endParaRPr lang="en-US" dirty="0"/>
          </a:p>
          <a:p>
            <a:r>
              <a:rPr lang="en-US" dirty="0">
                <a:hlinkClick r:id="rId3"/>
              </a:rPr>
              <a:t>comprehensions on lists of numbers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660DC-0A84-F04B-BBC8-FDE3C8B4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2457852"/>
            <a:ext cx="7646708" cy="16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we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the desired task </a:t>
            </a:r>
          </a:p>
          <a:p>
            <a:r>
              <a:rPr lang="en-US" dirty="0"/>
              <a:t>Then we translate these abstract operations to concrete and precise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DC63A-7686-5C4D-860C-369E025F7746}"/>
              </a:ext>
            </a:extLst>
          </p:cNvPr>
          <p:cNvSpPr/>
          <p:nvPr/>
        </p:nvSpPr>
        <p:spPr>
          <a:xfrm>
            <a:off x="4793682" y="378048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Say hello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D612E-9865-3146-B3FE-F445ABC0D336}"/>
              </a:ext>
            </a:extLst>
          </p:cNvPr>
          <p:cNvSpPr/>
          <p:nvPr/>
        </p:nvSpPr>
        <p:spPr>
          <a:xfrm>
            <a:off x="6844454" y="378048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BD37-606B-9840-9546-0A374B8E021C}"/>
              </a:ext>
            </a:extLst>
          </p:cNvPr>
          <p:cNvSpPr/>
          <p:nvPr/>
        </p:nvSpPr>
        <p:spPr>
          <a:xfrm>
            <a:off x="6253481" y="371199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5DBF-9213-9846-9B0F-9B8F415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hard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45B-3CFE-D140-9275-DC93BF8E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mostly about converting "word problems" (project descriptions) to algorithms or work plans</a:t>
            </a:r>
          </a:p>
          <a:p>
            <a:r>
              <a:rPr lang="en-US" dirty="0"/>
              <a:t>We immediately think about programming languages because we express ourselves using specific language syntax but…</a:t>
            </a:r>
          </a:p>
          <a:p>
            <a:r>
              <a:rPr lang="en-US" dirty="0"/>
              <a:t>Programming is more about </a:t>
            </a:r>
            <a:r>
              <a:rPr lang="en-US" i="1" dirty="0"/>
              <a:t>what</a:t>
            </a:r>
            <a:r>
              <a:rPr lang="en-US" dirty="0"/>
              <a:t> to say, and in what order, rather than </a:t>
            </a:r>
            <a:r>
              <a:rPr lang="en-US" i="1" dirty="0"/>
              <a:t>how</a:t>
            </a:r>
            <a:r>
              <a:rPr lang="en-US" dirty="0"/>
              <a:t> to say it</a:t>
            </a:r>
          </a:p>
          <a:p>
            <a:pPr lvl="1"/>
            <a:r>
              <a:rPr lang="en-US" dirty="0"/>
              <a:t>You'll eventually get fast at Python coding and using libraries</a:t>
            </a:r>
          </a:p>
          <a:p>
            <a:pPr lvl="1"/>
            <a:r>
              <a:rPr lang="en-US" dirty="0"/>
              <a:t>It'll always be harder to design a sequence of steps that solves a data science problem (or other) than it is to code</a:t>
            </a:r>
          </a:p>
          <a:p>
            <a:pPr lvl="1"/>
            <a:r>
              <a:rPr lang="en-US" dirty="0"/>
              <a:t>I remember being confronted with my first programming task (using BASIC in 1979!) and drawing a complete blank even though I knew BASIC syntax</a:t>
            </a:r>
          </a:p>
          <a:p>
            <a:r>
              <a:rPr lang="en-US" dirty="0"/>
              <a:t>Don't worry: we will study lots of patterns and strategies as aids</a:t>
            </a:r>
          </a:p>
        </p:txBody>
      </p:sp>
    </p:spTree>
    <p:extLst>
      <p:ext uri="{BB962C8B-B14F-4D97-AF65-F5344CB8AC3E}">
        <p14:creationId xmlns:p14="http://schemas.microsoft.com/office/powerpoint/2010/main" val="40173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E35E-E5B3-9643-8E19-2A732FF9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724E-F55A-7043-A4F7-87A4E800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9613" cy="4351338"/>
          </a:xfrm>
        </p:spPr>
        <p:txBody>
          <a:bodyPr/>
          <a:lstStyle/>
          <a:p>
            <a:r>
              <a:rPr lang="en-US" dirty="0"/>
              <a:t>Programming is more about design, rather than coding details, but it's much easier to learn programming by actually speaking Python (e.g., we begin learning a foreign language by memorizing a few key phrases like "</a:t>
            </a:r>
            <a:r>
              <a:rPr lang="en-US" i="1" dirty="0"/>
              <a:t>May I have a beer?</a:t>
            </a:r>
            <a:r>
              <a:rPr lang="en-US" dirty="0"/>
              <a:t>")</a:t>
            </a:r>
          </a:p>
          <a:p>
            <a:r>
              <a:rPr lang="en-US" dirty="0"/>
              <a:t>Let's get started by looking at the key pieces we have at our disposal and then we can learn some basic Python and write some simple programs</a:t>
            </a:r>
          </a:p>
        </p:txBody>
      </p:sp>
    </p:spTree>
    <p:extLst>
      <p:ext uri="{BB962C8B-B14F-4D97-AF65-F5344CB8AC3E}">
        <p14:creationId xmlns:p14="http://schemas.microsoft.com/office/powerpoint/2010/main" val="328652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6C8-F3D0-804C-91E9-19E8934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745D-A102-CC46-8CA2-41325855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Order of operations (</a:t>
            </a:r>
            <a:r>
              <a:rPr lang="en-US" i="1" dirty="0"/>
              <a:t>control-flow</a:t>
            </a:r>
            <a:r>
              <a:rPr lang="en-US" dirty="0"/>
              <a:t>)</a:t>
            </a:r>
          </a:p>
          <a:p>
            <a:r>
              <a:rPr lang="en-US" dirty="0"/>
              <a:t>Representing data in memory</a:t>
            </a:r>
          </a:p>
          <a:p>
            <a:r>
              <a:rPr lang="en-US" dirty="0"/>
              <a:t>Batch execution vs interactive execution</a:t>
            </a:r>
          </a:p>
          <a:p>
            <a:r>
              <a:rPr lang="en-US" dirty="0"/>
              <a:t>Aggregating instructions into reusable methods</a:t>
            </a:r>
          </a:p>
          <a:p>
            <a:r>
              <a:rPr lang="en-US" dirty="0"/>
              <a:t>Aggregating instructions and methods into modules (.</a:t>
            </a:r>
            <a:r>
              <a:rPr lang="en-US" dirty="0" err="1"/>
              <a:t>py</a:t>
            </a:r>
            <a:r>
              <a:rPr lang="en-US" dirty="0"/>
              <a:t> files)</a:t>
            </a:r>
          </a:p>
          <a:p>
            <a:r>
              <a:rPr lang="en-US" dirty="0"/>
              <a:t>Object-oriented (OO) programming (aggregating data,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CC00-2EC0-F24C-A8B4-DCBE915E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5"/>
            <a:ext cx="10817352" cy="1049147"/>
          </a:xfrm>
        </p:spPr>
        <p:txBody>
          <a:bodyPr/>
          <a:lstStyle/>
          <a:p>
            <a:r>
              <a:rPr lang="en-US" dirty="0"/>
              <a:t>Key concept: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1198-ADE4-9841-A732-BAA0B548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/>
          <a:lstStyle/>
          <a:p>
            <a:r>
              <a:rPr lang="en-US" dirty="0"/>
              <a:t>Order is critical</a:t>
            </a:r>
            <a:br>
              <a:rPr lang="en-US" dirty="0"/>
            </a:br>
            <a:r>
              <a:rPr lang="en-US" dirty="0"/>
              <a:t>Example: get license, buy car, drive car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B15AFE-3F19-0544-860C-29069F9F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65" y="9017"/>
            <a:ext cx="3090735" cy="2229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5EBD3A-5D74-4040-A814-03DB6C7D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63" y="2324134"/>
            <a:ext cx="1858324" cy="4048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ADFA2-6AFE-1B42-B593-7735F33B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71" y="2321944"/>
            <a:ext cx="2455642" cy="4048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178AC4-0EAD-8647-A657-7FBA1DDC0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744" y="2321944"/>
            <a:ext cx="1128268" cy="4048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08D0BC-C3F1-9947-8564-619D7F358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032" y="2324134"/>
            <a:ext cx="2057430" cy="40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642-0D43-E349-855E-216E5D5C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demos via </a:t>
            </a:r>
            <a:r>
              <a:rPr lang="en-US" dirty="0" err="1"/>
              <a:t>pythontutor.com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BFB3-BD9F-7B47-9CF6-0EA2D9F7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observe the sequence of operations and their effects:</a:t>
            </a:r>
          </a:p>
          <a:p>
            <a:pPr lvl="1"/>
            <a:r>
              <a:rPr lang="en-US" dirty="0">
                <a:hlinkClick r:id="rId2"/>
              </a:rPr>
              <a:t>generate some output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assignment creates and alters variables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types matter, operators are overloaded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simple conditional execution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else-clause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simple loop that updates variable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demo loop for powers of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0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6EBD-320C-4A4B-AD52-D59620EC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in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RAM is a sequence of discrete slots where we can stick</a:t>
                </a:r>
                <a:br>
                  <a:rPr lang="en-US" dirty="0"/>
                </a:br>
                <a:r>
                  <a:rPr lang="en-US" dirty="0"/>
                  <a:t>values 0..255 called bytes; made up of 8 bits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=256</a:t>
                </a:r>
              </a:p>
              <a:p>
                <a:r>
                  <a:rPr lang="en-US" dirty="0"/>
                  <a:t>Numbers, music, videos, text are all decomposed into one</a:t>
                </a:r>
                <a:br>
                  <a:rPr lang="en-US" dirty="0"/>
                </a:br>
                <a:r>
                  <a:rPr lang="en-US" dirty="0"/>
                  <a:t>or more of these discrete bytes</a:t>
                </a:r>
              </a:p>
              <a:p>
                <a:r>
                  <a:rPr lang="en-US" dirty="0"/>
                  <a:t>Data elements have </a:t>
                </a:r>
                <a:r>
                  <a:rPr lang="en-US" i="1" dirty="0"/>
                  <a:t>values</a:t>
                </a:r>
                <a:r>
                  <a:rPr lang="en-US" dirty="0"/>
                  <a:t> and </a:t>
                </a:r>
                <a:r>
                  <a:rPr lang="en-US" i="1" dirty="0"/>
                  <a:t>types</a:t>
                </a:r>
              </a:p>
              <a:p>
                <a:pPr lvl="1"/>
                <a:r>
                  <a:rPr lang="en-US" dirty="0"/>
                  <a:t>integer 32</a:t>
                </a:r>
              </a:p>
              <a:p>
                <a:pPr lvl="1"/>
                <a:r>
                  <a:rPr lang="en-US" dirty="0"/>
                  <a:t>string "hello"</a:t>
                </a:r>
              </a:p>
              <a:p>
                <a:pPr lvl="1"/>
                <a:r>
                  <a:rPr lang="en-US" dirty="0"/>
                  <a:t>floating point real number 3.14159</a:t>
                </a:r>
              </a:p>
              <a:p>
                <a:r>
                  <a:rPr lang="en-US" dirty="0"/>
                  <a:t>A special element called a </a:t>
                </a:r>
                <a:r>
                  <a:rPr lang="en-US" i="1" dirty="0"/>
                  <a:t>pointer</a:t>
                </a:r>
                <a:r>
                  <a:rPr lang="en-US" dirty="0"/>
                  <a:t> or </a:t>
                </a:r>
                <a:r>
                  <a:rPr lang="en-US" i="1" dirty="0"/>
                  <a:t>reference</a:t>
                </a:r>
                <a:r>
                  <a:rPr lang="en-US" dirty="0"/>
                  <a:t> refers to another element; like a phone number "points at" a person but isn't a person</a:t>
                </a:r>
              </a:p>
              <a:p>
                <a:r>
                  <a:rPr lang="en-US" dirty="0"/>
                  <a:t>We build data structures by combining and organizing data elements with references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  <a:blipFill>
                <a:blip r:embed="rId2"/>
                <a:stretch>
                  <a:fillRect l="-952" t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7173181-D384-3D44-8032-A0BDFCCF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66" y="828024"/>
            <a:ext cx="832862" cy="27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C42A6-0739-2E4C-93EF-F4CB1040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06" y="828024"/>
            <a:ext cx="1301117" cy="2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6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1C8-725A-6348-B9F3-D50DA63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size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these units; as data scientists, you need to know whether a data set fits in memory or whether it fits on the disk or even how long it will take to transfer across the network</a:t>
                </a:r>
              </a:p>
              <a:p>
                <a:pPr lvl="1"/>
                <a:r>
                  <a:rPr lang="en-US" dirty="0"/>
                  <a:t>Kilo.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1,000 or often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= 1024</a:t>
                </a:r>
              </a:p>
              <a:p>
                <a:pPr lvl="1"/>
                <a:r>
                  <a:rPr lang="en-US" dirty="0"/>
                  <a:t>Mega.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</a:t>
                </a:r>
              </a:p>
              <a:p>
                <a:pPr lvl="1"/>
                <a:r>
                  <a:rPr lang="en-US" dirty="0"/>
                  <a:t>Giga.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= 1,000,000,000</a:t>
                </a:r>
              </a:p>
              <a:p>
                <a:pPr lvl="1"/>
                <a:r>
                  <a:rPr lang="en-US" dirty="0"/>
                  <a:t>Tera.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1,000,000,000,000</a:t>
                </a:r>
              </a:p>
              <a:p>
                <a:r>
                  <a:rPr lang="en-US" dirty="0"/>
                  <a:t>On an 80 megabits/second network you can transfer 10 megabytes/second; 100M file transmits then in 10 seconds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43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4285</TotalTime>
  <Words>939</Words>
  <Application>Microsoft Macintosh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Office Theme</vt:lpstr>
      <vt:lpstr>Introduction to (Python) programming</vt:lpstr>
      <vt:lpstr>What is programming / coding?</vt:lpstr>
      <vt:lpstr>What's the hard part?</vt:lpstr>
      <vt:lpstr>Concrete first steps</vt:lpstr>
      <vt:lpstr>Most important programming concepts</vt:lpstr>
      <vt:lpstr>Key concept: order of operations</vt:lpstr>
      <vt:lpstr>Interactive demos via pythontutor.com</vt:lpstr>
      <vt:lpstr>Representing data in memory</vt:lpstr>
      <vt:lpstr>Key size metrics</vt:lpstr>
      <vt:lpstr>Programming language view of memory</vt:lpstr>
      <vt:lpstr>Lists of data elements</vt:lpstr>
      <vt:lpstr>Hetergeneous lists</vt:lpstr>
      <vt:lpstr>List of lists</vt:lpstr>
      <vt:lpstr>Matrices as lists of lists</vt:lpstr>
      <vt:lpstr>Combined conditional / loop</vt:lpstr>
      <vt:lpstr>For-loops</vt:lpstr>
      <vt:lpstr>Translating formulas</vt:lpstr>
      <vt:lpstr>List comprehensions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105</cp:revision>
  <cp:lastPrinted>2019-02-12T19:51:14Z</cp:lastPrinted>
  <dcterms:created xsi:type="dcterms:W3CDTF">2021-05-31T20:51:13Z</dcterms:created>
  <dcterms:modified xsi:type="dcterms:W3CDTF">2021-06-03T20:16:18Z</dcterms:modified>
</cp:coreProperties>
</file>