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9"/>
  </p:notesMasterIdLst>
  <p:handoutMasterIdLst>
    <p:handoutMasterId r:id="rId10"/>
  </p:handoutMasterIdLst>
  <p:sldIdLst>
    <p:sldId id="256" r:id="rId2"/>
    <p:sldId id="290" r:id="rId3"/>
    <p:sldId id="291" r:id="rId4"/>
    <p:sldId id="292" r:id="rId5"/>
    <p:sldId id="289" r:id="rId6"/>
    <p:sldId id="293" r:id="rId7"/>
    <p:sldId id="288" r:id="rId8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754F"/>
    <a:srgbClr val="923D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437"/>
    <p:restoredTop sz="94740"/>
  </p:normalViewPr>
  <p:slideViewPr>
    <p:cSldViewPr snapToGrid="0" snapToObjects="1">
      <p:cViewPr varScale="1">
        <p:scale>
          <a:sx n="108" d="100"/>
          <a:sy n="108" d="100"/>
        </p:scale>
        <p:origin x="232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32" d="100"/>
          <a:sy n="132" d="100"/>
        </p:scale>
        <p:origin x="1392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1B613A-EFF1-404F-BEE8-EFAE84A4E5E2}" type="datetimeFigureOut">
              <a:rPr lang="en-US" smtClean="0"/>
              <a:t>5/31/21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0263B3-2E28-5740-9C58-1576E230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705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0847EA-AC25-3D4E-89E1-FD3F6A9702B6}" type="datetimeFigureOut">
              <a:rPr lang="en-US" smtClean="0"/>
              <a:t>5/31/21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EC4948-0B79-D842-B740-510D19298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233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CE00E-B2E2-4D43-8A21-E17BBDC017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4C7E7C-3478-264C-BF00-D75996D635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1EB94-602A-4843-8753-4DB514307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5/31/21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36E26-0E46-B848-BBFC-A0D2BFA17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AD4217-442E-6C4A-8D0F-CADFE9EAC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315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6C72F-B1B5-6442-B3EF-170DEDF83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182C6A-7EA1-C840-86BB-65DF578F4F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CD3C4B-E6D4-B140-8126-90FD013DE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5/31/21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6FD8A5-25AB-2742-9333-F1864AA98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FFBFCA-F2F7-544E-BB46-A88727399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018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4E5286-71CD-184D-922F-2C587370C8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6C93D7-83D1-8740-A256-2B405524A0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CCB8DC-90E9-1D49-B70B-5103FBBD3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5/31/21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97D847-8768-9843-9B66-E6B3989BA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2CB94-E0A6-3E47-9F30-8DEB64C20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86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42375-E5EF-4D4E-AFD0-A94090E7D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6F610-FF9B-2A4B-8E35-314B0D78D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61E808-F7D2-E84B-8CD4-83F18272E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5/31/21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3AD9A1-B1EC-984E-A23E-0ECF6F652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BFD94D-9604-2A43-AADF-14B0876B6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41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589AC-2242-B445-BBEA-95D500596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5D194C-D171-4B45-BA38-8D16CD1C34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A38244-2F9E-AB4A-B300-48846238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5/31/21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3A7B5A-1475-C94F-AD18-1726D2BA8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69DDF6-CCE5-3946-8A72-14D318AB4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843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D2791-2196-8F4F-AD62-59B19A881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2F23A-0A28-6141-B0BF-D7B92C2138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6DF3E7-529D-1C40-B815-3C505F4D10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FEE966-F172-8C42-A9F6-013C2A368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5/31/21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FDED73-DCFA-6648-B65F-CBEDB1D35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D072AD-ADC5-2943-B36C-F14AE6555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358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E3FB4-66D6-9040-98CF-3DE68ABAA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B9CBA2-D589-E342-B02C-AFD0528E3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70E95A-9A57-7F42-A0D4-A9C36B16D1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A72F40-C7A9-CC45-82FB-CCCE1FE08B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DA6D2A-2E9D-714C-B9CB-D0F9D788FC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7F3C0C-4D75-9C49-9075-FA8B3D33C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5/31/21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88C8FA-359A-5447-AA0E-98D16ECCC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69C8CD-0DF6-4E4C-A412-31B03845F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173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48C8E-A743-0B4F-AB6E-AB828F121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FAB17F-6D86-B147-9346-A9B5242F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5/31/21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8A6F49-DCD7-7B4B-8496-2547B2A81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D1F89D-8541-BB4B-A145-D0DC66605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689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68AA44-A589-744E-AB85-5B6ED8E7D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5/31/21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A0E6D3-947A-FA4D-8626-2883D14EF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F0953F-E6D0-2240-B174-03015D085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61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FD677-FF02-3E4E-8E32-44D146E24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2170F-E10D-1348-86CE-8E869B806F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772D86-2794-394C-A208-2D3E234A3A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314D31-901A-D944-B06D-3D8106F2A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5/31/21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FC6519-9D04-AC45-BB37-9DD413CC7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6ACFF3-3C93-FA41-80F3-4708944F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813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7D6A8-4C7A-ED44-A821-97E76FB58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A0AABB-AB65-FB40-8DCA-227F017E16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AC3EE9-FB8F-F642-BB10-A468CFF85E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0EC8A2-C616-8B40-8C9C-A15442358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5/31/21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229EC7-73FC-4D43-8916-C76404AC3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4430E4-67BB-3342-B2B8-DFBE758CF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440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530927-E202-4648-95ED-A701F648A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0E1E3E-B2FE-5A47-8C43-849DE84274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822C1-C9FC-554F-B744-0FF8DD0A61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295ED-3BAF-1140-8495-3D368771D6B1}" type="datetimeFigureOut">
              <a:rPr lang="en-US" smtClean="0"/>
              <a:t>5/31/21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4916E3-9D5B-B647-A5DA-A5B78525EF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872E83-B77B-9647-AE80-95985B60F4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F46825-E66D-B247-B71A-C48424207597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843577" y="6327977"/>
            <a:ext cx="4075793" cy="421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742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4A5C5-CE37-5241-A9FF-85F98EF1E9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dirty="0"/>
              <a:t>Introduction to (Python) programming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F75859-F09F-414F-8571-4D3854CD3C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89316"/>
          </a:xfrm>
        </p:spPr>
        <p:txBody>
          <a:bodyPr>
            <a:noAutofit/>
          </a:bodyPr>
          <a:lstStyle/>
          <a:p>
            <a:pPr algn="l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D37F11-0EC0-C645-ADE9-CE8BFDF0B2D4}"/>
              </a:ext>
            </a:extLst>
          </p:cNvPr>
          <p:cNvSpPr/>
          <p:nvPr/>
        </p:nvSpPr>
        <p:spPr>
          <a:xfrm>
            <a:off x="1524000" y="4183429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Terence Parr</a:t>
            </a:r>
          </a:p>
          <a:p>
            <a:r>
              <a:rPr lang="en-US" dirty="0"/>
              <a:t>MSDS program</a:t>
            </a:r>
            <a:br>
              <a:rPr lang="en-US" dirty="0"/>
            </a:br>
            <a:r>
              <a:rPr lang="en-US" b="1" dirty="0"/>
              <a:t>University of San Francisco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366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0BDF3-3E03-814B-BC8D-805FC7CBD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programming / coding?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49725C-B39B-D941-B689-6145A268E2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Literally: Creating a set of instructions for a computer to execute</a:t>
            </a:r>
          </a:p>
          <a:p>
            <a:r>
              <a:rPr lang="en-US" dirty="0"/>
              <a:t>First we construct a sequence of abstract operations, sometimes called an </a:t>
            </a:r>
            <a:r>
              <a:rPr lang="en-US" i="1" dirty="0"/>
              <a:t>algorithm</a:t>
            </a:r>
            <a:r>
              <a:rPr lang="en-US" dirty="0"/>
              <a:t> or </a:t>
            </a:r>
            <a:r>
              <a:rPr lang="en-US" i="1" dirty="0"/>
              <a:t>workplan</a:t>
            </a:r>
            <a:r>
              <a:rPr lang="en-US" dirty="0"/>
              <a:t>, that performs the desired task </a:t>
            </a:r>
          </a:p>
          <a:p>
            <a:r>
              <a:rPr lang="en-US" dirty="0"/>
              <a:t>Then we translate these abstract operations to concrete and precise instructions</a:t>
            </a:r>
            <a:br>
              <a:rPr lang="en-US" dirty="0"/>
            </a:br>
            <a:endParaRPr lang="en-US" dirty="0"/>
          </a:p>
          <a:p>
            <a:r>
              <a:rPr lang="en-US" dirty="0"/>
              <a:t>These instructions must follow the grammatical structure of a programming language, such as Python</a:t>
            </a:r>
          </a:p>
          <a:p>
            <a:r>
              <a:rPr lang="en-US" dirty="0"/>
              <a:t>Each instruction typically solves a piece of the problem</a:t>
            </a:r>
          </a:p>
          <a:p>
            <a:r>
              <a:rPr lang="en-US" dirty="0"/>
              <a:t>The emergent behavior of the program solves our task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3DDC63A-7686-5C4D-860C-369E025F7746}"/>
              </a:ext>
            </a:extLst>
          </p:cNvPr>
          <p:cNvSpPr/>
          <p:nvPr/>
        </p:nvSpPr>
        <p:spPr>
          <a:xfrm>
            <a:off x="4793682" y="3780482"/>
            <a:ext cx="14526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i="1" dirty="0"/>
              <a:t>Say hello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29D612E-9865-3146-B3FE-F445ABC0D336}"/>
              </a:ext>
            </a:extLst>
          </p:cNvPr>
          <p:cNvSpPr/>
          <p:nvPr/>
        </p:nvSpPr>
        <p:spPr>
          <a:xfrm>
            <a:off x="6844454" y="3780482"/>
            <a:ext cx="25635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print("hello")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EF3BD37-606B-9840-9546-0A374B8E021C}"/>
              </a:ext>
            </a:extLst>
          </p:cNvPr>
          <p:cNvSpPr/>
          <p:nvPr/>
        </p:nvSpPr>
        <p:spPr>
          <a:xfrm>
            <a:off x="6253481" y="3711990"/>
            <a:ext cx="53412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i="1" dirty="0"/>
              <a:t>☞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706022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55DBF-9213-9846-9B0F-9B8F415F0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What's the hard part?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8E045B-3CFE-D140-9275-DC93BF8EC9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1917"/>
            <a:ext cx="10515600" cy="464504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Programming is mostly about converting "word problems" (project descriptions) to algorithms or work plans</a:t>
            </a:r>
          </a:p>
          <a:p>
            <a:r>
              <a:rPr lang="en-US" dirty="0"/>
              <a:t>We immediately think about programming languages because we express ourselves using specific language syntax but…</a:t>
            </a:r>
          </a:p>
          <a:p>
            <a:r>
              <a:rPr lang="en-US" dirty="0"/>
              <a:t>Programming is more about </a:t>
            </a:r>
            <a:r>
              <a:rPr lang="en-US" i="1" dirty="0"/>
              <a:t>what</a:t>
            </a:r>
            <a:r>
              <a:rPr lang="en-US" dirty="0"/>
              <a:t> to say, and in what order, rather than </a:t>
            </a:r>
            <a:r>
              <a:rPr lang="en-US" i="1" dirty="0"/>
              <a:t>how</a:t>
            </a:r>
            <a:r>
              <a:rPr lang="en-US" dirty="0"/>
              <a:t> to say it</a:t>
            </a:r>
          </a:p>
          <a:p>
            <a:pPr lvl="1"/>
            <a:r>
              <a:rPr lang="en-US" dirty="0"/>
              <a:t>You'll eventually get fast at Python coding and using libraries</a:t>
            </a:r>
          </a:p>
          <a:p>
            <a:pPr lvl="1"/>
            <a:r>
              <a:rPr lang="en-US" dirty="0"/>
              <a:t>It'll always be harder to design a sequence of steps that solves a data science problem (or other) than it is to code</a:t>
            </a:r>
          </a:p>
          <a:p>
            <a:pPr lvl="1"/>
            <a:r>
              <a:rPr lang="en-US" dirty="0"/>
              <a:t>I remember being confronted with my first programming task (using BASIC in 1979!) and drawing a complete blank even though I knew BASIC syntax</a:t>
            </a:r>
          </a:p>
          <a:p>
            <a:r>
              <a:rPr lang="en-US" dirty="0"/>
              <a:t>Don't worry: we will study lots of patterns and strategies as aids</a:t>
            </a:r>
          </a:p>
        </p:txBody>
      </p:sp>
    </p:spTree>
    <p:extLst>
      <p:ext uri="{BB962C8B-B14F-4D97-AF65-F5344CB8AC3E}">
        <p14:creationId xmlns:p14="http://schemas.microsoft.com/office/powerpoint/2010/main" val="4017373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DE35E-E5B3-9643-8E19-2A732FF91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Concrete first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50724E-F55A-7043-A4F7-87A4E80053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609613" cy="4351338"/>
          </a:xfrm>
        </p:spPr>
        <p:txBody>
          <a:bodyPr/>
          <a:lstStyle/>
          <a:p>
            <a:r>
              <a:rPr lang="en-US" dirty="0"/>
              <a:t>Programming is more about design, rather than coding details, but it's much easier to learn programming by actually speaking Python (e.g., we begin learning a foreign language by memorizing a few key phrases like "</a:t>
            </a:r>
            <a:r>
              <a:rPr lang="en-US" i="1" dirty="0"/>
              <a:t>May I have a beer?</a:t>
            </a:r>
            <a:r>
              <a:rPr lang="en-US" dirty="0"/>
              <a:t>")</a:t>
            </a:r>
          </a:p>
          <a:p>
            <a:r>
              <a:rPr lang="en-US" dirty="0"/>
              <a:t>Let's get started by looking at the key pieces we have at our disposal and then we can learn some basic Python and write some simple programs</a:t>
            </a:r>
          </a:p>
        </p:txBody>
      </p:sp>
    </p:spTree>
    <p:extLst>
      <p:ext uri="{BB962C8B-B14F-4D97-AF65-F5344CB8AC3E}">
        <p14:creationId xmlns:p14="http://schemas.microsoft.com/office/powerpoint/2010/main" val="3286520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E96C8-F3D0-804C-91E9-19E8934D5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programming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9C745D-A102-CC46-8CA2-413258559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6291"/>
            <a:ext cx="10515600" cy="468067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Individual instructions, such as assignments and arithmetic</a:t>
            </a:r>
          </a:p>
          <a:p>
            <a:r>
              <a:rPr lang="en-US" dirty="0"/>
              <a:t>Sequences of instructions, </a:t>
            </a:r>
            <a:r>
              <a:rPr lang="en-US" i="1" dirty="0"/>
              <a:t>do this then that</a:t>
            </a:r>
          </a:p>
          <a:p>
            <a:r>
              <a:rPr lang="en-US" dirty="0"/>
              <a:t>Repeated sequences (</a:t>
            </a:r>
            <a:r>
              <a:rPr lang="en-US" i="1" dirty="0"/>
              <a:t>loops</a:t>
            </a:r>
            <a:r>
              <a:rPr lang="en-US" dirty="0"/>
              <a:t>), </a:t>
            </a:r>
            <a:r>
              <a:rPr lang="en-US" i="1" dirty="0"/>
              <a:t>do this to each element of a list</a:t>
            </a:r>
          </a:p>
          <a:p>
            <a:r>
              <a:rPr lang="en-US" dirty="0"/>
              <a:t>Conditional execution of sequences, </a:t>
            </a:r>
            <a:r>
              <a:rPr lang="en-US" i="1" dirty="0"/>
              <a:t>if negative make it positive</a:t>
            </a:r>
          </a:p>
          <a:p>
            <a:r>
              <a:rPr lang="en-US" dirty="0"/>
              <a:t>Aggregating instructions into reusable</a:t>
            </a:r>
            <a:br>
              <a:rPr lang="en-US" dirty="0"/>
            </a:br>
            <a:r>
              <a:rPr lang="en-US" dirty="0"/>
              <a:t>methods</a:t>
            </a:r>
          </a:p>
          <a:p>
            <a:r>
              <a:rPr lang="en-US" dirty="0"/>
              <a:t>Aggregating instructions and methods</a:t>
            </a:r>
            <a:br>
              <a:rPr lang="en-US" dirty="0"/>
            </a:br>
            <a:r>
              <a:rPr lang="en-US" dirty="0"/>
              <a:t>into modules (.</a:t>
            </a:r>
            <a:r>
              <a:rPr lang="en-US" dirty="0" err="1"/>
              <a:t>py</a:t>
            </a:r>
            <a:r>
              <a:rPr lang="en-US" dirty="0"/>
              <a:t> files)</a:t>
            </a:r>
          </a:p>
          <a:p>
            <a:r>
              <a:rPr lang="en-US" dirty="0"/>
              <a:t>Object-oriented (OO) programming</a:t>
            </a:r>
            <a:br>
              <a:rPr lang="en-US" dirty="0"/>
            </a:br>
            <a:r>
              <a:rPr lang="en-US" dirty="0"/>
              <a:t>(aggregating data &amp; methods)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AD06C8A-736D-B243-AA34-BDB70CAFD2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8343" y="3810894"/>
            <a:ext cx="4223657" cy="304710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35A2250-0ACB-0E4A-93A2-6939423A0FFA}"/>
              </a:ext>
            </a:extLst>
          </p:cNvPr>
          <p:cNvSpPr txBox="1"/>
          <p:nvPr/>
        </p:nvSpPr>
        <p:spPr>
          <a:xfrm>
            <a:off x="8052084" y="3485449"/>
            <a:ext cx="4139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Big Bang Theory "friendship algorithm"</a:t>
            </a:r>
          </a:p>
        </p:txBody>
      </p:sp>
    </p:spTree>
    <p:extLst>
      <p:ext uri="{BB962C8B-B14F-4D97-AF65-F5344CB8AC3E}">
        <p14:creationId xmlns:p14="http://schemas.microsoft.com/office/powerpoint/2010/main" val="3884249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7E157-FF48-664F-8B7B-8E803BC18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845E7-1C2E-8E49-9D64-9729770EE1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9454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269BC-FCD0-3641-BD6D-5B96C2417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</a:t>
            </a:r>
            <a:r>
              <a:rPr lang="mr-IN" dirty="0"/>
              <a:t>…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1453FF-9B1C-204B-BAC3-7506D02A7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That means we need to know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A51DEE-4B36-8844-9444-48364D4297AC}"/>
              </a:ext>
            </a:extLst>
          </p:cNvPr>
          <p:cNvSpPr txBox="1"/>
          <p:nvPr/>
        </p:nvSpPr>
        <p:spPr>
          <a:xfrm>
            <a:off x="966141" y="2438888"/>
            <a:ext cx="5804310" cy="15696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def walk(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A,nrows,ncols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):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for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in range(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nrows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):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    for j in range(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ncols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):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        # process A[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][j]</a:t>
            </a:r>
          </a:p>
        </p:txBody>
      </p:sp>
    </p:spTree>
    <p:extLst>
      <p:ext uri="{BB962C8B-B14F-4D97-AF65-F5344CB8AC3E}">
        <p14:creationId xmlns:p14="http://schemas.microsoft.com/office/powerpoint/2010/main" val="30022282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sf" id="{A291714E-D792-6043-B4EF-65EF2F87B769}" vid="{96EE3A04-EE60-9E4C-8038-064EAFFB50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1247</TotalTime>
  <Words>435</Words>
  <Application>Microsoft Macintosh PowerPoint</Application>
  <PresentationFormat>Widescreen</PresentationFormat>
  <Paragraphs>39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Consolas</vt:lpstr>
      <vt:lpstr>Monaco</vt:lpstr>
      <vt:lpstr>Office Theme</vt:lpstr>
      <vt:lpstr>Introduction to (Python) programming</vt:lpstr>
      <vt:lpstr>What is programming / coding?</vt:lpstr>
      <vt:lpstr>What's the hard part?</vt:lpstr>
      <vt:lpstr>Concrete first steps</vt:lpstr>
      <vt:lpstr>Common programming concepts</vt:lpstr>
      <vt:lpstr>PowerPoint Presentation</vt:lpstr>
      <vt:lpstr>Most…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(Python) programming</dc:title>
  <dc:creator>Terence Parr</dc:creator>
  <cp:lastModifiedBy>Terence Parr</cp:lastModifiedBy>
  <cp:revision>22</cp:revision>
  <cp:lastPrinted>2019-02-12T19:51:14Z</cp:lastPrinted>
  <dcterms:created xsi:type="dcterms:W3CDTF">2021-05-31T20:51:13Z</dcterms:created>
  <dcterms:modified xsi:type="dcterms:W3CDTF">2021-06-01T17:38:27Z</dcterms:modified>
</cp:coreProperties>
</file>