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6"/>
    <p:restoredTop sz="94740"/>
  </p:normalViewPr>
  <p:slideViewPr>
    <p:cSldViewPr snapToGrid="0" snapToObjects="1">
      <p:cViewPr varScale="1">
        <p:scale>
          <a:sx n="130" d="100"/>
          <a:sy n="13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thods_of_computing_square_roots#Babylonian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Approximating square root iteratively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compute values iteratively instead of symbolically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4FEB-53E4-1142-AA75-034019B9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F1B7-AEE9-6142-8D5F-A751C96B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functions with no closed form solution, meaning we can't just do a computation and return the value</a:t>
            </a:r>
          </a:p>
          <a:p>
            <a:r>
              <a:rPr lang="en-US" dirty="0"/>
              <a:t>Instead, we approximate function values with iterative methods</a:t>
            </a:r>
          </a:p>
          <a:p>
            <a:r>
              <a:rPr lang="en-US" dirty="0"/>
              <a:t> Examples include:</a:t>
            </a:r>
          </a:p>
          <a:p>
            <a:pPr lvl="1"/>
            <a:r>
              <a:rPr lang="en-US" dirty="0"/>
              <a:t>sine (with Taylor series expansion)</a:t>
            </a:r>
          </a:p>
          <a:p>
            <a:pPr lvl="1"/>
            <a:r>
              <a:rPr lang="en-US" dirty="0"/>
              <a:t>square root (as we'll do in this lecture)</a:t>
            </a:r>
          </a:p>
          <a:p>
            <a:pPr lvl="1"/>
            <a:r>
              <a:rPr lang="en-US" dirty="0"/>
              <a:t>optimize a cost or error function (e.g., gradient descent in the introduction to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833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D8B-C835-FA4F-9FDB-F37B15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Babylonian method for sqrt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idea: pick an initial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iterate with better and better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using the (</a:t>
                </a:r>
                <a:r>
                  <a:rPr lang="en-US" dirty="0">
                    <a:hlinkClick r:id="rId2"/>
                  </a:rPr>
                  <a:t>Babylonian method</a:t>
                </a:r>
                <a:r>
                  <a:rPr lang="en-US" dirty="0"/>
                  <a:t>) recurrence relation: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relies on the midpoint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getting closer and closer to the square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amazing thing is that the iteration converges very quickly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4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1B1-3366-964C-ACB2-25C5F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Our goal is to write a function that takes a single number and returns it square root</a:t>
                </a:r>
              </a:p>
              <a:p>
                <a:r>
                  <a:rPr lang="en-US" dirty="0"/>
                  <a:t>What do we know about the function before thinking about code?</a:t>
                </a:r>
              </a:p>
              <a:p>
                <a:r>
                  <a:rPr lang="en-US" dirty="0"/>
                  <a:t>Well, we have a clear description of the problem per the recurrence relation, and we also have the function signature: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we are implementing a recurrence relation, we know that we will have a loop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948" t="-2326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AACFBB-45D2-FE4F-A225-691A833CD986}"/>
              </a:ext>
            </a:extLst>
          </p:cNvPr>
          <p:cNvSpPr/>
          <p:nvPr/>
        </p:nvSpPr>
        <p:spPr>
          <a:xfrm>
            <a:off x="4292883" y="4185238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sqrt(n): ...</a:t>
            </a:r>
          </a:p>
        </p:txBody>
      </p:sp>
    </p:spTree>
    <p:extLst>
      <p:ext uri="{BB962C8B-B14F-4D97-AF65-F5344CB8AC3E}">
        <p14:creationId xmlns:p14="http://schemas.microsoft.com/office/powerpoint/2010/main" val="10563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4A9-AE78-624B-A4D2-D5FD3A4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terminating condition of the loop is when we have reached convergence or close to it</a:t>
                </a:r>
              </a:p>
              <a:p>
                <a:r>
                  <a:rPr lang="en-US" dirty="0"/>
                  <a:t>Convergence just means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 is pretty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Because we can never compare to real numbers for equality, we have to check for the difference being smaller than some precision like 0.00000001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/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  <a:blipFill>
                <a:blip r:embed="rId3"/>
                <a:stretch>
                  <a:fillRect r="-41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D00-AEC0-CA44-98CF-5C6B5CA4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4A19-2C96-AE49-BC34-F500405E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/>
          <a:lstStyle/>
          <a:p>
            <a:r>
              <a:rPr lang="en-US" dirty="0"/>
              <a:t>Iterative methods all share the same basic outline</a:t>
            </a:r>
          </a:p>
          <a:p>
            <a:r>
              <a:rPr lang="en-US" dirty="0"/>
              <a:t>Python does not have a repeat-until loop so we fake it with an infinite loop containing a conditional that breaks out upon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B80C-A49F-AB4F-A2D9-1452CB3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2" y="3622787"/>
            <a:ext cx="5512282" cy="223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90D0B-62DD-AD45-90E1-A58F196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18" y="3622787"/>
            <a:ext cx="5512283" cy="22557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8D027-FC15-2D43-A7D4-F791AF86E20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56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182-743D-1441-B677-1241E889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</p:spPr>
            <p:txBody>
              <a:bodyPr/>
              <a:lstStyle/>
              <a:p>
                <a:r>
                  <a:rPr lang="en-US" dirty="0"/>
                  <a:t>The translation to Python is fairly straightforward but notice that we don't need to track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we just need the previous/current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  <a:blipFill>
                <a:blip r:embed="rId2"/>
                <a:stretch>
                  <a:fillRect l="-1086" t="-24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C8AF44-F148-DC40-8E60-F2E54095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2" y="2395896"/>
            <a:ext cx="10003215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346518-DBD2-7742-86E9-6F3D3B83D3BA}"/>
              </a:ext>
            </a:extLst>
          </p:cNvPr>
          <p:cNvSpPr/>
          <p:nvPr/>
        </p:nvSpPr>
        <p:spPr>
          <a:xfrm>
            <a:off x="10962968" y="6302477"/>
            <a:ext cx="884903" cy="44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B44-794E-EC4E-9BE6-719B510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8C37-F64F-4746-8989-A156F488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US" dirty="0"/>
              <a:t>To test our square root approximation, we can compare it to </a:t>
            </a:r>
            <a:r>
              <a:rPr lang="en-US" b="1" dirty="0" err="1"/>
              <a:t>math.sqrt</a:t>
            </a:r>
            <a:r>
              <a:rPr lang="en-US" b="1" dirty="0"/>
              <a:t>() </a:t>
            </a:r>
            <a:r>
              <a:rPr lang="en-US" dirty="0"/>
              <a:t>and use </a:t>
            </a:r>
            <a:r>
              <a:rPr lang="en-US" dirty="0" err="1"/>
              <a:t>numpy's</a:t>
            </a:r>
            <a:r>
              <a:rPr lang="en-US" dirty="0"/>
              <a:t> </a:t>
            </a:r>
            <a:r>
              <a:rPr lang="en-US" b="1" dirty="0" err="1"/>
              <a:t>isclose</a:t>
            </a:r>
            <a:r>
              <a:rPr lang="en-US" b="1" dirty="0"/>
              <a:t>()</a:t>
            </a:r>
            <a:r>
              <a:rPr lang="en-US" dirty="0"/>
              <a:t> to do the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9AD5-3394-3645-B70D-F0F25412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40986"/>
            <a:ext cx="6527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A36-511A-5B42-8D29-F72AAB29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</p:spPr>
            <p:txBody>
              <a:bodyPr/>
              <a:lstStyle/>
              <a:p>
                <a:r>
                  <a:rPr lang="en-US" dirty="0"/>
                  <a:t>Go to the notebook version of this lecture and do the exercise at the bottom</a:t>
                </a:r>
              </a:p>
              <a:p>
                <a:r>
                  <a:rPr lang="en-US" dirty="0"/>
                  <a:t>Try not to cut and paste the code; see if you can implement the recurrence relation yourself</a:t>
                </a:r>
              </a:p>
              <a:p>
                <a:r>
                  <a:rPr lang="en-US" dirty="0"/>
                  <a:t>Then, had a print statement so you can track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converge as we iterate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  <a:blipFill>
                <a:blip r:embed="rId2"/>
                <a:stretch>
                  <a:fillRect l="-131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A92D46-8091-6D49-9EA4-D42FA988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648" y="1450463"/>
            <a:ext cx="1905000" cy="433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025E9-264D-734A-9109-8C3EBA7F8516}"/>
              </a:ext>
            </a:extLst>
          </p:cNvPr>
          <p:cNvSpPr/>
          <p:nvPr/>
        </p:nvSpPr>
        <p:spPr>
          <a:xfrm>
            <a:off x="9804855" y="97674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sqrt(125348.0)</a:t>
            </a:r>
          </a:p>
        </p:txBody>
      </p:sp>
    </p:spTree>
    <p:extLst>
      <p:ext uri="{BB962C8B-B14F-4D97-AF65-F5344CB8AC3E}">
        <p14:creationId xmlns:p14="http://schemas.microsoft.com/office/powerpoint/2010/main" val="23399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454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Approximating square root iteratively</vt:lpstr>
      <vt:lpstr>Iterative computing</vt:lpstr>
      <vt:lpstr>Babylonian method for sqrt</vt:lpstr>
      <vt:lpstr>The goal</vt:lpstr>
      <vt:lpstr>Convergence</vt:lpstr>
      <vt:lpstr>Algorithm</vt:lpstr>
      <vt:lpstr>Implementation</vt:lpstr>
      <vt:lpstr>Testing our implementation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square root iteratively</dc:title>
  <dc:creator>Terence Parr</dc:creator>
  <cp:lastModifiedBy>Terence Parr</cp:lastModifiedBy>
  <cp:revision>13</cp:revision>
  <cp:lastPrinted>2021-06-20T19:37:06Z</cp:lastPrinted>
  <dcterms:created xsi:type="dcterms:W3CDTF">2021-06-20T19:05:58Z</dcterms:created>
  <dcterms:modified xsi:type="dcterms:W3CDTF">2021-06-20T19:37:08Z</dcterms:modified>
</cp:coreProperties>
</file>