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0" r:id="rId3"/>
    <p:sldId id="275" r:id="rId4"/>
    <p:sldId id="259" r:id="rId5"/>
    <p:sldId id="261" r:id="rId6"/>
    <p:sldId id="262" r:id="rId7"/>
    <p:sldId id="263" r:id="rId8"/>
    <p:sldId id="265" r:id="rId9"/>
    <p:sldId id="266" r:id="rId10"/>
    <p:sldId id="269" r:id="rId11"/>
    <p:sldId id="276" r:id="rId12"/>
    <p:sldId id="268" r:id="rId13"/>
    <p:sldId id="270" r:id="rId14"/>
    <p:sldId id="271" r:id="rId15"/>
    <p:sldId id="272" r:id="rId16"/>
    <p:sldId id="273" r:id="rId17"/>
    <p:sldId id="274" r:id="rId18"/>
    <p:sldId id="277" r:id="rId19"/>
    <p:sldId id="278" r:id="rId20"/>
    <p:sldId id="279" r:id="rId21"/>
    <p:sldId id="264" r:id="rId22"/>
    <p:sldId id="280" r:id="rId23"/>
    <p:sldId id="282" r:id="rId24"/>
    <p:sldId id="281" r:id="rId25"/>
    <p:sldId id="257" r:id="rId26"/>
    <p:sldId id="258" r:id="rId2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8"/>
    <p:restoredTop sz="94740"/>
  </p:normalViewPr>
  <p:slideViewPr>
    <p:cSldViewPr snapToGrid="0" snapToObjects="1">
      <p:cViewPr varScale="1">
        <p:scale>
          <a:sx n="115" d="100"/>
          <a:sy n="115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501/blob/master/notes/functions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hi%28%29%3A%0A%20%20%20%20print%28'hi'%29%0A%20%20%20%20%0Ahi%28%29%0A%0Ax%20%3D%20hi%28%29%0Aprint%28x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pythontutor.com/visualize.html#code=def%20pi%28%29%3A%0A%20%20%20%20print%283.14159%29%20%23%20This%20is%20not%20a%20return%20statement!%0A%20%20%20%20%0Aprint%28pi%28%29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sum%28%29%3A%20%23%20something%20is%20wrong%20here!%0A%20%20%20%20s%20%3D%200%0A%20%20%20%20for%20q%20in%20Quantity%3A%0A%20%20%20%20%20%20%20%20s%20%3D%20s%20%2B%20q%0A%20%20%20%20return%20s%20%23%20this%20is%20not%20a%20print%20statement!%0A%0AQuantity%20%3D%20%5B6,%2049,%2027,%2030,%2019,%2021,%2012,%2022,%2021%5D%0As%20%3D%20sum%28%29%20%23%20call%20sum%20and%20save%20result%0Aprint%28s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sum%28data%29%3A%0A%20%20%20%20s%20%3D%200%0A%20%20%20%20for%20q%20in%20data%3A%0A%20%20%20%20%20%20%20%20s%20%3D%20s%20%2B%20q%0A%20%20%20%20return%20s%20%23%20return%20accumulated%20value%20s%20to%20invoker%20%28this%20is%20not%20a%20print%20statement!%29%0A%0AQuantity%20%3D%20%5B6,%2049,%2027,%2030,%2019,%2021,%2012,%2022,%2021%5D%0As%20%3D%20sum%28Quantity%29%20%23%20call%20sum%20with%20a%20specific%20list%0Aprint%28s%29%0As%20%3D%20sum%28data%3DQuantity%29%20%23%20implicit%20assignment%20here%0Aprint%28s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def%20search%28x,%20data%29%3A%0A%20%20%20%20for%20i%20in%20range%28len%28data%29%29%3A%20%20%23%20i%20is%20in%20range%20%5B0..n-1%5D%0A%20%20%20%20%20%20%20%20if%20data%5Bi%5D%3D%3Dx%3A%0A%20%20%20%20%20%20%20%20%20%20%20%20return%20i%20%20%20%20%20%20%20%20%20%20%20%20%23%20found,%20return%20current%20index%20i%0A%20%20%20%20return%20-1%20%20%20%20%20%20%20%20%20%20%20%20%20%20%20%20%20%20%20%23%20failure%3B%20we%20didn%E2%80%99t%20find%20x%0A%0Afirst%3D%5B'Xue',%20'Mary',%20'Robert'%5D%20%20%20%20%20%23%20our%20given%20input%0Aprint%28search%28'Mary',%20first%29%29%0Aprint%28search%28'Xue',%20first%29%29%0Aprint%28search%28'foo',%20first%29%29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visualize.html#code=def%20sum%28data%29%3A%0A%20%20%20%20s%20%3D%200%0A%20%20%20%20for%20x%20in%20data%3A%0A%20%20%20%20%20%20%20%20s%20%2B%3D%20x%0A%20%20%20%20return%20s%0A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pythontutor.com/visualize.html#code=def%20badsum%28data%29%3A%0A%20%20%20%20%23data%20%3D%20data.copy%28%29%20%23%20must%20manually%20make%20copy%20to%20avoid%20side-effect%0A%20%20%20%20data%5B0%5D%20%3D%2099%0A%20%20%20%20s%20%3D%200%0A%20%20%20%20for%20q%20in%20data%3A%0A%20%20%20%20%20%20%20%20s%20%3D%20s%20%2B%20q%0A%20%20%20%20return%20s%0A%0AQuantity%20%3D%20%5B6,%2049,%2027,%2030,%2019,%2021,%2012,%2022,%2021%5D%0Aprint%28Quantity%29%0Abadsum%28Quantity%29%0Aprint%28Quantity%29&amp;cumulative=false&amp;curInstr=0&amp;heapPrimitives=nevernest&amp;mode=display&amp;origin=opt-frontend.js&amp;py=3&amp;rawInputLstJSON=%5B%5D&amp;textReferences=fals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f%28%29%3A%0A%20%20%20%20g%28%29%0Adef%20g%28%29%3A%0A%20%20%20%20print%28%22hi%22%29%0A%0Af%28%29%0A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Organizing your code with functions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19FA3-092B-5845-BB4D-5E6C2CEC3117}"/>
              </a:ext>
            </a:extLst>
          </p:cNvPr>
          <p:cNvSpPr txBox="1"/>
          <p:nvPr/>
        </p:nvSpPr>
        <p:spPr>
          <a:xfrm>
            <a:off x="2141034" y="5550971"/>
            <a:ext cx="866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notebook: </a:t>
            </a:r>
            <a:r>
              <a:rPr lang="en-US" dirty="0">
                <a:hlinkClick r:id="rId2"/>
              </a:rPr>
              <a:t>https://github.com/parrt/msds501/blob/master/notes/functions.ipynb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E738-B95D-3748-BAED-65F01B5B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side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2B27-EACF-4E4E-8A7E-99CD128B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85313" cy="4351338"/>
          </a:xfrm>
        </p:spPr>
        <p:txBody>
          <a:bodyPr/>
          <a:lstStyle/>
          <a:p>
            <a:r>
              <a:rPr lang="en-US" dirty="0"/>
              <a:t>Some functions don't have return values; e.g., they might update a GUI, alter a database, delete records from a data frame, or simply print</a:t>
            </a:r>
          </a:p>
          <a:p>
            <a:r>
              <a:rPr lang="en-US" dirty="0"/>
              <a:t>Such functions have </a:t>
            </a:r>
            <a:r>
              <a:rPr lang="en-US" i="1" dirty="0"/>
              <a:t>side effects</a:t>
            </a:r>
          </a:p>
          <a:p>
            <a:r>
              <a:rPr lang="en-US" dirty="0"/>
              <a:t>The </a:t>
            </a:r>
            <a:r>
              <a:rPr lang="en-US" b="1" dirty="0"/>
              <a:t>return</a:t>
            </a:r>
            <a:r>
              <a:rPr lang="en-US" dirty="0"/>
              <a:t> statement is omitted if the function does not return a value</a:t>
            </a:r>
          </a:p>
          <a:p>
            <a:r>
              <a:rPr lang="en-US" dirty="0"/>
              <a:t>The value of a function w/o a </a:t>
            </a:r>
            <a:r>
              <a:rPr lang="en-US" b="1" dirty="0"/>
              <a:t>return</a:t>
            </a:r>
            <a:r>
              <a:rPr lang="en-US" dirty="0"/>
              <a:t> is </a:t>
            </a:r>
            <a:r>
              <a:rPr lang="en-US" b="1" dirty="0"/>
              <a:t>None</a:t>
            </a:r>
            <a:endParaRPr lang="en-US" dirty="0"/>
          </a:p>
          <a:p>
            <a:endParaRPr lang="en-US" i="1" u="sng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494D43-5221-7B41-9257-587272613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930" y="1690688"/>
            <a:ext cx="2485889" cy="21414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A281BD-C48A-C14A-8BBA-09B9FCDD9055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9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CD39-9C47-3B4D-8B83-353E8F9B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 versus 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D8160-7258-404C-B250-804266630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Functions compute and return values to their callers</a:t>
            </a:r>
          </a:p>
          <a:p>
            <a:r>
              <a:rPr lang="en-US" dirty="0"/>
              <a:t>Functions do NOT print anything unless explicitly asked to do so with a </a:t>
            </a:r>
            <a:r>
              <a:rPr lang="en-US" b="1" dirty="0"/>
              <a:t>print</a:t>
            </a:r>
            <a:r>
              <a:rPr lang="en-US" dirty="0"/>
              <a:t> statement</a:t>
            </a:r>
          </a:p>
          <a:p>
            <a:r>
              <a:rPr lang="en-US" dirty="0"/>
              <a:t>What does this print?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EAA84-9BB2-AD4E-9E86-A2DC598E4CBE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8D02A75-8A70-7A4F-8D9A-AD78CD208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736" y="3665228"/>
            <a:ext cx="7846527" cy="1662146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A9F4759-77C9-7543-8338-7801FB62A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797" y="5351186"/>
            <a:ext cx="10033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6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9B38-0191-1844-8143-4EB2B9E2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C547-AC02-3A4C-BB9F-402EEF48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0705" cy="4351338"/>
          </a:xfrm>
        </p:spPr>
        <p:txBody>
          <a:bodyPr>
            <a:normAutofit/>
          </a:bodyPr>
          <a:lstStyle/>
          <a:p>
            <a:r>
              <a:rPr lang="en-US" dirty="0"/>
              <a:t>Every invocation of function </a:t>
            </a:r>
            <a:r>
              <a:rPr lang="en-US" b="1" dirty="0"/>
              <a:t>pi</a:t>
            </a:r>
            <a:r>
              <a:rPr lang="en-US" dirty="0"/>
              <a:t> evaluates to the value 3.14159</a:t>
            </a:r>
          </a:p>
          <a:p>
            <a:r>
              <a:rPr lang="en-US" dirty="0"/>
              <a:t>We can save the return value in a variable like </a:t>
            </a:r>
            <a:r>
              <a:rPr lang="en-US" b="1" dirty="0"/>
              <a:t>x = pi()</a:t>
            </a:r>
          </a:p>
          <a:p>
            <a:r>
              <a:rPr lang="en-US" dirty="0"/>
              <a:t>Or even use it in an expression like </a:t>
            </a:r>
            <a:r>
              <a:rPr lang="en-US" b="1" dirty="0"/>
              <a:t>x = pi() *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4987D-380A-5A44-A871-99E1A35E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424" y="72715"/>
            <a:ext cx="2648550" cy="1685441"/>
          </a:xfrm>
          <a:prstGeom prst="rect">
            <a:avLst/>
          </a:prstGeom>
        </p:spPr>
      </p:pic>
      <p:pic>
        <p:nvPicPr>
          <p:cNvPr id="8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90D8494-5598-874D-A8D7-AFD94E848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480" y="3429000"/>
            <a:ext cx="2168754" cy="21222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7B804E-81C3-8A4C-8A71-2AFB3A0260DB}"/>
              </a:ext>
            </a:extLst>
          </p:cNvPr>
          <p:cNvSpPr txBox="1"/>
          <p:nvPr/>
        </p:nvSpPr>
        <p:spPr>
          <a:xfrm rot="19917117">
            <a:off x="4393674" y="546142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Confusion point!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E8C80B-2EE0-264F-B861-98FE49CA3EDB}"/>
              </a:ext>
            </a:extLst>
          </p:cNvPr>
          <p:cNvSpPr txBox="1">
            <a:spLocks/>
          </p:cNvSpPr>
          <p:nvPr/>
        </p:nvSpPr>
        <p:spPr>
          <a:xfrm>
            <a:off x="838199" y="3503870"/>
            <a:ext cx="8262731" cy="2370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Note: </a:t>
            </a:r>
            <a:r>
              <a:rPr lang="en-US" dirty="0" err="1"/>
              <a:t>Jupyter</a:t>
            </a:r>
            <a:r>
              <a:rPr lang="en-US" dirty="0"/>
              <a:t> notebooks do not print results for assignments (just for expressions)</a:t>
            </a:r>
          </a:p>
          <a:p>
            <a:r>
              <a:rPr lang="en-US" dirty="0"/>
              <a:t>The </a:t>
            </a:r>
            <a:r>
              <a:rPr lang="en-US" b="1" dirty="0"/>
              <a:t>pi</a:t>
            </a:r>
            <a:r>
              <a:rPr lang="en-US" dirty="0"/>
              <a:t> function </a:t>
            </a:r>
            <a:r>
              <a:rPr lang="en-US" i="1" dirty="0"/>
              <a:t>returns</a:t>
            </a:r>
            <a:r>
              <a:rPr lang="en-US" dirty="0"/>
              <a:t> a value but </a:t>
            </a:r>
            <a:r>
              <a:rPr lang="en-US" i="1" dirty="0"/>
              <a:t>prints</a:t>
            </a:r>
            <a:r>
              <a:rPr lang="en-US" dirty="0"/>
              <a:t> nothing; e.g., even in a notebook, there is no output if we save the return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27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96EA-AB32-834D-972E-7626B7DA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multiple 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FE17-B15F-414B-BF85-B6BFD7A2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return any Python object, not just numbers</a:t>
            </a:r>
          </a:p>
          <a:p>
            <a:r>
              <a:rPr lang="en-US" dirty="0"/>
              <a:t>We can also return multiple values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B287722-D90C-D64C-A26C-05CCA7F95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457" y="3122818"/>
            <a:ext cx="4072284" cy="2850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31E2A1-0499-1F4F-B073-DFC7AFA7A404}"/>
              </a:ext>
            </a:extLst>
          </p:cNvPr>
          <p:cNvSpPr txBox="1"/>
          <p:nvPr/>
        </p:nvSpPr>
        <p:spPr>
          <a:xfrm>
            <a:off x="9090992" y="4001294"/>
            <a:ext cx="3101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return values are assigned to multiple variables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A25DD7-9725-3F47-BB13-372137E2D758}"/>
              </a:ext>
            </a:extLst>
          </p:cNvPr>
          <p:cNvCxnSpPr>
            <a:cxnSpLocks/>
          </p:cNvCxnSpPr>
          <p:nvPr/>
        </p:nvCxnSpPr>
        <p:spPr>
          <a:xfrm flipH="1">
            <a:off x="7106478" y="4214191"/>
            <a:ext cx="1984514" cy="24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553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58E4-5DEF-364C-9C74-CDC0B841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24397-9E6B-E44C-A465-597EC04B2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 function template with </a:t>
            </a:r>
            <a:r>
              <a:rPr lang="en-US" i="1" dirty="0"/>
              <a:t>N</a:t>
            </a:r>
            <a:r>
              <a:rPr lang="en-US" dirty="0"/>
              <a:t>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calls look like:  </a:t>
            </a:r>
            <a:r>
              <a:rPr lang="en-US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funcname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expr1,expr2,expr3,…,</a:t>
            </a:r>
            <a:r>
              <a:rPr lang="en-US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exprN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</a:t>
            </a:r>
          </a:p>
          <a:p>
            <a:r>
              <a:rPr lang="en-US" dirty="0"/>
              <a:t>The order of the arguments matters, matching </a:t>
            </a:r>
            <a:r>
              <a:rPr lang="en-US" dirty="0" err="1"/>
              <a:t>expr_i</a:t>
            </a:r>
            <a:r>
              <a:rPr lang="en-US" dirty="0"/>
              <a:t> to </a:t>
            </a:r>
            <a:r>
              <a:rPr lang="en-US" dirty="0" err="1"/>
              <a:t>arg_i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5C8349-1556-9141-9121-BA14A5BFE79A}"/>
              </a:ext>
            </a:extLst>
          </p:cNvPr>
          <p:cNvSpPr/>
          <p:nvPr/>
        </p:nvSpPr>
        <p:spPr>
          <a:xfrm>
            <a:off x="2544417" y="2459504"/>
            <a:ext cx="73052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 </a:t>
            </a:r>
            <a:r>
              <a:rPr lang="en-US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funcname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arg1, arg2, arg3, …, </a:t>
            </a:r>
            <a:r>
              <a:rPr lang="en-US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argN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statement 1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statement 2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   return 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951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4B0C-C6FA-404B-BBF0-0E7CAA9B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summation of numbers in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5327-DF30-0247-8183-B40DA66B5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322"/>
            <a:ext cx="10515600" cy="4596641"/>
          </a:xfrm>
        </p:spPr>
        <p:txBody>
          <a:bodyPr/>
          <a:lstStyle/>
          <a:p>
            <a:r>
              <a:rPr lang="en-US" dirty="0"/>
              <a:t>Here’s a code snippet to sum the numbers in a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works, but there’s an issue here; any ideas?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9076C828-AF9C-9A45-9309-CE741D012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61" y="2106819"/>
            <a:ext cx="5892800" cy="1968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100E10-9223-B044-BAD0-D2D45E5D215F}"/>
              </a:ext>
            </a:extLst>
          </p:cNvPr>
          <p:cNvSpPr txBox="1"/>
          <p:nvPr/>
        </p:nvSpPr>
        <p:spPr>
          <a:xfrm>
            <a:off x="3826566" y="4908346"/>
            <a:ext cx="4293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code is not reusable as-is</a:t>
            </a:r>
            <a:br>
              <a:rPr lang="en-US" sz="2400" dirty="0"/>
            </a:br>
            <a:r>
              <a:rPr lang="en-US" sz="2400" dirty="0"/>
              <a:t>     (must copy/paste/tweak)</a:t>
            </a:r>
          </a:p>
        </p:txBody>
      </p:sp>
    </p:spTree>
    <p:extLst>
      <p:ext uri="{BB962C8B-B14F-4D97-AF65-F5344CB8AC3E}">
        <p14:creationId xmlns:p14="http://schemas.microsoft.com/office/powerpoint/2010/main" val="375121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2DDF-2091-844C-B516-A80BFAE1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Encapsulating in a function; version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4DFB-DCFB-A140-99B4-B963E83F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wrapping in a function, we strive for a reusable ”recipe”</a:t>
            </a:r>
          </a:p>
          <a:p>
            <a:r>
              <a:rPr lang="en-US" dirty="0"/>
              <a:t>Add the function header, shift the statements to the right and add a return statement: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DA2F2B6-C3D6-004E-8A6A-898D03FE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565" y="3289300"/>
            <a:ext cx="5892800" cy="3022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670DA8-CC31-9A41-A199-0A00BDC7396D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77D9B-829E-C747-B644-17D96E461A22}"/>
              </a:ext>
            </a:extLst>
          </p:cNvPr>
          <p:cNvSpPr txBox="1"/>
          <p:nvPr/>
        </p:nvSpPr>
        <p:spPr>
          <a:xfrm>
            <a:off x="9717156" y="3717234"/>
            <a:ext cx="16697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What’s wrong with this version?</a:t>
            </a:r>
          </a:p>
        </p:txBody>
      </p:sp>
    </p:spTree>
    <p:extLst>
      <p:ext uri="{BB962C8B-B14F-4D97-AF65-F5344CB8AC3E}">
        <p14:creationId xmlns:p14="http://schemas.microsoft.com/office/powerpoint/2010/main" val="4087533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5B3AC3A-874B-5348-99C1-2C3080213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855" y="2484784"/>
            <a:ext cx="6013450" cy="33345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882DDF-2091-844C-B516-A80BFAE1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Encapsulating in a function; version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4DFB-DCFB-A140-99B4-B963E83F2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Functions should focus on the parameters and avoid global variables if possible</a:t>
            </a:r>
          </a:p>
          <a:p>
            <a:r>
              <a:rPr lang="en-US" dirty="0"/>
              <a:t>This version now works with</a:t>
            </a:r>
            <a:br>
              <a:rPr lang="en-US" dirty="0"/>
            </a:br>
            <a:r>
              <a:rPr lang="en-US" dirty="0"/>
              <a:t>any list of numbers, not just</a:t>
            </a:r>
            <a:br>
              <a:rPr lang="en-US" dirty="0"/>
            </a:br>
            <a:r>
              <a:rPr lang="en-US" b="1" dirty="0"/>
              <a:t>Quantity</a:t>
            </a:r>
            <a:r>
              <a:rPr lang="en-US" dirty="0"/>
              <a:t>: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954DC-2DE4-A844-9946-F52173514EDD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0BBB453-152A-8343-AC64-69E3A57EE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697" y="3933825"/>
            <a:ext cx="1936438" cy="12322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D304E5-0C16-6B47-BABD-3BA7A14F2653}"/>
              </a:ext>
            </a:extLst>
          </p:cNvPr>
          <p:cNvSpPr/>
          <p:nvPr/>
        </p:nvSpPr>
        <p:spPr>
          <a:xfrm>
            <a:off x="6897757" y="2518237"/>
            <a:ext cx="496956" cy="337930"/>
          </a:xfrm>
          <a:prstGeom prst="rect">
            <a:avLst/>
          </a:prstGeom>
          <a:noFill/>
          <a:ln w="2540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D6484D-4C5A-DF4D-BC46-082608CED8E4}"/>
              </a:ext>
            </a:extLst>
          </p:cNvPr>
          <p:cNvSpPr/>
          <p:nvPr/>
        </p:nvSpPr>
        <p:spPr>
          <a:xfrm>
            <a:off x="7446834" y="3013156"/>
            <a:ext cx="515138" cy="337930"/>
          </a:xfrm>
          <a:prstGeom prst="rect">
            <a:avLst/>
          </a:prstGeom>
          <a:noFill/>
          <a:ln w="2540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7F3497-1076-D240-A10B-CD38DAD73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5580" y="0"/>
            <a:ext cx="3226420" cy="8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7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E035-DF38-9C47-89B3-863AD3BD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52B3-2F5F-EA45-90E3-F22A07A6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 hardcoded non-function search 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problem is that it is restricted to work with a list called </a:t>
            </a:r>
            <a:r>
              <a:rPr lang="en-US" b="1" dirty="0"/>
              <a:t>first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BB925-C731-9047-9960-70658F4EBD5A}"/>
              </a:ext>
            </a:extLst>
          </p:cNvPr>
          <p:cNvSpPr txBox="1"/>
          <p:nvPr/>
        </p:nvSpPr>
        <p:spPr>
          <a:xfrm>
            <a:off x="1066418" y="2464419"/>
            <a:ext cx="105496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first=['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     # our given input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target = 'Mary'                     # searching for Mary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index = -1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(first)):         #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is in range [0..n-1]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if first[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]==target: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index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3688978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E035-DF38-9C47-89B3-863AD3BD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 function version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52B3-2F5F-EA45-90E3-F22A07A6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in a function header with two arguments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3940A-946C-C54E-9440-50753FE281BA}"/>
              </a:ext>
            </a:extLst>
          </p:cNvPr>
          <p:cNvSpPr txBox="1"/>
          <p:nvPr/>
        </p:nvSpPr>
        <p:spPr>
          <a:xfrm>
            <a:off x="1066418" y="2419815"/>
            <a:ext cx="953017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search(x, data):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index = -1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(data)):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if data[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]==x: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index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break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print(index)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first=['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', 'Mary', 'Robert']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search('Mary', first) # invoke search with 2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C9B25-15BE-B64E-BEF7-744F94D15719}"/>
              </a:ext>
            </a:extLst>
          </p:cNvPr>
          <p:cNvSpPr txBox="1"/>
          <p:nvPr/>
        </p:nvSpPr>
        <p:spPr>
          <a:xfrm>
            <a:off x="6425191" y="3198167"/>
            <a:ext cx="4577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4754F"/>
                </a:solidFill>
              </a:rPr>
              <a:t>What’s wrong with this function?</a:t>
            </a:r>
          </a:p>
        </p:txBody>
      </p:sp>
    </p:spTree>
    <p:extLst>
      <p:ext uri="{BB962C8B-B14F-4D97-AF65-F5344CB8AC3E}">
        <p14:creationId xmlns:p14="http://schemas.microsoft.com/office/powerpoint/2010/main" val="305029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72B0-24D1-2F46-9932-F7E15504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02195-86F4-7148-A40D-4D20F3637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already familiar with functions from mathematics like sin, cos, max,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A function is just a sequence of operations grouped into a single, named entity that we can invoke to perform a task</a:t>
            </a:r>
          </a:p>
          <a:p>
            <a:r>
              <a:rPr lang="en-US" dirty="0"/>
              <a:t>Functions are like mini programs or subprograms that we can build just like full programs</a:t>
            </a:r>
          </a:p>
          <a:p>
            <a:r>
              <a:rPr lang="en-US" dirty="0"/>
              <a:t>Just like a book is organized into multiple chapters, programs are best organized into multiple functions; the main program can then just call the appropriate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2B0F08-7111-414A-9271-B4A7D1D61710}"/>
              </a:ext>
            </a:extLst>
          </p:cNvPr>
          <p:cNvSpPr/>
          <p:nvPr/>
        </p:nvSpPr>
        <p:spPr>
          <a:xfrm>
            <a:off x="7132982" y="55085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def pi():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return 3.14159</a:t>
            </a:r>
          </a:p>
        </p:txBody>
      </p:sp>
    </p:spTree>
    <p:extLst>
      <p:ext uri="{BB962C8B-B14F-4D97-AF65-F5344CB8AC3E}">
        <p14:creationId xmlns:p14="http://schemas.microsoft.com/office/powerpoint/2010/main" val="360019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E035-DF38-9C47-89B3-863AD3BD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 function version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52B3-2F5F-EA45-90E3-F22A07A60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in a function header with two arguments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3940A-946C-C54E-9440-50753FE281BA}"/>
              </a:ext>
            </a:extLst>
          </p:cNvPr>
          <p:cNvSpPr txBox="1"/>
          <p:nvPr/>
        </p:nvSpPr>
        <p:spPr>
          <a:xfrm>
            <a:off x="1088721" y="2408663"/>
            <a:ext cx="1088952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search(x, data):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(data)):  #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is in range [0..n-1]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if data[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]==x: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# found, return current index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-1                   # failure; we didn’t find x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print(search('Mary', first))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print(search('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Xue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', first))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print(search('foo', first))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3D588D-303B-E84D-9F1C-3D61054C0CDA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33B9D-FA41-174D-B429-0240F9C1F05A}"/>
              </a:ext>
            </a:extLst>
          </p:cNvPr>
          <p:cNvSpPr txBox="1"/>
          <p:nvPr/>
        </p:nvSpPr>
        <p:spPr>
          <a:xfrm>
            <a:off x="7774245" y="4624654"/>
            <a:ext cx="3891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return statement forces Python  to immediately exit the function and return the specified value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5930BE-CEFE-0B47-9518-764106ED4F7A}"/>
              </a:ext>
            </a:extLst>
          </p:cNvPr>
          <p:cNvCxnSpPr>
            <a:cxnSpLocks/>
          </p:cNvCxnSpPr>
          <p:nvPr/>
        </p:nvCxnSpPr>
        <p:spPr>
          <a:xfrm flipH="1" flipV="1">
            <a:off x="4672361" y="3791415"/>
            <a:ext cx="3088888" cy="1416205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25EA7E-AD54-B542-A818-C8489A4F4614}"/>
              </a:ext>
            </a:extLst>
          </p:cNvPr>
          <p:cNvCxnSpPr>
            <a:cxnSpLocks/>
          </p:cNvCxnSpPr>
          <p:nvPr/>
        </p:nvCxnSpPr>
        <p:spPr>
          <a:xfrm flipH="1" flipV="1">
            <a:off x="3490333" y="4116823"/>
            <a:ext cx="4270916" cy="1090797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392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DB73-8A02-E447-B5C8-A5AE301A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Restricting data accessed by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16208-6D27-1446-97A6-1F17CA939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Optimally, functions should be purely a function of the data passed to them as parameters---functions should be completely ignorant of any other data</a:t>
            </a:r>
          </a:p>
          <a:p>
            <a:r>
              <a:rPr lang="en-US" dirty="0"/>
              <a:t>That is, functions should not access global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4B387-E7C6-D946-A572-6282D424DCB7}"/>
              </a:ext>
            </a:extLst>
          </p:cNvPr>
          <p:cNvSpPr txBox="1"/>
          <p:nvPr/>
        </p:nvSpPr>
        <p:spPr>
          <a:xfrm>
            <a:off x="1234662" y="4192859"/>
            <a:ext cx="32431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sum(data):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 = 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for x in data: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s += x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AE95F-66E0-5343-8D1B-C4772CC81F9D}"/>
              </a:ext>
            </a:extLst>
          </p:cNvPr>
          <p:cNvSpPr txBox="1"/>
          <p:nvPr/>
        </p:nvSpPr>
        <p:spPr>
          <a:xfrm>
            <a:off x="6429076" y="4192859"/>
            <a:ext cx="32431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sum():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 = 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for x in data: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s += x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65B7B-3D43-6642-B9F8-841952AAFBDD}"/>
              </a:ext>
            </a:extLst>
          </p:cNvPr>
          <p:cNvSpPr txBox="1"/>
          <p:nvPr/>
        </p:nvSpPr>
        <p:spPr>
          <a:xfrm>
            <a:off x="2096429" y="3873256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C85EA-1E17-B948-B4EE-EF6123A322E3}"/>
              </a:ext>
            </a:extLst>
          </p:cNvPr>
          <p:cNvSpPr txBox="1"/>
          <p:nvPr/>
        </p:nvSpPr>
        <p:spPr>
          <a:xfrm>
            <a:off x="7256356" y="3873256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262B32-821F-364B-AEB4-B9A13B1A4F79}"/>
              </a:ext>
            </a:extLst>
          </p:cNvPr>
          <p:cNvSpPr txBox="1"/>
          <p:nvPr/>
        </p:nvSpPr>
        <p:spPr>
          <a:xfrm>
            <a:off x="10023718" y="455348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183497-770B-1947-91F5-F3297F05E4D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9311271" y="4738146"/>
            <a:ext cx="712447" cy="319603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3DA69F-8200-2143-A785-77AA78EAD91A}"/>
              </a:ext>
            </a:extLst>
          </p:cNvPr>
          <p:cNvCxnSpPr>
            <a:cxnSpLocks/>
          </p:cNvCxnSpPr>
          <p:nvPr/>
        </p:nvCxnSpPr>
        <p:spPr>
          <a:xfrm flipH="1">
            <a:off x="3910868" y="4674055"/>
            <a:ext cx="712447" cy="319603"/>
          </a:xfrm>
          <a:prstGeom prst="straightConnector1">
            <a:avLst/>
          </a:prstGeom>
          <a:ln w="127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4B8734-DD8D-F041-B201-068760C72D34}"/>
              </a:ext>
            </a:extLst>
          </p:cNvPr>
          <p:cNvSpPr txBox="1"/>
          <p:nvPr/>
        </p:nvSpPr>
        <p:spPr>
          <a:xfrm>
            <a:off x="4029085" y="435275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argument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8699A-A4F6-824E-812A-EC7606F1E6B4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93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FAB1-DD73-7940-86CF-8C9F21E9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out for functions that modify data structure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534C-F4DF-A847-98B9-502872539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argument is a reference to the list past in and so modifying the list contents modifies the caller’s perspective as well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(More on this in another lecture)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D179D-2C17-3D4E-A1BE-450618FAB8D1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Experiment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D50D2-FFAA-4340-844D-0F77CCE97246}"/>
              </a:ext>
            </a:extLst>
          </p:cNvPr>
          <p:cNvSpPr txBox="1"/>
          <p:nvPr/>
        </p:nvSpPr>
        <p:spPr>
          <a:xfrm>
            <a:off x="2015248" y="2937620"/>
            <a:ext cx="85106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badsum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(data):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data[0] = 99 # alters global variable as well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s = 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for q in data: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s = s + q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s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19C2C55-29A4-824B-B556-632D90F0B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170363"/>
            <a:ext cx="54229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41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5845-888F-484D-A674-917F0C82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F18F5-1844-3645-96BE-6DD553B95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programs cannot see variables and arguments inside functions; just because a main program can call a function, doesn't mean it can see the inner workings</a:t>
            </a:r>
          </a:p>
          <a:p>
            <a:r>
              <a:rPr lang="en-US" dirty="0"/>
              <a:t>Functions can technically see global variables but don't do this as a rule; instead, pass the global variables that you need to each function as arguments</a:t>
            </a:r>
          </a:p>
        </p:txBody>
      </p:sp>
    </p:spTree>
    <p:extLst>
      <p:ext uri="{BB962C8B-B14F-4D97-AF65-F5344CB8AC3E}">
        <p14:creationId xmlns:p14="http://schemas.microsoft.com/office/powerpoint/2010/main" val="2658667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3FEA-F796-3C4F-9553-A6290D59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functions return to invocation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D8D30-82C7-0F48-9F65-54C61785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a function not only jumps to the function code, it remembers the call site so it can continue where it left off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71DD0-420D-0644-9F33-AF6502610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015" y="2860597"/>
            <a:ext cx="6775969" cy="31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45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53E1-851D-C645-A59F-FEA87B5E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561A-9EF6-114F-AC25-B0FEAEFC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 simple program with two functions, where the main program calls </a:t>
            </a:r>
            <a:r>
              <a:rPr lang="en-US" b="1" dirty="0"/>
              <a:t>f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 calls </a:t>
            </a:r>
            <a:r>
              <a:rPr lang="en-US" b="1" dirty="0"/>
              <a:t>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9329D-578A-DB48-ACD7-4643FE6FDDC9}"/>
              </a:ext>
            </a:extLst>
          </p:cNvPr>
          <p:cNvSpPr txBox="1"/>
          <p:nvPr/>
        </p:nvSpPr>
        <p:spPr>
          <a:xfrm>
            <a:off x="1535583" y="2950919"/>
            <a:ext cx="30732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def f():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2     g()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3 def g():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4     print(‘hi’)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6 f()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79BB9C-11F9-2044-BB30-DA7C6BF3AA74}"/>
              </a:ext>
            </a:extLst>
          </p:cNvPr>
          <p:cNvCxnSpPr/>
          <p:nvPr/>
        </p:nvCxnSpPr>
        <p:spPr>
          <a:xfrm>
            <a:off x="1873409" y="2896910"/>
            <a:ext cx="0" cy="2416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ACBB6D4-5857-4342-9E48-CD3DE9748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447" y="2704964"/>
            <a:ext cx="5437382" cy="25926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326D1F-B6D0-1548-A0DD-2F89C2F81D9E}"/>
              </a:ext>
            </a:extLst>
          </p:cNvPr>
          <p:cNvSpPr txBox="1"/>
          <p:nvPr/>
        </p:nvSpPr>
        <p:spPr>
          <a:xfrm>
            <a:off x="0" y="649287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Experiment in </a:t>
            </a:r>
            <a:r>
              <a:rPr lang="en-US" dirty="0" err="1">
                <a:hlinkClick r:id="rId3"/>
              </a:rPr>
              <a:t>pythontutor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86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98A0-E4D0-B649-A2ED-D1DB39B5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97C8-FA08-DF4D-A821-4F93FF96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quickly become an incomprehensible rat's nest if we are not strict about style and organization</a:t>
            </a:r>
          </a:p>
          <a:p>
            <a:r>
              <a:rPr lang="en-US" dirty="0"/>
              <a:t>Here’s a general structure for Python programs: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9A910-3114-E74F-9373-419327731318}"/>
              </a:ext>
            </a:extLst>
          </p:cNvPr>
          <p:cNvSpPr/>
          <p:nvPr/>
        </p:nvSpPr>
        <p:spPr>
          <a:xfrm>
            <a:off x="2791522" y="3543726"/>
            <a:ext cx="68096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import any libraries</a:t>
            </a:r>
            <a:br>
              <a:rPr lang="en-US" sz="2800" dirty="0"/>
            </a:br>
            <a:r>
              <a:rPr lang="en-US" sz="2800" i="1" dirty="0"/>
              <a:t>define any constants, simple data values</a:t>
            </a:r>
            <a:br>
              <a:rPr lang="en-US" sz="2800" dirty="0"/>
            </a:br>
            <a:r>
              <a:rPr lang="en-US" sz="2800" i="1" dirty="0"/>
              <a:t>define any functions</a:t>
            </a:r>
            <a:br>
              <a:rPr lang="en-US" sz="2800" dirty="0"/>
            </a:br>
            <a:r>
              <a:rPr lang="en-US" sz="2800" i="1" dirty="0"/>
              <a:t>main program body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179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078C-710C-2C49-91AB-8DB8CECF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5CE6-BA1C-9941-A6BA-98C44EB9F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32782" cy="4351338"/>
          </a:xfrm>
        </p:spPr>
        <p:txBody>
          <a:bodyPr/>
          <a:lstStyle/>
          <a:p>
            <a:r>
              <a:rPr lang="en-US" dirty="0"/>
              <a:t>Think of functions as black boxes that:</a:t>
            </a:r>
          </a:p>
          <a:p>
            <a:pPr lvl="1"/>
            <a:r>
              <a:rPr lang="en-US" dirty="0"/>
              <a:t>perform some task</a:t>
            </a:r>
          </a:p>
          <a:p>
            <a:pPr lvl="1"/>
            <a:r>
              <a:rPr lang="en-US" dirty="0"/>
              <a:t>possibly taking some input</a:t>
            </a:r>
          </a:p>
          <a:p>
            <a:pPr lvl="1"/>
            <a:r>
              <a:rPr lang="en-US" dirty="0"/>
              <a:t>possibly returning output</a:t>
            </a:r>
          </a:p>
          <a:p>
            <a:pPr lvl="1"/>
            <a:r>
              <a:rPr lang="en-US" dirty="0"/>
              <a:t>possibly causing side effects</a:t>
            </a:r>
          </a:p>
          <a:p>
            <a:r>
              <a:rPr lang="en-US" dirty="0"/>
              <a:t>Don’t worry about their guts, just worry about how to call them</a:t>
            </a:r>
          </a:p>
          <a:p>
            <a:r>
              <a:rPr lang="en-US" dirty="0"/>
              <a:t>Reduce cognitive load</a:t>
            </a:r>
          </a:p>
        </p:txBody>
      </p:sp>
      <p:pic>
        <p:nvPicPr>
          <p:cNvPr id="15" name="Picture 14" descr="Graphical user interface, text, application, chat or text message, email&#10;&#10;Description automatically generated">
            <a:extLst>
              <a:ext uri="{FF2B5EF4-FFF2-40B4-BE49-F238E27FC236}">
                <a16:creationId xmlns:a16="http://schemas.microsoft.com/office/drawing/2014/main" id="{6E02B493-30B7-8845-B1F8-D64E67F36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583" y="328362"/>
            <a:ext cx="4203148" cy="60067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8035A3-B3D6-7649-AA9C-15BE0C6FF972}"/>
              </a:ext>
            </a:extLst>
          </p:cNvPr>
          <p:cNvSpPr txBox="1"/>
          <p:nvPr/>
        </p:nvSpPr>
        <p:spPr>
          <a:xfrm>
            <a:off x="6791984" y="697397"/>
            <a:ext cx="112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402142-F170-334F-A25D-E224A5483A49}"/>
              </a:ext>
            </a:extLst>
          </p:cNvPr>
          <p:cNvSpPr txBox="1"/>
          <p:nvPr/>
        </p:nvSpPr>
        <p:spPr>
          <a:xfrm>
            <a:off x="6769820" y="2426393"/>
            <a:ext cx="113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</a:t>
            </a:r>
            <a:r>
              <a:rPr lang="en-US" dirty="0" err="1"/>
              <a:t>arg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709FFE-A4D3-BF4B-9FEC-F1FA495A5AFE}"/>
              </a:ext>
            </a:extLst>
          </p:cNvPr>
          <p:cNvSpPr txBox="1"/>
          <p:nvPr/>
        </p:nvSpPr>
        <p:spPr>
          <a:xfrm>
            <a:off x="6199967" y="4010480"/>
            <a:ext cx="175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multiple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57EC43-C0E9-CD49-B883-526A555A85BB}"/>
              </a:ext>
            </a:extLst>
          </p:cNvPr>
          <p:cNvSpPr txBox="1"/>
          <p:nvPr/>
        </p:nvSpPr>
        <p:spPr>
          <a:xfrm>
            <a:off x="4888708" y="5455420"/>
            <a:ext cx="311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arbitrary number of </a:t>
            </a:r>
            <a:r>
              <a:rPr lang="en-US" dirty="0" err="1"/>
              <a:t>args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9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94C7-766E-B945-84FE-211970FD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cooking analogy 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6409E-1F51-3C4B-AE5F-6A2F9A9A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470347" cy="4486275"/>
          </a:xfrm>
        </p:spPr>
        <p:txBody>
          <a:bodyPr/>
          <a:lstStyle/>
          <a:p>
            <a:r>
              <a:rPr lang="en-US" dirty="0"/>
              <a:t>A pasta recipe might have several high level tasks: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Chop veggies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sauce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Cook pasta</a:t>
            </a:r>
          </a:p>
          <a:p>
            <a:r>
              <a:rPr lang="en-US" dirty="0"/>
              <a:t>As we proceed through the recipe we have to go off and perform the indicated task, come back, and continue to the next task</a:t>
            </a:r>
          </a:p>
          <a:p>
            <a:r>
              <a:rPr lang="en-US" dirty="0"/>
              <a:t>We jump from the main path to the subtask and back just like the computer processor in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35E02-8934-1C4B-9B02-DEDF79078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938" y="1224446"/>
            <a:ext cx="2045253" cy="40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7C8F-CD4A-0048-938C-8E0E081D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B1A2E-C248-7F4C-828C-8E23B7596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77909" cy="4351338"/>
          </a:xfrm>
        </p:spPr>
        <p:txBody>
          <a:bodyPr/>
          <a:lstStyle/>
          <a:p>
            <a:r>
              <a:rPr lang="en-US" dirty="0"/>
              <a:t>The overall program is often a sequence of function calls that perform the subtasks; you might have something like: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Acquire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Clean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statistics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Visualize results</a:t>
            </a:r>
          </a:p>
          <a:p>
            <a:r>
              <a:rPr lang="en-US" dirty="0"/>
              <a:t>Top-down design: solve overall problem with high-level tasks, then design those subtasks</a:t>
            </a:r>
          </a:p>
          <a:p>
            <a:r>
              <a:rPr lang="en-US" dirty="0"/>
              <a:t>Subtasks might be broken into </a:t>
            </a:r>
            <a:r>
              <a:rPr lang="en-US" dirty="0" err="1"/>
              <a:t>subsubtasks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B8E62-AF0A-E943-9EF7-85A71ADE0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888" y="448041"/>
            <a:ext cx="2014613" cy="549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4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0F6A-F3CA-974E-9800-BAEE1128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 motivation to define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9D632-56C9-914D-A40E-AEF331B1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organize our programs, which really helps readability</a:t>
            </a:r>
          </a:p>
          <a:p>
            <a:r>
              <a:rPr lang="en-US" dirty="0"/>
              <a:t>Fosters code reuse, thus, increasing productivity</a:t>
            </a:r>
          </a:p>
          <a:p>
            <a:r>
              <a:rPr lang="en-US" dirty="0"/>
              <a:t>Lets us focus on just the behavior inside the function, which helps reduce what we have to think about at once</a:t>
            </a:r>
          </a:p>
          <a:p>
            <a:r>
              <a:rPr lang="en-US" dirty="0"/>
              <a:t>Functions have well-established input and output (arguments and return values), which can make debugging easier and improves reusability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3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B75D-2D10-7242-8CE6-E53E6A51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692"/>
          </a:xfrm>
        </p:spPr>
        <p:txBody>
          <a:bodyPr/>
          <a:lstStyle/>
          <a:p>
            <a:r>
              <a:rPr lang="en-US" dirty="0"/>
              <a:t>How to plan out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34F47-9150-274D-B29E-7980F073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818"/>
            <a:ext cx="10515600" cy="51882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First, identify: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descriptive function name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kind of value(s) it operates on (parameter types)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kind of value(s) it returns (return type)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the function does and the value(s) it returns</a:t>
            </a:r>
          </a:p>
          <a:p>
            <a:r>
              <a:rPr lang="en-US" dirty="0"/>
              <a:t>If we can't specify exactly what goes in and out of the function, there's no hope of determining the processing steps, let alone Python code, to implement that function</a:t>
            </a:r>
          </a:p>
          <a:p>
            <a:r>
              <a:rPr lang="en-US" dirty="0"/>
              <a:t>Write some sample function invocations to show what data goes in and what data comes out</a:t>
            </a:r>
          </a:p>
          <a:p>
            <a:r>
              <a:rPr lang="en-US" dirty="0"/>
              <a:t>Then try to work out the steps, possibly working from the return value backwards</a:t>
            </a:r>
          </a:p>
          <a:p>
            <a:r>
              <a:rPr lang="en-US" dirty="0"/>
              <a:t>Then write the code that implements the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8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1651-D312-C345-B38B-BB682D871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5501"/>
          </a:xfrm>
        </p:spPr>
        <p:txBody>
          <a:bodyPr/>
          <a:lstStyle/>
          <a:p>
            <a:r>
              <a:rPr lang="en-US" dirty="0"/>
              <a:t>Coding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5FAF8-591F-0C42-82CC-DA8BE12B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5297"/>
          </a:xfrm>
        </p:spPr>
        <p:txBody>
          <a:bodyPr>
            <a:normAutofit/>
          </a:bodyPr>
          <a:lstStyle/>
          <a:p>
            <a:r>
              <a:rPr lang="en-US" dirty="0"/>
              <a:t>The code template for a function with no arguments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Recall: we associate statements with a function by indentation</a:t>
            </a:r>
          </a:p>
          <a:p>
            <a:r>
              <a:rPr lang="en-US" dirty="0"/>
              <a:t>The function definition does not execute the code inside; it just defines the function for our use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429EC3-EDC8-E549-92ED-B3F3A56DBCB2}"/>
              </a:ext>
            </a:extLst>
          </p:cNvPr>
          <p:cNvSpPr/>
          <p:nvPr/>
        </p:nvSpPr>
        <p:spPr>
          <a:xfrm>
            <a:off x="1131405" y="245506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1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2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1057F7-FC90-6349-A611-FDC910FA1BF5}"/>
              </a:ext>
            </a:extLst>
          </p:cNvPr>
          <p:cNvSpPr/>
          <p:nvPr/>
        </p:nvSpPr>
        <p:spPr>
          <a:xfrm>
            <a:off x="6496879" y="2474893"/>
            <a:ext cx="37371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def pi():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return 3.14159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94AC3C-B7C3-EC4C-A412-9F511DF458B8}"/>
              </a:ext>
            </a:extLst>
          </p:cNvPr>
          <p:cNvCxnSpPr>
            <a:cxnSpLocks/>
          </p:cNvCxnSpPr>
          <p:nvPr/>
        </p:nvCxnSpPr>
        <p:spPr>
          <a:xfrm flipV="1">
            <a:off x="1580322" y="4611757"/>
            <a:ext cx="377686" cy="37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2D193F-54AC-5C4D-B44F-4C26126142D0}"/>
              </a:ext>
            </a:extLst>
          </p:cNvPr>
          <p:cNvCxnSpPr>
            <a:cxnSpLocks/>
          </p:cNvCxnSpPr>
          <p:nvPr/>
        </p:nvCxnSpPr>
        <p:spPr>
          <a:xfrm>
            <a:off x="1958008" y="3051314"/>
            <a:ext cx="0" cy="1480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8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682D-022C-964E-B5A5-BAEB6945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B609-588B-B14A-A288-F2DB8FEF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definition</a:t>
            </a:r>
            <a:r>
              <a:rPr lang="en-US" dirty="0"/>
              <a:t> of a function is different than </a:t>
            </a:r>
            <a:r>
              <a:rPr lang="en-US" i="1" dirty="0"/>
              <a:t>calling</a:t>
            </a:r>
            <a:r>
              <a:rPr lang="en-US" dirty="0"/>
              <a:t> a function</a:t>
            </a:r>
          </a:p>
          <a:p>
            <a:r>
              <a:rPr lang="en-US" dirty="0"/>
              <a:t>Calling a function requires the function name and any argument values; here, we don't have any arguments so we can do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1E22882-EFF8-E943-A2A0-01577E32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144" y="3162057"/>
            <a:ext cx="3681807" cy="2264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C77C0-8705-104D-97E8-05AFB95EFC93}"/>
              </a:ext>
            </a:extLst>
          </p:cNvPr>
          <p:cNvSpPr txBox="1"/>
          <p:nvPr/>
        </p:nvSpPr>
        <p:spPr>
          <a:xfrm>
            <a:off x="7162772" y="3438884"/>
            <a:ext cx="3448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(We don't need a print statement here to see the value because we are executing inside a notebook)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6DBD54-F67A-D44A-B145-558240583D8D}"/>
              </a:ext>
            </a:extLst>
          </p:cNvPr>
          <p:cNvSpPr/>
          <p:nvPr/>
        </p:nvSpPr>
        <p:spPr>
          <a:xfrm>
            <a:off x="8454888" y="405107"/>
            <a:ext cx="37371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def pi():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return 3.14159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98187C-7B54-294B-8BC4-33A82FDB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768" y="106908"/>
            <a:ext cx="2436506" cy="15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0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1682</Words>
  <Application>Microsoft Macintosh PowerPoint</Application>
  <PresentationFormat>Widescreen</PresentationFormat>
  <Paragraphs>216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Consolas</vt:lpstr>
      <vt:lpstr>Office Theme</vt:lpstr>
      <vt:lpstr>Organizing your code with functions</vt:lpstr>
      <vt:lpstr>What’s a function?</vt:lpstr>
      <vt:lpstr>Black boxes</vt:lpstr>
      <vt:lpstr>A cooking analogy to functions</vt:lpstr>
      <vt:lpstr>Data science example</vt:lpstr>
      <vt:lpstr> The motivation to define functions</vt:lpstr>
      <vt:lpstr>How to plan out a function</vt:lpstr>
      <vt:lpstr>Coding a function</vt:lpstr>
      <vt:lpstr>Calling a function</vt:lpstr>
      <vt:lpstr>Functions with side effects</vt:lpstr>
      <vt:lpstr>Return values versus printing</vt:lpstr>
      <vt:lpstr>Saving return values</vt:lpstr>
      <vt:lpstr>Functions with multiple return values</vt:lpstr>
      <vt:lpstr>Functions with arguments</vt:lpstr>
      <vt:lpstr>Example: summation of numbers in list</vt:lpstr>
      <vt:lpstr>Encapsulating in a function; version 1</vt:lpstr>
      <vt:lpstr>Encapsulating in a function; version 2</vt:lpstr>
      <vt:lpstr>Example: search function</vt:lpstr>
      <vt:lpstr>Example: search function version 1</vt:lpstr>
      <vt:lpstr>Example: search function version 2</vt:lpstr>
      <vt:lpstr>Restricting data accessed by functions</vt:lpstr>
      <vt:lpstr>Watch out for functions that modify data structure arguments</vt:lpstr>
      <vt:lpstr>Visibility rules</vt:lpstr>
      <vt:lpstr>How functions return to invocation sites</vt:lpstr>
      <vt:lpstr>Nested function calls</vt:lpstr>
      <vt:lpstr>Code organization is important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Organizing your code with functions</dc:title>
  <dc:creator>Terence Parr</dc:creator>
  <cp:lastModifiedBy>Terence Parr</cp:lastModifiedBy>
  <cp:revision>110</cp:revision>
  <cp:lastPrinted>2019-02-12T19:51:14Z</cp:lastPrinted>
  <dcterms:created xsi:type="dcterms:W3CDTF">2021-06-09T20:40:00Z</dcterms:created>
  <dcterms:modified xsi:type="dcterms:W3CDTF">2021-06-15T20:42:32Z</dcterms:modified>
</cp:coreProperties>
</file>