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57" r:id="rId18"/>
    <p:sldId id="258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def%20hi%28%29%3A%0A%20%20%20%20print%28'hi'%29%0A%20%20%20%20%0Ahi%28%29%0A%0Ax%20%3D%20hi%28%29%0Aprint%28x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%29%3A%20%23%20something%20is%20wrong%20here!%0A%20%20%20%20s%20%3D%200%0A%20%20%20%20for%20q%20in%20Quantity%3A%0A%20%20%20%20%20%20%20%20s%20%3D%20s%20%2B%20q%0A%20%20%20%20return%20s%20%23%20this%20is%20not%20a%20print%20statement!%0A%0AQuantity%20%3D%20%5B6,%2049,%2027,%2030,%2019,%2021,%2012,%2022,%2021%5D%0As%20%3D%20sum%28%29%20%23%20call%20sum%20and%20save%20result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data%29%3A%0A%20%20%20%20s%20%3D%200%0A%20%20%20%20for%20q%20in%20data%3A%0A%20%20%20%20%20%20%20%20s%20%3D%20s%20%2B%20q%0A%20%20%20%20return%20s%20%23%20return%20accumulated%20value%20s%20to%20invoker%20%28this%20is%20not%20a%20print%20statement!%29%0A%0AQuantity%20%3D%20%5B6,%2049,%2027,%2030,%2019,%2021,%2012,%2022,%2021%5D%0As%20%3D%20sum%28Quantity%29%20%23%20call%20sum%20with%20a%20specific%20list%0Aprint%28s%29%0As%20%3D%20sum%28data%3DQuantity%29%20%23%20implicit%20assignment%20here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738-B95D-3748-BAED-65F01B5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2B27-EACF-4E4E-8A7E-99CD128B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5313" cy="4351338"/>
          </a:xfrm>
        </p:spPr>
        <p:txBody>
          <a:bodyPr/>
          <a:lstStyle/>
          <a:p>
            <a:r>
              <a:rPr lang="en-US" dirty="0"/>
              <a:t>Some functions don't have return values; e.g., they might update a GUI, alter a database, delete records from a data frame, or simply print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is omitted if the function does not return a value</a:t>
            </a:r>
          </a:p>
          <a:p>
            <a:r>
              <a:rPr lang="en-US" dirty="0"/>
              <a:t>Such functions have </a:t>
            </a:r>
            <a:r>
              <a:rPr lang="en-US" i="1" dirty="0"/>
              <a:t>side effects</a:t>
            </a:r>
          </a:p>
          <a:p>
            <a:r>
              <a:rPr lang="en-US" dirty="0"/>
              <a:t>The value of a function w/o a </a:t>
            </a:r>
            <a:r>
              <a:rPr lang="en-US" b="1" dirty="0"/>
              <a:t>return</a:t>
            </a:r>
            <a:r>
              <a:rPr lang="en-US" dirty="0"/>
              <a:t> is </a:t>
            </a:r>
            <a:r>
              <a:rPr lang="en-US" b="1" dirty="0"/>
              <a:t>None</a:t>
            </a:r>
          </a:p>
          <a:p>
            <a:endParaRPr lang="en-US" i="1" u="sn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94D43-5221-7B41-9257-5872726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30" y="1690688"/>
            <a:ext cx="2485889" cy="214145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10C734-F74C-B840-B9FD-65E8044B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30" y="4235825"/>
            <a:ext cx="1659458" cy="18629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6D5A7-F00F-7844-94B2-18BCFA15A489}"/>
              </a:ext>
            </a:extLst>
          </p:cNvPr>
          <p:cNvCxnSpPr>
            <a:cxnSpLocks/>
          </p:cNvCxnSpPr>
          <p:nvPr/>
        </p:nvCxnSpPr>
        <p:spPr>
          <a:xfrm>
            <a:off x="8309113" y="4701761"/>
            <a:ext cx="117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A281BD-C48A-C14A-8BBA-09B9FCDD905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6EA-AB32-834D-972E-7626B7D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E17-B15F-414B-BF85-B6BFD7A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any Python object, not just numbers</a:t>
            </a:r>
          </a:p>
          <a:p>
            <a:r>
              <a:rPr lang="en-US" dirty="0"/>
              <a:t>We can return multiple values as well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87722-D90C-D64C-A26C-05CCA7F9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57" y="3122818"/>
            <a:ext cx="4072284" cy="285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E2A1-0499-1F4F-B073-DFC7AFA7A404}"/>
              </a:ext>
            </a:extLst>
          </p:cNvPr>
          <p:cNvSpPr txBox="1"/>
          <p:nvPr/>
        </p:nvSpPr>
        <p:spPr>
          <a:xfrm>
            <a:off x="9090992" y="4001294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return values are assigned to multiple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25DD7-9725-3F47-BB13-372137E2D758}"/>
              </a:ext>
            </a:extLst>
          </p:cNvPr>
          <p:cNvCxnSpPr>
            <a:cxnSpLocks/>
          </p:cNvCxnSpPr>
          <p:nvPr/>
        </p:nvCxnSpPr>
        <p:spPr>
          <a:xfrm flipH="1">
            <a:off x="7106478" y="4214191"/>
            <a:ext cx="1984514" cy="2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8E4-5DEF-364C-9C74-CDC0B84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397-9E6B-E44C-A465-597EC04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function template with </a:t>
            </a:r>
            <a:r>
              <a:rPr lang="en-US" i="1" dirty="0"/>
              <a:t>N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look like: 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expr1,expr2,expr3,…,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The order of the arguments matters, matching </a:t>
            </a:r>
            <a:r>
              <a:rPr lang="en-US" dirty="0" err="1"/>
              <a:t>expr_i</a:t>
            </a:r>
            <a:r>
              <a:rPr lang="en-US" dirty="0"/>
              <a:t> to </a:t>
            </a:r>
            <a:r>
              <a:rPr lang="en-US" dirty="0" err="1"/>
              <a:t>arg_i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8349-1556-9141-9121-BA14A5BFE79A}"/>
              </a:ext>
            </a:extLst>
          </p:cNvPr>
          <p:cNvSpPr/>
          <p:nvPr/>
        </p:nvSpPr>
        <p:spPr>
          <a:xfrm>
            <a:off x="2544417" y="2459504"/>
            <a:ext cx="730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 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arg1, arg2, arg3, …,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B0C-C6FA-404B-BBF0-0E7CAA9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summation of numbers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327-DF30-0247-8183-B40DA66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Here’s a code snippet to some the numbers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works, but there’s an issue here; any ideas?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6C828-AF9C-9A45-9309-CE741D01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1" y="2106819"/>
            <a:ext cx="58928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0E10-9223-B044-BAD0-D2D45E5D215F}"/>
              </a:ext>
            </a:extLst>
          </p:cNvPr>
          <p:cNvSpPr txBox="1"/>
          <p:nvPr/>
        </p:nvSpPr>
        <p:spPr>
          <a:xfrm>
            <a:off x="3826566" y="4908346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is not reusable</a:t>
            </a:r>
          </a:p>
        </p:txBody>
      </p:sp>
    </p:spTree>
    <p:extLst>
      <p:ext uri="{BB962C8B-B14F-4D97-AF65-F5344CB8AC3E}">
        <p14:creationId xmlns:p14="http://schemas.microsoft.com/office/powerpoint/2010/main" val="37512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wrapping in a function, we strive for a reusable ”recipe”</a:t>
            </a:r>
          </a:p>
          <a:p>
            <a:r>
              <a:rPr lang="en-US" dirty="0"/>
              <a:t>Add the function header with, shift the statements to the right and add a return statement: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A2F2B6-C3D6-004E-8A6A-898D03F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65" y="3289300"/>
            <a:ext cx="58928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0DA8-CC31-9A41-A199-0A00BDC7396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should focus on the parameters and avoid global variables if possible</a:t>
            </a:r>
          </a:p>
          <a:p>
            <a:r>
              <a:rPr lang="en-US" dirty="0"/>
              <a:t>This version now works with</a:t>
            </a:r>
            <a:br>
              <a:rPr lang="en-US" dirty="0"/>
            </a:br>
            <a:r>
              <a:rPr lang="en-US" dirty="0"/>
              <a:t>any list of numbers, not just</a:t>
            </a:r>
            <a:br>
              <a:rPr lang="en-US" dirty="0"/>
            </a:br>
            <a:r>
              <a:rPr lang="en-US" dirty="0"/>
              <a:t>Quantity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3793FF9-E47A-7746-8863-9707C936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53" y="2379663"/>
            <a:ext cx="6299200" cy="379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954DC-2DE4-A844-9946-F52173514ED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BBB453-152A-8343-AC64-69E3A57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65" y="4065277"/>
            <a:ext cx="1936438" cy="1232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304E5-0C16-6B47-BABD-3BA7A14F2653}"/>
              </a:ext>
            </a:extLst>
          </p:cNvPr>
          <p:cNvSpPr/>
          <p:nvPr/>
        </p:nvSpPr>
        <p:spPr>
          <a:xfrm>
            <a:off x="6813153" y="2518237"/>
            <a:ext cx="655982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484D-4C5A-DF4D-BC46-082608CED8E4}"/>
              </a:ext>
            </a:extLst>
          </p:cNvPr>
          <p:cNvSpPr/>
          <p:nvPr/>
        </p:nvSpPr>
        <p:spPr>
          <a:xfrm>
            <a:off x="7469135" y="3013156"/>
            <a:ext cx="655982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B73-8A02-E447-B5C8-A5AE3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accessed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208-6D27-1446-97A6-1F17CA93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operations should be purely a function of the data passed to them as parameters---functions should be completely ignorant of any other data.</a:t>
            </a:r>
          </a:p>
        </p:txBody>
      </p:sp>
    </p:spTree>
    <p:extLst>
      <p:ext uri="{BB962C8B-B14F-4D97-AF65-F5344CB8AC3E}">
        <p14:creationId xmlns:p14="http://schemas.microsoft.com/office/powerpoint/2010/main" val="102449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7D2C9-5FCE-AA44-954C-75FDEC6A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37" y="1896751"/>
            <a:ext cx="2057430" cy="4048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AA638-252B-084B-9155-0FE57210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30" y="1690688"/>
            <a:ext cx="3011274" cy="40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3048000" y="373329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import any libraries</a:t>
            </a:r>
            <a:br>
              <a:rPr lang="en-US" sz="2400" dirty="0"/>
            </a:br>
            <a:r>
              <a:rPr lang="en-US" sz="2400" i="1" dirty="0"/>
              <a:t>define any constants, simple data values</a:t>
            </a:r>
            <a:br>
              <a:rPr lang="en-US" sz="2400" dirty="0"/>
            </a:br>
            <a:r>
              <a:rPr lang="en-US" sz="2400" i="1" dirty="0"/>
              <a:t>define any functions</a:t>
            </a:r>
            <a:br>
              <a:rPr lang="en-US" sz="2400" dirty="0"/>
            </a:br>
            <a:r>
              <a:rPr lang="en-US" sz="2400" i="1" dirty="0"/>
              <a:t>main program 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 that we can invoke to perform a task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Just like a book is organized into multiple chapters, programs are best organized into multiple functions; the main program can then just call the appropriate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0F08-7111-414A-9271-B4A7D1D61710}"/>
              </a:ext>
            </a:extLst>
          </p:cNvPr>
          <p:cNvSpPr/>
          <p:nvPr/>
        </p:nvSpPr>
        <p:spPr>
          <a:xfrm>
            <a:off x="7132982" y="5508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0347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We jump from the main path to the subtask and back just like the computer processor 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C8F-CD4A-0048-938C-8E0E08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A2E-C248-7F4C-828C-8E23B759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909" cy="4351338"/>
          </a:xfrm>
        </p:spPr>
        <p:txBody>
          <a:bodyPr/>
          <a:lstStyle/>
          <a:p>
            <a:r>
              <a:rPr lang="en-US" dirty="0"/>
              <a:t>The overall program is often a sequence of function calls that perform the subtasks; you might have something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Acquire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r>
              <a:rPr lang="en-US" dirty="0"/>
              <a:t>Top-down design: solve overall problem with high-level tasks, then design those subtasks</a:t>
            </a:r>
          </a:p>
          <a:p>
            <a:r>
              <a:rPr lang="en-US" dirty="0"/>
              <a:t>Subtasks might be broken into </a:t>
            </a:r>
            <a:r>
              <a:rPr lang="en-US" dirty="0" err="1"/>
              <a:t>subsubtasks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8E62-AF0A-E943-9EF7-85A71AD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88" y="448041"/>
            <a:ext cx="2014613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0F6A-F3CA-974E-9800-BAEE112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motivation to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D632-56C9-914D-A40E-AEF331B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our programs, which really helps readability</a:t>
            </a:r>
          </a:p>
          <a:p>
            <a:r>
              <a:rPr lang="en-US" dirty="0"/>
              <a:t>Fosters code reuse, thus, increasing productivity</a:t>
            </a:r>
          </a:p>
          <a:p>
            <a:r>
              <a:rPr lang="en-US" dirty="0"/>
              <a:t>Lets us focus on just the functionality inside the function, which helps reduce what we have to think about at once</a:t>
            </a:r>
          </a:p>
          <a:p>
            <a:r>
              <a:rPr lang="en-US" dirty="0"/>
              <a:t>Functions have well-established input and output (arguments and return values), which can make debugging easier and improves 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75D-2D10-7242-8CE6-E53E6A5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How to plan 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F47-9150-274D-B29E-7980F07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18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identify: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descriptive function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operates on (parameter 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returns (return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 function does and the value(s) it returns</a:t>
            </a:r>
          </a:p>
          <a:p>
            <a:r>
              <a:rPr lang="en-US" dirty="0"/>
              <a:t>If we can't specify exactly what goes in and out of the function, there's no hope of determining the processing steps, let alone Python code, to implement that function</a:t>
            </a:r>
          </a:p>
          <a:p>
            <a:r>
              <a:rPr lang="en-US" dirty="0"/>
              <a:t>Write some sample function invocations to show what data goes in and what data comes out</a:t>
            </a:r>
          </a:p>
          <a:p>
            <a:r>
              <a:rPr lang="en-US" dirty="0"/>
              <a:t>Then try to work out the steps, possibly working from the return value backwards</a:t>
            </a:r>
          </a:p>
          <a:p>
            <a:r>
              <a:rPr lang="en-US" dirty="0"/>
              <a:t>Then write the code that implements the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651-D312-C345-B38B-BB682D8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501"/>
          </a:xfrm>
        </p:spPr>
        <p:txBody>
          <a:bodyPr/>
          <a:lstStyle/>
          <a:p>
            <a:r>
              <a:rPr lang="en-US" dirty="0"/>
              <a:t>Coding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AF8-591F-0C42-82CC-DA8BE12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297"/>
          </a:xfrm>
        </p:spPr>
        <p:txBody>
          <a:bodyPr>
            <a:normAutofit/>
          </a:bodyPr>
          <a:lstStyle/>
          <a:p>
            <a:r>
              <a:rPr lang="en-US" dirty="0"/>
              <a:t>The code template for a function with no arguments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we associate statements with a function by indentation</a:t>
            </a:r>
          </a:p>
          <a:p>
            <a:r>
              <a:rPr lang="en-US" dirty="0"/>
              <a:t>The function definition does not execute the code inside; it just defines the function for our use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29EC3-EDC8-E549-92ED-B3F3A56DBCB2}"/>
              </a:ext>
            </a:extLst>
          </p:cNvPr>
          <p:cNvSpPr/>
          <p:nvPr/>
        </p:nvSpPr>
        <p:spPr>
          <a:xfrm>
            <a:off x="1131405" y="24550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057F7-FC90-6349-A611-FDC910FA1BF5}"/>
              </a:ext>
            </a:extLst>
          </p:cNvPr>
          <p:cNvSpPr/>
          <p:nvPr/>
        </p:nvSpPr>
        <p:spPr>
          <a:xfrm>
            <a:off x="6496879" y="2474893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4AC3C-B7C3-EC4C-A412-9F511DF458B8}"/>
              </a:ext>
            </a:extLst>
          </p:cNvPr>
          <p:cNvCxnSpPr>
            <a:cxnSpLocks/>
          </p:cNvCxnSpPr>
          <p:nvPr/>
        </p:nvCxnSpPr>
        <p:spPr>
          <a:xfrm flipV="1">
            <a:off x="1580322" y="4611757"/>
            <a:ext cx="377686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D193F-54AC-5C4D-B44F-4C26126142D0}"/>
              </a:ext>
            </a:extLst>
          </p:cNvPr>
          <p:cNvCxnSpPr>
            <a:cxnSpLocks/>
          </p:cNvCxnSpPr>
          <p:nvPr/>
        </p:nvCxnSpPr>
        <p:spPr>
          <a:xfrm>
            <a:off x="1958008" y="3051314"/>
            <a:ext cx="0" cy="1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82D-022C-964E-B5A5-BAEB694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09-588B-B14A-A288-F2DB8FEF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definition of a function is different than calling a function</a:t>
            </a:r>
          </a:p>
          <a:p>
            <a:r>
              <a:rPr lang="en-US" dirty="0"/>
              <a:t>Calling a function requires the function name and any argument values; here, we don't have any arguments so we can do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22882-EFF8-E943-A2A0-01577E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44" y="3162057"/>
            <a:ext cx="3681807" cy="226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77C0-8705-104D-97E8-05AFB95EFC93}"/>
              </a:ext>
            </a:extLst>
          </p:cNvPr>
          <p:cNvSpPr txBox="1"/>
          <p:nvPr/>
        </p:nvSpPr>
        <p:spPr>
          <a:xfrm>
            <a:off x="6496850" y="3472160"/>
            <a:ext cx="344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don't need a print statement here because we are executing inside a notebook)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DBD54-F67A-D44A-B145-558240583D8D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8187C-7B54-294B-8BC4-33A82FDB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8" y="106908"/>
            <a:ext cx="243650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38-0191-1844-8143-4EB2B9E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547-AC02-3A4C-BB9F-402EEF48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705" cy="4351338"/>
          </a:xfrm>
        </p:spPr>
        <p:txBody>
          <a:bodyPr>
            <a:normAutofit/>
          </a:bodyPr>
          <a:lstStyle/>
          <a:p>
            <a:r>
              <a:rPr lang="en-US" dirty="0"/>
              <a:t>Every invocation of that function evaluates to the value 3.14159</a:t>
            </a:r>
          </a:p>
          <a:p>
            <a:r>
              <a:rPr lang="en-US" dirty="0"/>
              <a:t>We can save the return value in a variable like </a:t>
            </a:r>
            <a:r>
              <a:rPr lang="en-US" b="1" dirty="0"/>
              <a:t>x = pi()</a:t>
            </a:r>
          </a:p>
          <a:p>
            <a:r>
              <a:rPr lang="en-US" dirty="0"/>
              <a:t>Or even use it in an expression like </a:t>
            </a:r>
            <a:r>
              <a:rPr lang="en-US" b="1" dirty="0"/>
              <a:t>x = pi() * 4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72578-3F2E-2C43-8818-1918DD3EC611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87D-380A-5A44-A871-99E1A35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03" y="140184"/>
            <a:ext cx="2436506" cy="1550504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0D8494-5598-874D-A8D7-AFD94E84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322" y="3627783"/>
            <a:ext cx="2168754" cy="2122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804E-81C3-8A4C-8A71-2AFB3A0260DB}"/>
              </a:ext>
            </a:extLst>
          </p:cNvPr>
          <p:cNvSpPr txBox="1"/>
          <p:nvPr/>
        </p:nvSpPr>
        <p:spPr>
          <a:xfrm rot="19917117">
            <a:off x="3916018" y="570986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Confusion point!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C80B-2EE0-264F-B861-98FE49CA3EDB}"/>
              </a:ext>
            </a:extLst>
          </p:cNvPr>
          <p:cNvSpPr txBox="1">
            <a:spLocks/>
          </p:cNvSpPr>
          <p:nvPr/>
        </p:nvSpPr>
        <p:spPr>
          <a:xfrm>
            <a:off x="843761" y="3806857"/>
            <a:ext cx="8262731" cy="237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notebooks do not print results for assignments (just for expressions)</a:t>
            </a:r>
          </a:p>
          <a:p>
            <a:r>
              <a:rPr lang="en-US" dirty="0"/>
              <a:t>The </a:t>
            </a:r>
            <a:r>
              <a:rPr lang="en-US" b="1" dirty="0"/>
              <a:t>pi</a:t>
            </a:r>
            <a:r>
              <a:rPr lang="en-US" dirty="0"/>
              <a:t> function </a:t>
            </a:r>
            <a:r>
              <a:rPr lang="en-US" i="1" dirty="0"/>
              <a:t>returns</a:t>
            </a:r>
            <a:r>
              <a:rPr lang="en-US" dirty="0"/>
              <a:t> a value but </a:t>
            </a:r>
            <a:r>
              <a:rPr lang="en-US" i="1" dirty="0"/>
              <a:t>prints</a:t>
            </a:r>
            <a:r>
              <a:rPr lang="en-US" dirty="0"/>
              <a:t> nothing; e.g., even in a notebook, there is no output if we save the 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1022</Words>
  <Application>Microsoft Macintosh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Organizing your code with functions</vt:lpstr>
      <vt:lpstr>What’s a function?</vt:lpstr>
      <vt:lpstr>A cooking analogy to functions</vt:lpstr>
      <vt:lpstr>Data science example</vt:lpstr>
      <vt:lpstr> The motivation to define functions</vt:lpstr>
      <vt:lpstr>How to plan out a function</vt:lpstr>
      <vt:lpstr>Coding a function</vt:lpstr>
      <vt:lpstr>Calling a function</vt:lpstr>
      <vt:lpstr>Saving return values</vt:lpstr>
      <vt:lpstr>Functions with side effects</vt:lpstr>
      <vt:lpstr>Functions with multiple return values</vt:lpstr>
      <vt:lpstr>Functions with arguments</vt:lpstr>
      <vt:lpstr>Example: summation of numbers in list</vt:lpstr>
      <vt:lpstr>Encapsulating in a function; version 1</vt:lpstr>
      <vt:lpstr>Encapsulating in a function; version 2</vt:lpstr>
      <vt:lpstr>Restricting data accessed by functions</vt:lpstr>
      <vt:lpstr>Nested function calls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64</cp:revision>
  <cp:lastPrinted>2019-02-12T19:51:14Z</cp:lastPrinted>
  <dcterms:created xsi:type="dcterms:W3CDTF">2021-06-09T20:40:00Z</dcterms:created>
  <dcterms:modified xsi:type="dcterms:W3CDTF">2021-06-15T00:02:55Z</dcterms:modified>
</cp:coreProperties>
</file>