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256" r:id="rId2"/>
    <p:sldId id="302" r:id="rId3"/>
    <p:sldId id="289" r:id="rId4"/>
    <p:sldId id="290" r:id="rId5"/>
    <p:sldId id="306" r:id="rId6"/>
    <p:sldId id="288" r:id="rId7"/>
    <p:sldId id="291" r:id="rId8"/>
    <p:sldId id="292" r:id="rId9"/>
    <p:sldId id="321" r:id="rId10"/>
    <p:sldId id="294" r:id="rId11"/>
    <p:sldId id="293" r:id="rId12"/>
    <p:sldId id="295" r:id="rId13"/>
    <p:sldId id="296" r:id="rId14"/>
    <p:sldId id="297" r:id="rId15"/>
    <p:sldId id="298" r:id="rId16"/>
    <p:sldId id="299" r:id="rId17"/>
    <p:sldId id="301" r:id="rId18"/>
    <p:sldId id="300" r:id="rId19"/>
    <p:sldId id="303" r:id="rId20"/>
    <p:sldId id="304" r:id="rId21"/>
    <p:sldId id="305" r:id="rId22"/>
    <p:sldId id="307" r:id="rId23"/>
    <p:sldId id="308" r:id="rId24"/>
    <p:sldId id="309" r:id="rId25"/>
    <p:sldId id="310" r:id="rId26"/>
    <p:sldId id="311" r:id="rId27"/>
    <p:sldId id="313" r:id="rId28"/>
    <p:sldId id="314" r:id="rId29"/>
    <p:sldId id="312" r:id="rId30"/>
    <p:sldId id="315" r:id="rId31"/>
    <p:sldId id="316" r:id="rId32"/>
    <p:sldId id="317" r:id="rId33"/>
    <p:sldId id="318" r:id="rId34"/>
    <p:sldId id="319" r:id="rId35"/>
    <p:sldId id="320" r:id="rId3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07"/>
    <p:restoredTop sz="94740"/>
  </p:normalViewPr>
  <p:slideViewPr>
    <p:cSldViewPr snapToGrid="0" snapToObjects="1">
      <p:cViewPr varScale="1">
        <p:scale>
          <a:sx n="117" d="100"/>
          <a:sy n="117" d="100"/>
        </p:scale>
        <p:origin x="20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Quantity%20%3D%20%5B6,%2049,%2027,%2030,%2019,%2021,%2012,%2022,%2021%5D%20%0Asum%20%3D%200%0Afor%20q%20in%20Quantity%3A%0A%20%20%20%20sum%20%2B%3D%20q%20%20%20%20%20%20%20%20%20%20%23%20same%20as%3A%20sum%20%3D%20sum%20%2B%20q%0Aprint%28sum%29%0A%0A%23%20Can%20accumulate%20multiple%20values%0Aeven%20%3D%200%0Aodd%20%3D%200%0Afor%20q%20in%20Quantity%3A%0A%20%20%20%20if%20q%20%25%202%20%3D%3D%200%3A%20even%20%2B%3D%201%20%23%20%25%20is%20mod%20operator%0A%20%20%20%20else%3A%20odd%20%2B%3D%201%0Aprint%28even,%20odd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UnitPrice%20%3D%20%5B38.94,%20208.16,%208.69,%20195.99%5D%0Adiscounted%20%3D%20%5B%5D%20%23%20empty%20list%0Afor%20price%20in%20UnitPrice%3A%0A%20%20%20%20discounted.append%28price%20*%200.95%29%0Aprint%28discounted%29%0A%0A%23%20list%20comprehension%20shines%20here!!%0Adiscounted%20%3D%20%5Bp*0.95%20for%20p%20in%20UnitPrice%5D%0Aprint%28discounted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Quantity%20%3D%20%5B6,%2049,%2027,%2030%5D%0AUnitPrice%20%3D%20%5B38.94,%20208.16,%208.69,%20195.99%5D%0A%0Acost%20%3D%20%5B%5D%0Afor%20i%20in%20range%28len%28Quantity%29%29%3A%0A%20%20%20%20cost.append%28%20Quantity%5Bi%5D%20*%20UnitPrice%5Bi%5D%20%29%0A%0Acost%20%3D%20%5BQuantity%5Bi%5D%20*%20UnitPrice%5Bi%5D%20for%20i%20in%20range%28len%28Quantity%29%29%5D%0Aprint%28cost%29%0A%0A%23%20use%20for-each%20not%20indexed%20loop%0Acost%20%3D%20%5Bq%20*%20u%20for%20q,u%20in%20zip%28Quantity,UnitPrice%29%5D%0Aprint%28cost%29%0A%0A%23%20can%20round%20to%202%20decimals%20using%20map%20pattern%0Acost%20%3D%20%5Bround%28c,2%29%20for%20c%20in%20cost%5D%0Aprint%28cost%29&amp;cumulative=false&amp;curInstr=0&amp;heapPrimitives=nevernest&amp;mode=display&amp;origin=opt-frontend.js&amp;py=3&amp;rawInputLstJSON=%5B%5D&amp;textReferences=fals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names%20%3D%20%5B'Terence%20Parr',%0A%20%20%20%20%20%20%20%20%20'Diane%20Woodbridge',%0A%20%20%20%20%20%20%20%20%20'Yannet%20Interian'%5D%0Afor%20name%20in%20names%3A%0A%20%20%20%20print%28name.split%28%29%29%0A%0Afirst%20%3D%20%5B%5D%0Alast%20%3D%20%5B%5D%0Afor%20name%20in%20names%3A%0A%20%20%20%20f,l%20%3D%20name.split%28%29%0A%20%20%20%20first.append%28f%29%0A%20%20%20%20last.append%28l%29%0A&amp;cumulative=false&amp;curInstr=0&amp;heapPrimitives=nevernest&amp;mode=display&amp;origin=opt-frontend.js&amp;py=3&amp;rawInputLstJSON=%5B%5D&amp;textReferences=fals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names%3D%5B'Xue',%20'Mary',%20'Bob'%5D%0Aprint%28names%5B0%3A1%5D%29%0Aprint%28names%5B0%3A2%5D%29%0Aprint%28names%5B0%3A3%5D%29%0Aprint%28names%5B2%3A3%5D%29%0Aprint%28names%5B1%3A%5D%29%0Aprint%28names%5B-1%5D%29%0Aprint%28names%5B-2%3A%5D%29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shipping%20%3D%20%5B35,%2068.02,%202.99,%203.99,%205.94,%204.95,%207.72,%206.22%5D%0Ashipping2%20%3D%20%5B%5D%0Afor%20x%20in%20shipping%3A%0A%20%20%20%20if%20x%20%3C%2010%3A%0A%20%20%20%20%20%20%20%20shipping2.append%28x%29%0Aprint%28shipping2%29%0A%0Ashipping2%20%3D%20%5Bx%20for%20x%20in%20shipping%20if%20x%20%3C%2010%5D%20%23%20much%20easier%0Aprint%28shipping2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oscars%20%3D%20%5B%0A%20%20%20%20%5B1984,%20%22A%20Soldier's%20Story%22,%200%5D,%0A%20%20%20%20%5B1984,%20'Places%20in%20the%20Heart',%200%5D,%0A%20%20%20%20%5B1984,%20'The%20Killing%20Fields',%200%5D,%0A%20%20%20%20%5B1984,%20'A%20Passage%20to%20India',%200%5D,%0A%20%20%20%20%5B1984,%20'Amadeus',%201%5D,%0A%20%20%20%20%5B1985,%20%22Prizzi's%20Honor%22,%200%5D,%0A%20%20%20%20%5B1985,%20'Kiss%20of%20the%20Spider%20Woman',%200%5D,%0A%20%20%20%20%5B1985,%20'Witness',%200%5D,%0A%20%20%20%20%5B1985,%20'The%20Color%20Purple',%200%5D,%0A%20%20%20%20%5B1985,%20'Out%20of%20Africa',%201%5D%0A%5D%0Aprint%28%5Bmovie%20for%20movie%20in%20oscars%20if%20movie%5B2%5D%3D%3D1%5D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%0Afirst%3D%5B'Xue',%20'Mary',%20'Robert'%5D%20%20%20%20%20%23%20our%20given%20input%0Atarget%20%3D%20'Mary'%20%20%20%20%20%20%20%20%20%20%20%20%20%20%20%20%20%20%20%20%20%23%20searching%20for%20Mary%0Aindex%20%3D%20-1%0Afor%20i%20in%20range%28len%28first%29%29%3A%20%20%20%20%20%20%20%20%20%23%20i%20is%20in%20range%20%5B0..n-1%5D%20or%20%5B0..n%29%0A%20%20%20%20if%20first%5Bi%5D%3D%3Dtarget%3A%0A%20%20%20%20%20%20%20%20index%20%3D%20i%0A%20%20%20%20%20%20%20%20break%0Aprint%28index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pythontutor.com/visualize.html#code=nrows%20%3D%203%0Ancols%20%3D%203%0A%23%20column%20j%20value%20varies%20more%20quickly%20than%20the%20row%20i%20value%0Afor%20i%20in%20range%28nrows%29%3A%0A%20%20%20%20for%20j%20in%20range%28ncols%29%3A%0A%20%20%20%20%20%20%20%20print%28%20i,%20j%20%29%0A%0A%23%20row%20i%20value%20varies%20more%20quickly%20than%20j%0Afor%20j%20in%20range%28ncols%29%3A%0A%20%20%20%20for%20i%20in%20range%28nrows%29%3A%0A%20%20%20%20%20%20%20%20print%28%20i,%20j%20%29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.org/articles/people-of-acm/2014/donald-knut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prices%20%3D%20%5B38.94,%20208.16,%208.69,%20195.99%5D%0Aprices%20%3D%20%5Bp/2%20for%20p%20in%20prices%5D%0Aprint%28prices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names%20%3D%20%5B'Xue',%20'Mary',%20'Robert'%5D%0Anamelens%20%3D%20%5Blen%28name%29%20for%20name%20in%20names%5D%0Aprint%28namelens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prices%20%3D%20%5B38.94,%20208.16,%208.69,%20195.99%5D%0Aprices%20%3D%20%5Bp%20for%20p%20in%20prices%20if%20p%3E100%5D%0Aprint%28prices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prices%20%3D%20%5B38.94,%20208.16,%208.69,%20195.99%5D%0Aprices%20%3D%20%5Bp%20for%20p%20in%20prices%20if%20p%3C10%5D%0Aprices%20%3D%20%5Bp/2%20for%20p%20in%20prices%5D%0Aprint%28prices%29%0A%0A%23%20Or%20do%20all%20at%20once%0Aprices%20%3D%20%5B38.94,%20208.16,%208.69,%20195.99%5D%0Aprices%20%3D%20%5Bp/2%20for%20p%20in%20prices%20if%20p%3C10%5D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titles%20%3D%20%5B%22A%20Soldier's%20Story%22,%20'Places%20in%20the%20Heart',%20'The%20Killing%20Fields',%0A%20%20%20%20%20%20%20%20%20%20'A%20Passage%20to%20India',%20'Amadeus',%20%22Prizzi's%20Honor%22,%20'Kiss%20of%20the%20Spider%20Woman',%0A%20%20%20%20%20%20%20%20%20%20'Witness',%20'The%20Color%20Purple',%20'Out%20of%20Africa'%5D%0A%0Atsplit%20%3D%20%5Bt.split%28%29%20for%20t%20in%20titles%5D%20%23%20Map%0Atlen%20%3D%20%5Blen%28t%29%20for%20t%20in%20tsplit%5D%20%20%20%20%20%20%23%20Map%0At3%20%3D%20%5Bn%20for%20n%20in%20tlen%20if%20n%3D%3D3%5D%20%20%20%20%20%20%20%23%20Filter%0An%20%3D%20len%28t3%29%0Aprint%28n%29%0A%0At3%20%3D%20%5Bt%20for%20t%20in%20titles%20if%20len%28t.split%28%29%29%3D%3D3%5D%20%23%20Map/Filter%0An%20%3D%20len%28t3%29%0Aprint%28n%29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Programming Patterns in 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946B-BBE2-BC4B-ABC0-201342DD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parade of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BC3CD-0EF2-9548-A1AF-6A9CCCCDA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7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3272-0FEF-AA4B-9A01-EC3450E6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BFF70-2055-1B4A-8C6B-0ACD15726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433" y="1464987"/>
            <a:ext cx="10515600" cy="4351338"/>
          </a:xfrm>
        </p:spPr>
        <p:txBody>
          <a:bodyPr/>
          <a:lstStyle/>
          <a:p>
            <a:r>
              <a:rPr lang="en-US" dirty="0"/>
              <a:t>Traverse a sequence of elements and </a:t>
            </a:r>
            <a:r>
              <a:rPr lang="en-US" i="1" dirty="0"/>
              <a:t>accumulate</a:t>
            </a:r>
            <a:r>
              <a:rPr lang="en-US" dirty="0"/>
              <a:t> a value</a:t>
            </a:r>
          </a:p>
          <a:p>
            <a:r>
              <a:rPr lang="en-US" dirty="0"/>
              <a:t>In Excel, this is like using </a:t>
            </a:r>
            <a:r>
              <a:rPr lang="en-US" b="1" dirty="0"/>
              <a:t>sum(...)</a:t>
            </a:r>
            <a:r>
              <a:rPr lang="en-US" dirty="0"/>
              <a:t> in a cell</a:t>
            </a:r>
          </a:p>
          <a:p>
            <a:r>
              <a:rPr lang="en-US" dirty="0"/>
              <a:t>Can use any other arithmetic operator, such as *</a:t>
            </a:r>
          </a:p>
          <a:p>
            <a:r>
              <a:rPr lang="en-US" dirty="0"/>
              <a:t>Called </a:t>
            </a:r>
            <a:r>
              <a:rPr lang="en-US" i="1" dirty="0"/>
              <a:t>reduce</a:t>
            </a:r>
            <a:r>
              <a:rPr lang="en-US" dirty="0"/>
              <a:t>, as in </a:t>
            </a:r>
            <a:r>
              <a:rPr lang="en-US" i="1" dirty="0"/>
              <a:t>map</a:t>
            </a:r>
            <a:r>
              <a:rPr lang="en-US" dirty="0"/>
              <a:t>/</a:t>
            </a:r>
            <a:r>
              <a:rPr lang="en-US" i="1" dirty="0"/>
              <a:t>reduce</a:t>
            </a:r>
            <a:r>
              <a:rPr lang="en-US" dirty="0"/>
              <a:t> of distributed computing world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35761-8767-0141-9132-8133CB20FCEE}"/>
              </a:ext>
            </a:extLst>
          </p:cNvPr>
          <p:cNvSpPr txBox="1"/>
          <p:nvPr/>
        </p:nvSpPr>
        <p:spPr>
          <a:xfrm>
            <a:off x="1862005" y="3761797"/>
            <a:ext cx="68146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Quantity = [6, 49, 27, 30, 19, 21, 12, 22, 21]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sum = 0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q in Quantity: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q          # same as: sum = sum + q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print(sum)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0DBF2-F91B-4044-9AB2-4D31F53BFFEF}"/>
              </a:ext>
            </a:extLst>
          </p:cNvPr>
          <p:cNvSpPr txBox="1"/>
          <p:nvPr/>
        </p:nvSpPr>
        <p:spPr>
          <a:xfrm>
            <a:off x="0" y="647796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16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C7C8-837B-8140-8657-3A67CD67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E26A4-A07F-554F-A3A6-BC669A282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common operation </a:t>
            </a:r>
            <a:r>
              <a:rPr lang="en-US" i="1" dirty="0"/>
              <a:t>maps</a:t>
            </a:r>
            <a:r>
              <a:rPr lang="en-US" dirty="0"/>
              <a:t> one sequence to another, applying an operator or function to each element</a:t>
            </a:r>
          </a:p>
          <a:p>
            <a:r>
              <a:rPr lang="en-US" dirty="0"/>
              <a:t>It's like using a spreadsheet to create a new column containing a product’s unit price discounted by 5%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41ABE0-2559-D048-9DFD-E27ECFFF4B75}"/>
              </a:ext>
            </a:extLst>
          </p:cNvPr>
          <p:cNvSpPr txBox="1"/>
          <p:nvPr/>
        </p:nvSpPr>
        <p:spPr>
          <a:xfrm>
            <a:off x="1103243" y="3757355"/>
            <a:ext cx="596830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[38.94, 208.16, 8.69, 195.99]</a:t>
            </a:r>
          </a:p>
          <a:p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discounted = [] # empty list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price 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discounted.append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(price * 0.95)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list comprehension shines here!!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discounted = [p*0.95 for p 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F27FC-411C-6B43-B250-1762BECE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843" y="-67504"/>
            <a:ext cx="4053946" cy="1940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9EF68A-E50F-4B46-A1DD-F11241D55FE6}"/>
              </a:ext>
            </a:extLst>
          </p:cNvPr>
          <p:cNvSpPr txBox="1"/>
          <p:nvPr/>
        </p:nvSpPr>
        <p:spPr>
          <a:xfrm>
            <a:off x="0" y="64928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516A2-C816-6F49-ADE9-2F4860CB6F4B}"/>
              </a:ext>
            </a:extLst>
          </p:cNvPr>
          <p:cNvSpPr txBox="1"/>
          <p:nvPr/>
        </p:nvSpPr>
        <p:spPr>
          <a:xfrm>
            <a:off x="8310673" y="4018964"/>
            <a:ext cx="3099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 able to reverse this, going from code to pattern!</a:t>
            </a:r>
          </a:p>
        </p:txBody>
      </p:sp>
    </p:spTree>
    <p:extLst>
      <p:ext uri="{BB962C8B-B14F-4D97-AF65-F5344CB8AC3E}">
        <p14:creationId xmlns:p14="http://schemas.microsoft.com/office/powerpoint/2010/main" val="3193159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51FF-B91E-0E4D-BA4B-42382273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00825-B992-004C-9C64-0E0782C7A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97157"/>
                <a:ext cx="10641496" cy="4079806"/>
              </a:xfrm>
            </p:spPr>
            <p:txBody>
              <a:bodyPr/>
              <a:lstStyle/>
              <a:p>
                <a:r>
                  <a:rPr lang="en-US" dirty="0"/>
                  <a:t>Traverse two or more lists at once placing the result in a third list</a:t>
                </a:r>
              </a:p>
              <a:p>
                <a:r>
                  <a:rPr lang="en-US" dirty="0"/>
                  <a:t>Multiply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element from different sequences and placing the result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position of the output sequence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00825-B992-004C-9C64-0E0782C7A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97157"/>
                <a:ext cx="10641496" cy="4079806"/>
              </a:xfrm>
              <a:blipFill>
                <a:blip r:embed="rId2"/>
                <a:stretch>
                  <a:fillRect l="-1074" t="-2795" r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79E07DD-73D5-974D-AE74-B64101746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985" y="-225563"/>
            <a:ext cx="4805015" cy="2322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8ACA1B-1BA5-C342-ABCB-E1FF888CC36C}"/>
              </a:ext>
            </a:extLst>
          </p:cNvPr>
          <p:cNvSpPr txBox="1"/>
          <p:nvPr/>
        </p:nvSpPr>
        <p:spPr>
          <a:xfrm>
            <a:off x="1828800" y="3632357"/>
            <a:ext cx="93538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Quantity = [6, 49, 27, 30]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[38.94, 208.16, 8.69, 195.99]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cost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(Quantity)):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cost.append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 Quantity[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Cost = [Quantity[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(Quantity))]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86EAE-692A-B444-92C4-ECB6DAE8C285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5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2C40-C55C-1540-98C3-15D4C59B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4928"/>
          </a:xfrm>
        </p:spPr>
        <p:txBody>
          <a:bodyPr>
            <a:normAutofit fontScale="90000"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A4FD9-F7CF-5749-AEDD-936BB073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574"/>
            <a:ext cx="10515600" cy="4964389"/>
          </a:xfrm>
        </p:spPr>
        <p:txBody>
          <a:bodyPr/>
          <a:lstStyle/>
          <a:p>
            <a:r>
              <a:rPr lang="en-US" dirty="0"/>
              <a:t>The opposite of combining is splitting where we split a stream into two or more new streams</a:t>
            </a:r>
          </a:p>
          <a:p>
            <a:r>
              <a:rPr lang="en-US" dirty="0"/>
              <a:t>Example: split list of full names into their first and last names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B79D85-B4E6-2B4A-8EF8-967A041B1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489" y="4037444"/>
            <a:ext cx="2530413" cy="169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1500BA-73F7-0E47-9E14-78D0518FA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359" y="4037444"/>
            <a:ext cx="1788341" cy="190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6FAEEC-04DA-3946-93BB-674F474F4D36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37EFD-562A-C24D-82CF-876BF7D9AE4E}"/>
              </a:ext>
            </a:extLst>
          </p:cNvPr>
          <p:cNvSpPr txBox="1"/>
          <p:nvPr/>
        </p:nvSpPr>
        <p:spPr>
          <a:xfrm>
            <a:off x="1061645" y="2854940"/>
            <a:ext cx="907171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names = ['Terence Parr', 'Diane Woodbridge', 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Yannet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Interian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name in names: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name.split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first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last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name in names: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f,l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name.split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first.append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last.append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(l)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85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8A1B-2C67-A540-ACE7-7886108C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a list (or string)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8EBF0-6D21-3D48-BBB2-B8343D96D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operations yield subsets of the data, such as slice, which extracts a subset of a list (that fits in memory)</a:t>
            </a:r>
          </a:p>
          <a:p>
            <a:r>
              <a:rPr lang="en-US" dirty="0"/>
              <a:t>Syntax is </a:t>
            </a:r>
            <a:r>
              <a:rPr lang="en-US" b="1" dirty="0"/>
              <a:t>A[</a:t>
            </a:r>
            <a:r>
              <a:rPr lang="en-US" b="1" dirty="0" err="1"/>
              <a:t>begin:end</a:t>
            </a:r>
            <a:r>
              <a:rPr lang="en-US" b="1" dirty="0"/>
              <a:t>] </a:t>
            </a:r>
            <a:r>
              <a:rPr lang="en-US" dirty="0"/>
              <a:t>where </a:t>
            </a:r>
            <a:r>
              <a:rPr lang="en-US" b="1" dirty="0"/>
              <a:t>begin</a:t>
            </a:r>
            <a:r>
              <a:rPr lang="en-US" dirty="0"/>
              <a:t> is inclusive and </a:t>
            </a:r>
            <a:r>
              <a:rPr lang="en-US" b="1" dirty="0"/>
              <a:t>end</a:t>
            </a:r>
            <a:r>
              <a:rPr lang="en-US" dirty="0"/>
              <a:t> is not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8D277-1364-F84D-AA3E-90F8755C218F}"/>
              </a:ext>
            </a:extLst>
          </p:cNvPr>
          <p:cNvSpPr txBox="1"/>
          <p:nvPr/>
        </p:nvSpPr>
        <p:spPr>
          <a:xfrm>
            <a:off x="1867711" y="3570051"/>
            <a:ext cx="41344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names=['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'Mary', 'Bob']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print(names[0:1])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print(names[0:2])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print(names[0:3])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print(names[2:3])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print(names[1:])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print(names[-1])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print(names[-2:])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A2493-FD70-4840-A1F2-77B1F12897D4}"/>
              </a:ext>
            </a:extLst>
          </p:cNvPr>
          <p:cNvSpPr txBox="1"/>
          <p:nvPr/>
        </p:nvSpPr>
        <p:spPr>
          <a:xfrm>
            <a:off x="7480572" y="3877828"/>
            <a:ext cx="32880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'Mary', 'Bob']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['Bob’]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['Mary', 'Bob']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Bob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['Mary', 'Bob']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A6BF060-5BFA-FA45-80D5-0869E08662F8}"/>
              </a:ext>
            </a:extLst>
          </p:cNvPr>
          <p:cNvSpPr/>
          <p:nvPr/>
        </p:nvSpPr>
        <p:spPr>
          <a:xfrm>
            <a:off x="6002176" y="4605007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E30EE4-14FC-BA48-97BE-6AB25DB753A9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8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3064-5F36-7C4C-A72E-27910AB7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27BB-04F3-4D4D-A842-199F3DF06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868"/>
            <a:ext cx="10515600" cy="4638095"/>
          </a:xfrm>
        </p:spPr>
        <p:txBody>
          <a:bodyPr/>
          <a:lstStyle/>
          <a:p>
            <a:r>
              <a:rPr lang="en-US" dirty="0"/>
              <a:t>The filter operation is similar to the map operation in that a computation is applied to each element of the input stream</a:t>
            </a:r>
          </a:p>
          <a:p>
            <a:r>
              <a:rPr lang="en-US" dirty="0"/>
              <a:t>Filter tests each element for a specific condition and, if true, adds that element to the new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5B8B0-53D7-2C4F-AAC5-CBBEFD41353F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FD7AA-3F73-2849-8E40-810EE4EF3373}"/>
              </a:ext>
            </a:extLst>
          </p:cNvPr>
          <p:cNvSpPr txBox="1"/>
          <p:nvPr/>
        </p:nvSpPr>
        <p:spPr>
          <a:xfrm>
            <a:off x="1835957" y="3429000"/>
            <a:ext cx="89306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shipping = [35, 68.02, 2.99, 3.99, 5.94, 4.95, 7.72, 6.22]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shipping2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x in shipping: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x &lt; 10: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shipping2.append(x)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print(shipping2) # prints [2.99, 3.99, 5.94, 4.95, 7.72, 6.22]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shipping2 = [x for x in shipping if x &lt; 10] # much easier</a:t>
            </a:r>
          </a:p>
        </p:txBody>
      </p:sp>
    </p:spTree>
    <p:extLst>
      <p:ext uri="{BB962C8B-B14F-4D97-AF65-F5344CB8AC3E}">
        <p14:creationId xmlns:p14="http://schemas.microsoft.com/office/powerpoint/2010/main" val="2886168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8C7C-C8DD-AF42-AA89-62972ACF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rows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9EEF0-81F3-B145-ADC6-EB2DBC740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868"/>
            <a:ext cx="10515600" cy="4638095"/>
          </a:xfrm>
        </p:spPr>
        <p:txBody>
          <a:bodyPr/>
          <a:lstStyle/>
          <a:p>
            <a:r>
              <a:rPr lang="en-US" dirty="0"/>
              <a:t>We can also filter on one column but keep the data within each row together; e.g., filter for Oscar winners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95ADA9-C5FF-9640-9EC5-EE085A557EEB}"/>
              </a:ext>
            </a:extLst>
          </p:cNvPr>
          <p:cNvSpPr txBox="1"/>
          <p:nvPr/>
        </p:nvSpPr>
        <p:spPr>
          <a:xfrm>
            <a:off x="1051029" y="2364059"/>
            <a:ext cx="557716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oscars</a:t>
            </a:r>
            <a:r>
              <a:rPr lang="en-US" sz="2000" dirty="0"/>
              <a:t> = [</a:t>
            </a:r>
          </a:p>
          <a:p>
            <a:r>
              <a:rPr lang="en-US" sz="2000" dirty="0"/>
              <a:t>    [1984, "A Soldier's Story", 0],</a:t>
            </a:r>
          </a:p>
          <a:p>
            <a:r>
              <a:rPr lang="en-US" sz="2000" dirty="0"/>
              <a:t>    [1984, 'Places in the Heart', 0],</a:t>
            </a:r>
          </a:p>
          <a:p>
            <a:r>
              <a:rPr lang="en-US" sz="2000" dirty="0"/>
              <a:t>    [1984, 'The Killing Fields', 0],</a:t>
            </a:r>
          </a:p>
          <a:p>
            <a:r>
              <a:rPr lang="en-US" sz="2000" dirty="0"/>
              <a:t>    [1984, 'A Passage to India', 0],</a:t>
            </a:r>
          </a:p>
          <a:p>
            <a:r>
              <a:rPr lang="en-US" sz="2000" dirty="0"/>
              <a:t>    [1984, 'Amadeus', 1],</a:t>
            </a:r>
          </a:p>
          <a:p>
            <a:r>
              <a:rPr lang="en-US" sz="2000" dirty="0"/>
              <a:t>    [1985, "</a:t>
            </a:r>
            <a:r>
              <a:rPr lang="en-US" sz="2000" dirty="0" err="1"/>
              <a:t>Prizzi's</a:t>
            </a:r>
            <a:r>
              <a:rPr lang="en-US" sz="2000" dirty="0"/>
              <a:t> Honor", 0],</a:t>
            </a:r>
          </a:p>
          <a:p>
            <a:r>
              <a:rPr lang="en-US" sz="2000" dirty="0"/>
              <a:t>    [1985, 'Kiss of the Spider Woman', 0],</a:t>
            </a:r>
          </a:p>
          <a:p>
            <a:r>
              <a:rPr lang="en-US" sz="2000" dirty="0"/>
              <a:t>    [1985, 'Witness', 0],</a:t>
            </a:r>
          </a:p>
          <a:p>
            <a:r>
              <a:rPr lang="en-US" sz="2000" dirty="0"/>
              <a:t>    [1985, 'The Color Purple', 0],</a:t>
            </a:r>
          </a:p>
          <a:p>
            <a:r>
              <a:rPr lang="en-US" sz="2000" dirty="0"/>
              <a:t>    [1985, 'Out of Africa', 1]</a:t>
            </a:r>
          </a:p>
          <a:p>
            <a:r>
              <a:rPr lang="en-US" sz="2000" dirty="0"/>
              <a:t>]</a:t>
            </a:r>
          </a:p>
          <a:p>
            <a:r>
              <a:rPr lang="en-US" sz="2000" dirty="0"/>
              <a:t>print([movie for movie in </a:t>
            </a:r>
            <a:r>
              <a:rPr lang="en-US" sz="2000" dirty="0" err="1"/>
              <a:t>oscars</a:t>
            </a:r>
            <a:r>
              <a:rPr lang="en-US" sz="2000" dirty="0"/>
              <a:t> if movie[2]==1])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0E861-8C96-BB43-9800-CBF2AF1BD019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CF64A-7E41-4845-A20B-C70BFBECA20F}"/>
              </a:ext>
            </a:extLst>
          </p:cNvPr>
          <p:cNvSpPr txBox="1"/>
          <p:nvPr/>
        </p:nvSpPr>
        <p:spPr>
          <a:xfrm>
            <a:off x="6841026" y="3749159"/>
            <a:ext cx="491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[[1984, 'Amadeus', 1], [1985, 'Out of Africa', 1]]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8DD2075-543D-254F-BDF0-C94AAAFD70F5}"/>
              </a:ext>
            </a:extLst>
          </p:cNvPr>
          <p:cNvSpPr/>
          <p:nvPr/>
        </p:nvSpPr>
        <p:spPr>
          <a:xfrm>
            <a:off x="5465009" y="3749159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23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E7A4-2777-5C4D-94F0-04A4ACC6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D4CA-618D-464C-A267-0B28C30F1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507"/>
            <a:ext cx="10515600" cy="4738456"/>
          </a:xfrm>
        </p:spPr>
        <p:txBody>
          <a:bodyPr/>
          <a:lstStyle/>
          <a:p>
            <a:r>
              <a:rPr lang="en-US" dirty="0"/>
              <a:t>The filter operation finds all elements in a sequence that satisfy a specific condition, but often we'd like to know which element satisfies the condition first (or last)</a:t>
            </a:r>
          </a:p>
          <a:p>
            <a:r>
              <a:rPr lang="en-US" dirty="0"/>
              <a:t>Search returns the first (or last) position in the sequence rather than the value at that 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D8F814-F0B2-C049-8E3A-8D64F3E3F076}"/>
              </a:ext>
            </a:extLst>
          </p:cNvPr>
          <p:cNvSpPr txBox="1"/>
          <p:nvPr/>
        </p:nvSpPr>
        <p:spPr>
          <a:xfrm>
            <a:off x="1294636" y="3622418"/>
            <a:ext cx="1005916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first=['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'Mary', 'Robert']     # our given input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target = 'Mary'                     # searching for Mary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index = -1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(first)):         #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is in range [0..n-1] or [0..n)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first[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]==target: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index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print(index)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5DFAF-027C-D049-B55F-2D4AEFABAE9B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C3EE-2EC7-8F43-98D5-6C2DFB65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Grid/matrix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2409-F1BE-884D-8E51-137F95985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0200"/>
            <a:ext cx="10671313" cy="4576763"/>
          </a:xfrm>
        </p:spPr>
        <p:txBody>
          <a:bodyPr/>
          <a:lstStyle/>
          <a:p>
            <a:r>
              <a:rPr lang="en-US" dirty="0"/>
              <a:t>Any time you need to process each cell in a two dimensional structure such as an image or matrix, think "nested loop"</a:t>
            </a:r>
          </a:p>
          <a:p>
            <a:r>
              <a:rPr lang="en-US" dirty="0"/>
              <a:t>Single loop does 1D, nested loop does 2D, triple loop does 3D...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48F8A-21D2-F145-BAD5-D9CAA83C5B21}"/>
              </a:ext>
            </a:extLst>
          </p:cNvPr>
          <p:cNvSpPr txBox="1"/>
          <p:nvPr/>
        </p:nvSpPr>
        <p:spPr>
          <a:xfrm>
            <a:off x="2539920" y="3090335"/>
            <a:ext cx="822532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nrows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ncols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column j value varies more quickly than the row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nrows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 j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ncols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j 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row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value varies more quickly than j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j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ncols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nrows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j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6EA78-48AD-454C-8642-7427DC15FC0C}"/>
              </a:ext>
            </a:extLst>
          </p:cNvPr>
          <p:cNvSpPr txBox="1"/>
          <p:nvPr/>
        </p:nvSpPr>
        <p:spPr>
          <a:xfrm>
            <a:off x="0" y="64928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FDE402-8C7F-8746-9BC3-B260A69F5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347" y="71128"/>
            <a:ext cx="2345628" cy="143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24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5FD8-63E0-F04C-A81B-78F0024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Don Knuth on "geekhood"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D6C001-8DA9-454C-8613-7E2A42C06EA6}"/>
              </a:ext>
            </a:extLst>
          </p:cNvPr>
          <p:cNvSpPr/>
          <p:nvPr/>
        </p:nvSpPr>
        <p:spPr>
          <a:xfrm>
            <a:off x="1789043" y="1922792"/>
            <a:ext cx="80308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 characteristic is an ability to understand many levels of abstraction simultaneously, and to shift effortlessly between in-the-large and in-the-small. A geek knows that, to achieve a certain high-level goal, you need to add one to a certain counter at a certain time.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74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3B7B-A1F8-C248-8AAA-D4E062C8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946B-8376-AB43-B016-EF840EC9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images project requires that you traverse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x,y</a:t>
            </a:r>
            <a:r>
              <a:rPr lang="en-US" dirty="0"/>
              <a:t> coordinates of images</a:t>
            </a:r>
          </a:p>
          <a:p>
            <a:r>
              <a:rPr lang="en-US" dirty="0"/>
              <a:t>An image is nothing more than a 2D matrix</a:t>
            </a:r>
            <a:br>
              <a:rPr lang="en-US" dirty="0"/>
            </a:br>
            <a:r>
              <a:rPr lang="en-US" dirty="0"/>
              <a:t>whose entries are grayscale pixels in 0 to 255</a:t>
            </a:r>
          </a:p>
          <a:p>
            <a:r>
              <a:rPr lang="en-US" dirty="0"/>
              <a:t>A pixel value of 0 is black and 255 is white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EAA01E-E700-4143-922A-2E2E10DDD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652" y="31598"/>
            <a:ext cx="4662350" cy="331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900176-FFB4-0240-A204-5C368A4FBB75}"/>
              </a:ext>
            </a:extLst>
          </p:cNvPr>
          <p:cNvSpPr txBox="1"/>
          <p:nvPr/>
        </p:nvSpPr>
        <p:spPr>
          <a:xfrm>
            <a:off x="2301381" y="4372908"/>
            <a:ext cx="54040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walk top-down: row-by-row of pixels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y in range(height):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 x in range(width):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 x, y )</a:t>
            </a:r>
          </a:p>
        </p:txBody>
      </p:sp>
    </p:spTree>
    <p:extLst>
      <p:ext uri="{BB962C8B-B14F-4D97-AF65-F5344CB8AC3E}">
        <p14:creationId xmlns:p14="http://schemas.microsoft.com/office/powerpoint/2010/main" val="586665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4D5E-0D5D-EC4E-B0CF-6809A12A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EADA2-28D3-574B-B264-D57FECAAE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 can read basic Python and have seen some pattern implementations, let's use those patterns to solve some simple problems</a:t>
            </a:r>
          </a:p>
        </p:txBody>
      </p:sp>
    </p:spTree>
    <p:extLst>
      <p:ext uri="{BB962C8B-B14F-4D97-AF65-F5344CB8AC3E}">
        <p14:creationId xmlns:p14="http://schemas.microsoft.com/office/powerpoint/2010/main" val="989639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FE21-29EA-F948-AA36-827B8C29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4197-535E-FC43-B531-73F53DD6A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prices, cut the price of each in half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First, must decide if we are altering in place or creating a new; let's create a new list in general for these exercises</a:t>
            </a:r>
          </a:p>
          <a:p>
            <a:r>
              <a:rPr lang="en-US" dirty="0"/>
              <a:t>Which pattern should we apply?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80C75-4064-5443-873C-E0298C28529C}"/>
              </a:ext>
            </a:extLst>
          </p:cNvPr>
          <p:cNvSpPr txBox="1"/>
          <p:nvPr/>
        </p:nvSpPr>
        <p:spPr>
          <a:xfrm>
            <a:off x="1997765" y="2574235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[38.94, 208.16, 8.69, 195.99]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F557D-7481-5647-8910-3435AFD70D10}"/>
              </a:ext>
            </a:extLst>
          </p:cNvPr>
          <p:cNvSpPr txBox="1"/>
          <p:nvPr/>
        </p:nvSpPr>
        <p:spPr>
          <a:xfrm>
            <a:off x="0" y="64928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96C7E-D3BC-684D-AA16-8747AA6EE46B}"/>
              </a:ext>
            </a:extLst>
          </p:cNvPr>
          <p:cNvSpPr txBox="1"/>
          <p:nvPr/>
        </p:nvSpPr>
        <p:spPr>
          <a:xfrm>
            <a:off x="1997765" y="5098774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[p/2 for p in prices]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774CC-AFFF-3849-B1C6-13AF68AAD7E6}"/>
              </a:ext>
            </a:extLst>
          </p:cNvPr>
          <p:cNvSpPr txBox="1"/>
          <p:nvPr/>
        </p:nvSpPr>
        <p:spPr>
          <a:xfrm>
            <a:off x="6341165" y="4221600"/>
            <a:ext cx="530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Map...what does code look like?</a:t>
            </a:r>
          </a:p>
        </p:txBody>
      </p:sp>
    </p:spTree>
    <p:extLst>
      <p:ext uri="{BB962C8B-B14F-4D97-AF65-F5344CB8AC3E}">
        <p14:creationId xmlns:p14="http://schemas.microsoft.com/office/powerpoint/2010/main" val="42789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E01-C0FE-3148-956B-8602D53F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2133D-4D5C-864F-921D-2265A5437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names, get a list of string lengths called </a:t>
            </a:r>
            <a:r>
              <a:rPr lang="en-US" b="1" dirty="0" err="1"/>
              <a:t>namelens</a:t>
            </a:r>
            <a:r>
              <a:rPr lang="en-US" dirty="0"/>
              <a:t>; function </a:t>
            </a:r>
            <a:r>
              <a:rPr lang="en-US" b="1" dirty="0" err="1"/>
              <a:t>len</a:t>
            </a:r>
            <a:r>
              <a:rPr lang="en-US" b="1" dirty="0"/>
              <a:t>(x)</a:t>
            </a:r>
            <a:r>
              <a:rPr lang="en-US" dirty="0"/>
              <a:t> yields length of lists, strings, etc...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Draw out what the transformation looks like</a:t>
            </a:r>
          </a:p>
          <a:p>
            <a:endParaRPr lang="en-US" dirty="0"/>
          </a:p>
          <a:p>
            <a:r>
              <a:rPr lang="en-US" dirty="0"/>
              <a:t>Which pattern should we apply?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35900-4733-D64A-AF67-6FA61513ADD4}"/>
              </a:ext>
            </a:extLst>
          </p:cNvPr>
          <p:cNvSpPr txBox="1"/>
          <p:nvPr/>
        </p:nvSpPr>
        <p:spPr>
          <a:xfrm>
            <a:off x="2477268" y="2853016"/>
            <a:ext cx="5791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names = ['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', 'Mary', 'Robert']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FBFD8-3F22-C749-90A4-36636981E0B0}"/>
              </a:ext>
            </a:extLst>
          </p:cNvPr>
          <p:cNvSpPr txBox="1"/>
          <p:nvPr/>
        </p:nvSpPr>
        <p:spPr>
          <a:xfrm>
            <a:off x="6370554" y="4746456"/>
            <a:ext cx="530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Map...what does code look like?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94CC3-485C-1C46-A37B-97FB75E8A966}"/>
              </a:ext>
            </a:extLst>
          </p:cNvPr>
          <p:cNvSpPr txBox="1"/>
          <p:nvPr/>
        </p:nvSpPr>
        <p:spPr>
          <a:xfrm>
            <a:off x="2337918" y="5492487"/>
            <a:ext cx="6981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namelens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(name) for name in names]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5AF732-9B4A-0C49-A5FA-926B9B812013}"/>
              </a:ext>
            </a:extLst>
          </p:cNvPr>
          <p:cNvSpPr txBox="1"/>
          <p:nvPr/>
        </p:nvSpPr>
        <p:spPr>
          <a:xfrm>
            <a:off x="-33453" y="64791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62168C-3231-194C-842F-1A62A99833C0}"/>
              </a:ext>
            </a:extLst>
          </p:cNvPr>
          <p:cNvSpPr/>
          <p:nvPr/>
        </p:nvSpPr>
        <p:spPr>
          <a:xfrm>
            <a:off x="2477268" y="4308351"/>
            <a:ext cx="3711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'Mary', 'Robert']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C12224-6FE1-EA41-B789-0C7C4A87EE07}"/>
              </a:ext>
            </a:extLst>
          </p:cNvPr>
          <p:cNvSpPr/>
          <p:nvPr/>
        </p:nvSpPr>
        <p:spPr>
          <a:xfrm>
            <a:off x="6659255" y="4299734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[3, 4, 6]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AA9D9-A38A-5248-ABEA-7530D75E3E84}"/>
              </a:ext>
            </a:extLst>
          </p:cNvPr>
          <p:cNvSpPr/>
          <p:nvPr/>
        </p:nvSpPr>
        <p:spPr>
          <a:xfrm>
            <a:off x="6081853" y="4188345"/>
            <a:ext cx="577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i="1" dirty="0"/>
              <a:t>☞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7164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prices, get a list of prices greater than $100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pattern should we apply?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F129-432B-9E47-A3AC-39D9F9A9C9CF}"/>
              </a:ext>
            </a:extLst>
          </p:cNvPr>
          <p:cNvSpPr txBox="1"/>
          <p:nvPr/>
        </p:nvSpPr>
        <p:spPr>
          <a:xfrm>
            <a:off x="1997765" y="2574235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[38.94, 208.16, 8.69, 195.99]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50A5F-278E-4C45-8004-7065B800EB66}"/>
              </a:ext>
            </a:extLst>
          </p:cNvPr>
          <p:cNvSpPr txBox="1"/>
          <p:nvPr/>
        </p:nvSpPr>
        <p:spPr>
          <a:xfrm>
            <a:off x="6251955" y="3332334"/>
            <a:ext cx="5382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Filter...what does code look like?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641E2-D4A4-8946-988C-4A1E66F27421}"/>
              </a:ext>
            </a:extLst>
          </p:cNvPr>
          <p:cNvSpPr txBox="1"/>
          <p:nvPr/>
        </p:nvSpPr>
        <p:spPr>
          <a:xfrm>
            <a:off x="1997765" y="4375599"/>
            <a:ext cx="647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 for p in prices if p&gt;100]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E64CF-C078-AA48-AB32-0C93AB7EF4FF}"/>
              </a:ext>
            </a:extLst>
          </p:cNvPr>
          <p:cNvSpPr txBox="1"/>
          <p:nvPr/>
        </p:nvSpPr>
        <p:spPr>
          <a:xfrm>
            <a:off x="-33453" y="64791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0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prices, double any price less than $10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patterns should we apply?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F129-432B-9E47-A3AC-39D9F9A9C9CF}"/>
              </a:ext>
            </a:extLst>
          </p:cNvPr>
          <p:cNvSpPr txBox="1"/>
          <p:nvPr/>
        </p:nvSpPr>
        <p:spPr>
          <a:xfrm>
            <a:off x="1997765" y="2574235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[38.94, 208.16, 8.69, 195.99]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50A5F-278E-4C45-8004-7065B800EB66}"/>
              </a:ext>
            </a:extLst>
          </p:cNvPr>
          <p:cNvSpPr txBox="1"/>
          <p:nvPr/>
        </p:nvSpPr>
        <p:spPr>
          <a:xfrm>
            <a:off x="6385769" y="3321183"/>
            <a:ext cx="2122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Filter &amp; 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641E2-D4A4-8946-988C-4A1E66F27421}"/>
              </a:ext>
            </a:extLst>
          </p:cNvPr>
          <p:cNvSpPr txBox="1"/>
          <p:nvPr/>
        </p:nvSpPr>
        <p:spPr>
          <a:xfrm>
            <a:off x="1997765" y="4225853"/>
            <a:ext cx="90204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 for p in prices if p&lt;10]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[p/2 for p in prices]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[p/2 for p in prices if p&lt;10] # Or together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E64CF-C078-AA48-AB32-0C93AB7EF4FF}"/>
              </a:ext>
            </a:extLst>
          </p:cNvPr>
          <p:cNvSpPr txBox="1"/>
          <p:nvPr/>
        </p:nvSpPr>
        <p:spPr>
          <a:xfrm>
            <a:off x="-33453" y="64791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07"/>
          </a:xfrm>
        </p:spPr>
        <p:txBody>
          <a:bodyPr/>
          <a:lstStyle/>
          <a:p>
            <a:r>
              <a:rPr lang="en-US" dirty="0"/>
              <a:t>Exercise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032"/>
            <a:ext cx="10515600" cy="4875931"/>
          </a:xfrm>
        </p:spPr>
        <p:txBody>
          <a:bodyPr/>
          <a:lstStyle/>
          <a:p>
            <a:r>
              <a:rPr lang="en-US" dirty="0"/>
              <a:t>Given a list of movie titles, how many are 3-words long?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patterns should we apply and how? Hmm…hard to say</a:t>
            </a:r>
          </a:p>
          <a:p>
            <a:r>
              <a:rPr lang="en-US" dirty="0"/>
              <a:t>What does the problem-solving process look like?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F129-432B-9E47-A3AC-39D9F9A9C9CF}"/>
              </a:ext>
            </a:extLst>
          </p:cNvPr>
          <p:cNvSpPr txBox="1"/>
          <p:nvPr/>
        </p:nvSpPr>
        <p:spPr>
          <a:xfrm>
            <a:off x="1210690" y="1868829"/>
            <a:ext cx="10764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titles = ["A Soldier's Story", 'Places in the Heart', 'The Killing Fields',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'A Passage to India', 'Amadeus',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Prizzi's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Honor",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'Kiss of the Spider Woman', 'Witness', 'The Color Purple',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'Out of Africa']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9E638-A321-DA40-9AC4-F8C109419534}"/>
              </a:ext>
            </a:extLst>
          </p:cNvPr>
          <p:cNvSpPr txBox="1"/>
          <p:nvPr/>
        </p:nvSpPr>
        <p:spPr>
          <a:xfrm>
            <a:off x="1087121" y="4470400"/>
            <a:ext cx="870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Think how we can gradually morph the data from titles to result, but start with the desired result and work backwards</a:t>
            </a:r>
          </a:p>
        </p:txBody>
      </p:sp>
    </p:spTree>
    <p:extLst>
      <p:ext uri="{BB962C8B-B14F-4D97-AF65-F5344CB8AC3E}">
        <p14:creationId xmlns:p14="http://schemas.microsoft.com/office/powerpoint/2010/main" val="169393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07"/>
          </a:xfrm>
        </p:spPr>
        <p:txBody>
          <a:bodyPr/>
          <a:lstStyle/>
          <a:p>
            <a:r>
              <a:rPr lang="en-US" dirty="0"/>
              <a:t>Exercise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032"/>
            <a:ext cx="10515600" cy="4875931"/>
          </a:xfrm>
        </p:spPr>
        <p:txBody>
          <a:bodyPr/>
          <a:lstStyle/>
          <a:p>
            <a:r>
              <a:rPr lang="en-US" dirty="0"/>
              <a:t>Work backwards:</a:t>
            </a:r>
          </a:p>
          <a:p>
            <a:pPr lvl="1"/>
            <a:r>
              <a:rPr lang="en-US" dirty="0"/>
              <a:t>If we have the list of title lengths, we can filter for length 3 and count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To get list of title lengths, map </a:t>
            </a:r>
            <a:r>
              <a:rPr lang="en-US" b="1" dirty="0" err="1"/>
              <a:t>len</a:t>
            </a:r>
            <a:r>
              <a:rPr lang="en-US" b="1" dirty="0"/>
              <a:t>()</a:t>
            </a:r>
            <a:r>
              <a:rPr lang="en-US" dirty="0"/>
              <a:t> to list of words of each title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To get the list of words for each title, apply </a:t>
            </a:r>
            <a:r>
              <a:rPr lang="en-US" b="1" dirty="0"/>
              <a:t>split()</a:t>
            </a:r>
            <a:r>
              <a:rPr lang="en-US" dirty="0"/>
              <a:t> to each title (map)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FFC3D2-A815-6A4C-9973-B0127AB84120}"/>
              </a:ext>
            </a:extLst>
          </p:cNvPr>
          <p:cNvSpPr/>
          <p:nvPr/>
        </p:nvSpPr>
        <p:spPr>
          <a:xfrm>
            <a:off x="2169299" y="5095303"/>
            <a:ext cx="30973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["A Soldier's Story",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'Places in the Heart',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...]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D7E61F-AE0B-4B40-A374-84D8D8E6C8A3}"/>
              </a:ext>
            </a:extLst>
          </p:cNvPr>
          <p:cNvSpPr/>
          <p:nvPr/>
        </p:nvSpPr>
        <p:spPr>
          <a:xfrm>
            <a:off x="2205144" y="2337128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4, 3, 4, 1, 2, 5, 1, 3, 3]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237DD-912F-2F4A-8594-D10FE18DFE10}"/>
              </a:ext>
            </a:extLst>
          </p:cNvPr>
          <p:cNvSpPr/>
          <p:nvPr/>
        </p:nvSpPr>
        <p:spPr>
          <a:xfrm>
            <a:off x="6886185" y="233959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3, 3, 3]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BEAE24-8074-484D-8DD3-318B0FFFC15F}"/>
              </a:ext>
            </a:extLst>
          </p:cNvPr>
          <p:cNvSpPr/>
          <p:nvPr/>
        </p:nvSpPr>
        <p:spPr>
          <a:xfrm>
            <a:off x="6232554" y="2229406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4753B9-CADF-C74A-A6B8-9CE2CAEF64E2}"/>
              </a:ext>
            </a:extLst>
          </p:cNvPr>
          <p:cNvSpPr txBox="1"/>
          <p:nvPr/>
        </p:nvSpPr>
        <p:spPr>
          <a:xfrm>
            <a:off x="6357646" y="22931"/>
            <a:ext cx="5949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["A Soldier's Story", 'Places in the Heart',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'The Killing Fields', 'A Passage to India',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'Amadeus',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Prizzi's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Honor", 'Kiss of the Spider Woman',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'Witness', 'The Color Purple', 'Out of Africa']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190C8-E71C-A44C-A5FB-42913AAE02D0}"/>
              </a:ext>
            </a:extLst>
          </p:cNvPr>
          <p:cNvSpPr/>
          <p:nvPr/>
        </p:nvSpPr>
        <p:spPr>
          <a:xfrm>
            <a:off x="9194302" y="235744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088EE5-DB79-CD41-8637-AABDF474681F}"/>
              </a:ext>
            </a:extLst>
          </p:cNvPr>
          <p:cNvSpPr/>
          <p:nvPr/>
        </p:nvSpPr>
        <p:spPr>
          <a:xfrm>
            <a:off x="8540671" y="2226941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FD1778-493C-8942-9DA8-0F5D93D50110}"/>
              </a:ext>
            </a:extLst>
          </p:cNvPr>
          <p:cNvSpPr/>
          <p:nvPr/>
        </p:nvSpPr>
        <p:spPr>
          <a:xfrm>
            <a:off x="2169299" y="35850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[['A', "Soldier's", 'Story'],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['Places', 'in', 'the', 'Heart'], ...]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7AF07E-E39A-F840-AF51-7DBA67BABFBC}"/>
              </a:ext>
            </a:extLst>
          </p:cNvPr>
          <p:cNvSpPr/>
          <p:nvPr/>
        </p:nvSpPr>
        <p:spPr>
          <a:xfrm>
            <a:off x="7314309" y="3480584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C56C38-6615-4749-8A37-6CFEC01A9B81}"/>
              </a:ext>
            </a:extLst>
          </p:cNvPr>
          <p:cNvSpPr/>
          <p:nvPr/>
        </p:nvSpPr>
        <p:spPr>
          <a:xfrm>
            <a:off x="7927930" y="3588305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4, ...]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EEFD78-E0D4-0945-B905-868EF082B379}"/>
              </a:ext>
            </a:extLst>
          </p:cNvPr>
          <p:cNvSpPr/>
          <p:nvPr/>
        </p:nvSpPr>
        <p:spPr>
          <a:xfrm>
            <a:off x="6284178" y="51673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[['A', "Soldier's", 'Story'],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['Places', 'in', 'the', 'Heart'],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...]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3E74A6-AA43-0743-9D58-C45D9F338481}"/>
              </a:ext>
            </a:extLst>
          </p:cNvPr>
          <p:cNvSpPr/>
          <p:nvPr/>
        </p:nvSpPr>
        <p:spPr>
          <a:xfrm>
            <a:off x="5508339" y="5171530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5675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07"/>
          </a:xfrm>
        </p:spPr>
        <p:txBody>
          <a:bodyPr/>
          <a:lstStyle/>
          <a:p>
            <a:r>
              <a:rPr lang="en-US" dirty="0"/>
              <a:t>Exercise (part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032"/>
            <a:ext cx="10515600" cy="4875931"/>
          </a:xfrm>
        </p:spPr>
        <p:txBody>
          <a:bodyPr/>
          <a:lstStyle/>
          <a:p>
            <a:r>
              <a:rPr lang="en-US" dirty="0"/>
              <a:t>Now, reverse it to get the correct sequence: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FFC3D2-A815-6A4C-9973-B0127AB84120}"/>
              </a:ext>
            </a:extLst>
          </p:cNvPr>
          <p:cNvSpPr/>
          <p:nvPr/>
        </p:nvSpPr>
        <p:spPr>
          <a:xfrm>
            <a:off x="1681197" y="1928976"/>
            <a:ext cx="30973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["A Soldier's Story",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'Places in the Heart',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...]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D7E61F-AE0B-4B40-A374-84D8D8E6C8A3}"/>
              </a:ext>
            </a:extLst>
          </p:cNvPr>
          <p:cNvSpPr/>
          <p:nvPr/>
        </p:nvSpPr>
        <p:spPr>
          <a:xfrm>
            <a:off x="1681197" y="5012585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4, 3, 4, 1, 2, 5, 1, 3, 3]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237DD-912F-2F4A-8594-D10FE18DFE10}"/>
              </a:ext>
            </a:extLst>
          </p:cNvPr>
          <p:cNvSpPr/>
          <p:nvPr/>
        </p:nvSpPr>
        <p:spPr>
          <a:xfrm>
            <a:off x="6362238" y="5015050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3, 3, 3]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BEAE24-8074-484D-8DD3-318B0FFFC15F}"/>
              </a:ext>
            </a:extLst>
          </p:cNvPr>
          <p:cNvSpPr/>
          <p:nvPr/>
        </p:nvSpPr>
        <p:spPr>
          <a:xfrm>
            <a:off x="5708607" y="4904863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4753B9-CADF-C74A-A6B8-9CE2CAEF64E2}"/>
              </a:ext>
            </a:extLst>
          </p:cNvPr>
          <p:cNvSpPr txBox="1"/>
          <p:nvPr/>
        </p:nvSpPr>
        <p:spPr>
          <a:xfrm>
            <a:off x="6357646" y="22931"/>
            <a:ext cx="5949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["A Soldier's Story", 'Places in the Heart',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'The Killing Fields', 'A Passage to India',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'Amadeus',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Prizzi's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Honor", 'Kiss of the Spider Woman',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'Witness', 'The Color Purple', 'Out of Africa']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190C8-E71C-A44C-A5FB-42913AAE02D0}"/>
              </a:ext>
            </a:extLst>
          </p:cNvPr>
          <p:cNvSpPr/>
          <p:nvPr/>
        </p:nvSpPr>
        <p:spPr>
          <a:xfrm>
            <a:off x="8670355" y="503290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088EE5-DB79-CD41-8637-AABDF474681F}"/>
              </a:ext>
            </a:extLst>
          </p:cNvPr>
          <p:cNvSpPr/>
          <p:nvPr/>
        </p:nvSpPr>
        <p:spPr>
          <a:xfrm>
            <a:off x="8016724" y="4902398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FD1778-493C-8942-9DA8-0F5D93D50110}"/>
              </a:ext>
            </a:extLst>
          </p:cNvPr>
          <p:cNvSpPr/>
          <p:nvPr/>
        </p:nvSpPr>
        <p:spPr>
          <a:xfrm>
            <a:off x="1681197" y="35757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[['A', "Soldier's", 'Story'],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['Places', 'in', 'the', 'Heart'], ...]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7AF07E-E39A-F840-AF51-7DBA67BABFBC}"/>
              </a:ext>
            </a:extLst>
          </p:cNvPr>
          <p:cNvSpPr/>
          <p:nvPr/>
        </p:nvSpPr>
        <p:spPr>
          <a:xfrm>
            <a:off x="6826207" y="3471237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C56C38-6615-4749-8A37-6CFEC01A9B81}"/>
              </a:ext>
            </a:extLst>
          </p:cNvPr>
          <p:cNvSpPr/>
          <p:nvPr/>
        </p:nvSpPr>
        <p:spPr>
          <a:xfrm>
            <a:off x="7439828" y="3578958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4, ...]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EEFD78-E0D4-0945-B905-868EF082B379}"/>
              </a:ext>
            </a:extLst>
          </p:cNvPr>
          <p:cNvSpPr/>
          <p:nvPr/>
        </p:nvSpPr>
        <p:spPr>
          <a:xfrm>
            <a:off x="5796076" y="20009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[['A', "Soldier's", 'Story'],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['Places', 'in', 'the', 'Heart'],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...]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3E74A6-AA43-0743-9D58-C45D9F338481}"/>
              </a:ext>
            </a:extLst>
          </p:cNvPr>
          <p:cNvSpPr/>
          <p:nvPr/>
        </p:nvSpPr>
        <p:spPr>
          <a:xfrm>
            <a:off x="5020237" y="2005203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7468B-6E3A-134D-9DE9-B966A2713CD1}"/>
              </a:ext>
            </a:extLst>
          </p:cNvPr>
          <p:cNvSpPr txBox="1"/>
          <p:nvPr/>
        </p:nvSpPr>
        <p:spPr>
          <a:xfrm>
            <a:off x="372200" y="2006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BE2A7E-70BF-B649-9A39-427BE5EB6ECC}"/>
              </a:ext>
            </a:extLst>
          </p:cNvPr>
          <p:cNvSpPr txBox="1"/>
          <p:nvPr/>
        </p:nvSpPr>
        <p:spPr>
          <a:xfrm>
            <a:off x="387361" y="36290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5A96E2-A527-E544-8186-407BC1ED2830}"/>
              </a:ext>
            </a:extLst>
          </p:cNvPr>
          <p:cNvSpPr txBox="1"/>
          <p:nvPr/>
        </p:nvSpPr>
        <p:spPr>
          <a:xfrm>
            <a:off x="378183" y="4920252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4053579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07"/>
          </a:xfrm>
        </p:spPr>
        <p:txBody>
          <a:bodyPr/>
          <a:lstStyle/>
          <a:p>
            <a:r>
              <a:rPr lang="en-US" dirty="0"/>
              <a:t>Exercise (part 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F129-432B-9E47-A3AC-39D9F9A9C9CF}"/>
              </a:ext>
            </a:extLst>
          </p:cNvPr>
          <p:cNvSpPr txBox="1"/>
          <p:nvPr/>
        </p:nvSpPr>
        <p:spPr>
          <a:xfrm>
            <a:off x="966850" y="1367726"/>
            <a:ext cx="10764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titles = ["A Soldier's Story", 'Places in the Heart', 'The Killing Fields',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'A Passage to India', 'Amadeus',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Prizzi's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Honor",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'Kiss of the Spider Woman', 'Witness', 'The Color Purple',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'Out of Africa']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641E2-D4A4-8946-988C-4A1E66F27421}"/>
              </a:ext>
            </a:extLst>
          </p:cNvPr>
          <p:cNvSpPr txBox="1"/>
          <p:nvPr/>
        </p:nvSpPr>
        <p:spPr>
          <a:xfrm>
            <a:off x="966850" y="2923060"/>
            <a:ext cx="8170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t.split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for t in titles] # Map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(t) for t in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      # Map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t3 = [n for n in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if n==3]       # Filter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(t3)                          # Prints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E64CF-C078-AA48-AB32-0C93AB7EF4FF}"/>
              </a:ext>
            </a:extLst>
          </p:cNvPr>
          <p:cNvSpPr txBox="1"/>
          <p:nvPr/>
        </p:nvSpPr>
        <p:spPr>
          <a:xfrm>
            <a:off x="-33453" y="64791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pythontutor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4F0DB4-90A0-8B43-A2C8-D149CC5A86C6}"/>
              </a:ext>
            </a:extLst>
          </p:cNvPr>
          <p:cNvSpPr/>
          <p:nvPr/>
        </p:nvSpPr>
        <p:spPr>
          <a:xfrm>
            <a:off x="966850" y="4492720"/>
            <a:ext cx="10258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t3 = [t for t in titles if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t.split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())==3] # Map/Filter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(t3)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372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05A3-AFA0-F14B-BD83-3BE6915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programmers design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4D2A6-DC96-D943-A6A2-216AA0BA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Experienced programmers draw from a collection of generic high-level / large-scale mental templates as starting points</a:t>
            </a:r>
          </a:p>
          <a:p>
            <a:r>
              <a:rPr lang="en-US" dirty="0"/>
              <a:t>There are mental templates for desktop GUI apps, machine learning classifiers, web servers, etc....</a:t>
            </a:r>
          </a:p>
          <a:p>
            <a:r>
              <a:rPr lang="en-US" dirty="0"/>
              <a:t>A template provides an overall structure for the program, like lawyers tweaking a contract from previous client for new one</a:t>
            </a:r>
          </a:p>
          <a:p>
            <a:r>
              <a:rPr lang="en-US" dirty="0"/>
              <a:t>Engineers building a new suspension bridge do not proceed as if such a thing has never been built before</a:t>
            </a:r>
          </a:p>
          <a:p>
            <a:r>
              <a:rPr lang="en-US" dirty="0"/>
              <a:t>Gaining experience as a programmer means recognizing and remembering patterns in your code, both high and low level</a:t>
            </a:r>
          </a:p>
        </p:txBody>
      </p:sp>
    </p:spTree>
    <p:extLst>
      <p:ext uri="{BB962C8B-B14F-4D97-AF65-F5344CB8AC3E}">
        <p14:creationId xmlns:p14="http://schemas.microsoft.com/office/powerpoint/2010/main" val="1623707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000A-A31D-D244-89CC-1B1BC11B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What does it compute?</a:t>
            </a:r>
            <a:br>
              <a:rPr lang="en-US" dirty="0"/>
            </a:br>
            <a:r>
              <a:rPr lang="en-US" dirty="0"/>
              <a:t>What pattern is this? </a:t>
            </a:r>
          </a:p>
        </p:txBody>
      </p:sp>
      <p:pic>
        <p:nvPicPr>
          <p:cNvPr id="10" name="Content Placeholder 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F89DA5BF-FD31-DF46-ABC0-CD5272739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063" y="1894172"/>
            <a:ext cx="7099300" cy="18161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C20ACF-B128-AB48-A5D5-74BBD24CE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412" y="4336811"/>
            <a:ext cx="4876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9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000A-A31D-D244-89CC-1B1BC11B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what pattern is this?</a:t>
            </a:r>
          </a:p>
        </p:txBody>
      </p:sp>
      <p:pic>
        <p:nvPicPr>
          <p:cNvPr id="6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B56E4D8B-E0ED-C34B-9E27-9BD3DD7BD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675" y="2324100"/>
            <a:ext cx="6388100" cy="1104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BE24C2-9094-E940-8886-08780008E09B}"/>
              </a:ext>
            </a:extLst>
          </p:cNvPr>
          <p:cNvSpPr txBox="1"/>
          <p:nvPr/>
        </p:nvSpPr>
        <p:spPr>
          <a:xfrm>
            <a:off x="2013293" y="4062412"/>
            <a:ext cx="8656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 a list of words to another list of words by applying upper()</a:t>
            </a:r>
          </a:p>
        </p:txBody>
      </p:sp>
    </p:spTree>
    <p:extLst>
      <p:ext uri="{BB962C8B-B14F-4D97-AF65-F5344CB8AC3E}">
        <p14:creationId xmlns:p14="http://schemas.microsoft.com/office/powerpoint/2010/main" val="243662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000A-A31D-D244-89CC-1B1BC11B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what pattern is this?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D52138A-DDD6-CC46-8ED2-D3ECEC4F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873489"/>
            <a:ext cx="6819900" cy="1765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46B8B5-B705-A344-9505-38BC630BEAC2}"/>
              </a:ext>
            </a:extLst>
          </p:cNvPr>
          <p:cNvSpPr txBox="1"/>
          <p:nvPr/>
        </p:nvSpPr>
        <p:spPr>
          <a:xfrm>
            <a:off x="3844354" y="3929269"/>
            <a:ext cx="45032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sets p to 3 because that is the index of the value 36 in the list An IF inside of a loop should make you think of “filtering”</a:t>
            </a:r>
          </a:p>
        </p:txBody>
      </p:sp>
    </p:spTree>
    <p:extLst>
      <p:ext uri="{BB962C8B-B14F-4D97-AF65-F5344CB8AC3E}">
        <p14:creationId xmlns:p14="http://schemas.microsoft.com/office/powerpoint/2010/main" val="57574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000A-A31D-D244-89CC-1B1BC11B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what pattern is this?</a:t>
            </a:r>
          </a:p>
        </p:txBody>
      </p:sp>
      <p:pic>
        <p:nvPicPr>
          <p:cNvPr id="11" name="Content Placeholder 10" descr="Text, calendar&#10;&#10;Description automatically generated">
            <a:extLst>
              <a:ext uri="{FF2B5EF4-FFF2-40B4-BE49-F238E27FC236}">
                <a16:creationId xmlns:a16="http://schemas.microsoft.com/office/drawing/2014/main" id="{13E717A2-3C7F-6943-BA40-102D85BF1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915" y="1544039"/>
            <a:ext cx="3543300" cy="34544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C29BF5-62CC-684F-AC56-C16BD90F3A76}"/>
              </a:ext>
            </a:extLst>
          </p:cNvPr>
          <p:cNvSpPr txBox="1"/>
          <p:nvPr/>
        </p:nvSpPr>
        <p:spPr>
          <a:xfrm>
            <a:off x="5521523" y="1544039"/>
            <a:ext cx="57535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nested loop often means finding all combinations of the two loop indexes.</a:t>
            </a:r>
          </a:p>
          <a:p>
            <a:endParaRPr lang="en-US" sz="2400" dirty="0"/>
          </a:p>
          <a:p>
            <a:r>
              <a:rPr lang="en-US" sz="2400" dirty="0"/>
              <a:t>Here, I see a list of list or matrix index, so my brain thinks about image or matrix processing.  </a:t>
            </a:r>
          </a:p>
          <a:p>
            <a:endParaRPr lang="en-US" sz="2400" dirty="0"/>
          </a:p>
          <a:p>
            <a:r>
              <a:rPr lang="en-US" sz="2400" dirty="0"/>
              <a:t>This computes the sum of all matrix elements. We are accumulating a value.</a:t>
            </a:r>
          </a:p>
        </p:txBody>
      </p:sp>
    </p:spTree>
    <p:extLst>
      <p:ext uri="{BB962C8B-B14F-4D97-AF65-F5344CB8AC3E}">
        <p14:creationId xmlns:p14="http://schemas.microsoft.com/office/powerpoint/2010/main" val="265620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000A-A31D-D244-89CC-1B1BC11B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what pattern is this?</a:t>
            </a: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906DB8E2-002E-0841-A036-F98BB85CA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15" y="1598468"/>
            <a:ext cx="4229100" cy="238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385ACE-A80E-A140-A5E8-647F50895AE5}"/>
              </a:ext>
            </a:extLst>
          </p:cNvPr>
          <p:cNvSpPr txBox="1"/>
          <p:nvPr/>
        </p:nvSpPr>
        <p:spPr>
          <a:xfrm>
            <a:off x="5521523" y="1544039"/>
            <a:ext cx="57535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I have a conditional inside of the nested loop, which just means that I’m filtering as well as accumulating.</a:t>
            </a:r>
          </a:p>
          <a:p>
            <a:endParaRPr lang="en-US" sz="2400" dirty="0"/>
          </a:p>
          <a:p>
            <a:r>
              <a:rPr lang="en-US" sz="2400" dirty="0"/>
              <a:t>This computes the trace of the matrix, the sum of the diagonal elements.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CB1D16E-B36D-C943-9C26-3CB1FB5B9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072" y="4056661"/>
            <a:ext cx="27051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000A-A31D-D244-89CC-1B1BC11B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what pattern is this?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A9505D-1E89-574C-A011-94F3A5DC998A}"/>
              </a:ext>
            </a:extLst>
          </p:cNvPr>
          <p:cNvSpPr txBox="1"/>
          <p:nvPr/>
        </p:nvSpPr>
        <p:spPr>
          <a:xfrm>
            <a:off x="2636040" y="4549754"/>
            <a:ext cx="45032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both accumulates the sum of the scores and combines the names and scores to get a new list in results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E4CBEC3-1494-8940-A719-43CAD7BD1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06" y="1633414"/>
            <a:ext cx="9309100" cy="26797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C2F94F9C-3785-B948-96BD-0DE79589D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671" y="4401134"/>
            <a:ext cx="1483946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2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6C4F-E10B-0845-91DD-2E19DC10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0278" cy="1325563"/>
          </a:xfrm>
        </p:spPr>
        <p:txBody>
          <a:bodyPr/>
          <a:lstStyle/>
          <a:p>
            <a:r>
              <a:rPr lang="en-US" dirty="0"/>
              <a:t>Example: data science program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BF70B-93D7-7E4C-AEB3-38052D18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Acquire data, which means finding a suitable file or collecting data from the web and storing it in a file or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data from disk or database and organize into a suitable data structure in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Normalize, filter, clean, or otherwise prepare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Process the data, which can mean training a machine learning model, transforming the data, computing summary statistics, or optimizing a cost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Emit results, which can be anything from simply printing an answer to saving data to the disk to generating a fancy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4072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B5D1-DE7F-A74B-83BD-34224119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problem-solving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B7E37-5DBC-8245-A0CF-E05C4C29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Start with the end result and work your way backwards</a:t>
            </a:r>
          </a:p>
          <a:p>
            <a:r>
              <a:rPr lang="en-US" dirty="0"/>
              <a:t>Ask what the prerequisites are for each step</a:t>
            </a:r>
          </a:p>
          <a:p>
            <a:r>
              <a:rPr lang="en-US" dirty="0"/>
              <a:t>The processing step or steps preceding step </a:t>
            </a:r>
            <a:r>
              <a:rPr lang="en-US" i="1" dirty="0" err="1"/>
              <a:t>i</a:t>
            </a:r>
            <a:r>
              <a:rPr lang="en-US" dirty="0"/>
              <a:t> compute the data or values needed by step </a:t>
            </a:r>
            <a:r>
              <a:rPr lang="en-US" i="1" dirty="0" err="1"/>
              <a:t>i</a:t>
            </a:r>
            <a:r>
              <a:rPr lang="en-US" dirty="0"/>
              <a:t> </a:t>
            </a:r>
          </a:p>
          <a:p>
            <a:r>
              <a:rPr lang="en-US" dirty="0"/>
              <a:t>E.g., median: to pick middle value, previous step must sort data</a:t>
            </a:r>
          </a:p>
          <a:p>
            <a:r>
              <a:rPr lang="en-US" dirty="0"/>
              <a:t>Data science problems are often solved with an "iterative refinement of data" approach to arrive at the final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0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programming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templates help us organize and plan our program</a:t>
            </a:r>
          </a:p>
          <a:p>
            <a:r>
              <a:rPr lang="en-US" dirty="0"/>
              <a:t>Low-level patterns are puzzle pieces that we combine to fill in details and solve parts of the overall template</a:t>
            </a:r>
          </a:p>
          <a:p>
            <a:r>
              <a:rPr lang="en-US" dirty="0"/>
              <a:t>These patterns have Python implementations but we design programs by selecting and applying patterns/operations, not specific code sequences</a:t>
            </a:r>
          </a:p>
          <a:p>
            <a:r>
              <a:rPr lang="en-US" dirty="0"/>
              <a:t>When designing a program, I never say: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Oh! I need a for-loop with an if-statement right here</a:t>
            </a:r>
            <a:r>
              <a:rPr lang="en-US" dirty="0"/>
              <a:t>”; instead, I say “</a:t>
            </a:r>
            <a:r>
              <a:rPr lang="en-US" i="1" dirty="0"/>
              <a:t>Oh! I need to filter for positive numbers here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08F3-F57D-F449-9C6F-60D473D7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programming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B2362-1CE2-0A40-BCFD-54C6C5742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139"/>
            <a:ext cx="10515600" cy="4566824"/>
          </a:xfrm>
        </p:spPr>
        <p:txBody>
          <a:bodyPr/>
          <a:lstStyle/>
          <a:p>
            <a:r>
              <a:rPr lang="en-US" dirty="0"/>
              <a:t>You're no doubt familiar with simple patterns such as:</a:t>
            </a:r>
          </a:p>
          <a:p>
            <a:pPr lvl="1"/>
            <a:r>
              <a:rPr lang="en-US" i="1" dirty="0"/>
              <a:t>sum the numbers in a list</a:t>
            </a:r>
            <a:endParaRPr lang="en-US" dirty="0"/>
          </a:p>
          <a:p>
            <a:pPr lvl="1"/>
            <a:r>
              <a:rPr lang="en-US" i="1" dirty="0"/>
              <a:t>count the elements in a list</a:t>
            </a:r>
            <a:endParaRPr lang="en-US" dirty="0"/>
          </a:p>
          <a:p>
            <a:r>
              <a:rPr lang="en-US" dirty="0"/>
              <a:t>But there are many many more, such as:</a:t>
            </a:r>
          </a:p>
          <a:p>
            <a:pPr lvl="1"/>
            <a:r>
              <a:rPr lang="en-US" i="1" dirty="0"/>
              <a:t>find all values in a list satisfying a condition</a:t>
            </a:r>
            <a:endParaRPr lang="en-US" dirty="0"/>
          </a:p>
          <a:p>
            <a:pPr lvl="1"/>
            <a:r>
              <a:rPr lang="en-US" i="1" dirty="0"/>
              <a:t>apply an operation to each element of a list to get new list</a:t>
            </a:r>
          </a:p>
          <a:p>
            <a:pPr lvl="1"/>
            <a:r>
              <a:rPr lang="en-US" i="1" dirty="0"/>
              <a:t>split a list of strings into 2 or more lists</a:t>
            </a:r>
          </a:p>
          <a:p>
            <a:pPr lvl="1"/>
            <a:r>
              <a:rPr lang="en-US" i="1" dirty="0"/>
              <a:t>merge two sorted lists</a:t>
            </a:r>
          </a:p>
          <a:p>
            <a:pPr lvl="1"/>
            <a:r>
              <a:rPr lang="en-US" i="1" dirty="0"/>
              <a:t>delete records in a </a:t>
            </a:r>
            <a:r>
              <a:rPr lang="en-US" i="1" dirty="0" err="1"/>
              <a:t>dataframe</a:t>
            </a:r>
            <a:r>
              <a:rPr lang="en-US" i="1" dirty="0"/>
              <a:t> that satisfy a condition</a:t>
            </a:r>
          </a:p>
          <a:p>
            <a:r>
              <a:rPr lang="en-US" dirty="0"/>
              <a:t>Think and plan at this level or higher, not the code level</a:t>
            </a:r>
          </a:p>
        </p:txBody>
      </p:sp>
    </p:spTree>
    <p:extLst>
      <p:ext uri="{BB962C8B-B14F-4D97-AF65-F5344CB8AC3E}">
        <p14:creationId xmlns:p14="http://schemas.microsoft.com/office/powerpoint/2010/main" val="304162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2F3B-27DC-5447-B92A-56726E76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6585" cy="1325563"/>
          </a:xfrm>
        </p:spPr>
        <p:txBody>
          <a:bodyPr/>
          <a:lstStyle/>
          <a:p>
            <a:r>
              <a:rPr lang="en-US" dirty="0"/>
              <a:t>Visualize behavior then identify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3CBE-048D-A346-AC1B-E76ED53F3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Think visually about how you would physically manipulate lists of data or extract information from data</a:t>
            </a:r>
          </a:p>
          <a:p>
            <a:r>
              <a:rPr lang="en-US" dirty="0"/>
              <a:t>Manually moving some data around on paper or in spreadsheet helps me to understand the operation to perform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EABFA-3598-1B4A-BF52-1390F3B32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08890"/>
            <a:ext cx="5758785" cy="1017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65E536-0A69-8549-BEFA-643A477BE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752" y="3647109"/>
            <a:ext cx="3721269" cy="3061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17CB1-DDC6-B246-A2BD-C7356D181EE8}"/>
              </a:ext>
            </a:extLst>
          </p:cNvPr>
          <p:cNvSpPr txBox="1"/>
          <p:nvPr/>
        </p:nvSpPr>
        <p:spPr>
          <a:xfrm rot="19330070">
            <a:off x="58646" y="494875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4754F"/>
                </a:solidFill>
              </a:rPr>
              <a:t>Sum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54400-E6CE-0143-9FA4-3AF037DBA5C8}"/>
              </a:ext>
            </a:extLst>
          </p:cNvPr>
          <p:cNvSpPr txBox="1"/>
          <p:nvPr/>
        </p:nvSpPr>
        <p:spPr>
          <a:xfrm>
            <a:off x="8030818" y="381662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4754F"/>
                </a:solidFill>
              </a:rPr>
              <a:t>Matrix addition</a:t>
            </a:r>
          </a:p>
        </p:txBody>
      </p:sp>
    </p:spTree>
    <p:extLst>
      <p:ext uri="{BB962C8B-B14F-4D97-AF65-F5344CB8AC3E}">
        <p14:creationId xmlns:p14="http://schemas.microsoft.com/office/powerpoint/2010/main" val="232277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6E53-466D-8F41-8383-A9453FC1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images project: flip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A4CED-45CF-7F42-B768-225A19F9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and move pixels around then identify index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09E32-17D9-B743-BE03-2D669076F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49" y="2796722"/>
            <a:ext cx="3834413" cy="2308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6CB070-DCE5-294E-A35D-F71DAC61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778" y="3129417"/>
            <a:ext cx="3705678" cy="1443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DA79A1-AE7F-494F-9E20-741EB9D8C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778" y="4761367"/>
            <a:ext cx="4201206" cy="10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1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1862</TotalTime>
  <Words>2841</Words>
  <Application>Microsoft Macintosh PowerPoint</Application>
  <PresentationFormat>Widescreen</PresentationFormat>
  <Paragraphs>321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Cambria Math</vt:lpstr>
      <vt:lpstr>Consolas</vt:lpstr>
      <vt:lpstr>Office Theme</vt:lpstr>
      <vt:lpstr>Programming Patterns in Python</vt:lpstr>
      <vt:lpstr>Don Knuth on "geekhood"</vt:lpstr>
      <vt:lpstr>How programmers design programs</vt:lpstr>
      <vt:lpstr>Example: data science program template</vt:lpstr>
      <vt:lpstr>Basic problem-solving strategy</vt:lpstr>
      <vt:lpstr>Low-level programming patterns</vt:lpstr>
      <vt:lpstr>Sample programming patterns</vt:lpstr>
      <vt:lpstr>Visualize behavior then identify pattern</vt:lpstr>
      <vt:lpstr>Example from images project: flip</vt:lpstr>
      <vt:lpstr>A parade of patterns</vt:lpstr>
      <vt:lpstr>Accumulate</vt:lpstr>
      <vt:lpstr>Map</vt:lpstr>
      <vt:lpstr>Combine</vt:lpstr>
      <vt:lpstr>Split</vt:lpstr>
      <vt:lpstr>Slice a list (or string)</vt:lpstr>
      <vt:lpstr>Filter</vt:lpstr>
      <vt:lpstr>Filtering rows of data</vt:lpstr>
      <vt:lpstr>Search</vt:lpstr>
      <vt:lpstr>Grid/matrix processing</vt:lpstr>
      <vt:lpstr>Image processing</vt:lpstr>
      <vt:lpstr>Applying patterns</vt:lpstr>
      <vt:lpstr>Exercise</vt:lpstr>
      <vt:lpstr>Exercise</vt:lpstr>
      <vt:lpstr>Exercise</vt:lpstr>
      <vt:lpstr>Exercise</vt:lpstr>
      <vt:lpstr>Exercise (part 1)</vt:lpstr>
      <vt:lpstr>Exercise (part 2)</vt:lpstr>
      <vt:lpstr>Exercise (part 3)</vt:lpstr>
      <vt:lpstr>Exercise (part 4)</vt:lpstr>
      <vt:lpstr>Exercise: What does it compute? What pattern is this? </vt:lpstr>
      <vt:lpstr>Exercise: what pattern is this?</vt:lpstr>
      <vt:lpstr>Exercise: what pattern is this?</vt:lpstr>
      <vt:lpstr>Exercise: what pattern is this?</vt:lpstr>
      <vt:lpstr>Exercise: what pattern is this?</vt:lpstr>
      <vt:lpstr>Exercise: what pattern is this?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Patterns in Python</dc:title>
  <dc:creator>Terence Parr</dc:creator>
  <cp:lastModifiedBy>Terence Parr</cp:lastModifiedBy>
  <cp:revision>115</cp:revision>
  <cp:lastPrinted>2021-07-19T16:37:39Z</cp:lastPrinted>
  <dcterms:created xsi:type="dcterms:W3CDTF">2021-06-03T20:17:23Z</dcterms:created>
  <dcterms:modified xsi:type="dcterms:W3CDTF">2021-07-19T16:37:51Z</dcterms:modified>
</cp:coreProperties>
</file>