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61"/>
    <p:restoredTop sz="94740"/>
  </p:normalViewPr>
  <p:slideViewPr>
    <p:cSldViewPr snapToGrid="0" snapToObjects="1">
      <p:cViewPr varScale="1">
        <p:scale>
          <a:sx n="94" d="100"/>
          <a:sy n="94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7/21/21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7/21/21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Methods_of_computing_square_roots#Babylonian_metho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parrt/msds501/blob/master/labs/sqrt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697278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Iterative computing pattern:</a:t>
            </a:r>
            <a:br>
              <a:rPr lang="en-US" b="1" dirty="0"/>
            </a:br>
            <a:r>
              <a:rPr lang="en-US" b="1" dirty="0"/>
              <a:t>approximating square root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How to compute values iteratively instead of symbolically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4FEB-53E4-1142-AA75-034019B9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0F1B7-AEE9-6142-8D5F-A751C96B1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lots of useful functions with no closed form solution, meaning we can't just do a computation and return the value</a:t>
            </a:r>
          </a:p>
          <a:p>
            <a:r>
              <a:rPr lang="en-US" dirty="0"/>
              <a:t>Instead, we approximate function values with iterative methods</a:t>
            </a:r>
          </a:p>
          <a:p>
            <a:r>
              <a:rPr lang="en-US" dirty="0"/>
              <a:t> Examples include:</a:t>
            </a:r>
          </a:p>
          <a:p>
            <a:pPr lvl="1"/>
            <a:r>
              <a:rPr lang="en-US" dirty="0"/>
              <a:t>sine (with Taylor series expansion)</a:t>
            </a:r>
          </a:p>
          <a:p>
            <a:pPr lvl="1"/>
            <a:r>
              <a:rPr lang="en-US" dirty="0"/>
              <a:t>square root (as we'll do in this lecture)</a:t>
            </a:r>
          </a:p>
          <a:p>
            <a:pPr lvl="1"/>
            <a:r>
              <a:rPr lang="en-US" dirty="0"/>
              <a:t>optimize a cost or error function (e.g., gradient descent in the introduction to machine learning course)</a:t>
            </a:r>
          </a:p>
        </p:txBody>
      </p:sp>
    </p:spTree>
    <p:extLst>
      <p:ext uri="{BB962C8B-B14F-4D97-AF65-F5344CB8AC3E}">
        <p14:creationId xmlns:p14="http://schemas.microsoft.com/office/powerpoint/2010/main" val="83301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6FD8B-C835-FA4F-9FDB-F37B15E5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Babylonian method for sqrt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1B0B9-9BCB-6B49-9EAF-C2871AA2BC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idea: pick an initial estimate,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and then iterate with better and better estimates,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using the (</a:t>
                </a:r>
                <a:r>
                  <a:rPr lang="en-US" dirty="0">
                    <a:hlinkClick r:id="rId2"/>
                  </a:rPr>
                  <a:t>Babylonian method</a:t>
                </a:r>
                <a:r>
                  <a:rPr lang="en-US" dirty="0"/>
                  <a:t>) recurrence relation: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process relies on the midpoint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getting closer and closer to the square root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amazing thing is that the iteration converges very quickly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1B0B9-9BCB-6B49-9EAF-C2871AA2BC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4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81B1-3366-964C-ACB2-25C5FA6E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10C61A-9A49-CC43-BE96-A2A692F780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04443" cy="4351338"/>
              </a:xfrm>
            </p:spPr>
            <p:txBody>
              <a:bodyPr/>
              <a:lstStyle/>
              <a:p>
                <a:r>
                  <a:rPr lang="en-US" dirty="0"/>
                  <a:t>Our goal is to write a function that takes a single number and returns it square root</a:t>
                </a:r>
              </a:p>
              <a:p>
                <a:r>
                  <a:rPr lang="en-US" dirty="0"/>
                  <a:t>What do we know about the function before thinking about code?</a:t>
                </a:r>
              </a:p>
              <a:p>
                <a:r>
                  <a:rPr lang="en-US" dirty="0"/>
                  <a:t>Well, we have a clear description of the problem per the recurrence relation, and we also have the function signature:</a:t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Because we are implementing a recurrence relation, we know that we will have a loop that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10C61A-9A49-CC43-BE96-A2A692F78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04443" cy="4351338"/>
              </a:xfrm>
              <a:blipFill>
                <a:blip r:embed="rId2"/>
                <a:stretch>
                  <a:fillRect l="-948" t="-2326" r="-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0AACFBB-45D2-FE4F-A225-691A833CD986}"/>
              </a:ext>
            </a:extLst>
          </p:cNvPr>
          <p:cNvSpPr/>
          <p:nvPr/>
        </p:nvSpPr>
        <p:spPr>
          <a:xfrm>
            <a:off x="4292883" y="4185238"/>
            <a:ext cx="38010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def sqrt(n): ...</a:t>
            </a:r>
          </a:p>
        </p:txBody>
      </p:sp>
    </p:spTree>
    <p:extLst>
      <p:ext uri="{BB962C8B-B14F-4D97-AF65-F5344CB8AC3E}">
        <p14:creationId xmlns:p14="http://schemas.microsoft.com/office/powerpoint/2010/main" val="105632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24A9-AE78-624B-A4D2-D5FD3A4A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D98C64-33DB-9E4C-A215-0C52B8A6FD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The terminating condition of the loop is when we have reached convergence or close to it</a:t>
                </a:r>
              </a:p>
              <a:p>
                <a:r>
                  <a:rPr lang="en-US" dirty="0"/>
                  <a:t>Convergence just means that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 is pretty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Because we can never compare two real numbers for equality, we must check for the difference being smaller than some small number like 0.00000001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D98C64-33DB-9E4C-A215-0C52B8A6F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86" t="-2326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7C7C5E7-92D1-C74C-838C-9A5DBB6C5B15}"/>
                  </a:ext>
                </a:extLst>
              </p:cNvPr>
              <p:cNvSpPr/>
              <p:nvPr/>
            </p:nvSpPr>
            <p:spPr>
              <a:xfrm>
                <a:off x="9023490" y="91768"/>
                <a:ext cx="3064044" cy="974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7C7C5E7-92D1-C74C-838C-9A5DBB6C5B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490" y="91768"/>
                <a:ext cx="3064044" cy="974562"/>
              </a:xfrm>
              <a:prstGeom prst="rect">
                <a:avLst/>
              </a:prstGeom>
              <a:blipFill>
                <a:blip r:embed="rId3"/>
                <a:stretch>
                  <a:fillRect r="-413"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05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3D00-AEC0-CA44-98CF-5C6B5CA4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B4A19-2C96-AE49-BC34-F500405E7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174"/>
            <a:ext cx="10515600" cy="4721789"/>
          </a:xfrm>
        </p:spPr>
        <p:txBody>
          <a:bodyPr/>
          <a:lstStyle/>
          <a:p>
            <a:r>
              <a:rPr lang="en-US" dirty="0"/>
              <a:t>Iterative methods all share the same basic outline</a:t>
            </a:r>
          </a:p>
          <a:p>
            <a:r>
              <a:rPr lang="en-US" dirty="0"/>
              <a:t>Python does not have a repeat-until loop so we fake it with an infinite loop containing a conditional that breaks out upon convergence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34B80C-A49F-AB4F-A2D9-1452CB3E9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02" y="3622787"/>
            <a:ext cx="5512282" cy="22398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F90D0B-62DD-AD45-90E1-A58F19614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818" y="3622787"/>
            <a:ext cx="5512283" cy="225574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38D027-FC15-2D43-A7D4-F791AF86E20E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0" cy="2566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36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D182-743D-1441-B677-1241E889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996757A-1FA9-B54A-B745-3B8CF25053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4671"/>
                <a:ext cx="10515600" cy="4692292"/>
              </a:xfrm>
            </p:spPr>
            <p:txBody>
              <a:bodyPr/>
              <a:lstStyle/>
              <a:p>
                <a:r>
                  <a:rPr lang="en-US" dirty="0"/>
                  <a:t>The translation to Python is straightforward but notice that we don't need to track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; we just need the previous/current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996757A-1FA9-B54A-B745-3B8CF25053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4671"/>
                <a:ext cx="10515600" cy="4692292"/>
              </a:xfrm>
              <a:blipFill>
                <a:blip r:embed="rId2"/>
                <a:stretch>
                  <a:fillRect l="-1086" t="-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CC8AF44-F148-DC40-8E60-F2E54095B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92" y="2395896"/>
            <a:ext cx="10003215" cy="43513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B346518-DBD2-7742-86E9-6F3D3B83D3BA}"/>
              </a:ext>
            </a:extLst>
          </p:cNvPr>
          <p:cNvSpPr/>
          <p:nvPr/>
        </p:nvSpPr>
        <p:spPr>
          <a:xfrm>
            <a:off x="10962968" y="6302477"/>
            <a:ext cx="884903" cy="44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78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AB44-794E-EC4E-9BE6-719B510A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our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8C37-F64F-4746-8989-A156F488F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97"/>
            <a:ext cx="10515600" cy="4623466"/>
          </a:xfrm>
        </p:spPr>
        <p:txBody>
          <a:bodyPr/>
          <a:lstStyle/>
          <a:p>
            <a:r>
              <a:rPr lang="en-US" dirty="0"/>
              <a:t>To test our square root approximation, we can compare it to </a:t>
            </a:r>
            <a:r>
              <a:rPr lang="en-US" b="1" dirty="0" err="1"/>
              <a:t>math.sqrt</a:t>
            </a:r>
            <a:r>
              <a:rPr lang="en-US" b="1" dirty="0"/>
              <a:t>() </a:t>
            </a:r>
            <a:r>
              <a:rPr lang="en-US" dirty="0"/>
              <a:t>and use </a:t>
            </a:r>
            <a:r>
              <a:rPr lang="en-US" dirty="0" err="1"/>
              <a:t>numpy's</a:t>
            </a:r>
            <a:r>
              <a:rPr lang="en-US" dirty="0"/>
              <a:t> </a:t>
            </a:r>
            <a:r>
              <a:rPr lang="en-US" b="1" dirty="0" err="1"/>
              <a:t>isclose</a:t>
            </a:r>
            <a:r>
              <a:rPr lang="en-US" b="1" dirty="0"/>
              <a:t>()</a:t>
            </a:r>
            <a:r>
              <a:rPr lang="en-US" dirty="0"/>
              <a:t> to do the 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29AD5-3394-3645-B70D-F0F25412C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00" y="2640986"/>
            <a:ext cx="6527800" cy="336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B12969-BBA0-944B-BEE4-002A06491369}"/>
              </a:ext>
            </a:extLst>
          </p:cNvPr>
          <p:cNvSpPr txBox="1"/>
          <p:nvPr/>
        </p:nvSpPr>
        <p:spPr>
          <a:xfrm>
            <a:off x="0" y="6445250"/>
            <a:ext cx="5533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The associated lab has an expanded version of these tests</a:t>
            </a:r>
          </a:p>
        </p:txBody>
      </p:sp>
    </p:spTree>
    <p:extLst>
      <p:ext uri="{BB962C8B-B14F-4D97-AF65-F5344CB8AC3E}">
        <p14:creationId xmlns:p14="http://schemas.microsoft.com/office/powerpoint/2010/main" val="612574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BA36-511A-5B42-8D29-F72AAB290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6B3F5C-80CE-B345-9B27-BBD05E311D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679426" cy="4351338"/>
              </a:xfrm>
            </p:spPr>
            <p:txBody>
              <a:bodyPr/>
              <a:lstStyle/>
              <a:p>
                <a:r>
                  <a:rPr lang="en-US" dirty="0"/>
                  <a:t>Go to the </a:t>
                </a:r>
                <a:r>
                  <a:rPr lang="en-US" dirty="0">
                    <a:hlinkClick r:id="rId2"/>
                  </a:rPr>
                  <a:t>notebook version of this lecture</a:t>
                </a:r>
                <a:r>
                  <a:rPr lang="en-US" dirty="0"/>
                  <a:t>[1] and do the exercise at the bottom</a:t>
                </a:r>
              </a:p>
              <a:p>
                <a:r>
                  <a:rPr lang="en-US" dirty="0"/>
                  <a:t>Try not to cut and paste the code; see if you can implement the recurrence relation yourself</a:t>
                </a:r>
              </a:p>
              <a:p>
                <a:r>
                  <a:rPr lang="en-US" dirty="0"/>
                  <a:t>Then</a:t>
                </a:r>
                <a:r>
                  <a:rPr lang="en-US"/>
                  <a:t>, add </a:t>
                </a:r>
                <a:r>
                  <a:rPr lang="en-US" dirty="0"/>
                  <a:t>a print statement so you can track how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values converge as we iterate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6B3F5C-80CE-B345-9B27-BBD05E311D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679426" cy="4351338"/>
              </a:xfrm>
              <a:blipFill>
                <a:blip r:embed="rId3"/>
                <a:stretch>
                  <a:fillRect l="-1316" t="-2326" r="-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1A92D46-8091-6D49-9EA4-D42FA9885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2648" y="1450463"/>
            <a:ext cx="1905000" cy="4330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C025E9-264D-734A-9109-8C3EBA7F8516}"/>
              </a:ext>
            </a:extLst>
          </p:cNvPr>
          <p:cNvSpPr/>
          <p:nvPr/>
        </p:nvSpPr>
        <p:spPr>
          <a:xfrm>
            <a:off x="9804855" y="976748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sqrt(125348.0)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62843-3FF6-DD45-904D-61CAC41508F0}"/>
              </a:ext>
            </a:extLst>
          </p:cNvPr>
          <p:cNvSpPr txBox="1"/>
          <p:nvPr/>
        </p:nvSpPr>
        <p:spPr>
          <a:xfrm>
            <a:off x="0" y="6488668"/>
            <a:ext cx="668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</a:t>
            </a:r>
            <a:r>
              <a:rPr lang="en-US" dirty="0">
                <a:hlinkClick r:id="rId2"/>
              </a:rPr>
              <a:t>https://github.com/parrt/msds501/blob/master/labs/sqrt.ipynb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9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1493</TotalTime>
  <Words>498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Consolas</vt:lpstr>
      <vt:lpstr>Office Theme</vt:lpstr>
      <vt:lpstr>Iterative computing pattern: approximating square root</vt:lpstr>
      <vt:lpstr>Iterative computing</vt:lpstr>
      <vt:lpstr>Babylonian method for sqrt</vt:lpstr>
      <vt:lpstr>The goal</vt:lpstr>
      <vt:lpstr>Convergence</vt:lpstr>
      <vt:lpstr>Algorithm</vt:lpstr>
      <vt:lpstr>Implementation</vt:lpstr>
      <vt:lpstr>Testing our implementation</vt:lpstr>
      <vt:lpstr>Exercise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Approximating square root iteratively</dc:title>
  <dc:creator>Terence Parr</dc:creator>
  <cp:lastModifiedBy>Microsoft Office User</cp:lastModifiedBy>
  <cp:revision>22</cp:revision>
  <cp:lastPrinted>2021-06-20T19:38:10Z</cp:lastPrinted>
  <dcterms:created xsi:type="dcterms:W3CDTF">2021-06-20T19:05:58Z</dcterms:created>
  <dcterms:modified xsi:type="dcterms:W3CDTF">2021-07-21T16:59:34Z</dcterms:modified>
</cp:coreProperties>
</file>