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0" r:id="rId3"/>
    <p:sldId id="291" r:id="rId4"/>
    <p:sldId id="289" r:id="rId5"/>
    <p:sldId id="292" r:id="rId6"/>
    <p:sldId id="293" r:id="rId7"/>
    <p:sldId id="294" r:id="rId8"/>
    <p:sldId id="295" r:id="rId9"/>
    <p:sldId id="296" r:id="rId10"/>
    <p:sldId id="297" r:id="rId11"/>
    <p:sldId id="298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git.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git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github.com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backblaze.com/r/02j31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 to git / </a:t>
            </a:r>
            <a:r>
              <a:rPr lang="en-US" b="1" dirty="0" err="1"/>
              <a:t>github.com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Version control and code sharing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14FB-BE4F-4F44-B3C5-978A708F6DCD}"/>
              </a:ext>
            </a:extLst>
          </p:cNvPr>
          <p:cNvSpPr txBox="1"/>
          <p:nvPr/>
        </p:nvSpPr>
        <p:spPr>
          <a:xfrm>
            <a:off x="0" y="6488668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https://github.com/parrt/msds501/blob/master/notes/git.md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D53B-FEB0-924A-8FCA-B2D6FCCD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612B-6E79-ED41-B173-7172AA60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/>
          <a:lstStyle/>
          <a:p>
            <a:r>
              <a:rPr lang="en-US" dirty="0"/>
              <a:t>I can access your repos mirrored on </a:t>
            </a:r>
            <a:r>
              <a:rPr lang="en-US" dirty="0" err="1"/>
              <a:t>github</a:t>
            </a:r>
            <a:r>
              <a:rPr lang="en-US" dirty="0"/>
              <a:t>, whereas I have no access to your laptop hard drive</a:t>
            </a:r>
          </a:p>
          <a:p>
            <a:r>
              <a:rPr lang="en-US" dirty="0"/>
              <a:t>To grade projects, I will </a:t>
            </a:r>
            <a:r>
              <a:rPr lang="en-US" b="1" dirty="0"/>
              <a:t>clone</a:t>
            </a:r>
            <a:r>
              <a:rPr lang="en-US" dirty="0"/>
              <a:t> your repository onto my hard disk</a:t>
            </a:r>
          </a:p>
          <a:p>
            <a:r>
              <a:rPr lang="en-US" dirty="0"/>
              <a:t>If you make changes, I can </a:t>
            </a:r>
            <a:r>
              <a:rPr lang="en-US" b="1" dirty="0"/>
              <a:t>pull</a:t>
            </a:r>
            <a:r>
              <a:rPr lang="en-US" dirty="0"/>
              <a:t> those in after you </a:t>
            </a:r>
            <a:r>
              <a:rPr lang="en-US" b="1" dirty="0"/>
              <a:t>commit</a:t>
            </a:r>
            <a:r>
              <a:rPr lang="en-US" dirty="0"/>
              <a:t>/</a:t>
            </a:r>
            <a:r>
              <a:rPr lang="en-US" b="1" dirty="0"/>
              <a:t>push</a:t>
            </a:r>
          </a:p>
          <a:p>
            <a:r>
              <a:rPr lang="en-US" dirty="0"/>
              <a:t>I can make comments and then push back to your </a:t>
            </a:r>
            <a:r>
              <a:rPr lang="en-US" dirty="0" err="1"/>
              <a:t>github</a:t>
            </a:r>
            <a:r>
              <a:rPr lang="en-US" dirty="0"/>
              <a:t> repo, which you can then </a:t>
            </a:r>
            <a:r>
              <a:rPr lang="en-US" b="1" dirty="0"/>
              <a:t>pull</a:t>
            </a:r>
            <a:r>
              <a:rPr lang="en-US" dirty="0"/>
              <a:t> down to your laptop</a:t>
            </a:r>
          </a:p>
          <a:p>
            <a:r>
              <a:rPr lang="en-US" dirty="0"/>
              <a:t>This is how multiple programmers communicate, and how I share work between my work and home machines</a:t>
            </a:r>
          </a:p>
        </p:txBody>
      </p:sp>
    </p:spTree>
    <p:extLst>
      <p:ext uri="{BB962C8B-B14F-4D97-AF65-F5344CB8AC3E}">
        <p14:creationId xmlns:p14="http://schemas.microsoft.com/office/powerpoint/2010/main" val="18223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F3AC-0D5F-2549-B226-97A41D17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3C7F-A98D-E14C-8176-0D8D12A1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2"/>
            <a:ext cx="10515600" cy="48735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recommend using a git GUI like </a:t>
            </a:r>
            <a:r>
              <a:rPr lang="en-US" dirty="0">
                <a:hlinkClick r:id="rId2"/>
              </a:rPr>
              <a:t>fork</a:t>
            </a:r>
            <a:r>
              <a:rPr lang="en-US" dirty="0"/>
              <a:t> but we’ll use the command line to learn the actual sequence of operations</a:t>
            </a:r>
          </a:p>
          <a:p>
            <a:r>
              <a:rPr lang="en-US" b="1" dirty="0"/>
              <a:t>git clone </a:t>
            </a:r>
            <a:r>
              <a:rPr lang="en-US" i="1" dirty="0" err="1"/>
              <a:t>github_url</a:t>
            </a:r>
            <a:endParaRPr lang="en-US" i="1" dirty="0"/>
          </a:p>
          <a:p>
            <a:r>
              <a:rPr lang="en-US" b="1" dirty="0"/>
              <a:t>git add </a:t>
            </a:r>
            <a:r>
              <a:rPr lang="en-US" i="1" dirty="0" err="1"/>
              <a:t>file_or_dir</a:t>
            </a:r>
            <a:endParaRPr lang="en-US" i="1" dirty="0"/>
          </a:p>
          <a:p>
            <a:r>
              <a:rPr lang="en-US" b="1" dirty="0"/>
              <a:t>git </a:t>
            </a:r>
            <a:r>
              <a:rPr lang="en-US" b="1" dirty="0" err="1"/>
              <a:t>rm</a:t>
            </a:r>
            <a:r>
              <a:rPr lang="en-US" b="1" dirty="0"/>
              <a:t> </a:t>
            </a:r>
            <a:r>
              <a:rPr lang="en-US" i="1" dirty="0"/>
              <a:t>filename</a:t>
            </a:r>
          </a:p>
          <a:p>
            <a:r>
              <a:rPr lang="en-US" b="1" dirty="0"/>
              <a:t>git commit -a -m</a:t>
            </a:r>
            <a:r>
              <a:rPr lang="en-US" dirty="0"/>
              <a:t> ‘</a:t>
            </a:r>
            <a:r>
              <a:rPr lang="en-US" i="1" dirty="0"/>
              <a:t>commit message</a:t>
            </a:r>
            <a:r>
              <a:rPr lang="en-US" dirty="0"/>
              <a:t>’</a:t>
            </a:r>
          </a:p>
          <a:p>
            <a:r>
              <a:rPr lang="en-US" b="1" dirty="0"/>
              <a:t>git push origin main</a:t>
            </a:r>
          </a:p>
          <a:p>
            <a:r>
              <a:rPr lang="en-US" b="1" dirty="0"/>
              <a:t>git pull origin main</a:t>
            </a:r>
          </a:p>
          <a:p>
            <a:r>
              <a:rPr lang="en-US" b="1" dirty="0"/>
              <a:t>git reset --hard HEAD</a:t>
            </a:r>
          </a:p>
          <a:p>
            <a:r>
              <a:rPr lang="en-US" b="1" dirty="0"/>
              <a:t>git checkout – </a:t>
            </a:r>
            <a:r>
              <a:rPr lang="en-US" i="1" dirty="0"/>
              <a:t>filename</a:t>
            </a:r>
          </a:p>
          <a:p>
            <a:r>
              <a:rPr lang="en-US" b="1" dirty="0"/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160866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BA0A-881A-F943-A777-0550AC7E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5272-7A4F-6B4B-9F65-4933DBE9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 that tracks changes to files and directories within a repository</a:t>
            </a:r>
          </a:p>
          <a:p>
            <a:r>
              <a:rPr lang="en-US" dirty="0"/>
              <a:t>A repository is just a subtree containing files and directories that we tell git to treat as a repository</a:t>
            </a:r>
          </a:p>
          <a:p>
            <a:r>
              <a:rPr lang="en-US" dirty="0"/>
              <a:t>Git allows multiple workers to operate on two different copies of the repository without getting confused or losing changes</a:t>
            </a:r>
          </a:p>
          <a:p>
            <a:r>
              <a:rPr lang="en-US" dirty="0"/>
              <a:t>Workers push/pull changes from a repo on one machine to a repo on a collaborator’s machine</a:t>
            </a:r>
          </a:p>
          <a:p>
            <a:r>
              <a:rPr lang="en-US" dirty="0"/>
              <a:t>Git is a program that runs on your laptop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84C52-FC58-C44A-A64D-83946D9B62C6}"/>
              </a:ext>
            </a:extLst>
          </p:cNvPr>
          <p:cNvSpPr txBox="1"/>
          <p:nvPr/>
        </p:nvSpPr>
        <p:spPr>
          <a:xfrm>
            <a:off x="0" y="6488668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https://github.com/parrt/msds501/blob/master/notes/git.md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3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AE4B-AD60-C344-9EA3-E50A5936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github.com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90A0-5CA1-6C4C-BFEB-B66A7B06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970"/>
            <a:ext cx="6058711" cy="495137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Github.com</a:t>
            </a:r>
            <a:r>
              <a:rPr lang="en-US" dirty="0"/>
              <a:t> is a website that hosts</a:t>
            </a:r>
            <a:br>
              <a:rPr lang="en-US" dirty="0"/>
            </a:br>
            <a:r>
              <a:rPr lang="en-US" dirty="0"/>
              <a:t>repositories, making collaboration</a:t>
            </a:r>
            <a:br>
              <a:rPr lang="en-US" dirty="0"/>
            </a:br>
            <a:r>
              <a:rPr lang="en-US" dirty="0"/>
              <a:t>much easier</a:t>
            </a:r>
          </a:p>
          <a:p>
            <a:r>
              <a:rPr lang="en-US" dirty="0"/>
              <a:t>Web interface to your repo files</a:t>
            </a:r>
          </a:p>
          <a:p>
            <a:r>
              <a:rPr lang="en-US" dirty="0">
                <a:solidFill>
                  <a:srgbClr val="E4754F"/>
                </a:solidFill>
              </a:rPr>
              <a:t>A free backup!</a:t>
            </a:r>
          </a:p>
          <a:p>
            <a:r>
              <a:rPr lang="en-US" dirty="0"/>
              <a:t>Note: git != </a:t>
            </a:r>
            <a:r>
              <a:rPr lang="en-US" dirty="0" err="1"/>
              <a:t>github.com</a:t>
            </a:r>
            <a:endParaRPr lang="en-US" dirty="0"/>
          </a:p>
          <a:p>
            <a:pPr lvl="1"/>
            <a:r>
              <a:rPr lang="en-US" dirty="0"/>
              <a:t>git is program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is a web site/server</a:t>
            </a:r>
          </a:p>
          <a:p>
            <a:r>
              <a:rPr lang="en-US" dirty="0"/>
              <a:t>For our purposes, we’ll</a:t>
            </a:r>
            <a:br>
              <a:rPr lang="en-US" dirty="0"/>
            </a:br>
            <a:r>
              <a:rPr lang="en-US" dirty="0"/>
              <a:t>ignore the advanced</a:t>
            </a:r>
            <a:br>
              <a:rPr lang="en-US" dirty="0"/>
            </a:br>
            <a:r>
              <a:rPr lang="en-US" dirty="0"/>
              <a:t>capabilities, such as</a:t>
            </a:r>
            <a:br>
              <a:rPr lang="en-US" dirty="0"/>
            </a:br>
            <a:r>
              <a:rPr lang="en-US" dirty="0"/>
              <a:t>branching and merging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2D10-9803-424A-8993-96FE82FE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60" y="680935"/>
            <a:ext cx="6866258" cy="519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F5BE0A-F050-C148-A9E0-BA64F9C6CC06}"/>
              </a:ext>
            </a:extLst>
          </p:cNvPr>
          <p:cNvSpPr txBox="1"/>
          <p:nvPr/>
        </p:nvSpPr>
        <p:spPr>
          <a:xfrm>
            <a:off x="50260" y="648866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github learning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2C9A-F5E9-1F46-B10C-9D9585B7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3E9A-A091-4C41-ACB7-DCD76B9A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commercial developer uses revision control at work</a:t>
            </a:r>
          </a:p>
          <a:p>
            <a:r>
              <a:rPr lang="en-US" dirty="0"/>
              <a:t>Every company you will encounter uses it</a:t>
            </a:r>
          </a:p>
          <a:p>
            <a:r>
              <a:rPr lang="en-US" dirty="0"/>
              <a:t>For that reason alone, you need to learn revision control to be functional in a commercial setting, such as your practicum</a:t>
            </a:r>
          </a:p>
          <a:p>
            <a:r>
              <a:rPr lang="en-US" dirty="0"/>
              <a:t>In this class and future classes, you will also use revision control to submit your work</a:t>
            </a:r>
          </a:p>
        </p:txBody>
      </p:sp>
    </p:spTree>
    <p:extLst>
      <p:ext uri="{BB962C8B-B14F-4D97-AF65-F5344CB8AC3E}">
        <p14:creationId xmlns:p14="http://schemas.microsoft.com/office/powerpoint/2010/main" val="426508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5DF-330F-2645-9FFF-CF01A279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 to backup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DCA3-D748-3140-B93A-DAB00473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09"/>
            <a:ext cx="10515600" cy="48443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your laptop is stolen, we will be sympathetic but not excuse missing projects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doubles as a backup</a:t>
            </a:r>
          </a:p>
          <a:p>
            <a:pPr lvl="1"/>
            <a:r>
              <a:rPr lang="en-US" dirty="0"/>
              <a:t>but I recommend you also get </a:t>
            </a:r>
            <a:r>
              <a:rPr lang="en-US" dirty="0">
                <a:hlinkClick r:id="rId2"/>
              </a:rPr>
              <a:t>backblaze</a:t>
            </a:r>
            <a:r>
              <a:rPr lang="en-US" dirty="0"/>
              <a:t> to keep off-site backups of your disk</a:t>
            </a:r>
          </a:p>
          <a:p>
            <a:r>
              <a:rPr lang="en-US" dirty="0"/>
              <a:t>Personally, I also have a local </a:t>
            </a:r>
            <a:r>
              <a:rPr lang="en-US" dirty="0" err="1"/>
              <a:t>Timemachine</a:t>
            </a:r>
            <a:r>
              <a:rPr lang="en-US" dirty="0"/>
              <a:t> OS X backup drive sitting next to my computer that takes a snapshot every hour</a:t>
            </a:r>
          </a:p>
          <a:p>
            <a:r>
              <a:rPr lang="en-US" dirty="0"/>
              <a:t>Using this multi-tiered backup strategy is a good way to think about how programmers use revision control</a:t>
            </a:r>
          </a:p>
          <a:p>
            <a:pPr lvl="1"/>
            <a:r>
              <a:rPr lang="en-US" dirty="0"/>
              <a:t>git is kind of like Time Machine, a local backup (that tracks changes)</a:t>
            </a:r>
          </a:p>
          <a:p>
            <a:pPr lvl="1"/>
            <a:r>
              <a:rPr lang="en-US" dirty="0" err="1"/>
              <a:t>github.com</a:t>
            </a:r>
            <a:r>
              <a:rPr lang="en-US" dirty="0"/>
              <a:t> is kind of like the off-site </a:t>
            </a:r>
            <a:r>
              <a:rPr lang="en-US" dirty="0" err="1"/>
              <a:t>backblaze</a:t>
            </a:r>
            <a:r>
              <a:rPr lang="en-US" dirty="0"/>
              <a:t> cloud-based backup </a:t>
            </a:r>
          </a:p>
          <a:p>
            <a:r>
              <a:rPr lang="en-US" dirty="0"/>
              <a:t>The difference between git and a backup system is that we tell git </a:t>
            </a:r>
            <a:r>
              <a:rPr lang="en-US" b="1" dirty="0"/>
              <a:t>when</a:t>
            </a:r>
            <a:r>
              <a:rPr lang="en-US" dirty="0"/>
              <a:t> to take a snapshot</a:t>
            </a:r>
          </a:p>
          <a:p>
            <a:r>
              <a:rPr lang="en-US" dirty="0"/>
              <a:t>Each snapshot should be a logical chunk of work done to your files</a:t>
            </a:r>
          </a:p>
        </p:txBody>
      </p:sp>
    </p:spTree>
    <p:extLst>
      <p:ext uri="{BB962C8B-B14F-4D97-AF65-F5344CB8AC3E}">
        <p14:creationId xmlns:p14="http://schemas.microsoft.com/office/powerpoint/2010/main" val="147656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DA88-28C2-864D-801A-C9C3E163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(Repos)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7BF2-90B6-9A4E-A5FF-F74DD8A2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only do we have to tell git </a:t>
            </a:r>
            <a:r>
              <a:rPr lang="en-US" b="1" dirty="0"/>
              <a:t>when</a:t>
            </a:r>
            <a:r>
              <a:rPr lang="en-US" dirty="0"/>
              <a:t> to take a snapshot, we also tell it </a:t>
            </a:r>
            <a:r>
              <a:rPr lang="en-US" b="1" dirty="0"/>
              <a:t>what</a:t>
            </a:r>
            <a:r>
              <a:rPr lang="en-US" dirty="0"/>
              <a:t> files to pay attention to (in the repo directory)</a:t>
            </a:r>
          </a:p>
          <a:p>
            <a:r>
              <a:rPr lang="en-US" dirty="0"/>
              <a:t>Each project you work on is in a directory and all of the files associated with that project sit somewhere under that subtree</a:t>
            </a:r>
          </a:p>
          <a:p>
            <a:r>
              <a:rPr lang="en-US" dirty="0"/>
              <a:t>The file set is called a </a:t>
            </a:r>
            <a:r>
              <a:rPr lang="en-US" i="1" dirty="0"/>
              <a:t>repository</a:t>
            </a:r>
            <a:r>
              <a:rPr lang="en-US" dirty="0"/>
              <a:t> and at any given time, my computer has lots and lots of these repositories</a:t>
            </a:r>
          </a:p>
          <a:p>
            <a:r>
              <a:rPr lang="en-US" dirty="0"/>
              <a:t>A git repository instance is just a directory but it also has a </a:t>
            </a:r>
            <a:r>
              <a:rPr lang="en-US" b="1" dirty="0"/>
              <a:t>.git</a:t>
            </a:r>
            <a:r>
              <a:rPr lang="en-US" dirty="0"/>
              <a:t> (hidden) directory, with a database of all changes</a:t>
            </a:r>
          </a:p>
          <a:p>
            <a:r>
              <a:rPr lang="en-US" dirty="0"/>
              <a:t>To remove a repo, just </a:t>
            </a:r>
            <a:r>
              <a:rPr lang="en-US" b="1" dirty="0" err="1"/>
              <a:t>rm</a:t>
            </a:r>
            <a:r>
              <a:rPr lang="en-US" dirty="0"/>
              <a:t> the whole repo directory; there is no central server to notify</a:t>
            </a:r>
          </a:p>
        </p:txBody>
      </p:sp>
    </p:spTree>
    <p:extLst>
      <p:ext uri="{BB962C8B-B14F-4D97-AF65-F5344CB8AC3E}">
        <p14:creationId xmlns:p14="http://schemas.microsoft.com/office/powerpoint/2010/main" val="32861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61A1-72E7-1C4A-9D67-88A6088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1860-0040-4A44-AAC2-0AF46A88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the Time Machine backup, git tracks snapshots as the difference from the last time you requested a snapshot</a:t>
            </a:r>
          </a:p>
          <a:p>
            <a:r>
              <a:rPr lang="en-US" dirty="0"/>
              <a:t>Each snapshot is called a </a:t>
            </a:r>
            <a:r>
              <a:rPr lang="en-US" i="1" dirty="0"/>
              <a:t>commit</a:t>
            </a:r>
            <a:r>
              <a:rPr lang="en-US" dirty="0"/>
              <a:t> (and programmers think of these commits as </a:t>
            </a:r>
            <a:r>
              <a:rPr lang="en-US" i="1" dirty="0"/>
              <a:t>transactions</a:t>
            </a:r>
            <a:r>
              <a:rPr lang="en-US" dirty="0"/>
              <a:t>)</a:t>
            </a:r>
          </a:p>
          <a:p>
            <a:r>
              <a:rPr lang="en-US" dirty="0"/>
              <a:t>Perform a commit to lock in a logical chunk of work, such as the addition of a feature or fixing of a bug</a:t>
            </a:r>
          </a:p>
        </p:txBody>
      </p:sp>
    </p:spTree>
    <p:extLst>
      <p:ext uri="{BB962C8B-B14F-4D97-AF65-F5344CB8AC3E}">
        <p14:creationId xmlns:p14="http://schemas.microsoft.com/office/powerpoint/2010/main" val="218436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FB96-1660-4C49-824D-FF17795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log (history)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272B-0F50-884A-A9FD-41B8A446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/>
          <a:lstStyle/>
          <a:p>
            <a:r>
              <a:rPr lang="en-US" dirty="0"/>
              <a:t>Having a complete list of changes is extremely useful</a:t>
            </a:r>
          </a:p>
          <a:p>
            <a:r>
              <a:rPr lang="en-US" dirty="0"/>
              <a:t>We can revert those change sets later</a:t>
            </a:r>
          </a:p>
          <a:p>
            <a:r>
              <a:rPr lang="en-US" dirty="0"/>
              <a:t>We can discover who created or when a bug was introduced</a:t>
            </a:r>
          </a:p>
          <a:p>
            <a:r>
              <a:rPr lang="en-US" dirty="0"/>
              <a:t>Can temporarily reset your repository to a moment in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51609-BBE1-3D47-836F-58B0CD0C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76" y="3586942"/>
            <a:ext cx="7779426" cy="26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8A23-F1A9-9041-924B-6A2216F6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from, pushing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6621-5CDE-7B43-B9BC-2D556306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with the analogy now, </a:t>
            </a:r>
            <a:r>
              <a:rPr lang="en-US" dirty="0" err="1"/>
              <a:t>github.com</a:t>
            </a:r>
            <a:r>
              <a:rPr lang="en-US" dirty="0"/>
              <a:t> is like the off-site cloud-based backup</a:t>
            </a:r>
          </a:p>
          <a:p>
            <a:r>
              <a:rPr lang="en-US" dirty="0"/>
              <a:t>Each repo you mirror at </a:t>
            </a:r>
            <a:r>
              <a:rPr lang="en-US" dirty="0" err="1"/>
              <a:t>github</a:t>
            </a:r>
            <a:r>
              <a:rPr lang="en-US" dirty="0"/>
              <a:t> is like a free backup</a:t>
            </a:r>
          </a:p>
          <a:p>
            <a:r>
              <a:rPr lang="en-US" dirty="0"/>
              <a:t>We’ll likely create a repo using a web interface at </a:t>
            </a:r>
            <a:r>
              <a:rPr lang="en-US" dirty="0" err="1"/>
              <a:t>github</a:t>
            </a:r>
            <a:r>
              <a:rPr lang="en-US" dirty="0"/>
              <a:t> then </a:t>
            </a:r>
            <a:r>
              <a:rPr lang="en-US" b="1" dirty="0"/>
              <a:t>clone</a:t>
            </a:r>
            <a:r>
              <a:rPr lang="en-US" dirty="0"/>
              <a:t> that repo to an (initially empty) directory on our laptop</a:t>
            </a:r>
          </a:p>
          <a:p>
            <a:r>
              <a:rPr lang="en-US" dirty="0"/>
              <a:t>As with committing changes, we also have to specifically </a:t>
            </a:r>
            <a:r>
              <a:rPr lang="en-US" b="1" dirty="0"/>
              <a:t>push</a:t>
            </a:r>
            <a:r>
              <a:rPr lang="en-US" dirty="0"/>
              <a:t> changes to the local repository back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Every push ensures that the complete file set and git change database (in </a:t>
            </a:r>
            <a:r>
              <a:rPr lang="en-US" b="1" dirty="0"/>
              <a:t>.git</a:t>
            </a:r>
            <a:r>
              <a:rPr lang="en-US" dirty="0"/>
              <a:t> subdirectory) is mirrored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911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 to git / github.com</vt:lpstr>
      <vt:lpstr>What is git?</vt:lpstr>
      <vt:lpstr>What is github.com?</vt:lpstr>
      <vt:lpstr>Motivation</vt:lpstr>
      <vt:lpstr>An analogy to backup systems</vt:lpstr>
      <vt:lpstr>Repositories (Repos)</vt:lpstr>
      <vt:lpstr>Committing changes</vt:lpstr>
      <vt:lpstr>Commit log (history)</vt:lpstr>
      <vt:lpstr>Cloning from, pushing to github</vt:lpstr>
      <vt:lpstr>Collaboration</vt:lpstr>
      <vt:lpstr>Key commands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github.com</dc:title>
  <dc:creator>Microsoft Office User</dc:creator>
  <cp:lastModifiedBy>Microsoft Office User</cp:lastModifiedBy>
  <cp:revision>37</cp:revision>
  <cp:lastPrinted>2019-02-12T19:51:14Z</cp:lastPrinted>
  <dcterms:created xsi:type="dcterms:W3CDTF">2021-06-08T22:22:06Z</dcterms:created>
  <dcterms:modified xsi:type="dcterms:W3CDTF">2021-06-08T23:31:45Z</dcterms:modified>
</cp:coreProperties>
</file>