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Object-oriented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EE1F-90D9-AC43-8E7C-833D59F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377-CE8B-6E4E-AF43-6C830B7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been working with functions and packages of functions, as well as defining our own functions</a:t>
            </a:r>
          </a:p>
          <a:p>
            <a:r>
              <a:rPr lang="en-US" dirty="0"/>
              <a:t>It turns out, though, that we've been working with objects all along, we just haven't recognized them as such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F8EA38-4AD5-CE4C-83EF-74BF9D7E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23" y="3723378"/>
            <a:ext cx="6807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81C7-255E-6E4F-895C-F553C36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41F9-A0A6-A746-A2F3-496B4B46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for an object and is the name of the type</a:t>
            </a:r>
          </a:p>
          <a:p>
            <a:r>
              <a:rPr lang="en-US" dirty="0"/>
              <a:t>A class </a:t>
            </a:r>
            <a:r>
              <a:rPr lang="en-US" i="1" dirty="0"/>
              <a:t>encapsulates</a:t>
            </a:r>
            <a:r>
              <a:rPr lang="en-US" dirty="0"/>
              <a:t> the state (</a:t>
            </a:r>
            <a:r>
              <a:rPr lang="en-US" i="1" dirty="0"/>
              <a:t>fields</a:t>
            </a:r>
            <a:r>
              <a:rPr lang="en-US" dirty="0"/>
              <a:t>) and behavior of an object</a:t>
            </a:r>
          </a:p>
          <a:p>
            <a:r>
              <a:rPr lang="en-US" dirty="0"/>
              <a:t>An object is called an </a:t>
            </a:r>
            <a:r>
              <a:rPr lang="en-US" i="1" dirty="0"/>
              <a:t>instance</a:t>
            </a:r>
            <a:r>
              <a:rPr lang="en-US" dirty="0"/>
              <a:t> of the class</a:t>
            </a:r>
          </a:p>
          <a:p>
            <a:r>
              <a:rPr lang="en-US" dirty="0"/>
              <a:t>In common speech, we often use the terms interchangeably</a:t>
            </a:r>
          </a:p>
          <a:p>
            <a:r>
              <a:rPr lang="en-US" dirty="0"/>
              <a:t>Methods are just functions associated with classes (behavior)</a:t>
            </a:r>
          </a:p>
          <a:p>
            <a:r>
              <a:rPr lang="en-US" dirty="0"/>
              <a:t>Python has both functions and </a:t>
            </a:r>
            <a:r>
              <a:rPr lang="en-US" i="1" dirty="0"/>
              <a:t>methods</a:t>
            </a:r>
            <a:r>
              <a:rPr lang="en-US" dirty="0"/>
              <a:t> of object programming, which is why there is both </a:t>
            </a:r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and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</a:p>
          <a:p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is implemented as </a:t>
            </a:r>
            <a:r>
              <a:rPr lang="en-US" b="1" dirty="0" err="1"/>
              <a:t>str.lower</a:t>
            </a:r>
            <a:r>
              <a:rPr lang="en-US" b="1" dirty="0"/>
              <a:t>(x)</a:t>
            </a:r>
          </a:p>
          <a:p>
            <a:r>
              <a:rPr lang="en-US" dirty="0"/>
              <a:t>Objects came later in Python and the syntax is a bit awkward compared to other OO languages</a:t>
            </a:r>
          </a:p>
        </p:txBody>
      </p:sp>
    </p:spTree>
    <p:extLst>
      <p:ext uri="{BB962C8B-B14F-4D97-AF65-F5344CB8AC3E}">
        <p14:creationId xmlns:p14="http://schemas.microsoft.com/office/powerpoint/2010/main" val="23148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E51-EF4F-B642-B82F-C823F26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D6CF-A184-B649-8168-B44125A2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hunter-gatherer brain views the world as a collection of objects that interact by sending messages</a:t>
            </a:r>
          </a:p>
          <a:p>
            <a:r>
              <a:rPr lang="en-US" dirty="0"/>
              <a:t>An OO programming paradigm maps well to real-world problems that we try to solve or simulate via computer</a:t>
            </a:r>
          </a:p>
          <a:p>
            <a:r>
              <a:rPr lang="en-US" dirty="0"/>
              <a:t>We are at our best when programming the way our minds are hardwired to think</a:t>
            </a:r>
          </a:p>
          <a:p>
            <a:r>
              <a:rPr lang="en-US" dirty="0"/>
              <a:t>Map real-world entities onto programming constructs; nouns become objects and verbs become methods</a:t>
            </a:r>
          </a:p>
        </p:txBody>
      </p:sp>
    </p:spTree>
    <p:extLst>
      <p:ext uri="{BB962C8B-B14F-4D97-AF65-F5344CB8AC3E}">
        <p14:creationId xmlns:p14="http://schemas.microsoft.com/office/powerpoint/2010/main" val="29462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40CD-E8BF-384E-A9E1-1E484F71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versus object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FD8E-18D3-AE4E-8D1F-F575558E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9513" cy="4351338"/>
          </a:xfrm>
        </p:spPr>
        <p:txBody>
          <a:bodyPr/>
          <a:lstStyle/>
          <a:p>
            <a:r>
              <a:rPr lang="en-US" dirty="0"/>
              <a:t>The dot ’.’ operator is overloaded in Python to mean both package member and object member access</a:t>
            </a:r>
          </a:p>
          <a:p>
            <a:r>
              <a:rPr lang="en-US" dirty="0"/>
              <a:t>When we see </a:t>
            </a:r>
            <a:r>
              <a:rPr lang="en-US" b="1" dirty="0" err="1"/>
              <a:t>a.f</a:t>
            </a:r>
            <a:r>
              <a:rPr lang="en-US" b="1" dirty="0"/>
              <a:t>()</a:t>
            </a:r>
            <a:r>
              <a:rPr lang="en-US" dirty="0"/>
              <a:t>, we don't know whether </a:t>
            </a:r>
            <a:r>
              <a:rPr lang="en-US" b="1" dirty="0"/>
              <a:t>f</a:t>
            </a:r>
            <a:r>
              <a:rPr lang="en-US" dirty="0"/>
              <a:t> is a member of the package identified by </a:t>
            </a:r>
            <a:r>
              <a:rPr lang="en-US" b="1" dirty="0"/>
              <a:t>a</a:t>
            </a:r>
            <a:r>
              <a:rPr lang="en-US" dirty="0"/>
              <a:t> or a method in the object referred to by </a:t>
            </a:r>
            <a:r>
              <a:rPr lang="en-US" b="1" dirty="0"/>
              <a:t>a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9504084-3D5F-B046-88C5-822FD6DC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59" y="1690688"/>
            <a:ext cx="2857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5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8164-4ECF-9C4B-A763-15A33B2F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0126-3D62-A844-A01D-3A98555D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are the various words, subexpressions here?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np.log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sklearn.ensemble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RandomForestRegressor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foo.csv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df_train.columns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img.convert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("L")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df["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saledate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dt.year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df_train.isnull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().any().head(60)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5B0-2AEA-0240-8ED5-AA6CA68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group related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0984-9BE0-8E4E-9D87-6D64C47E4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baby step into the object-oriented world by associating an author and title for a few books; easiest way is with a dictionary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2EEF31-C9F4-6A41-AF24-97BE6F2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679976"/>
            <a:ext cx="8204200" cy="410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ECFD68-53ED-CE42-A7D4-8B7F5084F2BD}"/>
              </a:ext>
            </a:extLst>
          </p:cNvPr>
          <p:cNvSpPr/>
          <p:nvPr/>
        </p:nvSpPr>
        <p:spPr>
          <a:xfrm>
            <a:off x="10207487" y="6176963"/>
            <a:ext cx="1600200" cy="59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D6C2-E25C-A942-A70F-E35DE0D7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3673" cy="1325563"/>
          </a:xfrm>
        </p:spPr>
        <p:txBody>
          <a:bodyPr/>
          <a:lstStyle/>
          <a:p>
            <a:r>
              <a:rPr lang="en-US" dirty="0"/>
              <a:t>Accessing “fields” with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3099-C5D2-8940-98E9-5591F745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small dictionary to group related values works, but has a number of significant disadvantages</a:t>
            </a:r>
          </a:p>
          <a:p>
            <a:pPr lvl="1"/>
            <a:r>
              <a:rPr lang="en-US" dirty="0"/>
              <a:t>There’s no template that guarantees each dictionary has the right key and value pairs</a:t>
            </a:r>
          </a:p>
          <a:p>
            <a:pPr lvl="1"/>
            <a:r>
              <a:rPr lang="en-US" dirty="0"/>
              <a:t>The notation is a bit awkward: </a:t>
            </a:r>
            <a:r>
              <a:rPr lang="en-US" b="1" dirty="0"/>
              <a:t>b[‘author’]</a:t>
            </a:r>
          </a:p>
          <a:p>
            <a:pPr lvl="1"/>
            <a:r>
              <a:rPr lang="en-US" dirty="0"/>
              <a:t>There’s no way to associate functions with these dictionaries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DF5D11-5159-E740-8A69-995E9F5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7" y="4551363"/>
            <a:ext cx="6286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461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Object-oriented programming</vt:lpstr>
      <vt:lpstr>The big reveal</vt:lpstr>
      <vt:lpstr>Classes and objects</vt:lpstr>
      <vt:lpstr>Why OO programming?</vt:lpstr>
      <vt:lpstr>Package versus object members</vt:lpstr>
      <vt:lpstr>Exercise</vt:lpstr>
      <vt:lpstr>Objects group related values</vt:lpstr>
      <vt:lpstr>Accessing “fields” with dictionary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Terence Parr</dc:creator>
  <cp:lastModifiedBy>Terence Parr</cp:lastModifiedBy>
  <cp:revision>19</cp:revision>
  <cp:lastPrinted>2019-02-12T19:51:14Z</cp:lastPrinted>
  <dcterms:created xsi:type="dcterms:W3CDTF">2021-06-17T21:27:18Z</dcterms:created>
  <dcterms:modified xsi:type="dcterms:W3CDTF">2021-06-17T22:02:12Z</dcterms:modified>
</cp:coreProperties>
</file>