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0" r:id="rId3"/>
    <p:sldId id="291" r:id="rId4"/>
    <p:sldId id="292" r:id="rId5"/>
    <p:sldId id="289" r:id="rId6"/>
    <p:sldId id="294" r:id="rId7"/>
    <p:sldId id="308" r:id="rId8"/>
    <p:sldId id="296" r:id="rId9"/>
    <p:sldId id="310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15" r:id="rId18"/>
    <p:sldId id="316" r:id="rId19"/>
    <p:sldId id="312" r:id="rId20"/>
    <p:sldId id="313" r:id="rId21"/>
    <p:sldId id="314" r:id="rId22"/>
    <p:sldId id="309" r:id="rId23"/>
    <p:sldId id="304" r:id="rId24"/>
    <p:sldId id="305" r:id="rId25"/>
    <p:sldId id="306" r:id="rId26"/>
    <p:sldId id="307" r:id="rId2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8"/>
    <p:restoredTop sz="94740"/>
  </p:normalViewPr>
  <p:slideViewPr>
    <p:cSldViewPr snapToGrid="0" snapToObjects="1">
      <p:cViewPr varScale="1">
        <p:scale>
          <a:sx n="81" d="100"/>
          <a:sy n="81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pythontutor.com/visualize.html#code=records%20%3D%20%5B%5B99,%20'parrt'%5D,%0A%20%20%20%20%20%20%20%20%20%20%20%5B101,%20'sri'%5D,%0A%20%20%20%20%20%20%20%20%20%20%20%5B42,%20'kayla'%5D%5D%0A%20%20%20%20%20%20%20%20%20%20%20%0Afirstrow%20%3D%20records%5B0%5D%0Aprint%28firstrow%29%0A%0Alastrow%20%3D%20records%5B2%5D%0Aprint%28lastrow%5B0%5D%29%0A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thontutor.com/visualize.html#code=A%20%3D%20%5B%5B19,11%5D,%0A%20%20%20%20%20%5B21,15%5D,%0A%20%20%20%20%20%5B103,18%5D,%0A%20%20%20%20%20%5B99,13%5D,%0A%20%20%20%20%20%5B8,2%5D%5D%0A%20%20%20%20%20%0Aprint%28A%5B3%5D%29%0A%0Ar%20%3D%20A%5B3%5D%0Aprint%28r%5B0%5D%29%0Aprint%28A%5B3%5D%5B0%5D%29%0Aprint%28r%5B1%5D%29%0Aprint%28A%5B3%5D%5B1%5D%29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search%28x,%20data%29%3A%0A%20%20%20%20for%20i%20in%20range%28len%28data%29%29%3A%20%20%23%20i%20is%20in%20range%20%5B0..n-1%5D%0A%20%20%20%20%20%20%20%20if%20data%5Bi%5D%3D%3Dx%3A%0A%20%20%20%20%20%20%20%20%20%20%20%20return%20i%20%20%20%20%20%20%20%20%20%20%20%20%23%20found,%20return%20current%20index%20i%0A%20%20%20%20return%20-1%20%20%20%20%20%20%20%20%20%20%20%20%20%20%20%20%20%20%20%23%20failure%3B%20we%20didn%E2%80%99t%20find%20x%0A%0Afirst%3D%5B'Xue',%20'Mary',%20'Robert'%5D%20%20%20%20%20%23%20our%20given%20input%0Aprint%28search%28'Mary',%20first%29%29%0Aprint%28search%28'Xue',%20first%29%29%0Aprint%28search%28'foo',%20first%29%29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me%20%3D%20%28'parrt',607%29%0Auserid,office%20%3D%20me%0Aprint%28userid%29%0Aprint%28office%29%0Aprint%28me%5B0%5D,%20me%5B1%5D%29&amp;cumulative=false&amp;curInstr=0&amp;heapPrimitives=nevernest&amp;mode=display&amp;origin=opt-frontend.js&amp;py=3&amp;rawInputLstJSON=%5B%5D&amp;textReferences=fals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thontutor.com/visualize.html#code=movies%20%3D%20%7B'Amadeus'%3A1984,%20'Witness'%3A1985%7D%0Afor%20m%20in%20movies%3A%20%23%20walk%20keys%0A%20%20%20%20print%28m%29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hyperlink" Target="http://pythontutor.com/visualize.html#code=def%20search%28x,%20data%29%3A%0A%20%20%20%20for%20i%20in%20range%28len%28data%29%29%3A%20%20%23%20i%20is%20in%20range%20%5B0..n-1%5D%0A%20%20%20%20%20%20%20%20if%20data%5Bi%5D%3D%3Dx%3A%0A%20%20%20%20%20%20%20%20%20%20%20%20return%20i%20%20%20%20%20%20%20%20%20%20%20%20%23%20found,%20return%20current%20index%20i%0A%20%20%20%20return%20-1%20%20%20%20%20%20%20%20%20%20%20%20%20%20%20%20%20%20%20%23%20failure%3B%20we%20didn%E2%80%99t%20find%20x%0A%0Afirst%3D%5B'Xue',%20'Mary',%20'Robert'%5D%20%20%20%20%20%23%20our%20given%20input%0Aprint%28search%28'Mary',%20first%29%29%0Aprint%28search%28'Xue',%20first%29%29%0Aprint%28search%28'foo',%20first%29%29%0A&amp;cumulative=false&amp;curInstr=0&amp;heapPrimitives=nevernest&amp;mode=display&amp;origin=opt-frontend.js&amp;py=3&amp;rawInputLstJSON=%5B%5D&amp;textReferences=fal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i%20%3D%201%0Awhile%20i%20%3C%3D%206%3A%0A%20%20%20%20if%20i%3D%3D3%3A%0A%20%20%20%20%20%20%20%20print%28%22Halfway!%22%29%0A%20%20%20%20i%20%3D%20i%20%2B%201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hyperlink" Target="http://pythontutor.com/visualize.html#code=names%20%3D%20%5B'parrt',%20'mary',%20'tombu'%5D%0Afor%20name%20in%20names%3A%0A%20%20%20%20print%28name%29%0A%20%20%20%20%0Afor%20name%20in%20%5B'parrt',%20'mary',%20'tombu'%5D%3A%20%23%20same%20thing%0A%20%20%20%20print%28name%29%0A%20%20%20%20%0Afor%20el%20in%20%5B'10/13/10',%206,%2038.94,%2035,%20'Muhammed%20MacIntyre'%5D%3A%0A%20%20%20%20print%28el%29%0A%20%20%20%20%0A&amp;cumulative=false&amp;curInstr=0&amp;heapPrimitives=nevernest&amp;mode=display&amp;origin=opt-frontend.js&amp;py=3&amp;rawInputLstJSON=%5B%5D&amp;textReferences=false" TargetMode="External"/><Relationship Id="rId7" Type="http://schemas.openxmlformats.org/officeDocument/2006/relationships/hyperlink" Target="http://pythontutor.com/visualize.html#code=names%20%3D%20%5B'parrt',%20'mary',%20'tombu'%5D%0Aphones%20%3D%20%5B'5707',%20'1001',%20'3412'%5D%0A%0Afor%20name,%20phone%20in%20zip%28names,phones%29%3A%0A%20%20%20%20print%28f%22%7Bname%3A%3E8%7D%3A%20%7Bphone%7D%22%29%0A%20%20%20%20%0Afor%20i,%20%28name,%20phone%29%20in%20enumerate%28zip%28names,phones%29%29%3A%0A%20%20%20%20print%28f%22%7Bi%7D.%20%7Bname%3A%3E8%7D%3A%20%7Bphone%7D%22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print%28range%285%29%29%0Aprint%28list%28range%285%29%29%29%0A%0Afor%20i%20in%20range%285%29%3A%0A%20%20%20%20print%28f%22%7Bi%7D.%20Hello%2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#code=names%20%3D%20%5B'parrt',%20'mary',%20'tombu'%5D%0Aphones%20%3D%20%5B'5707',%20'1001',%20'3412'%5D%0A%0Afor%20i%20in%20range%28len%28names%29%29%3A%0A%20%20%20%20name%20%3D%20names%5Bi%5D%0A%20%20%20%20phone%20%3D%20phones%5Bi%5D%0A%20%20%20%20print%28f%22%7Bname%3A%3E8%7D%3A%20%7Bphone%7D%22%29&amp;cumulative=false&amp;curInstr=0&amp;heapPrimitives=nevernest&amp;mode=display&amp;origin=opt-frontend.js&amp;py=3&amp;rawInputLstJSON=%5B%5D&amp;textReferences=false" TargetMode="External"/><Relationship Id="rId5" Type="http://schemas.openxmlformats.org/officeDocument/2006/relationships/hyperlink" Target="http://pythontutor.com/visualize.html#code=A%20%3D%20%5B%5B1,2,3%5D,%0A%20%20%20%20%20%5B4,5,6%5D,%0A%20%20%20%20%20%5B7,8,9%5D%5D%0A%20%20%20%20%20%0Afor%20row%20in%20A%3A%0A%20%20%20%20print%28row%29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hyperlink" Target="http://pythontutor.com/visualize.html#code=names%20%3D%20%5B'parrt',%20'mary',%20'tombu'%5D%0Afor%20i,%20name%20in%20enumerate%28names%29%3A%0A%20%20%20%20print%28f%22%7Bi%7D.%20%7Bname%7D%22%29&amp;cumulative=false&amp;curInstr=0&amp;heapPrimitives=nevernest&amp;mode=display&amp;origin=opt-frontend.js&amp;py=3&amp;rawInputLstJSON=%5B%5D&amp;textReferences=fals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Quantity%20%3D%20%5B6,%2049,%200,%2030,%20-19,%2021,%2012,%2022,%2021%5D%0A%0AQ1%20%3D%20%5Bq*10%20for%20q%20in%20Quantity%5D%0A%0AQ2%20%3D%20%5Bq*10%20for%20q%20in%20Quantity%20if%20q%3E0%5D%0A%0A%23%20Find%20indexes%20of%20all%20values%20%3C%3D%200%20in%20Quantity2%0AQ3%20%3D%20%5Bi%20for%20i,q%20in%20enumerate%28Quantity%29%20if%20q%3C%3D0%5D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names%20%3D%20%5B'parrt',%20'mary',%20'tombu'%5D%0A%0Anames2%20%3D%20%5Bname%20for%20name%20in%20names%5D%20%23%20makes%20copy%0A%0Anames3%20%3D%20%5Bname.upper%28%29%20for%20name%20in%20names%5D%20%23%20apply%20upper%28%29%0A%0Anames4%20%3D%20%5Bname%20for%20name%20in%20names%20if%20name.startswith%28'm'%29%5D%20%23%20filter%0A%0Anames5%20%3D%20%5Bname.upper%28%29%20for%20name%20in%20names%20if%20name.startswith%28'm'%29%5D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pythontutor.com/visualize.html#code=n%20%3D%2010%20%20%23%20compute%202%5E10%0A%0Av%20%3D%201%0Awhile%20n%20%3E%200%3A%0A%20%20%20%20v%20%3D%20v%20*%202%20%23%20repeated%20multiplication%0A%20%20%20%20n%20%3D%20n%20-%201%20%23%20counts%20down%0A%0Aprint%28v%29&amp;cumulative=false&amp;curInstr=0&amp;heapPrimitives=nevernest&amp;mode=display&amp;origin=opt-frontend.js&amp;py=3&amp;rawInputLstJSON=%5B%5D&amp;textReferences=false" TargetMode="External"/><Relationship Id="rId3" Type="http://schemas.openxmlformats.org/officeDocument/2006/relationships/hyperlink" Target="http://pythontutor.com/visualize.html#code=salary%20%3D%20100.0%0Abonus%20%3D%201.2%0Asalary%20%3D%20salary%20*%20bonus&amp;cumulative=false&amp;curInstr=0&amp;heapPrimitives=nevernest&amp;mode=display&amp;origin=opt-frontend.js&amp;py=3&amp;rawInputLstJSON=%5B%5D&amp;textReferences=false" TargetMode="External"/><Relationship Id="rId7" Type="http://schemas.openxmlformats.org/officeDocument/2006/relationships/hyperlink" Target="http://pythontutor.com/visualize.html#code=salary%20%3D%20100_000%0Awhile%20salary%20%3C%20120_000%3A%0A%20%20%20%20salary%20%2B%3D%205_000%0Aprint%28salary%29%0A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print%28%22MSDS501%20for%20the%20win!%2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#code=salary%20%3D%20120_000%0Aif%20salary%20%3E%20100_000%3A%0A%20%20%20%20print%28%22woohoo!%22%29%0Aelse%3A%0A%20%20%20%20print%28%22bummer!%22%29%0Aprint%28%22done%22%29&amp;cumulative=false&amp;curInstr=0&amp;heapPrimitives=nevernest&amp;mode=display&amp;origin=opt-frontend.js&amp;py=3&amp;rawInputLstJSON=%5B%5D&amp;textReferences=false" TargetMode="External"/><Relationship Id="rId5" Type="http://schemas.openxmlformats.org/officeDocument/2006/relationships/hyperlink" Target="http://pythontutor.com/visualize.html#code=salary%20%3D%20120_000%0Aif%20salary%20%3E%20100_000%3A%0A%20%20%20%20print%28%22woohoo!%22%29%0A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hyperlink" Target="http://pythontutor.com/visualize.html#code=name%20%3D%20%22parrt%22%0Aprint%28type%28name%29%29%0Anames%20%3D%20name%20*%205&amp;cumulative=false&amp;curInstr=0&amp;heapPrimitives=nevernest&amp;mode=display&amp;origin=opt-frontend.js&amp;py=3&amp;rawInputLstJSON=%5B%5D&amp;textReferences=fals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Introduction to (Python)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6EBD-320C-4A4B-AD52-D59620EC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data in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966-8E7E-3F4B-904A-D25B04BFF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1808"/>
                <a:ext cx="10658856" cy="47914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RAM is a sequence of discrete slots where we can stick</a:t>
                </a:r>
                <a:br>
                  <a:rPr lang="en-US" dirty="0"/>
                </a:br>
                <a:r>
                  <a:rPr lang="en-US" dirty="0"/>
                  <a:t>values 0..255 called bytes; made up of 8 bits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=256</a:t>
                </a:r>
              </a:p>
              <a:p>
                <a:r>
                  <a:rPr lang="en-US" dirty="0"/>
                  <a:t>Numbers, music, videos, text are all decomposed into one</a:t>
                </a:r>
                <a:br>
                  <a:rPr lang="en-US" dirty="0"/>
                </a:br>
                <a:r>
                  <a:rPr lang="en-US" dirty="0"/>
                  <a:t>or more of these discrete bytes</a:t>
                </a:r>
              </a:p>
              <a:p>
                <a:r>
                  <a:rPr lang="en-US" dirty="0"/>
                  <a:t>Data elements have </a:t>
                </a:r>
                <a:r>
                  <a:rPr lang="en-US" i="1" dirty="0"/>
                  <a:t>values</a:t>
                </a:r>
                <a:r>
                  <a:rPr lang="en-US" dirty="0"/>
                  <a:t> and </a:t>
                </a:r>
                <a:r>
                  <a:rPr lang="en-US" i="1" dirty="0"/>
                  <a:t>types</a:t>
                </a:r>
              </a:p>
              <a:p>
                <a:pPr lvl="1"/>
                <a:r>
                  <a:rPr lang="en-US" dirty="0"/>
                  <a:t>integer 32</a:t>
                </a:r>
              </a:p>
              <a:p>
                <a:pPr lvl="1"/>
                <a:r>
                  <a:rPr lang="en-US" dirty="0"/>
                  <a:t>string "hello"</a:t>
                </a:r>
              </a:p>
              <a:p>
                <a:pPr lvl="1"/>
                <a:r>
                  <a:rPr lang="en-US" dirty="0"/>
                  <a:t>floating point real number 3.14159</a:t>
                </a:r>
              </a:p>
              <a:p>
                <a:pPr lvl="1"/>
                <a:r>
                  <a:rPr lang="en-US" dirty="0" err="1"/>
                  <a:t>boolean</a:t>
                </a:r>
                <a:r>
                  <a:rPr lang="en-US" dirty="0"/>
                  <a:t> values </a:t>
                </a:r>
                <a:r>
                  <a:rPr lang="en-US" b="1" dirty="0"/>
                  <a:t>True</a:t>
                </a:r>
                <a:r>
                  <a:rPr lang="en-US" dirty="0"/>
                  <a:t> and </a:t>
                </a:r>
                <a:r>
                  <a:rPr lang="en-US" b="1" dirty="0"/>
                  <a:t>False</a:t>
                </a:r>
              </a:p>
              <a:p>
                <a:r>
                  <a:rPr lang="en-US" dirty="0"/>
                  <a:t>A special element called a </a:t>
                </a:r>
                <a:r>
                  <a:rPr lang="en-US" i="1" dirty="0"/>
                  <a:t>pointer</a:t>
                </a:r>
                <a:r>
                  <a:rPr lang="en-US" dirty="0"/>
                  <a:t> or </a:t>
                </a:r>
                <a:r>
                  <a:rPr lang="en-US" i="1" dirty="0"/>
                  <a:t>reference</a:t>
                </a:r>
                <a:r>
                  <a:rPr lang="en-US" dirty="0"/>
                  <a:t> refers to another element; like a phone number "points at" a person but isn't a person</a:t>
                </a:r>
              </a:p>
              <a:p>
                <a:r>
                  <a:rPr lang="en-US" dirty="0"/>
                  <a:t>We build data structures by combining and organizing data elements with references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966-8E7E-3F4B-904A-D25B04BFF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1808"/>
                <a:ext cx="10658856" cy="4791456"/>
              </a:xfrm>
              <a:blipFill>
                <a:blip r:embed="rId2"/>
                <a:stretch>
                  <a:fillRect l="-952" t="-2910" b="-2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07173181-D384-3D44-8032-A0BDFCCF3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266" y="828024"/>
            <a:ext cx="832862" cy="27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FC42A6-0739-2E4C-93EF-F4CB10408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106" y="828024"/>
            <a:ext cx="1301117" cy="2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6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F1C8-725A-6348-B9F3-D50DA63C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size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6537C-CE1C-EE4E-A32C-6A6B28459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Know these units; as data scientists, you need to know whether a data set fits in memory or whether it fits on the disk or even how long it will take to transfer across the network</a:t>
                </a:r>
              </a:p>
              <a:p>
                <a:pPr lvl="1"/>
                <a:r>
                  <a:rPr lang="en-US" dirty="0"/>
                  <a:t>Kilo.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= 1,000 or often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 = 1024</a:t>
                </a:r>
              </a:p>
              <a:p>
                <a:pPr lvl="1"/>
                <a:r>
                  <a:rPr lang="en-US" dirty="0"/>
                  <a:t>Mega.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1,000,000</a:t>
                </a:r>
              </a:p>
              <a:p>
                <a:pPr lvl="1"/>
                <a:r>
                  <a:rPr lang="en-US" dirty="0"/>
                  <a:t>Giga.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= 1,000,000,000</a:t>
                </a:r>
              </a:p>
              <a:p>
                <a:pPr lvl="1"/>
                <a:r>
                  <a:rPr lang="en-US" dirty="0"/>
                  <a:t>Tera.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1,000,000,000,000</a:t>
                </a:r>
              </a:p>
              <a:p>
                <a:r>
                  <a:rPr lang="en-US" dirty="0"/>
                  <a:t>On an 80 megabits/second network you can transfer 10 megabytes/second; 100M file transmits then in 10 seconds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6537C-CE1C-EE4E-A32C-6A6B28459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43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0FE-33B5-8D47-9458-384B38DE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view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79E1-8F9B-D940-84C2-9C4BD71A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bytes is tedious; we prefer to group bytes into higher-level values, such as numbers and strings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DCD72-5606-C44B-99AF-C4C9074C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642" y="4924393"/>
            <a:ext cx="3238500" cy="109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91DE96-01B2-624C-94F2-1837B3B7A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515" y="3125723"/>
            <a:ext cx="2833915" cy="1337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24F51F-0644-9F48-85D6-CBFD0383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50" y="3125724"/>
            <a:ext cx="1473200" cy="1244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659597-EC57-F64D-9853-ACECBF767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708" y="4823587"/>
            <a:ext cx="3113314" cy="977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BC623C-C63C-0E47-B4AC-779CAF785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142" y="4950587"/>
            <a:ext cx="1676400" cy="850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62E8F1-CF26-304B-96FB-08DB3391168E}"/>
              </a:ext>
            </a:extLst>
          </p:cNvPr>
          <p:cNvSpPr txBox="1"/>
          <p:nvPr/>
        </p:nvSpPr>
        <p:spPr>
          <a:xfrm>
            <a:off x="8569670" y="2821011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Might be 4 bytes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500480-DF40-C34E-8ECF-B2FD7B0BA5C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42150" y="3051844"/>
            <a:ext cx="1527520" cy="59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37DA76-B346-6C40-A9BB-C9EBF55D2137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42150" y="3051844"/>
            <a:ext cx="1527520" cy="10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E529F3-391F-3F4B-8A47-F44BB9ABEB79}"/>
              </a:ext>
            </a:extLst>
          </p:cNvPr>
          <p:cNvSpPr txBox="1"/>
          <p:nvPr/>
        </p:nvSpPr>
        <p:spPr>
          <a:xfrm>
            <a:off x="8569670" y="3637426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 bytes plus overhead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F12E8F-64B3-784D-B96E-4C3CDEB7A021}"/>
              </a:ext>
            </a:extLst>
          </p:cNvPr>
          <p:cNvCxnSpPr>
            <a:cxnSpLocks/>
          </p:cNvCxnSpPr>
          <p:nvPr/>
        </p:nvCxnSpPr>
        <p:spPr>
          <a:xfrm>
            <a:off x="9826280" y="4050062"/>
            <a:ext cx="0" cy="10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3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659B-1A34-C94C-B2E9-82C82B5C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843"/>
          </a:xfrm>
        </p:spPr>
        <p:txBody>
          <a:bodyPr/>
          <a:lstStyle/>
          <a:p>
            <a:r>
              <a:rPr lang="en-US" dirty="0"/>
              <a:t>Lists of data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144E-D9E0-F74C-A64A-0D7C7BEB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Most common </a:t>
            </a:r>
            <a:r>
              <a:rPr lang="en-US" sz="2400" i="1" dirty="0"/>
              <a:t>data structure</a:t>
            </a:r>
            <a:r>
              <a:rPr lang="en-US" sz="2400" dirty="0"/>
              <a:t> is the </a:t>
            </a:r>
            <a:r>
              <a:rPr lang="en-US" sz="2400" b="1" dirty="0"/>
              <a:t>list</a:t>
            </a:r>
            <a:r>
              <a:rPr lang="en-US" sz="2400" dirty="0"/>
              <a:t>, which is just a sequence of data elements or other data structures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Indexed from 0 not 1 and list vars point at a chunk of memory holding the list elements contiguously (preserving the sequence order)</a:t>
            </a:r>
          </a:p>
          <a:p>
            <a:r>
              <a:rPr lang="en-US" sz="2400" dirty="0"/>
              <a:t>Access elements with index operator; e.g., </a:t>
            </a:r>
            <a:r>
              <a:rPr lang="en-US" sz="2400" b="1" dirty="0"/>
              <a:t>Names[0]</a:t>
            </a:r>
            <a:r>
              <a:rPr lang="en-US" sz="2400" dirty="0"/>
              <a:t> is '</a:t>
            </a:r>
            <a:r>
              <a:rPr lang="en-US" sz="2400" b="1" dirty="0"/>
              <a:t>Mary</a:t>
            </a:r>
            <a:r>
              <a:rPr lang="en-US" sz="2400" dirty="0"/>
              <a:t>' and</a:t>
            </a:r>
            <a:br>
              <a:rPr lang="en-US" sz="2400" dirty="0"/>
            </a:br>
            <a:r>
              <a:rPr lang="en-US" sz="2400" b="1" dirty="0"/>
              <a:t>Quantity[4]</a:t>
            </a:r>
            <a:r>
              <a:rPr lang="en-US" sz="2400" dirty="0"/>
              <a:t> is 19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81272ED-006C-9A48-BEE6-BEEB96262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242" y="1642872"/>
            <a:ext cx="947057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9ABC4-879B-384C-BB44-7C756560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467" y="1972118"/>
            <a:ext cx="8568509" cy="23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3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F36A-FFD1-4741-A43D-9A6F79F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Hetergeneous</a:t>
            </a:r>
            <a:r>
              <a:rPr lang="en-US" dirty="0"/>
              <a:t>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9A08E7-54B3-B149-977B-23712119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can have different types: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Heterogeneous lists used to group bits of information about a particular entity or observation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9C5DA9-9FD9-EB4C-ACED-0B5B6233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05" y="2609088"/>
            <a:ext cx="8263189" cy="20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1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80A3-EAB5-574C-A8AF-B625CADD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F14C5A-DC4D-2C4A-88B4-AD839821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records points at a list of</a:t>
            </a:r>
            <a:br>
              <a:rPr lang="en-US" dirty="0"/>
            </a:br>
            <a:r>
              <a:rPr lang="en-US" dirty="0"/>
              <a:t>three items that happen to be lists also</a:t>
            </a:r>
          </a:p>
          <a:p>
            <a:r>
              <a:rPr lang="en-US" dirty="0">
                <a:hlinkClick r:id="rId2"/>
              </a:rPr>
              <a:t>experiment via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D70073D-D8CC-D742-B4C2-DC044C3C8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788" y="1423289"/>
            <a:ext cx="34798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4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6A3A-C17A-9E42-B44B-C42FB5B9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as lists of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FEFCF2-E9AE-9245-BF10-EC0BA1DE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is a list of rows; a row is a list of numbers</a:t>
            </a:r>
          </a:p>
          <a:p>
            <a:r>
              <a:rPr lang="en-US" dirty="0"/>
              <a:t>We think of it like this: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A31F7A1-EA7A-264A-AB05-EF72FEE9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42" y="3156744"/>
            <a:ext cx="2057400" cy="168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FBEC24-F7B0-D74B-926C-A9194FE30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972594"/>
            <a:ext cx="2057400" cy="2057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CBE827-D7A9-AF4A-BC19-6BCA537A2FD1}"/>
              </a:ext>
            </a:extLst>
          </p:cNvPr>
          <p:cNvSpPr/>
          <p:nvPr/>
        </p:nvSpPr>
        <p:spPr>
          <a:xfrm>
            <a:off x="7216561" y="3354876"/>
            <a:ext cx="25057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But, it's actually represented like: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9C0465-895F-7D4C-B7F9-7600E2B8B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358" y="1617725"/>
            <a:ext cx="1981200" cy="4305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6F9F3A-0540-2C4B-A529-2F510C09C8EA}"/>
              </a:ext>
            </a:extLst>
          </p:cNvPr>
          <p:cNvSpPr txBox="1"/>
          <p:nvPr/>
        </p:nvSpPr>
        <p:spPr>
          <a:xfrm>
            <a:off x="3570391" y="5715298"/>
            <a:ext cx="198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Row 4 is A[3]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A68743-9D54-D84E-A21F-3459BEF7997F}"/>
              </a:ext>
            </a:extLst>
          </p:cNvPr>
          <p:cNvSpPr/>
          <p:nvPr/>
        </p:nvSpPr>
        <p:spPr>
          <a:xfrm>
            <a:off x="5042916" y="4185873"/>
            <a:ext cx="1114044" cy="36174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1095AE-863D-724C-802D-251C9F946907}"/>
              </a:ext>
            </a:extLst>
          </p:cNvPr>
          <p:cNvCxnSpPr>
            <a:cxnSpLocks/>
          </p:cNvCxnSpPr>
          <p:nvPr/>
        </p:nvCxnSpPr>
        <p:spPr>
          <a:xfrm flipV="1">
            <a:off x="4535424" y="4547616"/>
            <a:ext cx="507492" cy="121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8B0705-BAAC-6747-8768-8D3926CDE4F9}"/>
              </a:ext>
            </a:extLst>
          </p:cNvPr>
          <p:cNvSpPr txBox="1"/>
          <p:nvPr/>
        </p:nvSpPr>
        <p:spPr>
          <a:xfrm>
            <a:off x="8191866" y="160602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5"/>
              </a:rPr>
              <a:t>Experiment via </a:t>
            </a:r>
            <a:r>
              <a:rPr lang="en-US" sz="2400" dirty="0" err="1">
                <a:hlinkClick r:id="rId5"/>
              </a:rPr>
              <a:t>pythontutor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92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5E06-688B-9E42-AE2E-9F228B01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3959-8B94-3D4C-A71E-128E04EDE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52"/>
            <a:ext cx="10515600" cy="4715911"/>
          </a:xfrm>
        </p:spPr>
        <p:txBody>
          <a:bodyPr/>
          <a:lstStyle/>
          <a:p>
            <a:r>
              <a:rPr lang="en-US" dirty="0"/>
              <a:t>A set is just an unordered, unique collection of elements; here is an example using integers: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ids = {100, 103, 121, 102, 113, 113, 113, 113}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We can do lots of fun set arithmetic: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27EF093-9DB1-C443-9C23-90520641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042" y="3332645"/>
            <a:ext cx="5255009" cy="25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83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2973-3556-0E46-88DA-7DE099DC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07BC-8F3C-064E-9422-53AB1DB5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dirty="0"/>
              <a:t>A tuple is an immutable list and uses parentheses and not square brackets for notation</a:t>
            </a:r>
          </a:p>
          <a:p>
            <a:r>
              <a:rPr lang="en-US" dirty="0"/>
              <a:t>Tuples are often used to group related elements: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352FAA3-3B4B-0A46-9E6C-1ECC4432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592" y="3062235"/>
            <a:ext cx="3228286" cy="3114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E2284-4D5F-A142-928B-9DE008199699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1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97E4-274C-6E44-BD46-EB7FF438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7068-425F-B74B-85A0-1BB836D7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5049078"/>
          </a:xfrm>
        </p:spPr>
        <p:txBody>
          <a:bodyPr>
            <a:normAutofit/>
          </a:bodyPr>
          <a:lstStyle/>
          <a:p>
            <a:r>
              <a:rPr lang="en-US" dirty="0"/>
              <a:t>If we arrange two lists side-by-side and kind of glue them together, we get a </a:t>
            </a:r>
            <a:r>
              <a:rPr lang="en-US" b="1" dirty="0"/>
              <a:t>dictionary</a:t>
            </a:r>
          </a:p>
          <a:p>
            <a:r>
              <a:rPr lang="en-US" dirty="0"/>
              <a:t>Dictionaries map one value to another, just like a dictionary in the real world maps a word to a definition</a:t>
            </a:r>
          </a:p>
          <a:p>
            <a:r>
              <a:rPr lang="en-US" dirty="0"/>
              <a:t>Here are two sample dictionaries: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Index by key to get value; e.g.,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movies['Amadeus']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56821FC-517D-F749-9A4F-6D7329C5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87" y="3342096"/>
            <a:ext cx="3291387" cy="28784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FA525B-7D42-3745-8834-4D494B50CD04}"/>
              </a:ext>
            </a:extLst>
          </p:cNvPr>
          <p:cNvSpPr/>
          <p:nvPr/>
        </p:nvSpPr>
        <p:spPr>
          <a:xfrm>
            <a:off x="1071087" y="3910257"/>
            <a:ext cx="5968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movies = {'Amadeus':1984, 'Witness':1985}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0A8B9B5D-9038-9C4D-965D-72DF34932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37" y="4386139"/>
            <a:ext cx="2108200" cy="812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8564DF-B83E-5E4C-934A-8A3A8C8F4123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5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0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BDF3-3E03-814B-BC8D-805FC7CB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/ 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725C-B39B-D941-B689-6145A268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Literally: Creating a set of instructions for a computer to execute</a:t>
            </a:r>
          </a:p>
          <a:p>
            <a:r>
              <a:rPr lang="en-US" dirty="0"/>
              <a:t>First we construct a sequence of abstract operations, sometimes called an </a:t>
            </a:r>
            <a:r>
              <a:rPr lang="en-US" i="1" dirty="0"/>
              <a:t>algorithm</a:t>
            </a:r>
            <a:r>
              <a:rPr lang="en-US" dirty="0"/>
              <a:t> or </a:t>
            </a:r>
            <a:r>
              <a:rPr lang="en-US" i="1" dirty="0"/>
              <a:t>workplan</a:t>
            </a:r>
            <a:r>
              <a:rPr lang="en-US" dirty="0"/>
              <a:t>, that performs the desired task </a:t>
            </a:r>
          </a:p>
          <a:p>
            <a:r>
              <a:rPr lang="en-US" dirty="0"/>
              <a:t>Then we translate these abstract operations to concrete and precise instructions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instructions must follow the grammatical structure of a programming language, such as Python</a:t>
            </a:r>
          </a:p>
          <a:p>
            <a:r>
              <a:rPr lang="en-US" dirty="0"/>
              <a:t>Each instruction typically solves a piece of the problem</a:t>
            </a:r>
          </a:p>
          <a:p>
            <a:r>
              <a:rPr lang="en-US" dirty="0"/>
              <a:t>The emergent behavior of the program solves our task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DDC63A-7686-5C4D-860C-369E025F7746}"/>
              </a:ext>
            </a:extLst>
          </p:cNvPr>
          <p:cNvSpPr/>
          <p:nvPr/>
        </p:nvSpPr>
        <p:spPr>
          <a:xfrm>
            <a:off x="4793682" y="3780482"/>
            <a:ext cx="145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Say hello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D612E-9865-3146-B3FE-F445ABC0D336}"/>
              </a:ext>
            </a:extLst>
          </p:cNvPr>
          <p:cNvSpPr/>
          <p:nvPr/>
        </p:nvSpPr>
        <p:spPr>
          <a:xfrm>
            <a:off x="6844454" y="3780482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print("hello")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3BD37-606B-9840-9546-0A374B8E021C}"/>
              </a:ext>
            </a:extLst>
          </p:cNvPr>
          <p:cNvSpPr/>
          <p:nvPr/>
        </p:nvSpPr>
        <p:spPr>
          <a:xfrm>
            <a:off x="6253481" y="3711990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6022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82E2-5F30-694A-9FB0-4B94CBF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keys and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651878-4D8F-E241-9550-19FF7435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split a dictionary apart to get the keys and values: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this uses the notation </a:t>
            </a:r>
            <a:r>
              <a:rPr lang="en-US" i="1" dirty="0" err="1"/>
              <a:t>object.function</a:t>
            </a:r>
            <a:r>
              <a:rPr lang="en-US" i="1" dirty="0"/>
              <a:t>()</a:t>
            </a:r>
            <a:r>
              <a:rPr lang="en-US" dirty="0"/>
              <a:t>, which you can think of as </a:t>
            </a:r>
            <a:r>
              <a:rPr lang="en-US" i="1" dirty="0"/>
              <a:t>function(object)</a:t>
            </a:r>
            <a:r>
              <a:rPr lang="en-US" dirty="0"/>
              <a:t>;</a:t>
            </a:r>
            <a:r>
              <a:rPr lang="en-US" i="1" dirty="0"/>
              <a:t> </a:t>
            </a:r>
            <a:r>
              <a:rPr lang="en-US" dirty="0"/>
              <a:t>we’ll learn more about this later</a:t>
            </a:r>
          </a:p>
        </p:txBody>
      </p:sp>
      <p:pic>
        <p:nvPicPr>
          <p:cNvPr id="8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24F5846-B7AE-1C47-AEF5-2BD6558E6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51" y="2436155"/>
            <a:ext cx="5019698" cy="17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8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8C75-FEFA-DA4F-9D86-20164BF5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6AE7-C71A-A94D-A53F-CCE2CA52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3209" cy="4351338"/>
          </a:xfrm>
        </p:spPr>
        <p:txBody>
          <a:bodyPr/>
          <a:lstStyle/>
          <a:p>
            <a:r>
              <a:rPr lang="en-US" dirty="0"/>
              <a:t>We can walk the keys/values of a dictionary with a </a:t>
            </a:r>
            <a:r>
              <a:rPr lang="en-US" i="1" dirty="0"/>
              <a:t>for-each</a:t>
            </a:r>
            <a:r>
              <a:rPr lang="en-US" dirty="0"/>
              <a:t> loop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303C0E-6AAC-A143-9737-218EA81FB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09" y="1690688"/>
            <a:ext cx="5676653" cy="5140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9B8E69-7875-2145-9ED8-B8FF872E7AB7}"/>
              </a:ext>
            </a:extLst>
          </p:cNvPr>
          <p:cNvSpPr txBox="1"/>
          <p:nvPr/>
        </p:nvSpPr>
        <p:spPr>
          <a:xfrm rot="18986076">
            <a:off x="4174435" y="47785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More on looping next!</a:t>
            </a:r>
          </a:p>
        </p:txBody>
      </p:sp>
    </p:spTree>
    <p:extLst>
      <p:ext uri="{BB962C8B-B14F-4D97-AF65-F5344CB8AC3E}">
        <p14:creationId xmlns:p14="http://schemas.microsoft.com/office/powerpoint/2010/main" val="545057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9ADF-55F4-8C46-8820-3D2FB2BB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0E07F-423D-5641-9862-44B8D7A02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4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90A9-8CE1-944F-A79A-0A9893D5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conditional /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1ED9-5BDF-7541-95C8-1AFF67BD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374"/>
            <a:ext cx="10515600" cy="4595589"/>
          </a:xfrm>
        </p:spPr>
        <p:txBody>
          <a:bodyPr/>
          <a:lstStyle/>
          <a:p>
            <a:r>
              <a:rPr lang="en-US" dirty="0"/>
              <a:t>Now that we have some basic Python skills, let's look at more complicated loops starting with a combination: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C87D9-EA28-1740-B6C9-EF4F3930095D}"/>
              </a:ext>
            </a:extLst>
          </p:cNvPr>
          <p:cNvSpPr txBox="1"/>
          <p:nvPr/>
        </p:nvSpPr>
        <p:spPr>
          <a:xfrm>
            <a:off x="5042233" y="3098308"/>
            <a:ext cx="443262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6: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==3: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print("Halfway!")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BD7BC-660F-8542-9391-4E49F182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26" y="2846854"/>
            <a:ext cx="1164763" cy="3551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82221-8D99-1D4E-9482-C2502B515596}"/>
              </a:ext>
            </a:extLst>
          </p:cNvPr>
          <p:cNvSpPr txBox="1"/>
          <p:nvPr/>
        </p:nvSpPr>
        <p:spPr>
          <a:xfrm>
            <a:off x="4599483" y="5353475"/>
            <a:ext cx="5318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Step through code at </a:t>
            </a:r>
            <a:r>
              <a:rPr lang="en-US" sz="2400" dirty="0" err="1">
                <a:hlinkClick r:id="rId3"/>
              </a:rPr>
              <a:t>pythontutor.com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4399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2582-411C-8C46-A787-7E357E5B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B372-1D0F-1142-A023-EB0236A7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range loops</a:t>
            </a:r>
            <a:endParaRPr lang="en-US" dirty="0"/>
          </a:p>
          <a:p>
            <a:r>
              <a:rPr lang="en-US" dirty="0">
                <a:hlinkClick r:id="rId3"/>
              </a:rPr>
              <a:t>for-each loops</a:t>
            </a:r>
            <a:endParaRPr lang="en-US" dirty="0"/>
          </a:p>
          <a:p>
            <a:r>
              <a:rPr lang="en-US" dirty="0">
                <a:hlinkClick r:id="rId4"/>
              </a:rPr>
              <a:t>loop with enumerate()</a:t>
            </a:r>
            <a:endParaRPr lang="en-US" dirty="0"/>
          </a:p>
          <a:p>
            <a:r>
              <a:rPr lang="en-US" dirty="0">
                <a:hlinkClick r:id="rId5"/>
              </a:rPr>
              <a:t>watch row var iterate through list-of-list rows</a:t>
            </a:r>
            <a:endParaRPr lang="en-US" dirty="0"/>
          </a:p>
          <a:p>
            <a:r>
              <a:rPr lang="en-US" dirty="0">
                <a:hlinkClick r:id="rId6"/>
              </a:rPr>
              <a:t>indexed loop using range</a:t>
            </a:r>
            <a:endParaRPr lang="en-US" dirty="0"/>
          </a:p>
          <a:p>
            <a:r>
              <a:rPr lang="en-US" dirty="0">
                <a:hlinkClick r:id="rId7"/>
              </a:rPr>
              <a:t>zip'd loop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C563-7430-2044-A619-4F98E8738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8945" y="495254"/>
            <a:ext cx="5044410" cy="167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47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FD87-A4FE-BA41-9EEE-1497E63C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DC49-65FF-2D41-9676-A82D6B64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0059" cy="4351338"/>
          </a:xfrm>
        </p:spPr>
        <p:txBody>
          <a:bodyPr/>
          <a:lstStyle/>
          <a:p>
            <a:r>
              <a:rPr lang="en-US" dirty="0" err="1"/>
              <a:t>Sigmas</a:t>
            </a:r>
            <a:r>
              <a:rPr lang="en-US" dirty="0"/>
              <a:t> become accumulator range-loops (recall indexed from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15E9B-A256-5A49-B59A-80C51E6A7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56" y="2591594"/>
            <a:ext cx="8166102" cy="32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21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642D-99D8-9D42-A3DE-3A433F9E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C38E-A905-3B48-A237-408DDDC9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new lists from (optionally filtered) sequences,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comprehensions on lists of strings</a:t>
            </a:r>
            <a:endParaRPr lang="en-US" dirty="0"/>
          </a:p>
          <a:p>
            <a:r>
              <a:rPr lang="en-US" dirty="0">
                <a:hlinkClick r:id="rId3"/>
              </a:rPr>
              <a:t>comprehensions on lists of numbers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660DC-0A84-F04B-BBC8-FDE3C8B41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20" y="2457852"/>
            <a:ext cx="7646708" cy="16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8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5DBF-9213-9846-9B0F-9B8F415F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hard part?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045B-3CFE-D140-9275-DC93BF8E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6450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 is mostly about converting "word problems" (project descriptions) to algorithms or work plans</a:t>
            </a:r>
          </a:p>
          <a:p>
            <a:r>
              <a:rPr lang="en-US" dirty="0"/>
              <a:t>We immediately think about programming languages because we express ourselves using specific language syntax but…</a:t>
            </a:r>
          </a:p>
          <a:p>
            <a:r>
              <a:rPr lang="en-US" dirty="0"/>
              <a:t>Programming is more about </a:t>
            </a:r>
            <a:r>
              <a:rPr lang="en-US" i="1" dirty="0"/>
              <a:t>what</a:t>
            </a:r>
            <a:r>
              <a:rPr lang="en-US" dirty="0"/>
              <a:t> to say, and in what order, rather than </a:t>
            </a:r>
            <a:r>
              <a:rPr lang="en-US" i="1" dirty="0"/>
              <a:t>how</a:t>
            </a:r>
            <a:r>
              <a:rPr lang="en-US" dirty="0"/>
              <a:t> to say it</a:t>
            </a:r>
          </a:p>
          <a:p>
            <a:pPr lvl="1"/>
            <a:r>
              <a:rPr lang="en-US" dirty="0"/>
              <a:t>You'll eventually get fast at Python coding and using libraries</a:t>
            </a:r>
          </a:p>
          <a:p>
            <a:pPr lvl="1"/>
            <a:r>
              <a:rPr lang="en-US" dirty="0"/>
              <a:t>It'll always be harder to design a sequence of steps that solves a data science problem (or other) than it is to code</a:t>
            </a:r>
          </a:p>
          <a:p>
            <a:pPr lvl="1"/>
            <a:r>
              <a:rPr lang="en-US" dirty="0"/>
              <a:t>I remember being confronted with my first programming task (using BASIC in 1979!) and drawing a complete blank even though I knew BASIC syntax</a:t>
            </a:r>
          </a:p>
          <a:p>
            <a:r>
              <a:rPr lang="en-US" dirty="0"/>
              <a:t>Don't worry: we will study lots of patterns and strategies as aids</a:t>
            </a:r>
          </a:p>
        </p:txBody>
      </p:sp>
    </p:spTree>
    <p:extLst>
      <p:ext uri="{BB962C8B-B14F-4D97-AF65-F5344CB8AC3E}">
        <p14:creationId xmlns:p14="http://schemas.microsoft.com/office/powerpoint/2010/main" val="401737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E35E-E5B3-9643-8E19-2A732FF9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724E-F55A-7043-A4F7-87A4E8005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9613" cy="4351338"/>
          </a:xfrm>
        </p:spPr>
        <p:txBody>
          <a:bodyPr/>
          <a:lstStyle/>
          <a:p>
            <a:r>
              <a:rPr lang="en-US" dirty="0"/>
              <a:t>Programming is more about design, rather than coding details, but it's much easier to learn programming by actually speaking Python (e.g., we begin learning a foreign language by memorizing a few key phrases like "</a:t>
            </a:r>
            <a:r>
              <a:rPr lang="en-US" i="1" dirty="0"/>
              <a:t>May I have a beer?</a:t>
            </a:r>
            <a:r>
              <a:rPr lang="en-US" dirty="0"/>
              <a:t>")</a:t>
            </a:r>
          </a:p>
          <a:p>
            <a:r>
              <a:rPr lang="en-US" dirty="0"/>
              <a:t>Let's get started by looking at the key pieces we have at our disposal and then we can learn some basic Python and write some simple programs</a:t>
            </a:r>
          </a:p>
        </p:txBody>
      </p:sp>
    </p:spTree>
    <p:extLst>
      <p:ext uri="{BB962C8B-B14F-4D97-AF65-F5344CB8AC3E}">
        <p14:creationId xmlns:p14="http://schemas.microsoft.com/office/powerpoint/2010/main" val="328652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96C8-F3D0-804C-91E9-19E8934D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programming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745D-A102-CC46-8CA2-41325855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/>
          </a:bodyPr>
          <a:lstStyle/>
          <a:p>
            <a:r>
              <a:rPr lang="en-US" dirty="0"/>
              <a:t>Order of operations (</a:t>
            </a:r>
            <a:r>
              <a:rPr lang="en-US" i="1" dirty="0"/>
              <a:t>control-flow</a:t>
            </a:r>
            <a:r>
              <a:rPr lang="en-US" dirty="0"/>
              <a:t>)</a:t>
            </a:r>
          </a:p>
          <a:p>
            <a:r>
              <a:rPr lang="en-US" dirty="0"/>
              <a:t>Representing data in memory</a:t>
            </a:r>
          </a:p>
          <a:p>
            <a:r>
              <a:rPr lang="en-US" dirty="0"/>
              <a:t>Batch execution vs interactive execution</a:t>
            </a:r>
          </a:p>
          <a:p>
            <a:r>
              <a:rPr lang="en-US" dirty="0"/>
              <a:t>Aggregating instructions into reusable methods</a:t>
            </a:r>
          </a:p>
          <a:p>
            <a:r>
              <a:rPr lang="en-US" dirty="0"/>
              <a:t>Aggregating instructions and methods into modules (.</a:t>
            </a:r>
            <a:r>
              <a:rPr lang="en-US" dirty="0" err="1"/>
              <a:t>py</a:t>
            </a:r>
            <a:r>
              <a:rPr lang="en-US" dirty="0"/>
              <a:t> files)</a:t>
            </a:r>
          </a:p>
          <a:p>
            <a:r>
              <a:rPr lang="en-US" dirty="0"/>
              <a:t>Object-oriented (OO) programming (aggregating data, methods)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4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CC00-2EC0-F24C-A8B4-DCBE915E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365125"/>
            <a:ext cx="10817352" cy="1049147"/>
          </a:xfrm>
        </p:spPr>
        <p:txBody>
          <a:bodyPr/>
          <a:lstStyle/>
          <a:p>
            <a:r>
              <a:rPr lang="en-US" dirty="0"/>
              <a:t>Key concept: 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1198-ADE4-9841-A732-BAA0B5486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515600" cy="4677347"/>
          </a:xfrm>
        </p:spPr>
        <p:txBody>
          <a:bodyPr/>
          <a:lstStyle/>
          <a:p>
            <a:r>
              <a:rPr lang="en-US" dirty="0"/>
              <a:t>Order is critical</a:t>
            </a:r>
            <a:br>
              <a:rPr lang="en-US" dirty="0"/>
            </a:br>
            <a:r>
              <a:rPr lang="en-US" dirty="0"/>
              <a:t>Example: get license, buy car, drive car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B15AFE-3F19-0544-860C-29069F9F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265" y="9017"/>
            <a:ext cx="3090735" cy="22297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5EBD3A-5D74-4040-A814-03DB6C7D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763" y="2324134"/>
            <a:ext cx="1858324" cy="40484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0ADFA2-6AFE-1B42-B593-7735F33BB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871" y="2321944"/>
            <a:ext cx="2455642" cy="40484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178AC4-0EAD-8647-A657-7FBA1DDC0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744" y="2321944"/>
            <a:ext cx="1128268" cy="40484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08D0BC-C3F1-9947-8564-619D7F358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7032" y="2324134"/>
            <a:ext cx="2057430" cy="40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3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6605-A61B-6045-96C3-A4B7633D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6476"/>
          </a:xfrm>
        </p:spPr>
        <p:txBody>
          <a:bodyPr/>
          <a:lstStyle/>
          <a:p>
            <a:r>
              <a:rPr lang="en-US" dirty="0"/>
              <a:t>Key language constructs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C9C4E-6E83-3446-A322-06A1D6FA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659" y="1371601"/>
            <a:ext cx="3691797" cy="2640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38A03-9F5A-944B-8BF4-0D26225E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54" y="1371602"/>
            <a:ext cx="2103466" cy="2403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1118B-0447-5C4A-BB51-73E8F263F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19" y="5169855"/>
            <a:ext cx="6911387" cy="1502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F88B2-A00C-0A46-A213-6F54D3510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619" y="1337851"/>
            <a:ext cx="3195958" cy="1587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23B325-5A96-D14B-9C09-8346BB6F0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659" y="4326863"/>
            <a:ext cx="3935702" cy="12394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64C5FE-45E5-2843-A2CD-FAA240DD5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682" y="3051006"/>
            <a:ext cx="4421097" cy="19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8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642-0D43-E349-855E-216E5D5C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demos via </a:t>
            </a:r>
            <a:r>
              <a:rPr lang="en-US" dirty="0" err="1"/>
              <a:t>pythontutor.com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BFB3-BD9F-7B47-9CF6-0EA2D9F7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observe the control-flow using our key syntax constructs:</a:t>
            </a:r>
          </a:p>
          <a:p>
            <a:pPr lvl="1"/>
            <a:r>
              <a:rPr lang="en-US" dirty="0">
                <a:hlinkClick r:id="rId2"/>
              </a:rPr>
              <a:t>generate some output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assignment creates and alters variables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types matter, operators are overloaded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simple conditional execution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else-clause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simple loop that updates variable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demo loop for powers of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0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BF20-4245-8849-874D-059D7DF1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Programmer's view of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D1445-8508-614F-9199-F3E248BA3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5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8586</TotalTime>
  <Words>1172</Words>
  <Application>Microsoft Macintosh PowerPoint</Application>
  <PresentationFormat>Widescreen</PresentationFormat>
  <Paragraphs>139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Consolas</vt:lpstr>
      <vt:lpstr>Office Theme</vt:lpstr>
      <vt:lpstr>Introduction to (Python) programming</vt:lpstr>
      <vt:lpstr>What is programming / coding?</vt:lpstr>
      <vt:lpstr>What's the hard part?</vt:lpstr>
      <vt:lpstr>Concrete first steps</vt:lpstr>
      <vt:lpstr>Most important programming concepts</vt:lpstr>
      <vt:lpstr>Key concept: order of operations</vt:lpstr>
      <vt:lpstr>Key language constructs</vt:lpstr>
      <vt:lpstr>Interactive demos via pythontutor.com</vt:lpstr>
      <vt:lpstr>Programmer's view of memory</vt:lpstr>
      <vt:lpstr>Representing data in memory</vt:lpstr>
      <vt:lpstr>Key size metrics</vt:lpstr>
      <vt:lpstr>Programming language view of memory</vt:lpstr>
      <vt:lpstr>Lists of data elements</vt:lpstr>
      <vt:lpstr>Hetergeneous lists</vt:lpstr>
      <vt:lpstr>List of lists</vt:lpstr>
      <vt:lpstr>Matrices as lists of lists</vt:lpstr>
      <vt:lpstr>Sets</vt:lpstr>
      <vt:lpstr>Tuples</vt:lpstr>
      <vt:lpstr>Dictionaries</vt:lpstr>
      <vt:lpstr>Dictionary keys and values</vt:lpstr>
      <vt:lpstr>Iterating through a dictionary</vt:lpstr>
      <vt:lpstr>More on looping</vt:lpstr>
      <vt:lpstr>Combined conditional / loop</vt:lpstr>
      <vt:lpstr>For-loops</vt:lpstr>
      <vt:lpstr>Translating formulas</vt:lpstr>
      <vt:lpstr>List comprehensions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(Python) programming</dc:title>
  <dc:creator>Terence Parr</dc:creator>
  <cp:lastModifiedBy>Terence Parr</cp:lastModifiedBy>
  <cp:revision>132</cp:revision>
  <cp:lastPrinted>2021-06-15T21:52:12Z</cp:lastPrinted>
  <dcterms:created xsi:type="dcterms:W3CDTF">2021-05-31T20:51:13Z</dcterms:created>
  <dcterms:modified xsi:type="dcterms:W3CDTF">2021-06-20T17:28:04Z</dcterms:modified>
</cp:coreProperties>
</file>