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2" r:id="rId3"/>
    <p:sldId id="289" r:id="rId4"/>
    <p:sldId id="290" r:id="rId5"/>
    <p:sldId id="288" r:id="rId6"/>
    <p:sldId id="291" r:id="rId7"/>
    <p:sldId id="294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1" r:id="rId16"/>
    <p:sldId id="300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312" r:id="rId2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3"/>
    <p:restoredTop sz="94740"/>
  </p:normalViewPr>
  <p:slideViewPr>
    <p:cSldViewPr snapToGrid="0" snapToObjects="1">
      <p:cViewPr varScale="1">
        <p:scale>
          <a:sx n="125" d="100"/>
          <a:sy n="125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UnitPrice%20%3D%20%5B38.94,%20208.16,%208.69,%20195.99%5D%0Adiscounted%20%3D%20%5B%5D%20%23%20empty%20list%0Afor%20price%20in%20UnitPrice%3A%0A%20%20%20%20discounted.append%28price%20*%200.95%29%0Aprint%28discounted%29%0A%0A%23%20list%20comprehension%20shines%20here!!%0Adiscounted%20%3D%20%5Bp*0.95%20for%20p%20in%20UnitPrice%5D%0Aprint%28discounted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Quantity%20%3D%20%5B6,%2049,%2027,%2030%5D%0AUnitPrice%20%3D%20%5B38.94,%20208.16,%208.69,%20195.99%5D%0A%0Acost%20%3D%20%5B%5D%0Afor%20i%20in%20range%28len%28Quantity%29%29%3A%0A%20%20%20%20cost.append%28%20Quantity%5Bi%5D%20*%20UnitPrice%5Bi%5D%20%29%0A%0Acost%20%3D%20%5BQuantity%5Bi%5D%20*%20UnitPrice%5Bi%5D%20for%20i%20in%20range%28len%28Quantity%29%29%5D%0Aprint%28cost%29%0A%0A%23%20use%20for-each%20not%20indexed%20loop%0Acost%20%3D%20%5Bq%20*%20u%20for%20q,u%20in%20zip%28Quantity,UnitPrice%29%5D%0Aprint%28cost%29%0A%0A%23%20can%20round%20to%202%20decimals%20using%20map%20pattern%0Acost%20%3D%20%5Bround%28c,2%29%20for%20c%20in%20cost%5D%0Aprint%28cost%29&amp;cumulative=false&amp;curInstr=0&amp;heapPrimitives=nevernest&amp;mode=display&amp;origin=opt-frontend.js&amp;py=3&amp;rawInputLstJSON=%5B%5D&amp;textReferences=fals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names%20%3D%20%5B'Terence%20Parr',%0A%20%20%20%20%20%20%20%20%20'Diane%20Woodbridge',%0A%20%20%20%20%20%20%20%20%20'Yannet%20Interian'%5D%0Afor%20name%20in%20names%3A%0A%20%20%20%20print%28name.split%28%29%29%0A%0Afirst%20%3D%20%5B%5D%0Alast%20%3D%20%5B%5D%0Afor%20name%20in%20names%3A%0A%20%20%20%20f,l%20%3D%20name.split%28%29%0A%20%20%20%20first.append%28f%29%0A%20%20%20%20last.append%28l%29%0A&amp;cumulative=false&amp;curInstr=0&amp;heapPrimitives=nevernest&amp;mode=display&amp;origin=opt-frontend.js&amp;py=3&amp;rawInputLstJSON=%5B%5D&amp;textReferences=fals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3D%5B'Xue',%20'Mary',%20'Bob'%5D%0Aprint%28names%5B0%3A1%5D%29%0Aprint%28names%5B0%3A2%5D%29%0Aprint%28names%5B0%3A3%5D%29%0Aprint%28names%5B2%3A3%5D%29%0Aprint%28names%5B1%3A%5D%29%0Aprint%28names%5B-1%5D%29%0Aprint%28names%5B-2%3A%5D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shipping%20%3D%20%5B35,%2068.02,%202.99,%203.99,%205.94,%204.95,%207.72,%206.22%5D%0Ashipping2%20%3D%20%5B%5D%0Afor%20x%20in%20shipping%3A%0A%20%20%20%20if%20x%20%3C%2010%3A%0A%20%20%20%20%20%20%20%20shipping2.append%28x%29%0Aprint%28shipping2%29%0A%0Ashipping2%20%3D%20%5Bx%20for%20x%20in%20shipping%20if%20x%20%3C%2010%5D%20%23%20much%20easier%0Aprint%28shipping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oscars%20%3D%20%5B%0A%20%20%20%20%5B1984,%20%22A%20Soldier's%20Story%22,%200%5D,%0A%20%20%20%20%5B1984,%20'Places%20in%20the%20Heart',%200%5D,%0A%20%20%20%20%5B1984,%20'The%20Killing%20Fields',%200%5D,%0A%20%20%20%20%5B1984,%20'A%20Passage%20to%20India',%200%5D,%0A%20%20%20%20%5B1984,%20'Amadeus',%201%5D,%0A%20%20%20%20%5B1985,%20%22Prizzi's%20Honor%22,%200%5D,%0A%20%20%20%20%5B1985,%20'Kiss%20of%20the%20Spider%20Woman',%200%5D,%0A%20%20%20%20%5B1985,%20'Witness',%200%5D,%0A%20%20%20%20%5B1985,%20'The%20Color%20Purple',%200%5D,%0A%20%20%20%20%5B1985,%20'Out%20of%20Africa',%201%5D%0A%5D%0Aprint%28%5Bmovie%20for%20movie%20in%20oscars%20if%20movie%5B2%5D%3D%3D1%5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%0Afirst%3D%5B'Xue',%20'Mary',%20'Robert'%5D%20%20%20%20%20%23%20our%20given%20input%0Atarget%20%3D%20'Mary'%20%20%20%20%20%20%20%20%20%20%20%20%20%20%20%20%20%20%20%20%20%23%20searching%20for%20Mary%0Aindex%20%3D%20-1%0Afor%20i%20in%20range%28len%28first%29%29%3A%20%20%20%20%20%20%20%20%20%23%20i%20is%20in%20range%20%5B0..n-1%5D%20or%20%5B0..n%29%0A%20%20%20%20if%20first%5Bi%5D%3D%3Dtarget%3A%0A%20%20%20%20%20%20%20%20index%20%3D%20i%0A%20%20%20%20%20%20%20%20break%0Aprint%28index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ythontutor.com/visualize.html#code=nrows%20%3D%203%0Ancols%20%3D%203%0A%23%20column%20j%20value%20varies%20more%20quickly%20than%20the%20row%20i%20value%0Afor%20i%20in%20range%28nrows%29%3A%0A%20%20%20%20for%20j%20in%20range%28ncols%29%3A%0A%20%20%20%20%20%20%20%20print%28%20i,%20j%20%29%0A%0A%23%20row%20i%20value%20varies%20more%20quickly%20than%20j%0Afor%20j%20in%20range%28ncols%29%3A%0A%20%20%20%20for%20i%20in%20range%28nrows%29%3A%0A%20%20%20%20%20%20%20%20print%28%20i,%20j%20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articles/people-of-acm/2014/donald-knut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/2%20for%20p%20in%20prices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20%3D%20%5B'Xue',%20'Mary',%20'Robert'%5D%0Anamelens%20%3D%20%5Blen%28name%29%20for%20name%20in%20names%5D%0Aprint%28namelen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E100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C10%5D%0Aprices%20%3D%20%5Bp/2%20for%20p%20in%20prices%5D%0Aprint%28prices%29%0A%0A%23%20Or%20do%20all%20at%20once%0Aprices%20%3D%20%5B38.94,%20208.16,%208.69,%20195.99%5D%0Aprices%20%3D%20%5Bp/2%20for%20p%20in%20prices%20if%20p%3C10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titles%20%3D%20%5B%22A%20Soldier's%20Story%22,%20'Places%20in%20the%20Heart',%20'The%20Killing%20Fields',%0A%20%20%20%20%20%20%20%20%20%20'A%20Passage%20to%20India',%20'Amadeus',%20%22Prizzi's%20Honor%22,%20'Kiss%20of%20the%20Spider%20Woman',%0A%20%20%20%20%20%20%20%20%20%20'Witness',%20'The%20Color%20Purple',%20'Out%20of%20Africa'%5D%0A%0Atsplit%20%3D%20%5Bt.split%28%29%20for%20t%20in%20titles%5D%20%23%20Map%0Atlen%20%3D%20%5Blen%28t%29%20for%20t%20in%20tsplit%5D%20%20%20%20%20%20%23%20Map%0At3%20%3D%20%5Bn%20for%20n%20in%20tlen%20if%20n%3D%3D3%5D%20%20%20%20%20%20%20%23%20Filter%0An%20%3D%20len%28t3%29%0Aprint%28n%29%0A%0At3%20%3D%20%5Bt%20for%20t%20in%20titles%20if%20len%28t.split%28%29%29%3D%3D3%5D%20%23%20Map/Filter%0An%20%3D%20len%28t3%29%0Aprint%28n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Quantity%20%3D%20%5B6,%2049,%2027,%2030,%2019,%2021,%2012,%2022,%2021%5D%20%0Asum%20%3D%200%0Afor%20q%20in%20Quantity%3A%0A%20%20%20%20sum%20%2B%3D%20q%20%20%20%20%20%20%20%20%20%20%23%20same%20as%3A%20sum%20%3D%20sum%20%2B%20q%0Aprint%28sum%29%0A%0A%23%20Can%20accumulate%20multiple%20values%0Aeven%20%3D%200%0Aodd%20%3D%200%0Afor%20q%20in%20Quantity%3A%0A%20%20%20%20if%20q%20%25%202%20%3D%3D%200%3A%20even%20%2B%3D%201%20%23%20%25%20is%20mod%20operator%0A%20%20%20%20else%3A%20odd%20%2B%3D%201%0Aprint%28even,%20od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Programming Patterns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C7C8-837B-8140-8657-3A67CD67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26A4-A07F-554F-A3A6-BC669A28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operation </a:t>
            </a:r>
            <a:r>
              <a:rPr lang="en-US" i="1" dirty="0"/>
              <a:t>maps</a:t>
            </a:r>
            <a:r>
              <a:rPr lang="en-US" dirty="0"/>
              <a:t> one sequence to another, applying an operator or function to each element</a:t>
            </a:r>
          </a:p>
          <a:p>
            <a:r>
              <a:rPr lang="en-US" dirty="0"/>
              <a:t>It's like using a spreadsheet to create a new column containing some product unit price discounted by 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1ABE0-2559-D048-9DFD-E27ECFFF4B75}"/>
              </a:ext>
            </a:extLst>
          </p:cNvPr>
          <p:cNvSpPr txBox="1"/>
          <p:nvPr/>
        </p:nvSpPr>
        <p:spPr>
          <a:xfrm>
            <a:off x="1103243" y="3757355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[] # empty list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price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discounted.append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* 0.95)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list comprehension shines here!!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[p*0.95 for p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27FC-411C-6B43-B250-1762BECE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43" y="-67504"/>
            <a:ext cx="4053946" cy="194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EF68A-E50F-4B46-A1DD-F11241D55FE6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516A2-C816-6F49-ADE9-2F4860CB6F4B}"/>
              </a:ext>
            </a:extLst>
          </p:cNvPr>
          <p:cNvSpPr txBox="1"/>
          <p:nvPr/>
        </p:nvSpPr>
        <p:spPr>
          <a:xfrm>
            <a:off x="8310673" y="4018964"/>
            <a:ext cx="3099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 able to reverse this, going from code to pattern!</a:t>
            </a:r>
          </a:p>
        </p:txBody>
      </p:sp>
    </p:spTree>
    <p:extLst>
      <p:ext uri="{BB962C8B-B14F-4D97-AF65-F5344CB8AC3E}">
        <p14:creationId xmlns:p14="http://schemas.microsoft.com/office/powerpoint/2010/main" val="319315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51FF-B91E-0E4D-BA4B-4238227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7157"/>
                <a:ext cx="10515600" cy="4079806"/>
              </a:xfrm>
            </p:spPr>
            <p:txBody>
              <a:bodyPr/>
              <a:lstStyle/>
              <a:p>
                <a:r>
                  <a:rPr lang="en-US" dirty="0"/>
                  <a:t>Traverse two lists at once placing the result in a third list</a:t>
                </a:r>
              </a:p>
              <a:p>
                <a:r>
                  <a:rPr lang="en-US" dirty="0"/>
                  <a:t>Multiply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 from two different sequences and placing the result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position of the output sequence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7157"/>
                <a:ext cx="10515600" cy="4079806"/>
              </a:xfrm>
              <a:blipFill>
                <a:blip r:embed="rId2"/>
                <a:stretch>
                  <a:fillRect l="-108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9E07DD-73D5-974D-AE74-B6410174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85" y="-225563"/>
            <a:ext cx="4805015" cy="232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ACA1B-1BA5-C342-ABCB-E1FF888CC36C}"/>
              </a:ext>
            </a:extLst>
          </p:cNvPr>
          <p:cNvSpPr txBox="1"/>
          <p:nvPr/>
        </p:nvSpPr>
        <p:spPr>
          <a:xfrm>
            <a:off x="1828800" y="3632357"/>
            <a:ext cx="93538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30]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86EAE-692A-B444-92C4-ECB6DAE8C285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2C40-C55C-1540-98C3-15D4C59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928"/>
          </a:xfrm>
        </p:spPr>
        <p:txBody>
          <a:bodyPr>
            <a:normAutofit fontScale="90000"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4FD9-F7CF-5749-AEDD-936BB07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/>
          <a:lstStyle/>
          <a:p>
            <a:r>
              <a:rPr lang="en-US" dirty="0"/>
              <a:t>The opposite of combining is splitting where we split a stream into two or more new streams</a:t>
            </a:r>
          </a:p>
          <a:p>
            <a:r>
              <a:rPr lang="en-US" dirty="0"/>
              <a:t>Example: split list of full names into their first and last names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79D85-B4E6-2B4A-8EF8-967A041B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89" y="4037444"/>
            <a:ext cx="2530413" cy="16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500BA-73F7-0E47-9E14-78D0518F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59" y="4037444"/>
            <a:ext cx="1788341" cy="19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FAEEC-04DA-3946-93BB-674F474F4D36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37EFD-562A-C24D-82CF-876BF7D9AE4E}"/>
              </a:ext>
            </a:extLst>
          </p:cNvPr>
          <p:cNvSpPr txBox="1"/>
          <p:nvPr/>
        </p:nvSpPr>
        <p:spPr>
          <a:xfrm>
            <a:off x="1061645" y="2854940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 = ['Terence Parr', 'Diane Woodbridge',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Yannet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Interian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last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f,l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8A1B-2C67-A540-ACE7-7886108C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 list (or 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EBF0-6D21-3D48-BBB2-B8343D96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operations yield subsets of the data, such as slice, which extracts a subset of a list (that fits in memory)</a:t>
            </a:r>
          </a:p>
          <a:p>
            <a:r>
              <a:rPr lang="en-US" dirty="0"/>
              <a:t>Syntax is </a:t>
            </a:r>
            <a:r>
              <a:rPr lang="en-US" b="1" dirty="0"/>
              <a:t>A[</a:t>
            </a:r>
            <a:r>
              <a:rPr lang="en-US" b="1" dirty="0" err="1"/>
              <a:t>begin:end</a:t>
            </a:r>
            <a:r>
              <a:rPr lang="en-US" b="1" dirty="0"/>
              <a:t>] </a:t>
            </a:r>
            <a:r>
              <a:rPr lang="en-US" dirty="0"/>
              <a:t>where </a:t>
            </a:r>
            <a:r>
              <a:rPr lang="en-US" b="1" dirty="0"/>
              <a:t>begin</a:t>
            </a:r>
            <a:r>
              <a:rPr lang="en-US" dirty="0"/>
              <a:t> is inclusive and </a:t>
            </a:r>
            <a:r>
              <a:rPr lang="en-US" b="1" dirty="0"/>
              <a:t>end</a:t>
            </a:r>
            <a:r>
              <a:rPr lang="en-US" dirty="0"/>
              <a:t> is not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8D277-1364-F84D-AA3E-90F8755C218F}"/>
              </a:ext>
            </a:extLst>
          </p:cNvPr>
          <p:cNvSpPr txBox="1"/>
          <p:nvPr/>
        </p:nvSpPr>
        <p:spPr>
          <a:xfrm>
            <a:off x="1867711" y="3570051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print(names[0:2])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print(names[2:3])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print(names[1:])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print(names[-2:])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A2493-FD70-4840-A1F2-77B1F12897D4}"/>
              </a:ext>
            </a:extLst>
          </p:cNvPr>
          <p:cNvSpPr txBox="1"/>
          <p:nvPr/>
        </p:nvSpPr>
        <p:spPr>
          <a:xfrm>
            <a:off x="7480572" y="3877828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['Bob’]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A6BF060-5BFA-FA45-80D5-0869E08662F8}"/>
              </a:ext>
            </a:extLst>
          </p:cNvPr>
          <p:cNvSpPr/>
          <p:nvPr/>
        </p:nvSpPr>
        <p:spPr>
          <a:xfrm>
            <a:off x="6002176" y="4605007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30EE4-14FC-BA48-97BE-6AB25DB753A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3064-5F36-7C4C-A72E-27910AB7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27BB-04F3-4D4D-A842-199F3DF0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The filter operation is similar to the map operation in that a computation is applied to each element of the input stream</a:t>
            </a:r>
          </a:p>
          <a:p>
            <a:r>
              <a:rPr lang="en-US" dirty="0"/>
              <a:t>Filter tests each element for a specific condition and, if true, adds that element to the new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B8B0-53D7-2C4F-AAC5-CBBEFD41353F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FD7AA-3F73-2849-8E40-810EE4EF3373}"/>
              </a:ext>
            </a:extLst>
          </p:cNvPr>
          <p:cNvSpPr txBox="1"/>
          <p:nvPr/>
        </p:nvSpPr>
        <p:spPr>
          <a:xfrm>
            <a:off x="1835957" y="3429000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 = [35, 68.02, 2.99, 3.99, 5.94, 4.95, 7.72, 6.22]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x in shipping: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x &lt; 10: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shipping2.append(x)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print(shipping2) # prints [2.99, 3.99, 5.94, 4.95, 7.72, 6.22]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[x for x in shipping if x &lt; 10] # much easier</a:t>
            </a:r>
          </a:p>
        </p:txBody>
      </p:sp>
    </p:spTree>
    <p:extLst>
      <p:ext uri="{BB962C8B-B14F-4D97-AF65-F5344CB8AC3E}">
        <p14:creationId xmlns:p14="http://schemas.microsoft.com/office/powerpoint/2010/main" val="288616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8C7C-C8DD-AF42-AA89-62972ACF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rows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EEF0-81F3-B145-ADC6-EB2DBC74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We can also filter on one column but keep the data within each row together; e.g., filter for Oscar winners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5ADA9-C5FF-9640-9EC5-EE085A557EEB}"/>
              </a:ext>
            </a:extLst>
          </p:cNvPr>
          <p:cNvSpPr txBox="1"/>
          <p:nvPr/>
        </p:nvSpPr>
        <p:spPr>
          <a:xfrm>
            <a:off x="1051029" y="2364059"/>
            <a:ext cx="55771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oscars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[1984, "A Soldier's Story", 0],</a:t>
            </a:r>
          </a:p>
          <a:p>
            <a:r>
              <a:rPr lang="en-US" sz="2000" dirty="0"/>
              <a:t>    [1984, 'Places in the Heart', 0],</a:t>
            </a:r>
          </a:p>
          <a:p>
            <a:r>
              <a:rPr lang="en-US" sz="2000" dirty="0"/>
              <a:t>    [1984, 'The Killing Fields', 0],</a:t>
            </a:r>
          </a:p>
          <a:p>
            <a:r>
              <a:rPr lang="en-US" sz="2000" dirty="0"/>
              <a:t>    [1984, 'A Passage to India', 0],</a:t>
            </a:r>
          </a:p>
          <a:p>
            <a:r>
              <a:rPr lang="en-US" sz="2000" dirty="0"/>
              <a:t>    [1984, 'Amadeus', 1],</a:t>
            </a:r>
          </a:p>
          <a:p>
            <a:r>
              <a:rPr lang="en-US" sz="2000" dirty="0"/>
              <a:t>    [1985, "</a:t>
            </a:r>
            <a:r>
              <a:rPr lang="en-US" sz="2000" dirty="0" err="1"/>
              <a:t>Prizzi's</a:t>
            </a:r>
            <a:r>
              <a:rPr lang="en-US" sz="2000" dirty="0"/>
              <a:t> Honor", 0],</a:t>
            </a:r>
          </a:p>
          <a:p>
            <a:r>
              <a:rPr lang="en-US" sz="2000" dirty="0"/>
              <a:t>    [1985, 'Kiss of the Spider Woman', 0],</a:t>
            </a:r>
          </a:p>
          <a:p>
            <a:r>
              <a:rPr lang="en-US" sz="2000" dirty="0"/>
              <a:t>    [1985, 'Witness', 0],</a:t>
            </a:r>
          </a:p>
          <a:p>
            <a:r>
              <a:rPr lang="en-US" sz="2000" dirty="0"/>
              <a:t>    [1985, 'The Color Purple', 0],</a:t>
            </a:r>
          </a:p>
          <a:p>
            <a:r>
              <a:rPr lang="en-US" sz="2000" dirty="0"/>
              <a:t>    [1985, 'Out of Africa', 1]</a:t>
            </a:r>
          </a:p>
          <a:p>
            <a:r>
              <a:rPr lang="en-US" sz="2000" dirty="0"/>
              <a:t>]</a:t>
            </a:r>
          </a:p>
          <a:p>
            <a:r>
              <a:rPr lang="en-US" sz="2000" dirty="0"/>
              <a:t>print([movie for movie in </a:t>
            </a:r>
            <a:r>
              <a:rPr lang="en-US" sz="2000" dirty="0" err="1"/>
              <a:t>oscars</a:t>
            </a:r>
            <a:r>
              <a:rPr lang="en-US" sz="2000" dirty="0"/>
              <a:t> if movie[2]==1])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0E861-8C96-BB43-9800-CBF2AF1BD01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CF64A-7E41-4845-A20B-C70BFBECA20F}"/>
              </a:ext>
            </a:extLst>
          </p:cNvPr>
          <p:cNvSpPr txBox="1"/>
          <p:nvPr/>
        </p:nvSpPr>
        <p:spPr>
          <a:xfrm>
            <a:off x="6841026" y="3749159"/>
            <a:ext cx="491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[[1984, 'Amadeus', 1], [1985, 'Out of Africa', 1]]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8DD2075-543D-254F-BDF0-C94AAAFD70F5}"/>
              </a:ext>
            </a:extLst>
          </p:cNvPr>
          <p:cNvSpPr/>
          <p:nvPr/>
        </p:nvSpPr>
        <p:spPr>
          <a:xfrm>
            <a:off x="5465009" y="3749159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2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E7A4-2777-5C4D-94F0-04A4ACC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4CA-618D-464C-A267-0B28C30F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/>
          <a:lstStyle/>
          <a:p>
            <a:r>
              <a:rPr lang="en-US" dirty="0"/>
              <a:t>The filter operation finds all elements in a sequence that satisfy a specific condition, but often we'd like to know which element satisfies the condition first (or last)</a:t>
            </a:r>
          </a:p>
          <a:p>
            <a:r>
              <a:rPr lang="en-US" dirty="0"/>
              <a:t>Search returns the first (or last) position in the sequence rather than the value at that 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8F814-F0B2-C049-8E3A-8D64F3E3F076}"/>
              </a:ext>
            </a:extLst>
          </p:cNvPr>
          <p:cNvSpPr txBox="1"/>
          <p:nvPr/>
        </p:nvSpPr>
        <p:spPr>
          <a:xfrm>
            <a:off x="1294636" y="3622418"/>
            <a:ext cx="100591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 or [0..n)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print(index)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5DFAF-027C-D049-B55F-2D4AEFABAE9B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C3EE-2EC7-8F43-98D5-6C2DFB65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Grid/matrix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2409-F1BE-884D-8E51-137F9598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0"/>
            <a:ext cx="10671313" cy="4576763"/>
          </a:xfrm>
        </p:spPr>
        <p:txBody>
          <a:bodyPr/>
          <a:lstStyle/>
          <a:p>
            <a:r>
              <a:rPr lang="en-US" dirty="0"/>
              <a:t>Any time you need to process each cell in a two dimensional structure such as an image or matrix, think "nested loop"</a:t>
            </a:r>
          </a:p>
          <a:p>
            <a:r>
              <a:rPr lang="en-US" dirty="0"/>
              <a:t>Single loop does 1D, nested loop does 2D, triple loop does 3D...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48F8A-21D2-F145-BAD5-D9CAA83C5B21}"/>
              </a:ext>
            </a:extLst>
          </p:cNvPr>
          <p:cNvSpPr txBox="1"/>
          <p:nvPr/>
        </p:nvSpPr>
        <p:spPr>
          <a:xfrm>
            <a:off x="2539920" y="3090335"/>
            <a:ext cx="82253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column j value varies more quickly than the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 varies more quickly than j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6EA78-48AD-454C-8642-7427DC15FC0C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DE402-8C7F-8746-9BC3-B260A69F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347" y="71128"/>
            <a:ext cx="2345628" cy="14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4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B7B-A1F8-C248-8AAA-D4E062C8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946B-8376-AB43-B016-EF840EC9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images project requires that you traverse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x,y</a:t>
            </a:r>
            <a:r>
              <a:rPr lang="en-US" dirty="0"/>
              <a:t> coordinates of images</a:t>
            </a:r>
          </a:p>
          <a:p>
            <a:r>
              <a:rPr lang="en-US" dirty="0"/>
              <a:t>An image is nothing more than a 2D matrix</a:t>
            </a:r>
            <a:br>
              <a:rPr lang="en-US" dirty="0"/>
            </a:br>
            <a:r>
              <a:rPr lang="en-US" dirty="0"/>
              <a:t>whose entries are grayscale pixels in 0 to 255</a:t>
            </a:r>
          </a:p>
          <a:p>
            <a:r>
              <a:rPr lang="en-US" dirty="0"/>
              <a:t>A pixel value of 0 is black and 255 is white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EAA01E-E700-4143-922A-2E2E10DD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52" y="31598"/>
            <a:ext cx="4662350" cy="33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00176-FFB4-0240-A204-5C368A4FBB75}"/>
              </a:ext>
            </a:extLst>
          </p:cNvPr>
          <p:cNvSpPr txBox="1"/>
          <p:nvPr/>
        </p:nvSpPr>
        <p:spPr>
          <a:xfrm>
            <a:off x="2301381" y="4372908"/>
            <a:ext cx="5404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walk top-down: row-by-row of pixels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y in range(height):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x in range(width):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x, y )</a:t>
            </a:r>
          </a:p>
        </p:txBody>
      </p:sp>
    </p:spTree>
    <p:extLst>
      <p:ext uri="{BB962C8B-B14F-4D97-AF65-F5344CB8AC3E}">
        <p14:creationId xmlns:p14="http://schemas.microsoft.com/office/powerpoint/2010/main" val="58666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4D5E-0D5D-EC4E-B0CF-6809A12A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ADA2-28D3-574B-B264-D57FECAAE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can read basic Python and have seen some pattern implementations, let's use those patterns to solve some simple problems</a:t>
            </a:r>
          </a:p>
        </p:txBody>
      </p:sp>
    </p:spTree>
    <p:extLst>
      <p:ext uri="{BB962C8B-B14F-4D97-AF65-F5344CB8AC3E}">
        <p14:creationId xmlns:p14="http://schemas.microsoft.com/office/powerpoint/2010/main" val="98963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5FD8-63E0-F04C-A81B-78F0024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Don Knuth on "geekhood"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6C001-8DA9-454C-8613-7E2A42C06EA6}"/>
              </a:ext>
            </a:extLst>
          </p:cNvPr>
          <p:cNvSpPr/>
          <p:nvPr/>
        </p:nvSpPr>
        <p:spPr>
          <a:xfrm>
            <a:off x="1789043" y="1922792"/>
            <a:ext cx="8030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characteristic is an ability to understand many levels of abstraction simultaneously, and to shift effortlessly between in-the-large and in-the-small. A geek knows that, to achieve a certain high-level goal, you need to add one to a certain counter at a certain time.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7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B5D1-DE7F-A74B-83BD-34224119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problem-solving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7E37-5DBC-8245-A0CF-E05C4C29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 with the end result and work your way backwards</a:t>
            </a:r>
          </a:p>
          <a:p>
            <a:r>
              <a:rPr lang="en-US" dirty="0"/>
              <a:t>Ask what the prerequisites are for each step</a:t>
            </a:r>
          </a:p>
          <a:p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r>
              <a:rPr lang="en-US" dirty="0"/>
              <a:t>E.g., median: to pick middle value, previous step must sort data</a:t>
            </a:r>
          </a:p>
          <a:p>
            <a:r>
              <a:rPr lang="en-US" dirty="0"/>
              <a:t>Data science problems are often solved with an iterative refinement of data approach to arrive at a final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9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FE21-29EA-F948-AA36-827B8C29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4197-535E-FC43-B531-73F53DD6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cut the price of each in half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must decide if we are altering in place or creating a new; let's create a new list in general for these exercises</a:t>
            </a:r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0C75-4064-5443-873C-E0298C28529C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F557D-7481-5647-8910-3435AFD70D10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96C7E-D3BC-684D-AA16-8747AA6EE46B}"/>
              </a:ext>
            </a:extLst>
          </p:cNvPr>
          <p:cNvSpPr txBox="1"/>
          <p:nvPr/>
        </p:nvSpPr>
        <p:spPr>
          <a:xfrm>
            <a:off x="1997765" y="509877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774CC-AFFF-3849-B1C6-13AF68AAD7E6}"/>
              </a:ext>
            </a:extLst>
          </p:cNvPr>
          <p:cNvSpPr txBox="1"/>
          <p:nvPr/>
        </p:nvSpPr>
        <p:spPr>
          <a:xfrm>
            <a:off x="6341165" y="4221600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</p:spTree>
    <p:extLst>
      <p:ext uri="{BB962C8B-B14F-4D97-AF65-F5344CB8AC3E}">
        <p14:creationId xmlns:p14="http://schemas.microsoft.com/office/powerpoint/2010/main" val="4278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E01-C0FE-3148-956B-8602D53F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133D-4D5C-864F-921D-2265A543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names, get a list of string lengths called </a:t>
            </a:r>
            <a:r>
              <a:rPr lang="en-US" b="1" dirty="0" err="1"/>
              <a:t>namelens</a:t>
            </a:r>
            <a:r>
              <a:rPr lang="en-US" dirty="0"/>
              <a:t>; function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  <a:r>
              <a:rPr lang="en-US" dirty="0"/>
              <a:t> yields length of lists, strings, etc...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35900-4733-D64A-AF67-6FA61513ADD4}"/>
              </a:ext>
            </a:extLst>
          </p:cNvPr>
          <p:cNvSpPr txBox="1"/>
          <p:nvPr/>
        </p:nvSpPr>
        <p:spPr>
          <a:xfrm>
            <a:off x="2477268" y="2853016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names = 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FBFD8-3F22-C749-90A4-36636981E0B0}"/>
              </a:ext>
            </a:extLst>
          </p:cNvPr>
          <p:cNvSpPr txBox="1"/>
          <p:nvPr/>
        </p:nvSpPr>
        <p:spPr>
          <a:xfrm>
            <a:off x="6274257" y="3706231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94CC3-485C-1C46-A37B-97FB75E8A966}"/>
              </a:ext>
            </a:extLst>
          </p:cNvPr>
          <p:cNvSpPr txBox="1"/>
          <p:nvPr/>
        </p:nvSpPr>
        <p:spPr>
          <a:xfrm>
            <a:off x="2477268" y="4741541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namelens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(name) for name in names]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AF732-9B4A-0C49-A5FA-926B9B812013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get a list of prices greater than $100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251955" y="3332334"/>
            <a:ext cx="538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Filter...what does code look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375599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p&gt;100]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double any price less than $10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385769" y="3321183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 &amp;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225853"/>
            <a:ext cx="9020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p&lt;10]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 if p&lt;10] # Or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Given a list of movie titles, how many are 3-words long?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 and how?</a:t>
            </a:r>
          </a:p>
          <a:p>
            <a:r>
              <a:rPr lang="en-US" dirty="0"/>
              <a:t>What does the problem-solving process look like?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210690" y="1868829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9E638-A321-DA40-9AC4-F8C109419534}"/>
              </a:ext>
            </a:extLst>
          </p:cNvPr>
          <p:cNvSpPr txBox="1"/>
          <p:nvPr/>
        </p:nvSpPr>
        <p:spPr>
          <a:xfrm>
            <a:off x="1087121" y="4470400"/>
            <a:ext cx="870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 how we can gradually morph the data from titles to result, but start with the desired result and work backwards</a:t>
            </a:r>
          </a:p>
        </p:txBody>
      </p:sp>
    </p:spTree>
    <p:extLst>
      <p:ext uri="{BB962C8B-B14F-4D97-AF65-F5344CB8AC3E}">
        <p14:creationId xmlns:p14="http://schemas.microsoft.com/office/powerpoint/2010/main" val="16939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Work backwards:</a:t>
            </a:r>
          </a:p>
          <a:p>
            <a:pPr lvl="1"/>
            <a:r>
              <a:rPr lang="en-US" dirty="0"/>
              <a:t>If we have the list of title lengths, we can filter for length 3 and count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list of title lengths, map </a:t>
            </a:r>
            <a:r>
              <a:rPr lang="en-US" b="1" dirty="0" err="1"/>
              <a:t>len</a:t>
            </a:r>
            <a:r>
              <a:rPr lang="en-US" b="1" dirty="0"/>
              <a:t>()</a:t>
            </a:r>
            <a:r>
              <a:rPr lang="en-US" dirty="0"/>
              <a:t> to list of words of each title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the list of words for each title, map </a:t>
            </a:r>
            <a:r>
              <a:rPr lang="en-US" b="1" dirty="0"/>
              <a:t>split()</a:t>
            </a:r>
            <a:r>
              <a:rPr lang="en-US" dirty="0"/>
              <a:t> to teach title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2169299" y="5095303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2205144" y="2337128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886185" y="233959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6232554" y="2229406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9194302" y="235744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540671" y="2226941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2169299" y="35850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7314309" y="3480584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927930" y="358830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6284178" y="5167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508339" y="517153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5675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Now, reverse it to get the correct sequence: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1681197" y="1928976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1681197" y="501258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362238" y="501505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5708607" y="490486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8670355" y="50329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016724" y="4902398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1681197" y="3575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6826207" y="3471237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439828" y="357895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5796076" y="20009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020237" y="200520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468B-6E3A-134D-9DE9-B966A2713CD1}"/>
              </a:ext>
            </a:extLst>
          </p:cNvPr>
          <p:cNvSpPr txBox="1"/>
          <p:nvPr/>
        </p:nvSpPr>
        <p:spPr>
          <a:xfrm>
            <a:off x="372200" y="2006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E2A7E-70BF-B649-9A39-427BE5EB6ECC}"/>
              </a:ext>
            </a:extLst>
          </p:cNvPr>
          <p:cNvSpPr txBox="1"/>
          <p:nvPr/>
        </p:nvSpPr>
        <p:spPr>
          <a:xfrm>
            <a:off x="387361" y="36290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A96E2-A527-E544-8186-407BC1ED2830}"/>
              </a:ext>
            </a:extLst>
          </p:cNvPr>
          <p:cNvSpPr txBox="1"/>
          <p:nvPr/>
        </p:nvSpPr>
        <p:spPr>
          <a:xfrm>
            <a:off x="378183" y="492025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405357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966850" y="1367726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966850" y="2923060"/>
            <a:ext cx="817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for t in titles] # Map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(t) for t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     # Map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[n for n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if n==3]       # 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                          # Prints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pythontutor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4F0DB4-90A0-8B43-A2C8-D149CC5A86C6}"/>
              </a:ext>
            </a:extLst>
          </p:cNvPr>
          <p:cNvSpPr/>
          <p:nvPr/>
        </p:nvSpPr>
        <p:spPr>
          <a:xfrm>
            <a:off x="966850" y="4492720"/>
            <a:ext cx="10258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[t for t in titles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())==3] # Map/Filter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7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05A3-AFA0-F14B-BD83-3BE6915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programmers design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D2A6-DC96-D943-A6A2-216AA0BA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Experienced programmers draw from a collection of generic high-level / large-scale mental templates as starting points</a:t>
            </a:r>
          </a:p>
          <a:p>
            <a:r>
              <a:rPr lang="en-US" dirty="0"/>
              <a:t>There are mental templates for desktop GUI apps, machine learning classifiers, web servers, etc....</a:t>
            </a:r>
          </a:p>
          <a:p>
            <a:r>
              <a:rPr lang="en-US" dirty="0"/>
              <a:t>A template provides an overall structure for the program, like lawyers tweaking a contract from previous client for new one</a:t>
            </a:r>
          </a:p>
          <a:p>
            <a:r>
              <a:rPr lang="en-US" dirty="0"/>
              <a:t>Engineers building a new suspension bridge do not proceed as if such a thing has never been built before</a:t>
            </a:r>
          </a:p>
          <a:p>
            <a:r>
              <a:rPr lang="en-US" dirty="0"/>
              <a:t>Gaining experience as a programmer means recognizing and remembering patterns in your code</a:t>
            </a:r>
          </a:p>
        </p:txBody>
      </p:sp>
    </p:spTree>
    <p:extLst>
      <p:ext uri="{BB962C8B-B14F-4D97-AF65-F5344CB8AC3E}">
        <p14:creationId xmlns:p14="http://schemas.microsoft.com/office/powerpoint/2010/main" val="16237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C4F-E10B-0845-91DD-2E19DC10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0278" cy="1325563"/>
          </a:xfrm>
        </p:spPr>
        <p:txBody>
          <a:bodyPr/>
          <a:lstStyle/>
          <a:p>
            <a:r>
              <a:rPr lang="en-US" dirty="0"/>
              <a:t>Example: data science program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F70B-93D7-7E4C-AEB3-38052D18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Acquire data, which means finding a suitable file or collecting data from the web and storing in a file or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data from disk or database and organize into a suitable data structure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Normalize, filter, clean, or otherwise prepare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the data, which can mean training a machine learning model, transforming the data, computing summary statistics, or optimizing a cost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Emit results, which can be anything from simply printing an answer to saving data to the disk to generating a fancy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4072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templates help us organize and plan our program</a:t>
            </a:r>
          </a:p>
          <a:p>
            <a:r>
              <a:rPr lang="en-US" dirty="0"/>
              <a:t>Low-level patterns are puzzle pieces that we combine to fill in details and solve parts of the overall template</a:t>
            </a:r>
          </a:p>
          <a:p>
            <a:r>
              <a:rPr lang="en-US" dirty="0"/>
              <a:t>These patterns have Python implementations but we design programs by selecting and applying patterns/operations, not specific code sequences</a:t>
            </a:r>
          </a:p>
          <a:p>
            <a:r>
              <a:rPr lang="en-US" dirty="0"/>
              <a:t>When designing a program, I never say: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Oh! I need a for-loop with an if-statement right here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08F3-F57D-F449-9C6F-60D473D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2362-1CE2-0A40-BCFD-54C6C574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You're no doubt familiar with simple patterns such as:</a:t>
            </a:r>
          </a:p>
          <a:p>
            <a:pPr lvl="1"/>
            <a:r>
              <a:rPr lang="en-US" i="1" dirty="0"/>
              <a:t>sum the numbers in a list</a:t>
            </a:r>
            <a:endParaRPr lang="en-US" dirty="0"/>
          </a:p>
          <a:p>
            <a:pPr lvl="1"/>
            <a:r>
              <a:rPr lang="en-US" i="1" dirty="0"/>
              <a:t>count the elements in a list</a:t>
            </a:r>
            <a:endParaRPr lang="en-US" dirty="0"/>
          </a:p>
          <a:p>
            <a:r>
              <a:rPr lang="en-US" dirty="0"/>
              <a:t>But there are many many more, such as:</a:t>
            </a:r>
          </a:p>
          <a:p>
            <a:pPr lvl="1"/>
            <a:r>
              <a:rPr lang="en-US" i="1" dirty="0"/>
              <a:t>find all values in a list satisfying a condition</a:t>
            </a:r>
            <a:endParaRPr lang="en-US" dirty="0"/>
          </a:p>
          <a:p>
            <a:pPr lvl="1"/>
            <a:r>
              <a:rPr lang="en-US" i="1" dirty="0"/>
              <a:t>apply an operation to each element of a list to get new list</a:t>
            </a:r>
          </a:p>
          <a:p>
            <a:pPr lvl="1"/>
            <a:r>
              <a:rPr lang="en-US" i="1" dirty="0"/>
              <a:t>merge two sorted lists</a:t>
            </a:r>
          </a:p>
          <a:p>
            <a:pPr lvl="1"/>
            <a:r>
              <a:rPr lang="en-US" i="1" dirty="0"/>
              <a:t>delete records in a </a:t>
            </a:r>
            <a:r>
              <a:rPr lang="en-US" i="1" dirty="0" err="1"/>
              <a:t>dataframe</a:t>
            </a:r>
            <a:r>
              <a:rPr lang="en-US" i="1" dirty="0"/>
              <a:t> that satisfy a condition</a:t>
            </a:r>
          </a:p>
          <a:p>
            <a:r>
              <a:rPr lang="en-US" dirty="0"/>
              <a:t>Think and plan at this level or higher, not the code level</a:t>
            </a:r>
          </a:p>
        </p:txBody>
      </p:sp>
    </p:spTree>
    <p:extLst>
      <p:ext uri="{BB962C8B-B14F-4D97-AF65-F5344CB8AC3E}">
        <p14:creationId xmlns:p14="http://schemas.microsoft.com/office/powerpoint/2010/main" val="304162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946B-BBE2-BC4B-ABC0-201342D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parade of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C3CD-0EF2-9548-A1AF-6A9CCCCDA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2F3B-27DC-5447-B92A-56726E76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85" cy="1325563"/>
          </a:xfrm>
        </p:spPr>
        <p:txBody>
          <a:bodyPr/>
          <a:lstStyle/>
          <a:p>
            <a:r>
              <a:rPr lang="en-US" dirty="0"/>
              <a:t>Visualize behavior then identify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3CBE-048D-A346-AC1B-E76ED53F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Think visually about how you would manipulate lists of data or extract information from data</a:t>
            </a:r>
          </a:p>
          <a:p>
            <a:r>
              <a:rPr lang="en-US" dirty="0"/>
              <a:t>Manually moving some data around on paper or in spreadsheet helps me to understand the operation to perform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EABFA-3598-1B4A-BF52-1390F3B3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8890"/>
            <a:ext cx="5758785" cy="101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5E536-0A69-8549-BEFA-643A477B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52" y="3647109"/>
            <a:ext cx="3721269" cy="306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7CB1-DDC6-B246-A2BD-C7356D181EE8}"/>
              </a:ext>
            </a:extLst>
          </p:cNvPr>
          <p:cNvSpPr txBox="1"/>
          <p:nvPr/>
        </p:nvSpPr>
        <p:spPr>
          <a:xfrm rot="19330070">
            <a:off x="58646" y="494875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Sum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4400-E6CE-0143-9FA4-3AF037DBA5C8}"/>
              </a:ext>
            </a:extLst>
          </p:cNvPr>
          <p:cNvSpPr txBox="1"/>
          <p:nvPr/>
        </p:nvSpPr>
        <p:spPr>
          <a:xfrm>
            <a:off x="8030818" y="38166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232277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272-0FEF-AA4B-9A01-EC3450E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FF70-2055-1B4A-8C6B-0ACD1572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3" y="1464987"/>
            <a:ext cx="10515600" cy="4351338"/>
          </a:xfrm>
        </p:spPr>
        <p:txBody>
          <a:bodyPr/>
          <a:lstStyle/>
          <a:p>
            <a:r>
              <a:rPr lang="en-US" dirty="0"/>
              <a:t>Traverses a sequence of elements and </a:t>
            </a:r>
            <a:r>
              <a:rPr lang="en-US" i="1" dirty="0"/>
              <a:t>accumulates</a:t>
            </a:r>
            <a:r>
              <a:rPr lang="en-US" dirty="0"/>
              <a:t> a value</a:t>
            </a:r>
          </a:p>
          <a:p>
            <a:r>
              <a:rPr lang="en-US" dirty="0"/>
              <a:t>In Excel, this is like using </a:t>
            </a:r>
            <a:r>
              <a:rPr lang="en-US" b="1" dirty="0"/>
              <a:t>sum(...)</a:t>
            </a:r>
            <a:r>
              <a:rPr lang="en-US" dirty="0"/>
              <a:t> in a cell.</a:t>
            </a:r>
          </a:p>
          <a:p>
            <a:r>
              <a:rPr lang="en-US" dirty="0"/>
              <a:t>Can use any other arithmetic operator, such as *</a:t>
            </a:r>
          </a:p>
          <a:p>
            <a:r>
              <a:rPr lang="en-US" dirty="0"/>
              <a:t>Called </a:t>
            </a:r>
            <a:r>
              <a:rPr lang="en-US" i="1" dirty="0"/>
              <a:t>reduce</a:t>
            </a:r>
            <a:r>
              <a:rPr lang="en-US" dirty="0"/>
              <a:t>, as in </a:t>
            </a:r>
            <a:r>
              <a:rPr lang="en-US" i="1" dirty="0"/>
              <a:t>map</a:t>
            </a:r>
            <a:r>
              <a:rPr lang="en-US" dirty="0"/>
              <a:t>/</a:t>
            </a:r>
            <a:r>
              <a:rPr lang="en-US" i="1" dirty="0"/>
              <a:t>reduce</a:t>
            </a:r>
            <a:r>
              <a:rPr lang="en-US" dirty="0"/>
              <a:t> of distributed computing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35761-8767-0141-9132-8133CB20FCEE}"/>
              </a:ext>
            </a:extLst>
          </p:cNvPr>
          <p:cNvSpPr txBox="1"/>
          <p:nvPr/>
        </p:nvSpPr>
        <p:spPr>
          <a:xfrm>
            <a:off x="1862005" y="3761797"/>
            <a:ext cx="6814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30, 19, 21, 12, 22, 21]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q in Quantity: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q          # same as: sum = sum + 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0DBF2-F91B-4044-9AB2-4D31F53BFFEF}"/>
              </a:ext>
            </a:extLst>
          </p:cNvPr>
          <p:cNvSpPr txBox="1"/>
          <p:nvPr/>
        </p:nvSpPr>
        <p:spPr>
          <a:xfrm>
            <a:off x="0" y="647796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1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1760</TotalTime>
  <Words>2545</Words>
  <Application>Microsoft Macintosh PowerPoint</Application>
  <PresentationFormat>Widescreen</PresentationFormat>
  <Paragraphs>296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Office Theme</vt:lpstr>
      <vt:lpstr>Programming Patterns in Python</vt:lpstr>
      <vt:lpstr>Don Knuth on "geekhood"</vt:lpstr>
      <vt:lpstr>How programmers design programs</vt:lpstr>
      <vt:lpstr>Example: data science program template</vt:lpstr>
      <vt:lpstr>Low-level programming patterns</vt:lpstr>
      <vt:lpstr>Sample programming patterns</vt:lpstr>
      <vt:lpstr>A parade of patterns</vt:lpstr>
      <vt:lpstr>Visualize behavior then identify pattern</vt:lpstr>
      <vt:lpstr>Accumulate</vt:lpstr>
      <vt:lpstr>Map</vt:lpstr>
      <vt:lpstr>Combine</vt:lpstr>
      <vt:lpstr>Split</vt:lpstr>
      <vt:lpstr>Slice a list (or string)</vt:lpstr>
      <vt:lpstr>Filter</vt:lpstr>
      <vt:lpstr>Filtering rows of data</vt:lpstr>
      <vt:lpstr>Search</vt:lpstr>
      <vt:lpstr>Grid/matrix processing</vt:lpstr>
      <vt:lpstr>Image processing</vt:lpstr>
      <vt:lpstr>Applying patterns</vt:lpstr>
      <vt:lpstr>Basic problem-solving strategy</vt:lpstr>
      <vt:lpstr>Exercise</vt:lpstr>
      <vt:lpstr>Exercise</vt:lpstr>
      <vt:lpstr>Exercise</vt:lpstr>
      <vt:lpstr>Exercise</vt:lpstr>
      <vt:lpstr>Exercise</vt:lpstr>
      <vt:lpstr>Exercise continued</vt:lpstr>
      <vt:lpstr>Exercise continued</vt:lpstr>
      <vt:lpstr>Exercise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Patterns in Python</dc:title>
  <dc:creator>Terence Parr</dc:creator>
  <cp:lastModifiedBy>Terence Parr</cp:lastModifiedBy>
  <cp:revision>83</cp:revision>
  <cp:lastPrinted>2019-02-12T19:51:14Z</cp:lastPrinted>
  <dcterms:created xsi:type="dcterms:W3CDTF">2021-06-03T20:17:23Z</dcterms:created>
  <dcterms:modified xsi:type="dcterms:W3CDTF">2021-06-06T18:53:52Z</dcterms:modified>
</cp:coreProperties>
</file>