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8" r:id="rId3"/>
    <p:sldId id="259" r:id="rId4"/>
    <p:sldId id="260" r:id="rId5"/>
    <p:sldId id="261" r:id="rId6"/>
    <p:sldId id="262" r:id="rId7"/>
    <p:sldId id="257" r:id="rId8"/>
    <p:sldId id="263" r:id="rId9"/>
    <p:sldId id="264" r:id="rId10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754F"/>
    <a:srgbClr val="923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77"/>
    <p:restoredTop sz="94740"/>
  </p:normalViewPr>
  <p:slideViewPr>
    <p:cSldViewPr snapToGrid="0" snapToObjects="1">
      <p:cViewPr varScale="1">
        <p:scale>
          <a:sx n="139" d="100"/>
          <a:sy n="139" d="100"/>
        </p:scale>
        <p:origin x="168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32" d="100"/>
          <a:sy n="132" d="100"/>
        </p:scale>
        <p:origin x="1392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B613A-EFF1-404F-BEE8-EFAE84A4E5E2}" type="datetimeFigureOut">
              <a:rPr lang="en-US" smtClean="0"/>
              <a:t>7/16/21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263B3-2E28-5740-9C58-1576E230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0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847EA-AC25-3D4E-89E1-FD3F6A9702B6}" type="datetimeFigureOut">
              <a:rPr lang="en-US" smtClean="0"/>
              <a:t>7/16/21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C4948-0B79-D842-B740-510D19298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33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CE00E-B2E2-4D43-8A21-E17BBDC01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C7E7C-3478-264C-BF00-D75996D63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1EB94-602A-4843-8753-4DB514307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7/16/21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36E26-0E46-B848-BBFC-A0D2BFA17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D4217-442E-6C4A-8D0F-CADFE9EA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1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6C72F-B1B5-6442-B3EF-170DEDF8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82C6A-7EA1-C840-86BB-65DF578F4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D3C4B-E6D4-B140-8126-90FD013DE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7/16/21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FD8A5-25AB-2742-9333-F1864AA98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FBFCA-F2F7-544E-BB46-A8872739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18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4E5286-71CD-184D-922F-2C587370C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C93D7-83D1-8740-A256-2B405524A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CB8DC-90E9-1D49-B70B-5103FBBD3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7/16/21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7D847-8768-9843-9B66-E6B3989BA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2CB94-E0A6-3E47-9F30-8DEB64C2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42375-E5EF-4D4E-AFD0-A94090E7D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6F610-FF9B-2A4B-8E35-314B0D78D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1E808-F7D2-E84B-8CD4-83F18272E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7/16/21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AD9A1-B1EC-984E-A23E-0ECF6F652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FD94D-9604-2A43-AADF-14B0876B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1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589AC-2242-B445-BBEA-95D500596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D194C-D171-4B45-BA38-8D16CD1C3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38244-2F9E-AB4A-B300-48846238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7/16/21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A7B5A-1475-C94F-AD18-1726D2BA8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9DDF6-CCE5-3946-8A72-14D318AB4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4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D2791-2196-8F4F-AD62-59B19A881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2F23A-0A28-6141-B0BF-D7B92C2138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6DF3E7-529D-1C40-B815-3C505F4D1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EE966-F172-8C42-A9F6-013C2A368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7/16/21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DED73-DCFA-6648-B65F-CBEDB1D3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072AD-ADC5-2943-B36C-F14AE6555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5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E3FB4-66D6-9040-98CF-3DE68ABA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9CBA2-D589-E342-B02C-AFD0528E3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0E95A-9A57-7F42-A0D4-A9C36B16D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72F40-C7A9-CC45-82FB-CCCE1FE08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DA6D2A-2E9D-714C-B9CB-D0F9D788FC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7F3C0C-4D75-9C49-9075-FA8B3D33C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7/16/21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88C8FA-359A-5447-AA0E-98D16ECC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69C8CD-0DF6-4E4C-A412-31B03845F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73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48C8E-A743-0B4F-AB6E-AB828F121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FAB17F-6D86-B147-9346-A9B5242F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7/16/21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8A6F49-DCD7-7B4B-8496-2547B2A8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1F89D-8541-BB4B-A145-D0DC6660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89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68AA44-A589-744E-AB85-5B6ED8E7D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7/16/21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A0E6D3-947A-FA4D-8626-2883D14E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0953F-E6D0-2240-B174-03015D085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6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FD677-FF02-3E4E-8E32-44D146E24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2170F-E10D-1348-86CE-8E869B806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772D86-2794-394C-A208-2D3E234A3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14D31-901A-D944-B06D-3D8106F2A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7/16/21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C6519-9D04-AC45-BB37-9DD413CC7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ACFF3-3C93-FA41-80F3-4708944F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1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7D6A8-4C7A-ED44-A821-97E76FB58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A0AABB-AB65-FB40-8DCA-227F017E1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C3EE9-FB8F-F642-BB10-A468CFF85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EC8A2-C616-8B40-8C9C-A15442358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7/16/21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29EC7-73FC-4D43-8916-C76404AC3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430E4-67BB-3342-B2B8-DFBE758C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4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530927-E202-4648-95ED-A701F648A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E1E3E-B2FE-5A47-8C43-849DE8427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822C1-C9FC-554F-B744-0FF8DD0A61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295ED-3BAF-1140-8495-3D368771D6B1}" type="datetimeFigureOut">
              <a:rPr lang="en-US" smtClean="0"/>
              <a:t>7/16/21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916E3-9D5B-B647-A5DA-A5B78525E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72E83-B77B-9647-AE80-95985B60F4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F46825-E66D-B247-B71A-C4842420759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843577" y="6327977"/>
            <a:ext cx="4075793" cy="42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42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rrt/lolviz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4A5C5-CE37-5241-A9FF-85F98EF1E9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/>
              <a:t>Packages and modules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75859-F09F-414F-8571-4D3854CD3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89316"/>
          </a:xfrm>
        </p:spPr>
        <p:txBody>
          <a:bodyPr>
            <a:noAutofit/>
          </a:bodyPr>
          <a:lstStyle/>
          <a:p>
            <a:pPr algn="l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D37F11-0EC0-C645-ADE9-CE8BFDF0B2D4}"/>
              </a:ext>
            </a:extLst>
          </p:cNvPr>
          <p:cNvSpPr/>
          <p:nvPr/>
        </p:nvSpPr>
        <p:spPr>
          <a:xfrm>
            <a:off x="1524000" y="418342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Terence Parr</a:t>
            </a:r>
          </a:p>
          <a:p>
            <a:r>
              <a:rPr lang="en-US" dirty="0"/>
              <a:t>MSDS program</a:t>
            </a:r>
            <a:br>
              <a:rPr lang="en-US" dirty="0"/>
            </a:br>
            <a:r>
              <a:rPr lang="en-US" b="1" dirty="0"/>
              <a:t>University of San Francisco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66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F77CE-012E-574B-966B-A2693E9CC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 need the import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B2002-2156-794A-BD8E-C44826A2E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We've seen the use of some predefined functions, such as </a:t>
            </a:r>
            <a:r>
              <a:rPr lang="en-US" b="1" dirty="0"/>
              <a:t>range()</a:t>
            </a:r>
            <a:r>
              <a:rPr lang="en-US" dirty="0"/>
              <a:t> and </a:t>
            </a:r>
            <a:r>
              <a:rPr lang="en-US" b="1" dirty="0" err="1"/>
              <a:t>len</a:t>
            </a:r>
            <a:r>
              <a:rPr lang="en-US" b="1" dirty="0"/>
              <a:t> ()</a:t>
            </a:r>
            <a:r>
              <a:rPr lang="en-US" dirty="0"/>
              <a:t> that are available without doing anything special in your Python program</a:t>
            </a:r>
          </a:p>
          <a:p>
            <a:r>
              <a:rPr lang="en-US" dirty="0"/>
              <a:t>Now let's look at importing and using code libraries</a:t>
            </a:r>
          </a:p>
          <a:p>
            <a:r>
              <a:rPr lang="en-US" dirty="0"/>
              <a:t>There are a multitude of libraries on your disk and Python can't automatically load them all into memory; we must explicitly </a:t>
            </a:r>
            <a:r>
              <a:rPr lang="en-US" b="1" dirty="0"/>
              <a:t>import</a:t>
            </a:r>
            <a:r>
              <a:rPr lang="en-US" dirty="0"/>
              <a:t> the libraries we want to use in our program</a:t>
            </a:r>
          </a:p>
          <a:p>
            <a:r>
              <a:rPr lang="en-US" dirty="0"/>
              <a:t>This is like opening a specific cookbook of recipes</a:t>
            </a:r>
          </a:p>
        </p:txBody>
      </p:sp>
    </p:spTree>
    <p:extLst>
      <p:ext uri="{BB962C8B-B14F-4D97-AF65-F5344CB8AC3E}">
        <p14:creationId xmlns:p14="http://schemas.microsoft.com/office/powerpoint/2010/main" val="1841420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1046A-39B8-1F4F-8FFF-0FD9BB4C9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49609" cy="1325563"/>
          </a:xfrm>
        </p:spPr>
        <p:txBody>
          <a:bodyPr/>
          <a:lstStyle/>
          <a:p>
            <a:r>
              <a:rPr lang="en-US" dirty="0"/>
              <a:t>Accessing goodies from installed modules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ABC458-7BD5-0A4B-875F-B99BB87AE9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70383"/>
                <a:ext cx="10515600" cy="4606580"/>
              </a:xfrm>
            </p:spPr>
            <p:txBody>
              <a:bodyPr/>
              <a:lstStyle/>
              <a:p>
                <a:r>
                  <a:rPr lang="en-US" dirty="0"/>
                  <a:t>Imagine that we need the constant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; if we try referencing </a:t>
                </a:r>
                <a:r>
                  <a:rPr lang="en-US" b="1" dirty="0"/>
                  <a:t>pi</a:t>
                </a:r>
                <a:r>
                  <a:rPr lang="en-US" dirty="0"/>
                  <a:t>, we find that it’s not defined, but of course we could define one: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Easier to access a pre-installed and available library: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ABC458-7BD5-0A4B-875F-B99BB87AE9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70383"/>
                <a:ext cx="10515600" cy="4606580"/>
              </a:xfrm>
              <a:blipFill>
                <a:blip r:embed="rId2"/>
                <a:stretch>
                  <a:fillRect l="-1086" t="-2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3563FDD6-8C89-434A-AC51-8E2DF8CB8D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3878" y="2495550"/>
            <a:ext cx="4902200" cy="1866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9C00ABD-D9A0-104F-B4AE-36F4DC2960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6846" y="5164932"/>
            <a:ext cx="2298700" cy="1079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D59DB4C-378A-D34D-92A1-B5290324CA01}"/>
              </a:ext>
            </a:extLst>
          </p:cNvPr>
          <p:cNvSpPr txBox="1"/>
          <p:nvPr/>
        </p:nvSpPr>
        <p:spPr>
          <a:xfrm>
            <a:off x="9319283" y="5111571"/>
            <a:ext cx="28028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Warning</a:t>
            </a:r>
            <a:r>
              <a:rPr lang="en-US" i="1" dirty="0"/>
              <a:t>: ‘.’ is overloaded so </a:t>
            </a:r>
            <a:r>
              <a:rPr lang="en-US" i="1" dirty="0" err="1"/>
              <a:t>a.b</a:t>
            </a:r>
            <a:r>
              <a:rPr lang="en-US" i="1" dirty="0"/>
              <a:t> could mean package, module, or object accessor 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724EBF-1E83-0F47-B2AB-10A75F458918}"/>
              </a:ext>
            </a:extLst>
          </p:cNvPr>
          <p:cNvSpPr/>
          <p:nvPr/>
        </p:nvSpPr>
        <p:spPr>
          <a:xfrm>
            <a:off x="3961956" y="6374884"/>
            <a:ext cx="36686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Somewhere there’s a </a:t>
            </a:r>
            <a:r>
              <a:rPr lang="en-US" b="1" dirty="0" err="1"/>
              <a:t>math.py</a:t>
            </a:r>
            <a:r>
              <a:rPr lang="en-US" i="1" dirty="0"/>
              <a:t> file</a:t>
            </a:r>
          </a:p>
        </p:txBody>
      </p:sp>
    </p:spTree>
    <p:extLst>
      <p:ext uri="{BB962C8B-B14F-4D97-AF65-F5344CB8AC3E}">
        <p14:creationId xmlns:p14="http://schemas.microsoft.com/office/powerpoint/2010/main" val="3502919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A1023-779D-0D47-BCE4-899929076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in a module?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A446D76-08C8-5649-8C49-46F8798D0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b="1" dirty="0" err="1"/>
              <a:t>dir</a:t>
            </a:r>
            <a:r>
              <a:rPr lang="en-US" b="1" dirty="0"/>
              <a:t>()</a:t>
            </a:r>
            <a:r>
              <a:rPr lang="en-US" dirty="0"/>
              <a:t> to look at module contents (or google)</a:t>
            </a:r>
          </a:p>
          <a:p>
            <a:r>
              <a:rPr lang="en-US" dirty="0"/>
              <a:t>There are functions as well as variables in </a:t>
            </a:r>
            <a:r>
              <a:rPr lang="en-US" b="1" dirty="0" err="1"/>
              <a:t>math.py</a:t>
            </a:r>
            <a:r>
              <a:rPr lang="en-US" dirty="0"/>
              <a:t>: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03BF8472-B23A-204D-80F3-FC6B5D789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150" y="3011522"/>
            <a:ext cx="10299700" cy="29337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6E023E9-711E-5D43-AA5C-2C3F65BA93E0}"/>
              </a:ext>
            </a:extLst>
          </p:cNvPr>
          <p:cNvSpPr/>
          <p:nvPr/>
        </p:nvSpPr>
        <p:spPr>
          <a:xfrm>
            <a:off x="1638017" y="4045898"/>
            <a:ext cx="646044" cy="318052"/>
          </a:xfrm>
          <a:prstGeom prst="rect">
            <a:avLst/>
          </a:prstGeom>
          <a:noFill/>
          <a:ln w="25400"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378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0BDC5-0874-8041-A69C-CF1C3F234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key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73AD2-49D2-3D44-952B-C36E593F8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script .</a:t>
            </a:r>
            <a:r>
              <a:rPr lang="en-US" dirty="0" err="1"/>
              <a:t>py</a:t>
            </a:r>
            <a:r>
              <a:rPr lang="en-US" dirty="0"/>
              <a:t> file is also called a </a:t>
            </a:r>
            <a:r>
              <a:rPr lang="en-US" i="1" dirty="0"/>
              <a:t>module</a:t>
            </a:r>
            <a:r>
              <a:rPr lang="en-US" dirty="0"/>
              <a:t>; if </a:t>
            </a:r>
            <a:r>
              <a:rPr lang="en-US" b="1" dirty="0" err="1"/>
              <a:t>a.py</a:t>
            </a:r>
            <a:r>
              <a:rPr lang="en-US" dirty="0"/>
              <a:t> imports module </a:t>
            </a:r>
            <a:r>
              <a:rPr lang="en-US" b="1" dirty="0"/>
              <a:t>b</a:t>
            </a:r>
            <a:r>
              <a:rPr lang="en-US" dirty="0"/>
              <a:t> then </a:t>
            </a:r>
            <a:r>
              <a:rPr lang="en-US" b="1" dirty="0" err="1"/>
              <a:t>a.py</a:t>
            </a:r>
            <a:r>
              <a:rPr lang="en-US" b="1" dirty="0"/>
              <a:t> </a:t>
            </a:r>
            <a:r>
              <a:rPr lang="en-US" dirty="0"/>
              <a:t>can access the variables and functions in file </a:t>
            </a:r>
            <a:r>
              <a:rPr lang="en-US" b="1" dirty="0" err="1"/>
              <a:t>b.py</a:t>
            </a:r>
            <a:endParaRPr lang="en-US" b="1" dirty="0"/>
          </a:p>
          <a:p>
            <a:r>
              <a:rPr lang="en-US" dirty="0"/>
              <a:t>A directory containing module file(s) is called a </a:t>
            </a:r>
            <a:r>
              <a:rPr lang="en-US" i="1" dirty="0"/>
              <a:t>package</a:t>
            </a:r>
            <a:r>
              <a:rPr lang="en-US" dirty="0"/>
              <a:t>; if directory </a:t>
            </a:r>
            <a:r>
              <a:rPr lang="en-US" b="1" dirty="0"/>
              <a:t>p</a:t>
            </a:r>
            <a:r>
              <a:rPr lang="en-US" dirty="0"/>
              <a:t> contains module file </a:t>
            </a:r>
            <a:r>
              <a:rPr lang="en-US" b="1" dirty="0" err="1"/>
              <a:t>m.py</a:t>
            </a:r>
            <a:r>
              <a:rPr lang="en-US" dirty="0"/>
              <a:t>, then a script like </a:t>
            </a:r>
            <a:r>
              <a:rPr lang="en-US" b="1" dirty="0" err="1"/>
              <a:t>foo.py</a:t>
            </a:r>
            <a:r>
              <a:rPr lang="en-US" dirty="0"/>
              <a:t> can </a:t>
            </a:r>
            <a:r>
              <a:rPr lang="en-US" b="1" dirty="0"/>
              <a:t>import </a:t>
            </a:r>
            <a:r>
              <a:rPr lang="en-US" b="1" dirty="0" err="1"/>
              <a:t>p.m</a:t>
            </a:r>
            <a:r>
              <a:rPr lang="en-US" dirty="0"/>
              <a:t> to access the goodies from </a:t>
            </a:r>
            <a:r>
              <a:rPr lang="en-US" b="1" dirty="0" err="1"/>
              <a:t>m.py</a:t>
            </a:r>
            <a:endParaRPr lang="en-US" b="1" dirty="0"/>
          </a:p>
          <a:p>
            <a:r>
              <a:rPr lang="en-US" dirty="0"/>
              <a:t>Example from my </a:t>
            </a:r>
            <a:r>
              <a:rPr lang="en-US" b="1" dirty="0" err="1"/>
              <a:t>dtreeviz</a:t>
            </a:r>
            <a:r>
              <a:rPr lang="en-US" dirty="0"/>
              <a:t> package: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E9B03F-BF97-084C-8EBC-94E22C31A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3170" y="4135231"/>
            <a:ext cx="2242558" cy="20417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C5EFB0-8770-2144-8201-3DE577561739}"/>
              </a:ext>
            </a:extLst>
          </p:cNvPr>
          <p:cNvSpPr txBox="1"/>
          <p:nvPr/>
        </p:nvSpPr>
        <p:spPr>
          <a:xfrm>
            <a:off x="2951922" y="4681330"/>
            <a:ext cx="34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Tells Python this is a package vs a plain directory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267D80F-1951-D540-BA47-3F0A4E680FC5}"/>
              </a:ext>
            </a:extLst>
          </p:cNvPr>
          <p:cNvCxnSpPr>
            <a:cxnSpLocks/>
          </p:cNvCxnSpPr>
          <p:nvPr/>
        </p:nvCxnSpPr>
        <p:spPr>
          <a:xfrm flipV="1">
            <a:off x="6096000" y="4681330"/>
            <a:ext cx="1656522" cy="178905"/>
          </a:xfrm>
          <a:prstGeom prst="straightConnector1">
            <a:avLst/>
          </a:prstGeom>
          <a:ln>
            <a:solidFill>
              <a:srgbClr val="E475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078C24C-53DA-594C-BB23-4FFA744910F3}"/>
              </a:ext>
            </a:extLst>
          </p:cNvPr>
          <p:cNvSpPr txBox="1"/>
          <p:nvPr/>
        </p:nvSpPr>
        <p:spPr>
          <a:xfrm>
            <a:off x="10127974" y="3816628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package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489EFE8-3E48-9042-808E-73F7E8A598E4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8849692" y="4001294"/>
            <a:ext cx="1278282" cy="317534"/>
          </a:xfrm>
          <a:prstGeom prst="straightConnector1">
            <a:avLst/>
          </a:prstGeom>
          <a:ln>
            <a:solidFill>
              <a:srgbClr val="E475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9329B18-051F-C540-BE35-30C6050800E3}"/>
              </a:ext>
            </a:extLst>
          </p:cNvPr>
          <p:cNvSpPr txBox="1"/>
          <p:nvPr/>
        </p:nvSpPr>
        <p:spPr>
          <a:xfrm>
            <a:off x="10118035" y="4503494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module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36C12F7-F5C6-674E-AF04-1A82386E435D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9132771" y="4688160"/>
            <a:ext cx="985264" cy="318603"/>
          </a:xfrm>
          <a:prstGeom prst="straightConnector1">
            <a:avLst/>
          </a:prstGeom>
          <a:ln>
            <a:solidFill>
              <a:srgbClr val="E475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4B9EC66-2467-7543-BCEB-35D3499DD99F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9303026" y="4688160"/>
            <a:ext cx="815009" cy="553998"/>
          </a:xfrm>
          <a:prstGeom prst="straightConnector1">
            <a:avLst/>
          </a:prstGeom>
          <a:ln>
            <a:solidFill>
              <a:srgbClr val="E475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143F267-9FB3-C144-A354-C2C8A3EDC22A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9230139" y="4688160"/>
            <a:ext cx="887896" cy="970565"/>
          </a:xfrm>
          <a:prstGeom prst="straightConnector1">
            <a:avLst/>
          </a:prstGeom>
          <a:ln>
            <a:solidFill>
              <a:srgbClr val="E475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2F89FCC-ADFA-5C4C-990F-9BF428418B74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9004852" y="4688160"/>
            <a:ext cx="1113183" cy="1319736"/>
          </a:xfrm>
          <a:prstGeom prst="straightConnector1">
            <a:avLst/>
          </a:prstGeom>
          <a:ln>
            <a:solidFill>
              <a:srgbClr val="E475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8370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8EA22-BEC9-934D-8827-A2434B6A3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b="1" dirty="0" err="1"/>
              <a:t>numpy</a:t>
            </a:r>
            <a:r>
              <a:rPr lang="en-US" dirty="0"/>
              <a:t> package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89FA26A-FC9C-0345-9F3A-49532467F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NumPy is a library whose outermost package is called </a:t>
            </a:r>
            <a:r>
              <a:rPr lang="en-US" b="1" dirty="0" err="1"/>
              <a:t>numpy</a:t>
            </a:r>
            <a:r>
              <a:rPr lang="en-US" dirty="0"/>
              <a:t> with a </a:t>
            </a:r>
            <a:r>
              <a:rPr lang="en-US" b="1" dirty="0"/>
              <a:t>random</a:t>
            </a:r>
            <a:r>
              <a:rPr lang="en-US" dirty="0"/>
              <a:t> module that has a </a:t>
            </a:r>
            <a:r>
              <a:rPr lang="en-US" b="1" dirty="0" err="1"/>
              <a:t>randint</a:t>
            </a:r>
            <a:r>
              <a:rPr lang="en-US" b="1" dirty="0"/>
              <a:t>()</a:t>
            </a:r>
            <a:r>
              <a:rPr lang="en-US" dirty="0"/>
              <a:t> function: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1064E46-B7A9-364D-A07D-3CE0314D3E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700" y="3089965"/>
            <a:ext cx="8610600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132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5A27C-6289-0C44-B8CE-6F9067710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more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79C3E-F9A0-CB4E-AC39-C4FB2DF07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0261"/>
            <a:ext cx="10515600" cy="4586702"/>
          </a:xfrm>
        </p:spPr>
        <p:txBody>
          <a:bodyPr>
            <a:normAutofit/>
          </a:bodyPr>
          <a:lstStyle/>
          <a:p>
            <a:r>
              <a:rPr lang="en-US" dirty="0"/>
              <a:t>We recommend that you install Anaconda’s Python bundle, which includes most of the stuff we need for machine learning</a:t>
            </a:r>
          </a:p>
          <a:p>
            <a:r>
              <a:rPr lang="en-US" dirty="0"/>
              <a:t>We can </a:t>
            </a:r>
            <a:r>
              <a:rPr lang="en-US" b="1" dirty="0"/>
              <a:t>import</a:t>
            </a:r>
            <a:r>
              <a:rPr lang="en-US" dirty="0"/>
              <a:t> any of the predefined Python libraries or the preinstalled libraries in Anaconda</a:t>
            </a:r>
          </a:p>
          <a:p>
            <a:r>
              <a:rPr lang="en-US" dirty="0"/>
              <a:t>There are a huge number of useful Python packages that are likely not currently installed on your machine; this is analogous to all of the uninstalled apps you see in the app store</a:t>
            </a:r>
          </a:p>
          <a:p>
            <a:r>
              <a:rPr lang="en-US" dirty="0"/>
              <a:t>To install library foo: </a:t>
            </a:r>
            <a:r>
              <a:rPr lang="en-US" b="1" dirty="0"/>
              <a:t>pip install foo</a:t>
            </a:r>
          </a:p>
          <a:p>
            <a:r>
              <a:rPr lang="en-US" dirty="0"/>
              <a:t>There is another package manager called </a:t>
            </a:r>
            <a:r>
              <a:rPr lang="en-US" b="1" dirty="0" err="1"/>
              <a:t>conda</a:t>
            </a:r>
            <a:r>
              <a:rPr lang="en-US" dirty="0"/>
              <a:t>, which is more sophisticated than pip (can installed C++ code, </a:t>
            </a:r>
            <a:r>
              <a:rPr lang="en-US" dirty="0" err="1"/>
              <a:t>etc</a:t>
            </a:r>
            <a:r>
              <a:rPr lang="en-US" dirty="0"/>
              <a:t>…)</a:t>
            </a:r>
          </a:p>
        </p:txBody>
      </p:sp>
    </p:spTree>
    <p:extLst>
      <p:ext uri="{BB962C8B-B14F-4D97-AF65-F5344CB8AC3E}">
        <p14:creationId xmlns:p14="http://schemas.microsoft.com/office/powerpoint/2010/main" val="4071625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D0219-E968-CB4A-B0C4-80E1CF2BC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installing </a:t>
            </a:r>
            <a:r>
              <a:rPr lang="en-US" dirty="0" err="1"/>
              <a:t>lolviz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FA147-D0D6-3A41-ABEB-49E450252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04991" cy="4351338"/>
          </a:xfrm>
        </p:spPr>
        <p:txBody>
          <a:bodyPr/>
          <a:lstStyle/>
          <a:p>
            <a:r>
              <a:rPr lang="en-US" b="1" dirty="0" err="1"/>
              <a:t>lolviz</a:t>
            </a:r>
            <a:r>
              <a:rPr lang="en-US" dirty="0"/>
              <a:t>[1] is a package I built to display data structures</a:t>
            </a:r>
          </a:p>
          <a:p>
            <a:r>
              <a:rPr lang="en-US" dirty="0"/>
              <a:t>First, use the terminal to install </a:t>
            </a:r>
            <a:r>
              <a:rPr lang="en-US" b="1" dirty="0" err="1"/>
              <a:t>graphviz</a:t>
            </a:r>
            <a:r>
              <a:rPr lang="en-US" dirty="0"/>
              <a:t>, a program needed by my </a:t>
            </a:r>
            <a:r>
              <a:rPr lang="en-US" dirty="0" err="1"/>
              <a:t>lolviz</a:t>
            </a:r>
            <a:r>
              <a:rPr lang="en-US" dirty="0"/>
              <a:t> library: </a:t>
            </a:r>
            <a:r>
              <a:rPr lang="en-US" b="1" dirty="0"/>
              <a:t>brew install </a:t>
            </a:r>
            <a:r>
              <a:rPr lang="en-US" b="1" dirty="0" err="1"/>
              <a:t>graphviz</a:t>
            </a:r>
            <a:endParaRPr lang="en-US" b="1" dirty="0"/>
          </a:p>
          <a:p>
            <a:r>
              <a:rPr lang="en-US" dirty="0"/>
              <a:t>Then, </a:t>
            </a:r>
            <a:r>
              <a:rPr lang="en-US" b="1" dirty="0"/>
              <a:t>pip install </a:t>
            </a:r>
            <a:r>
              <a:rPr lang="en-US" b="1" dirty="0" err="1"/>
              <a:t>lolviz</a:t>
            </a:r>
            <a:endParaRPr lang="en-US" b="1" dirty="0"/>
          </a:p>
          <a:p>
            <a:r>
              <a:rPr lang="en-US" dirty="0"/>
              <a:t>Import </a:t>
            </a:r>
            <a:r>
              <a:rPr lang="en-US" b="1" dirty="0" err="1"/>
              <a:t>lolviz</a:t>
            </a:r>
            <a:r>
              <a:rPr lang="en-US" dirty="0"/>
              <a:t> and call </a:t>
            </a:r>
            <a:r>
              <a:rPr lang="en-US" b="1" dirty="0" err="1"/>
              <a:t>objviz</a:t>
            </a:r>
            <a:r>
              <a:rPr lang="en-US" dirty="0"/>
              <a:t>()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799583-5790-024D-BC58-135F32610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0406" y="931863"/>
            <a:ext cx="4025900" cy="52451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7DCF637-B79F-664B-AF44-A9677C2A9763}"/>
              </a:ext>
            </a:extLst>
          </p:cNvPr>
          <p:cNvSpPr txBox="1"/>
          <p:nvPr/>
        </p:nvSpPr>
        <p:spPr>
          <a:xfrm>
            <a:off x="0" y="6456934"/>
            <a:ext cx="3506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[1] </a:t>
            </a:r>
            <a:r>
              <a:rPr lang="en-US" dirty="0">
                <a:hlinkClick r:id="rId3"/>
              </a:rPr>
              <a:t>https://github.com/parrt/lolviz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304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77E8A-F8A5-2B4D-ADA9-FB4ED2CBD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Fancier notation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0101F04-8B2D-574D-B39A-47CA992D9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04824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With some new notation, we can create a shorthand to access functions of interest more easily</a:t>
            </a:r>
            <a:br>
              <a:rPr lang="en-US" dirty="0"/>
            </a:br>
            <a:br>
              <a:rPr lang="en-US" dirty="0"/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module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import 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…, 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b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It’s also very handy to create a shorter name for a package: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numpy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as np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import pandas as pd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np.sum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([1,2,3])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69CFD4FE-942D-264D-94D0-31EA500AF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8282" y="1333055"/>
            <a:ext cx="3352800" cy="2794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9F3DF23-D2F8-B44A-899E-3CEB927AE760}"/>
              </a:ext>
            </a:extLst>
          </p:cNvPr>
          <p:cNvSpPr txBox="1"/>
          <p:nvPr/>
        </p:nvSpPr>
        <p:spPr>
          <a:xfrm>
            <a:off x="5742432" y="5184648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Standard aliases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D284395-E767-B048-80BB-52D9A7159482}"/>
              </a:ext>
            </a:extLst>
          </p:cNvPr>
          <p:cNvCxnSpPr>
            <a:cxnSpLocks/>
            <a:stCxn id="3" idx="1"/>
          </p:cNvCxnSpPr>
          <p:nvPr/>
        </p:nvCxnSpPr>
        <p:spPr>
          <a:xfrm flipH="1" flipV="1">
            <a:off x="4707460" y="5275948"/>
            <a:ext cx="1034972" cy="93366"/>
          </a:xfrm>
          <a:prstGeom prst="straightConnector1">
            <a:avLst/>
          </a:prstGeom>
          <a:ln>
            <a:solidFill>
              <a:srgbClr val="E475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1E44A55-7A20-D545-9EA5-63ECDE086337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4928616" y="5369314"/>
            <a:ext cx="813816" cy="184666"/>
          </a:xfrm>
          <a:prstGeom prst="straightConnector1">
            <a:avLst/>
          </a:prstGeom>
          <a:ln>
            <a:solidFill>
              <a:srgbClr val="E475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1221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sf" id="{A291714E-D792-6043-B4EF-65EF2F87B769}" vid="{96EE3A04-EE60-9E4C-8038-064EAFFB50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187</TotalTime>
  <Words>545</Words>
  <Application>Microsoft Macintosh PowerPoint</Application>
  <PresentationFormat>Widescreen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Cambria Math</vt:lpstr>
      <vt:lpstr>Consolas</vt:lpstr>
      <vt:lpstr>Office Theme</vt:lpstr>
      <vt:lpstr>Packages and modules</vt:lpstr>
      <vt:lpstr>Why we need the import statement</vt:lpstr>
      <vt:lpstr>Accessing goodies from installed modules</vt:lpstr>
      <vt:lpstr>What’s in a module?</vt:lpstr>
      <vt:lpstr>Some key terminology</vt:lpstr>
      <vt:lpstr>Example: numpy package</vt:lpstr>
      <vt:lpstr>Installing more libraries</vt:lpstr>
      <vt:lpstr>Example: installing lolviz</vt:lpstr>
      <vt:lpstr>Fancier notation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Packages and modules</dc:title>
  <dc:creator>Terence Parr</dc:creator>
  <cp:lastModifiedBy>Terence Parr</cp:lastModifiedBy>
  <cp:revision>39</cp:revision>
  <cp:lastPrinted>2019-02-12T19:51:14Z</cp:lastPrinted>
  <dcterms:created xsi:type="dcterms:W3CDTF">2021-06-09T20:40:58Z</dcterms:created>
  <dcterms:modified xsi:type="dcterms:W3CDTF">2021-07-16T22:29:33Z</dcterms:modified>
</cp:coreProperties>
</file>