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3" r:id="rId4"/>
    <p:sldId id="260" r:id="rId5"/>
    <p:sldId id="264" r:id="rId6"/>
    <p:sldId id="262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min\Downloads\sect_01_table.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 Cases for 2017 </a:t>
            </a:r>
            <a:r>
              <a:rPr lang="en-US" baseline="30000" dirty="0"/>
              <a:t>[1]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1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F71-4E19-A76F-FC423E6795AE}"/>
              </c:ext>
            </c:extLst>
          </c:dPt>
          <c:cat>
            <c:strRef>
              <c:f>sect_01_table.01!$A$6:$A$26</c:f>
              <c:strCache>
                <c:ptCount val="21"/>
                <c:pt idx="0">
                  <c:v>Digestive System</c:v>
                </c:pt>
                <c:pt idx="1">
                  <c:v>Genital Organs</c:v>
                </c:pt>
                <c:pt idx="2">
                  <c:v>Breast</c:v>
                </c:pt>
                <c:pt idx="3">
                  <c:v>Respiratory System</c:v>
                </c:pt>
                <c:pt idx="4">
                  <c:v>Lung and Bronchus</c:v>
                </c:pt>
                <c:pt idx="5">
                  <c:v>Prostate</c:v>
                </c:pt>
                <c:pt idx="6">
                  <c:v>Urinary System</c:v>
                </c:pt>
                <c:pt idx="7">
                  <c:v>Colon</c:v>
                </c:pt>
                <c:pt idx="8">
                  <c:v>Skin (excl. basal &amp; squamous)</c:v>
                </c:pt>
                <c:pt idx="9">
                  <c:v>Melanoma of the Skin</c:v>
                </c:pt>
                <c:pt idx="10">
                  <c:v>Lymphoma</c:v>
                </c:pt>
                <c:pt idx="11">
                  <c:v>Urinary Bladder</c:v>
                </c:pt>
                <c:pt idx="12">
                  <c:v>Non-Hodgkin Lymphoma</c:v>
                </c:pt>
                <c:pt idx="13">
                  <c:v>Kidney and Renal Pelvis</c:v>
                </c:pt>
                <c:pt idx="14">
                  <c:v>Leukemia</c:v>
                </c:pt>
                <c:pt idx="15">
                  <c:v>Endometrium (uterus)</c:v>
                </c:pt>
                <c:pt idx="16">
                  <c:v>Endocrine System</c:v>
                </c:pt>
                <c:pt idx="17">
                  <c:v>Thyroid</c:v>
                </c:pt>
                <c:pt idx="18">
                  <c:v>Pancreas</c:v>
                </c:pt>
                <c:pt idx="19">
                  <c:v>Oral Cavity and Pharynx</c:v>
                </c:pt>
                <c:pt idx="20">
                  <c:v>Liver and Intrahepatic Bile Duct</c:v>
                </c:pt>
              </c:strCache>
            </c:strRef>
          </c:cat>
          <c:val>
            <c:numRef>
              <c:f>sect_01_table.01!$B$6:$B$26</c:f>
              <c:numCache>
                <c:formatCode>#,##0</c:formatCode>
                <c:ptCount val="21"/>
                <c:pt idx="0">
                  <c:v>310440</c:v>
                </c:pt>
                <c:pt idx="1">
                  <c:v>279800</c:v>
                </c:pt>
                <c:pt idx="2">
                  <c:v>255180</c:v>
                </c:pt>
                <c:pt idx="3">
                  <c:v>243170</c:v>
                </c:pt>
                <c:pt idx="4">
                  <c:v>222500</c:v>
                </c:pt>
                <c:pt idx="5">
                  <c:v>161360</c:v>
                </c:pt>
                <c:pt idx="6">
                  <c:v>146650</c:v>
                </c:pt>
                <c:pt idx="7">
                  <c:v>95520</c:v>
                </c:pt>
                <c:pt idx="8">
                  <c:v>95360</c:v>
                </c:pt>
                <c:pt idx="9">
                  <c:v>87110</c:v>
                </c:pt>
                <c:pt idx="10">
                  <c:v>80500</c:v>
                </c:pt>
                <c:pt idx="11">
                  <c:v>79030</c:v>
                </c:pt>
                <c:pt idx="12">
                  <c:v>72240</c:v>
                </c:pt>
                <c:pt idx="13">
                  <c:v>63990</c:v>
                </c:pt>
                <c:pt idx="14">
                  <c:v>62130</c:v>
                </c:pt>
                <c:pt idx="15">
                  <c:v>61380</c:v>
                </c:pt>
                <c:pt idx="16">
                  <c:v>59250</c:v>
                </c:pt>
                <c:pt idx="17">
                  <c:v>56870</c:v>
                </c:pt>
                <c:pt idx="18">
                  <c:v>53670</c:v>
                </c:pt>
                <c:pt idx="19">
                  <c:v>49670</c:v>
                </c:pt>
                <c:pt idx="20">
                  <c:v>40710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71-4E19-A76F-FC423E679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4150143"/>
        <c:axId val="769798063"/>
      </c:barChart>
      <c:catAx>
        <c:axId val="77415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798063"/>
        <c:crosses val="autoZero"/>
        <c:auto val="1"/>
        <c:lblAlgn val="ctr"/>
        <c:lblOffset val="100"/>
        <c:noMultiLvlLbl val="0"/>
      </c:catAx>
      <c:valAx>
        <c:axId val="76979806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15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6B805-1EBE-4C18-878D-708C8257999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7FE4-8585-44FE-9DFF-FF6546904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27FE4-8585-44FE-9DFF-FF6546904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27FE4-8585-44FE-9DFF-FF6546904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B4E1D-1D11-4DFB-9C5E-D1DB05FF0C2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0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1DB-3877-404D-A8D6-DE1F1CDA482C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18F1-4DD0-4254-8177-1B43A4B0EAC3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5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3F19-EC4E-4240-B1F1-EA5AB4D1DC87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9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5A7E-7D0B-4EA8-84EB-989CE3DADA8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4BF9-9087-4991-ACD0-D3B262FCA86E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6C4-E52D-42D6-8DFA-FEB229AF99FD}" type="datetime1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4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1215-F4C2-4845-BD50-294133D0ACCD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3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19684-FBD3-41FE-B9BA-3003101AC090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B625-F634-4CFC-8653-DB17FAD82C32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4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8FE6-09D2-44A5-BE67-8DABCB182623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1D521-ADCC-4A55-9B33-FF7DC9C3439D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168-CF22-4543-988D-08BECFDC9D69}" type="datetime1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0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22D1-3DF2-4D95-83E8-C8240838FA3F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7235A-6C21-427E-9CC8-25F6745EAF6A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4EC74-5AAB-42CC-B95C-D36E1D15726F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6C16B-EF92-426E-B588-2D426A86B47A}" type="datetime1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78AF17-BEC7-46AD-B238-37BECE326CEE}" type="datetime1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F9E1C-CC39-4CDF-866C-25AE4E530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2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eer.cancer.gov/archive/csr/1975_2014/browse_csr.php?sectionSEL=1&amp;pageSEL=sect_01_table.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CF89-CAD3-4F4C-8F58-BD03EBB35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968884" cy="1711779"/>
          </a:xfrm>
        </p:spPr>
        <p:txBody>
          <a:bodyPr/>
          <a:lstStyle/>
          <a:p>
            <a:pPr algn="ctr"/>
            <a:r>
              <a:rPr lang="en-US" sz="4000" dirty="0"/>
              <a:t>Capstone 2: Comparisons of Multi-classification Models for Pancreatic Cancer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64687-6DEB-4744-BE83-2A977CCD2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3552" y="3812722"/>
            <a:ext cx="3179870" cy="861420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chemeClr val="tx1"/>
                </a:solidFill>
              </a:rPr>
              <a:t>By </a:t>
            </a:r>
            <a:r>
              <a:rPr lang="en-US" b="1" cap="none" dirty="0">
                <a:solidFill>
                  <a:schemeClr val="tx1"/>
                </a:solidFill>
              </a:rPr>
              <a:t>Linmin Wang</a:t>
            </a:r>
          </a:p>
          <a:p>
            <a:pPr algn="ctr"/>
            <a:r>
              <a:rPr lang="en-US" cap="none" dirty="0">
                <a:solidFill>
                  <a:schemeClr val="tx1"/>
                </a:solidFill>
              </a:rPr>
              <a:t>March 24</a:t>
            </a:r>
            <a:r>
              <a:rPr lang="en-US" cap="none" baseline="30000" dirty="0">
                <a:solidFill>
                  <a:schemeClr val="tx1"/>
                </a:solidFill>
              </a:rPr>
              <a:t>th</a:t>
            </a:r>
            <a:r>
              <a:rPr lang="en-US" cap="none" dirty="0">
                <a:solidFill>
                  <a:schemeClr val="tx1"/>
                </a:solidFill>
              </a:rPr>
              <a:t>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06E0A-D1D5-4234-98B5-5491B9AB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7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F83E-CC5E-4FF3-9890-3DC70D56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Drawbacks </a:t>
            </a:r>
            <a:r>
              <a:rPr lang="en-US" sz="3200" b="1" i="1" dirty="0"/>
              <a:t>via </a:t>
            </a:r>
            <a:r>
              <a:rPr lang="en-US" sz="3200" b="1" dirty="0"/>
              <a:t>Confusion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2952A-9E9D-4206-9A04-C91EA35A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36E9-2B7D-4E78-BB69-F3B881C30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9" t="3683" b="7907"/>
          <a:stretch/>
        </p:blipFill>
        <p:spPr>
          <a:xfrm>
            <a:off x="3278601" y="1272969"/>
            <a:ext cx="2576587" cy="2389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A96D8A-2E67-4742-92AB-9CE1D1A45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0" t="6022" r="3236" b="6755"/>
          <a:stretch/>
        </p:blipFill>
        <p:spPr>
          <a:xfrm>
            <a:off x="6168509" y="1272970"/>
            <a:ext cx="2576588" cy="2389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0E3B8C-5FF5-48CE-BB4F-148DA4B7F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5" t="3566" r="2160" b="7040"/>
          <a:stretch/>
        </p:blipFill>
        <p:spPr>
          <a:xfrm>
            <a:off x="3246488" y="3966899"/>
            <a:ext cx="2623686" cy="2429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F5001-F788-4417-9992-314922584E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83" t="3558" r="2959" b="7224"/>
          <a:stretch/>
        </p:blipFill>
        <p:spPr>
          <a:xfrm>
            <a:off x="6164756" y="3966899"/>
            <a:ext cx="2662518" cy="24294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422BF6-A30D-47B3-9E6D-F1505799A62B}"/>
              </a:ext>
            </a:extLst>
          </p:cNvPr>
          <p:cNvSpPr txBox="1"/>
          <p:nvPr/>
        </p:nvSpPr>
        <p:spPr>
          <a:xfrm rot="10800000">
            <a:off x="2483791" y="2111189"/>
            <a:ext cx="553998" cy="22949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400" b="1" dirty="0"/>
              <a:t>Prediction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2BA3B-B179-406F-90B7-E3C7B5CD9EEF}"/>
              </a:ext>
            </a:extLst>
          </p:cNvPr>
          <p:cNvSpPr txBox="1"/>
          <p:nvPr/>
        </p:nvSpPr>
        <p:spPr>
          <a:xfrm>
            <a:off x="5053133" y="6396335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True 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418B2-2434-4EFB-A121-DCEE60130B95}"/>
              </a:ext>
            </a:extLst>
          </p:cNvPr>
          <p:cNvSpPr/>
          <p:nvPr/>
        </p:nvSpPr>
        <p:spPr>
          <a:xfrm>
            <a:off x="8984344" y="4689880"/>
            <a:ext cx="30552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Diagnosis: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1: Healthy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2: Pancreatic Disease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3: Pancreatic Cancer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3FDD8-7C94-484B-B3D0-361DD968D1BD}"/>
              </a:ext>
            </a:extLst>
          </p:cNvPr>
          <p:cNvSpPr txBox="1"/>
          <p:nvPr/>
        </p:nvSpPr>
        <p:spPr>
          <a:xfrm>
            <a:off x="3441819" y="944878"/>
            <a:ext cx="246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CC0A5A-30D7-47B1-B20D-3E47FA175336}"/>
              </a:ext>
            </a:extLst>
          </p:cNvPr>
          <p:cNvSpPr txBox="1"/>
          <p:nvPr/>
        </p:nvSpPr>
        <p:spPr>
          <a:xfrm>
            <a:off x="6536237" y="937190"/>
            <a:ext cx="246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A1E9A-2C75-4676-8FEC-AC13EB2E0871}"/>
              </a:ext>
            </a:extLst>
          </p:cNvPr>
          <p:cNvSpPr txBox="1"/>
          <p:nvPr/>
        </p:nvSpPr>
        <p:spPr>
          <a:xfrm>
            <a:off x="3197344" y="3655811"/>
            <a:ext cx="333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5D515-E672-4708-BE5A-6F1F22E8E55D}"/>
              </a:ext>
            </a:extLst>
          </p:cNvPr>
          <p:cNvSpPr txBox="1"/>
          <p:nvPr/>
        </p:nvSpPr>
        <p:spPr>
          <a:xfrm>
            <a:off x="6402761" y="3655811"/>
            <a:ext cx="246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C61B3F-CF80-47AF-A2CC-3390B943F857}"/>
              </a:ext>
            </a:extLst>
          </p:cNvPr>
          <p:cNvGrpSpPr/>
          <p:nvPr/>
        </p:nvGrpSpPr>
        <p:grpSpPr>
          <a:xfrm>
            <a:off x="3367900" y="1304283"/>
            <a:ext cx="5377197" cy="4978895"/>
            <a:chOff x="3367900" y="1304283"/>
            <a:chExt cx="5377197" cy="497889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050C6E-7194-4C0C-8EBC-98B03F79D96B}"/>
                </a:ext>
              </a:extLst>
            </p:cNvPr>
            <p:cNvSpPr/>
            <p:nvPr/>
          </p:nvSpPr>
          <p:spPr>
            <a:xfrm>
              <a:off x="3378139" y="2802351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BB8A86-5120-4290-9309-6E1F3CD0FB87}"/>
                </a:ext>
              </a:extLst>
            </p:cNvPr>
            <p:cNvSpPr/>
            <p:nvPr/>
          </p:nvSpPr>
          <p:spPr>
            <a:xfrm>
              <a:off x="5013943" y="1314210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F2B7EB-652E-45AB-A6BB-573B58805125}"/>
                </a:ext>
              </a:extLst>
            </p:cNvPr>
            <p:cNvSpPr/>
            <p:nvPr/>
          </p:nvSpPr>
          <p:spPr>
            <a:xfrm>
              <a:off x="6265602" y="2792424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249783-34A7-4B83-BF57-6E21E673094A}"/>
                </a:ext>
              </a:extLst>
            </p:cNvPr>
            <p:cNvSpPr/>
            <p:nvPr/>
          </p:nvSpPr>
          <p:spPr>
            <a:xfrm>
              <a:off x="7901406" y="1304283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F6A90B-BE85-4169-9722-CC0DA7B491EC}"/>
                </a:ext>
              </a:extLst>
            </p:cNvPr>
            <p:cNvSpPr/>
            <p:nvPr/>
          </p:nvSpPr>
          <p:spPr>
            <a:xfrm>
              <a:off x="3367900" y="5509710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99FFE3-CD02-4143-823F-A752F531ADA0}"/>
                </a:ext>
              </a:extLst>
            </p:cNvPr>
            <p:cNvSpPr/>
            <p:nvPr/>
          </p:nvSpPr>
          <p:spPr>
            <a:xfrm>
              <a:off x="5003704" y="4021569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35632A-780F-476B-9D7E-FFAF7653663F}"/>
                </a:ext>
              </a:extLst>
            </p:cNvPr>
            <p:cNvSpPr/>
            <p:nvPr/>
          </p:nvSpPr>
          <p:spPr>
            <a:xfrm>
              <a:off x="6305397" y="5550229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1F4355D-8EE1-4E00-A914-143196EB2204}"/>
                </a:ext>
              </a:extLst>
            </p:cNvPr>
            <p:cNvSpPr/>
            <p:nvPr/>
          </p:nvSpPr>
          <p:spPr>
            <a:xfrm>
              <a:off x="7941201" y="4039678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C8BF54-CB37-4EB6-98F5-AE4E3FE52F84}"/>
              </a:ext>
            </a:extLst>
          </p:cNvPr>
          <p:cNvGrpSpPr/>
          <p:nvPr/>
        </p:nvGrpSpPr>
        <p:grpSpPr>
          <a:xfrm>
            <a:off x="3371358" y="2048781"/>
            <a:ext cx="3737935" cy="3459361"/>
            <a:chOff x="3371358" y="2048781"/>
            <a:chExt cx="3737935" cy="34593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C34D15-AB0C-4537-8D4D-600C05692BE7}"/>
                </a:ext>
              </a:extLst>
            </p:cNvPr>
            <p:cNvSpPr/>
            <p:nvPr/>
          </p:nvSpPr>
          <p:spPr>
            <a:xfrm>
              <a:off x="3393141" y="2048781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FFBB8F-010A-4B0F-8D2E-310AD1C31EE0}"/>
                </a:ext>
              </a:extLst>
            </p:cNvPr>
            <p:cNvSpPr/>
            <p:nvPr/>
          </p:nvSpPr>
          <p:spPr>
            <a:xfrm>
              <a:off x="6266008" y="2054388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C4078D-7269-417D-8C0D-36F279D26570}"/>
                </a:ext>
              </a:extLst>
            </p:cNvPr>
            <p:cNvSpPr/>
            <p:nvPr/>
          </p:nvSpPr>
          <p:spPr>
            <a:xfrm>
              <a:off x="3371358" y="4747639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D28C9AD-CB16-4C38-8A2A-814E6E9BE9DF}"/>
                </a:ext>
              </a:extLst>
            </p:cNvPr>
            <p:cNvSpPr/>
            <p:nvPr/>
          </p:nvSpPr>
          <p:spPr>
            <a:xfrm>
              <a:off x="6305397" y="4775193"/>
              <a:ext cx="803896" cy="732949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00C0CE4-05F2-459A-94ED-9261A3519C64}"/>
              </a:ext>
            </a:extLst>
          </p:cNvPr>
          <p:cNvGrpSpPr/>
          <p:nvPr/>
        </p:nvGrpSpPr>
        <p:grpSpPr>
          <a:xfrm>
            <a:off x="3413499" y="1203758"/>
            <a:ext cx="5374266" cy="5173691"/>
            <a:chOff x="3413499" y="1203758"/>
            <a:chExt cx="5374266" cy="517369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583D8CC-509B-46BC-9C69-B0490C5E4E6C}"/>
                </a:ext>
              </a:extLst>
            </p:cNvPr>
            <p:cNvGrpSpPr/>
            <p:nvPr/>
          </p:nvGrpSpPr>
          <p:grpSpPr>
            <a:xfrm>
              <a:off x="3413499" y="1203758"/>
              <a:ext cx="2385004" cy="2427533"/>
              <a:chOff x="3413499" y="1203758"/>
              <a:chExt cx="2385004" cy="2427533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B6863EB-9AC4-4BA7-8E87-73D0BE79E1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023" y="1655967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9732892-37E1-461F-897E-0822F5479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710" y="1292614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BE6EA6FB-EE87-40B2-8DB8-64FE98082E16}"/>
                  </a:ext>
                </a:extLst>
              </p:cNvPr>
              <p:cNvSpPr/>
              <p:nvPr/>
            </p:nvSpPr>
            <p:spPr>
              <a:xfrm rot="13984989">
                <a:off x="3411391" y="1205866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D3B438BE-B929-4C2E-9EAB-B6C9FACCAAA1}"/>
                  </a:ext>
                </a:extLst>
              </p:cNvPr>
              <p:cNvSpPr/>
              <p:nvPr/>
            </p:nvSpPr>
            <p:spPr>
              <a:xfrm rot="3189303">
                <a:off x="5237807" y="3070595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1535AE-C631-45EC-9C72-3F655AF3AE4C}"/>
                </a:ext>
              </a:extLst>
            </p:cNvPr>
            <p:cNvGrpSpPr/>
            <p:nvPr/>
          </p:nvGrpSpPr>
          <p:grpSpPr>
            <a:xfrm>
              <a:off x="6358384" y="1228278"/>
              <a:ext cx="2385004" cy="2427533"/>
              <a:chOff x="3413499" y="1203758"/>
              <a:chExt cx="2385004" cy="2427533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11B21E2-76A6-4A02-9CA9-468CE350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023" y="1655967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E04C797-BA16-4735-9234-D4026B5F8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710" y="1292614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E9F6DF20-6A81-4922-A723-ADE02447CFAD}"/>
                  </a:ext>
                </a:extLst>
              </p:cNvPr>
              <p:cNvSpPr/>
              <p:nvPr/>
            </p:nvSpPr>
            <p:spPr>
              <a:xfrm rot="13984989">
                <a:off x="3411391" y="1205866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A5D77061-4EEE-496B-857C-5D843304F610}"/>
                  </a:ext>
                </a:extLst>
              </p:cNvPr>
              <p:cNvSpPr/>
              <p:nvPr/>
            </p:nvSpPr>
            <p:spPr>
              <a:xfrm rot="3189303">
                <a:off x="5237807" y="3070595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D43B53-4D8A-4BA5-BBBD-053F67D1034A}"/>
                </a:ext>
              </a:extLst>
            </p:cNvPr>
            <p:cNvGrpSpPr/>
            <p:nvPr/>
          </p:nvGrpSpPr>
          <p:grpSpPr>
            <a:xfrm>
              <a:off x="3444704" y="3939155"/>
              <a:ext cx="2385004" cy="2427533"/>
              <a:chOff x="3413499" y="1203758"/>
              <a:chExt cx="2385004" cy="2427533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0E4C98-F216-44B7-BA94-3B59702C2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023" y="1655967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4C9BC4C-F2B9-4C2D-98FF-33637CB44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710" y="1292614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6E94EA84-59FD-45AB-B682-A83B30E5A0B4}"/>
                  </a:ext>
                </a:extLst>
              </p:cNvPr>
              <p:cNvSpPr/>
              <p:nvPr/>
            </p:nvSpPr>
            <p:spPr>
              <a:xfrm rot="13984989">
                <a:off x="3411391" y="1205866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925BF8A-D79B-47E7-8F30-54242C97B39F}"/>
                  </a:ext>
                </a:extLst>
              </p:cNvPr>
              <p:cNvSpPr/>
              <p:nvPr/>
            </p:nvSpPr>
            <p:spPr>
              <a:xfrm rot="3189303">
                <a:off x="5237807" y="3070595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D7048E-62EA-4D5A-8270-EA14BD89F792}"/>
                </a:ext>
              </a:extLst>
            </p:cNvPr>
            <p:cNvGrpSpPr/>
            <p:nvPr/>
          </p:nvGrpSpPr>
          <p:grpSpPr>
            <a:xfrm>
              <a:off x="6402761" y="3949916"/>
              <a:ext cx="2385004" cy="2427533"/>
              <a:chOff x="3413499" y="1203758"/>
              <a:chExt cx="2385004" cy="242753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DC429C-5CA5-446D-8F4C-7A04AD278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023" y="1655967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A7FFC2A-4AD9-47A7-9439-3151BAF36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710" y="1292614"/>
                <a:ext cx="1871449" cy="1906076"/>
              </a:xfrm>
              <a:prstGeom prst="line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23B0649F-EC56-4C8F-8ECC-A7040A988B54}"/>
                  </a:ext>
                </a:extLst>
              </p:cNvPr>
              <p:cNvSpPr/>
              <p:nvPr/>
            </p:nvSpPr>
            <p:spPr>
              <a:xfrm rot="13984989">
                <a:off x="3411391" y="1205866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C6054890-CFC7-4A60-B97C-6890933D0C63}"/>
                  </a:ext>
                </a:extLst>
              </p:cNvPr>
              <p:cNvSpPr/>
              <p:nvPr/>
            </p:nvSpPr>
            <p:spPr>
              <a:xfrm rot="3189303">
                <a:off x="5237807" y="3070595"/>
                <a:ext cx="562804" cy="558588"/>
              </a:xfrm>
              <a:prstGeom prst="arc">
                <a:avLst>
                  <a:gd name="adj1" fmla="val 16200000"/>
                  <a:gd name="adj2" fmla="val 5741375"/>
                </a:avLst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66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97F3-4CA8-4068-B4AD-AD78EB58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4A16E-CB46-45F6-B35B-420D84A2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47527-75CA-47A8-856D-B56D19C0915E}"/>
              </a:ext>
            </a:extLst>
          </p:cNvPr>
          <p:cNvSpPr txBox="1"/>
          <p:nvPr/>
        </p:nvSpPr>
        <p:spPr>
          <a:xfrm>
            <a:off x="891988" y="1595718"/>
            <a:ext cx="9350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Thee models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LR</a:t>
            </a:r>
            <a:r>
              <a:rPr lang="en-US" dirty="0"/>
              <a:t> (0.693),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</a:t>
            </a:r>
            <a:r>
              <a:rPr lang="en-US" dirty="0"/>
              <a:t> (0.689)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SVM</a:t>
            </a:r>
            <a:r>
              <a:rPr lang="en-US" dirty="0"/>
              <a:t> (0.702) outperform KNN (0.625) and Dummy model (0.353) by a huge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 does the best job considering average accuracy, standard deviation and recall (cancer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works required to better distinguish the healthy and pancreatic disease groups (increasing recall for healthy group)</a:t>
            </a:r>
          </a:p>
        </p:txBody>
      </p:sp>
    </p:spTree>
    <p:extLst>
      <p:ext uri="{BB962C8B-B14F-4D97-AF65-F5344CB8AC3E}">
        <p14:creationId xmlns:p14="http://schemas.microsoft.com/office/powerpoint/2010/main" val="44866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44E-2AB8-4751-9142-157C8607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006" y="2810435"/>
            <a:ext cx="3379042" cy="1400530"/>
          </a:xfrm>
        </p:spPr>
        <p:txBody>
          <a:bodyPr/>
          <a:lstStyle/>
          <a:p>
            <a:r>
              <a:rPr lang="en-US" sz="4800" dirty="0"/>
              <a:t>Thank you!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3820EE-F38D-41ED-9EF0-03C4507E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139-E343-440E-B103-4987713F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5FC12E-3590-457C-8E28-085ACE38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78DF25-B6EF-429E-B390-F7D2DB505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15390"/>
              </p:ext>
            </p:extLst>
          </p:nvPr>
        </p:nvGraphicFramePr>
        <p:xfrm>
          <a:off x="1922834" y="28001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81918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166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Multi-classification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Tuning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8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Iteration, class type, penalty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2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trees, criterion, max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3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(linear, </a:t>
                      </a:r>
                      <a:r>
                        <a:rPr lang="en-US" dirty="0" err="1"/>
                        <a:t>poly,sigmoid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7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neighbors (1-12)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8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7A20-869D-4421-8423-4DD90F4C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Background of Pancreatic Cancer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2427F-27C7-4963-B29F-A9915A6B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73CC82E-A7F2-41C8-B1B4-1E0679335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520947"/>
              </p:ext>
            </p:extLst>
          </p:nvPr>
        </p:nvGraphicFramePr>
        <p:xfrm>
          <a:off x="646111" y="1376083"/>
          <a:ext cx="5870576" cy="50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E5FC856-2A11-4B7E-B639-A97A5BFDDB68}"/>
              </a:ext>
            </a:extLst>
          </p:cNvPr>
          <p:cNvGrpSpPr/>
          <p:nvPr/>
        </p:nvGrpSpPr>
        <p:grpSpPr>
          <a:xfrm>
            <a:off x="5429150" y="3576551"/>
            <a:ext cx="770709" cy="724162"/>
            <a:chOff x="5460274" y="3706016"/>
            <a:chExt cx="770709" cy="724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9944A4-4BD9-4191-80B7-DBFE448AF27A}"/>
                </a:ext>
              </a:extLst>
            </p:cNvPr>
            <p:cNvSpPr txBox="1"/>
            <p:nvPr/>
          </p:nvSpPr>
          <p:spPr>
            <a:xfrm>
              <a:off x="5460274" y="3706016"/>
              <a:ext cx="77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24th</a:t>
              </a: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13F43FC-C22A-4D79-A42C-A93D3CDB74C9}"/>
                </a:ext>
              </a:extLst>
            </p:cNvPr>
            <p:cNvSpPr/>
            <p:nvPr/>
          </p:nvSpPr>
          <p:spPr>
            <a:xfrm rot="10800000" flipH="1">
              <a:off x="5718513" y="4123093"/>
              <a:ext cx="169247" cy="30708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B428B94-9DC0-4F4F-8E0E-207AF6BB0D98}"/>
              </a:ext>
            </a:extLst>
          </p:cNvPr>
          <p:cNvSpPr txBox="1"/>
          <p:nvPr/>
        </p:nvSpPr>
        <p:spPr>
          <a:xfrm>
            <a:off x="6096000" y="6339840"/>
            <a:ext cx="6148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[1] Seer.cancer.gov. URL: </a:t>
            </a:r>
            <a:r>
              <a:rPr lang="en-US" sz="900" dirty="0">
                <a:hlinkClick r:id="rId4"/>
              </a:rPr>
              <a:t>https://seer.cancer.gov/archive/csr/1975_2014/browse_csr.php?sectionSEL=1&amp;pageSEL=sect_01_table.01</a:t>
            </a:r>
            <a:endParaRPr lang="en-US" sz="900" dirty="0"/>
          </a:p>
          <a:p>
            <a:r>
              <a:rPr lang="en-US" sz="900" dirty="0"/>
              <a:t>[2] T. </a:t>
            </a:r>
            <a:r>
              <a:rPr lang="en-US" sz="900" dirty="0" err="1"/>
              <a:t>Crnogorac-Jurcevic</a:t>
            </a:r>
            <a:r>
              <a:rPr lang="en-US" sz="900" dirty="0"/>
              <a:t> </a:t>
            </a:r>
            <a:r>
              <a:rPr lang="en-US" sz="900" i="1" dirty="0"/>
              <a:t>et al</a:t>
            </a:r>
            <a:r>
              <a:rPr lang="en-US" sz="9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C4032-ADFF-412E-BD08-A9139A0E6A20}"/>
              </a:ext>
            </a:extLst>
          </p:cNvPr>
          <p:cNvSpPr txBox="1"/>
          <p:nvPr/>
        </p:nvSpPr>
        <p:spPr>
          <a:xfrm>
            <a:off x="7188926" y="1728650"/>
            <a:ext cx="4567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Deadliest: Extremely low 5-year survival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detect: Lacks Characteristic Biomarkers</a:t>
            </a:r>
            <a:r>
              <a:rPr lang="en-US" baseline="30000" dirty="0"/>
              <a:t>[2]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16EAE4-B876-4574-BFD9-D558D061FB6C}"/>
              </a:ext>
            </a:extLst>
          </p:cNvPr>
          <p:cNvSpPr txBox="1"/>
          <p:nvPr/>
        </p:nvSpPr>
        <p:spPr>
          <a:xfrm>
            <a:off x="7188926" y="4302035"/>
            <a:ext cx="4824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Machine Learning:</a:t>
            </a:r>
          </a:p>
          <a:p>
            <a:endParaRPr lang="en-US" dirty="0"/>
          </a:p>
          <a:p>
            <a:r>
              <a:rPr lang="en-US" dirty="0"/>
              <a:t>Detection </a:t>
            </a:r>
            <a:r>
              <a:rPr lang="en-US" i="1" dirty="0"/>
              <a:t>via </a:t>
            </a:r>
            <a:r>
              <a:rPr lang="en-US" dirty="0"/>
              <a:t>Urinary Biomarkers in Early Stage</a:t>
            </a:r>
          </a:p>
          <a:p>
            <a:endParaRPr lang="en-US" dirty="0"/>
          </a:p>
          <a:p>
            <a:r>
              <a:rPr lang="en-US" dirty="0"/>
              <a:t>Beneficial in Clinical Application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FE673-16D7-4EE4-9C1B-3FA6897C8A23}"/>
              </a:ext>
            </a:extLst>
          </p:cNvPr>
          <p:cNvSpPr txBox="1"/>
          <p:nvPr/>
        </p:nvSpPr>
        <p:spPr>
          <a:xfrm>
            <a:off x="1556657" y="1651950"/>
            <a:ext cx="70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43.9%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4D4270-625C-49F6-8BAF-40F417A7DA58}"/>
              </a:ext>
            </a:extLst>
          </p:cNvPr>
          <p:cNvCxnSpPr/>
          <p:nvPr/>
        </p:nvCxnSpPr>
        <p:spPr>
          <a:xfrm flipH="1">
            <a:off x="1436914" y="1931498"/>
            <a:ext cx="239485" cy="204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EEE940-F2DD-4536-8D97-DF20B2819B57}"/>
              </a:ext>
            </a:extLst>
          </p:cNvPr>
          <p:cNvSpPr txBox="1"/>
          <p:nvPr/>
        </p:nvSpPr>
        <p:spPr>
          <a:xfrm>
            <a:off x="1974742" y="2174468"/>
            <a:ext cx="70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89.7%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EAF09-5E51-4111-9696-437D5089D9DA}"/>
              </a:ext>
            </a:extLst>
          </p:cNvPr>
          <p:cNvCxnSpPr>
            <a:cxnSpLocks/>
          </p:cNvCxnSpPr>
          <p:nvPr/>
        </p:nvCxnSpPr>
        <p:spPr>
          <a:xfrm flipH="1">
            <a:off x="1907748" y="2418806"/>
            <a:ext cx="169247" cy="21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169D7F-25E3-4591-947F-3B546E0E1709}"/>
              </a:ext>
            </a:extLst>
          </p:cNvPr>
          <p:cNvSpPr txBox="1"/>
          <p:nvPr/>
        </p:nvSpPr>
        <p:spPr>
          <a:xfrm>
            <a:off x="3149079" y="3568797"/>
            <a:ext cx="70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64.9%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4BF81-7209-4CE9-81A7-F6D6DBBF2ECF}"/>
              </a:ext>
            </a:extLst>
          </p:cNvPr>
          <p:cNvSpPr txBox="1"/>
          <p:nvPr/>
        </p:nvSpPr>
        <p:spPr>
          <a:xfrm>
            <a:off x="2446897" y="2502049"/>
            <a:ext cx="70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18.1%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71F213-6A82-4C11-8ADC-0A9FBE54D869}"/>
              </a:ext>
            </a:extLst>
          </p:cNvPr>
          <p:cNvCxnSpPr>
            <a:cxnSpLocks/>
          </p:cNvCxnSpPr>
          <p:nvPr/>
        </p:nvCxnSpPr>
        <p:spPr>
          <a:xfrm flipH="1">
            <a:off x="2379976" y="2724038"/>
            <a:ext cx="169247" cy="21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5B319B-AAEE-4B74-A32D-A6AA2E416FE2}"/>
              </a:ext>
            </a:extLst>
          </p:cNvPr>
          <p:cNvSpPr txBox="1"/>
          <p:nvPr/>
        </p:nvSpPr>
        <p:spPr>
          <a:xfrm>
            <a:off x="5814505" y="3931382"/>
            <a:ext cx="702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8.2%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29D316-2D36-43CA-A362-D93DDFA1BDA4}"/>
              </a:ext>
            </a:extLst>
          </p:cNvPr>
          <p:cNvCxnSpPr>
            <a:cxnSpLocks/>
          </p:cNvCxnSpPr>
          <p:nvPr/>
        </p:nvCxnSpPr>
        <p:spPr>
          <a:xfrm flipH="1">
            <a:off x="3088223" y="3825791"/>
            <a:ext cx="169247" cy="211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1E50D0-8A42-4DD1-B0B1-C45208B6CAFF}"/>
              </a:ext>
            </a:extLst>
          </p:cNvPr>
          <p:cNvCxnSpPr>
            <a:cxnSpLocks/>
          </p:cNvCxnSpPr>
          <p:nvPr/>
        </p:nvCxnSpPr>
        <p:spPr>
          <a:xfrm flipH="1">
            <a:off x="5772013" y="4159005"/>
            <a:ext cx="169247" cy="2111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0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8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B9CD-B537-4DD0-98DD-687E339E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Dataset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B8A2-F5E4-4736-9BE2-A0E9F01E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9BE0D-568A-412D-84CA-77BCC8EB85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37"/>
          <a:stretch/>
        </p:blipFill>
        <p:spPr>
          <a:xfrm>
            <a:off x="2065928" y="1487089"/>
            <a:ext cx="8286612" cy="4774226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A8A5-4CA3-41CB-87CE-AF16EB2D117C}"/>
              </a:ext>
            </a:extLst>
          </p:cNvPr>
          <p:cNvCxnSpPr>
            <a:cxnSpLocks/>
          </p:cNvCxnSpPr>
          <p:nvPr/>
        </p:nvCxnSpPr>
        <p:spPr>
          <a:xfrm>
            <a:off x="4316278" y="4380855"/>
            <a:ext cx="13457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E0C12-6BA4-4DEC-A0C5-F016729D8589}"/>
              </a:ext>
            </a:extLst>
          </p:cNvPr>
          <p:cNvCxnSpPr>
            <a:cxnSpLocks/>
          </p:cNvCxnSpPr>
          <p:nvPr/>
        </p:nvCxnSpPr>
        <p:spPr>
          <a:xfrm>
            <a:off x="3068664" y="4202625"/>
            <a:ext cx="13457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B444C8C-361F-4FF9-A7AE-C5178F2BC78B}"/>
              </a:ext>
            </a:extLst>
          </p:cNvPr>
          <p:cNvGrpSpPr/>
          <p:nvPr/>
        </p:nvGrpSpPr>
        <p:grpSpPr>
          <a:xfrm>
            <a:off x="735110" y="7442071"/>
            <a:ext cx="6257585" cy="5140729"/>
            <a:chOff x="735110" y="1259387"/>
            <a:chExt cx="6257585" cy="5140729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5DB2DE3-5162-4230-B383-2E08F1BFE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8021"/>
            <a:stretch/>
          </p:blipFill>
          <p:spPr>
            <a:xfrm>
              <a:off x="2052375" y="1261338"/>
              <a:ext cx="4285219" cy="51387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DC1C807-2060-4175-A4B9-D5EFB8FAE2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6202"/>
            <a:stretch/>
          </p:blipFill>
          <p:spPr>
            <a:xfrm>
              <a:off x="735110" y="1261338"/>
              <a:ext cx="387722" cy="513877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443131A-EC30-4149-94D3-1EB5C2B14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935" r="60250"/>
            <a:stretch/>
          </p:blipFill>
          <p:spPr>
            <a:xfrm>
              <a:off x="6297079" y="1261338"/>
              <a:ext cx="695616" cy="5138778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4DA43C4-7362-45FB-BFF1-25F7F8998439}"/>
                </a:ext>
              </a:extLst>
            </p:cNvPr>
            <p:cNvGrpSpPr/>
            <p:nvPr/>
          </p:nvGrpSpPr>
          <p:grpSpPr>
            <a:xfrm>
              <a:off x="1122832" y="1259387"/>
              <a:ext cx="929543" cy="5140729"/>
              <a:chOff x="3655441" y="1261338"/>
              <a:chExt cx="929543" cy="5140729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7436B4F-D884-47FF-B1A2-DB15C52D2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7249" r="66241"/>
              <a:stretch/>
            </p:blipFill>
            <p:spPr>
              <a:xfrm>
                <a:off x="3655441" y="1263289"/>
                <a:ext cx="664510" cy="513877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01DC5734-8C76-4FFA-825E-4AD6C9354B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54" r="72368"/>
              <a:stretch/>
            </p:blipFill>
            <p:spPr>
              <a:xfrm>
                <a:off x="4312140" y="1261338"/>
                <a:ext cx="69201" cy="5138778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438B45CE-17E2-4881-81A0-9FBA117045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54" r="72368"/>
              <a:stretch/>
            </p:blipFill>
            <p:spPr>
              <a:xfrm>
                <a:off x="4381341" y="1263289"/>
                <a:ext cx="69201" cy="5138778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1BECC95-C140-4BEE-ADFC-4E5454E36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54" r="72368"/>
              <a:stretch/>
            </p:blipFill>
            <p:spPr>
              <a:xfrm>
                <a:off x="4447193" y="1263289"/>
                <a:ext cx="69201" cy="5138778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4C324754-8FF1-4E91-A0A9-084A2CB4E5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954" r="72368"/>
              <a:stretch/>
            </p:blipFill>
            <p:spPr>
              <a:xfrm>
                <a:off x="4515783" y="1263289"/>
                <a:ext cx="69201" cy="5138778"/>
              </a:xfrm>
              <a:prstGeom prst="rect">
                <a:avLst/>
              </a:prstGeom>
            </p:spPr>
          </p:pic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DA36EF6-F625-43A6-B629-A6CDEB529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21"/>
          <a:stretch/>
        </p:blipFill>
        <p:spPr>
          <a:xfrm>
            <a:off x="7156173" y="1263143"/>
            <a:ext cx="4285219" cy="513877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6A3AAEE-F992-493C-ACCD-4242C0105839}"/>
              </a:ext>
            </a:extLst>
          </p:cNvPr>
          <p:cNvGrpSpPr/>
          <p:nvPr/>
        </p:nvGrpSpPr>
        <p:grpSpPr>
          <a:xfrm>
            <a:off x="1113844" y="1260074"/>
            <a:ext cx="6041155" cy="5145208"/>
            <a:chOff x="1122832" y="1266504"/>
            <a:chExt cx="6041155" cy="514520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73000AD-0C75-4133-AF67-C02AC3B86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473" r="41341"/>
            <a:stretch/>
          </p:blipFill>
          <p:spPr>
            <a:xfrm>
              <a:off x="5205462" y="1272934"/>
              <a:ext cx="1958525" cy="513877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DDCFC6-34DE-4BAD-906E-45B6900AE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413" r="72548"/>
            <a:stretch/>
          </p:blipFill>
          <p:spPr>
            <a:xfrm>
              <a:off x="1122832" y="1266504"/>
              <a:ext cx="2453898" cy="5138778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F1713B0-00FC-4D14-9255-7FDA33F62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202"/>
          <a:stretch/>
        </p:blipFill>
        <p:spPr>
          <a:xfrm>
            <a:off x="735110" y="1261338"/>
            <a:ext cx="387722" cy="51387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2583BE-A84E-4260-8DD5-017AD6D24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35" r="60250"/>
          <a:stretch/>
        </p:blipFill>
        <p:spPr>
          <a:xfrm>
            <a:off x="4500858" y="1263289"/>
            <a:ext cx="695616" cy="513877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818991EC-724F-4E10-B60F-51B53624E6E3}"/>
              </a:ext>
            </a:extLst>
          </p:cNvPr>
          <p:cNvGrpSpPr/>
          <p:nvPr/>
        </p:nvGrpSpPr>
        <p:grpSpPr>
          <a:xfrm>
            <a:off x="3570703" y="1256173"/>
            <a:ext cx="929543" cy="5140729"/>
            <a:chOff x="3655441" y="1261338"/>
            <a:chExt cx="929543" cy="514072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A7F980C-A829-420F-B407-3E060A54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249" r="66241"/>
            <a:stretch/>
          </p:blipFill>
          <p:spPr>
            <a:xfrm>
              <a:off x="3655441" y="1263289"/>
              <a:ext cx="664510" cy="513877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B27B76B-B1A6-41CE-AB9D-9DCE1953A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54" r="72368"/>
            <a:stretch/>
          </p:blipFill>
          <p:spPr>
            <a:xfrm>
              <a:off x="4312140" y="1261338"/>
              <a:ext cx="69201" cy="51387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B55A3AB-60A4-4499-8BD2-19D5E6C43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54" r="72368"/>
            <a:stretch/>
          </p:blipFill>
          <p:spPr>
            <a:xfrm>
              <a:off x="4381341" y="1263289"/>
              <a:ext cx="69201" cy="513877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FD38448-D93D-4145-95C9-0BAF6D2D3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54" r="72368"/>
            <a:stretch/>
          </p:blipFill>
          <p:spPr>
            <a:xfrm>
              <a:off x="4447193" y="1263289"/>
              <a:ext cx="69201" cy="51387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95CF6EC-05EA-4E88-9DB4-7882C8EF6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954" r="72368"/>
            <a:stretch/>
          </p:blipFill>
          <p:spPr>
            <a:xfrm>
              <a:off x="4515783" y="1263289"/>
              <a:ext cx="69201" cy="513877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7B9CD-B537-4DD0-98DD-687E339E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Dataset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AB8A2-F5E4-4736-9BE2-A0E9F01E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FB67B0-0178-4A1E-BBD7-1A95BF47769F}"/>
              </a:ext>
            </a:extLst>
          </p:cNvPr>
          <p:cNvGrpSpPr/>
          <p:nvPr/>
        </p:nvGrpSpPr>
        <p:grpSpPr>
          <a:xfrm>
            <a:off x="127829" y="1266504"/>
            <a:ext cx="692252" cy="5175625"/>
            <a:chOff x="127829" y="1266504"/>
            <a:chExt cx="692252" cy="51756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D3FF4-4440-4D8A-B7F4-77D28DFE5E33}"/>
                </a:ext>
              </a:extLst>
            </p:cNvPr>
            <p:cNvSpPr txBox="1"/>
            <p:nvPr/>
          </p:nvSpPr>
          <p:spPr>
            <a:xfrm>
              <a:off x="127829" y="3429000"/>
              <a:ext cx="692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590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A22F02-536E-4CFC-8690-3C8104CBAA69}"/>
                </a:ext>
              </a:extLst>
            </p:cNvPr>
            <p:cNvCxnSpPr/>
            <p:nvPr/>
          </p:nvCxnSpPr>
          <p:spPr>
            <a:xfrm flipV="1">
              <a:off x="421592" y="1266504"/>
              <a:ext cx="0" cy="2101794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2C89AD-BAFD-4F6B-A1F2-4D90D248D2B3}"/>
                </a:ext>
              </a:extLst>
            </p:cNvPr>
            <p:cNvCxnSpPr>
              <a:cxnSpLocks/>
            </p:cNvCxnSpPr>
            <p:nvPr/>
          </p:nvCxnSpPr>
          <p:spPr>
            <a:xfrm>
              <a:off x="421592" y="3798332"/>
              <a:ext cx="10767" cy="2643797"/>
            </a:xfrm>
            <a:prstGeom prst="straightConnector1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9ECECC-3381-4C5D-A09D-A26F28024989}"/>
              </a:ext>
            </a:extLst>
          </p:cNvPr>
          <p:cNvGrpSpPr/>
          <p:nvPr/>
        </p:nvGrpSpPr>
        <p:grpSpPr>
          <a:xfrm>
            <a:off x="4355751" y="194180"/>
            <a:ext cx="3913921" cy="6216223"/>
            <a:chOff x="4016045" y="217917"/>
            <a:chExt cx="3913921" cy="62162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E659A7-C98C-46AA-A02F-2D210590596A}"/>
                </a:ext>
              </a:extLst>
            </p:cNvPr>
            <p:cNvSpPr/>
            <p:nvPr/>
          </p:nvSpPr>
          <p:spPr>
            <a:xfrm>
              <a:off x="4190957" y="1281194"/>
              <a:ext cx="637708" cy="515294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E8CA93-D6B8-43E1-ADB9-669E3950DFA2}"/>
                </a:ext>
              </a:extLst>
            </p:cNvPr>
            <p:cNvSpPr txBox="1"/>
            <p:nvPr/>
          </p:nvSpPr>
          <p:spPr>
            <a:xfrm>
              <a:off x="4016045" y="505895"/>
              <a:ext cx="16252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Target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ECD2AF2C-A209-442A-848D-BAA5035A65CB}"/>
                </a:ext>
              </a:extLst>
            </p:cNvPr>
            <p:cNvSpPr/>
            <p:nvPr/>
          </p:nvSpPr>
          <p:spPr>
            <a:xfrm>
              <a:off x="4928253" y="217917"/>
              <a:ext cx="139485" cy="953688"/>
            </a:xfrm>
            <a:prstGeom prst="lef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6358D5D-3EFF-465C-9501-C95E394767D6}"/>
                </a:ext>
              </a:extLst>
            </p:cNvPr>
            <p:cNvSpPr txBox="1"/>
            <p:nvPr/>
          </p:nvSpPr>
          <p:spPr>
            <a:xfrm>
              <a:off x="5005744" y="260829"/>
              <a:ext cx="29242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</a:rPr>
                <a:t>1: Healthy</a:t>
              </a:r>
            </a:p>
            <a:p>
              <a:r>
                <a:rPr lang="en-US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2: Pancreatic Disease</a:t>
              </a:r>
            </a:p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3: Pancreatic Cancer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1F0ED1-A19E-4E7C-8D81-65A050C30C5F}"/>
              </a:ext>
            </a:extLst>
          </p:cNvPr>
          <p:cNvGrpSpPr/>
          <p:nvPr/>
        </p:nvGrpSpPr>
        <p:grpSpPr>
          <a:xfrm>
            <a:off x="3378970" y="850714"/>
            <a:ext cx="8082875" cy="5551354"/>
            <a:chOff x="3386340" y="825624"/>
            <a:chExt cx="8082875" cy="5551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46E319-5289-4E0D-90B9-F47503D357E2}"/>
                </a:ext>
              </a:extLst>
            </p:cNvPr>
            <p:cNvSpPr txBox="1"/>
            <p:nvPr/>
          </p:nvSpPr>
          <p:spPr>
            <a:xfrm>
              <a:off x="3386340" y="825624"/>
              <a:ext cx="1320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Features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A69B01-D9A5-499E-ADB3-33DBC60D03AF}"/>
                </a:ext>
              </a:extLst>
            </p:cNvPr>
            <p:cNvSpPr/>
            <p:nvPr/>
          </p:nvSpPr>
          <p:spPr>
            <a:xfrm>
              <a:off x="3576425" y="1224367"/>
              <a:ext cx="664510" cy="514618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287CEC-C9A1-448E-BC05-E0D21DAE37B0}"/>
                </a:ext>
              </a:extLst>
            </p:cNvPr>
            <p:cNvSpPr/>
            <p:nvPr/>
          </p:nvSpPr>
          <p:spPr>
            <a:xfrm>
              <a:off x="7183996" y="1224367"/>
              <a:ext cx="4285219" cy="5152611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A4C6F7-08C1-4156-8124-0E2300181A36}"/>
                </a:ext>
              </a:extLst>
            </p:cNvPr>
            <p:cNvSpPr txBox="1"/>
            <p:nvPr/>
          </p:nvSpPr>
          <p:spPr>
            <a:xfrm>
              <a:off x="7151616" y="840034"/>
              <a:ext cx="342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Features: Urinary Biomarkers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DF2DF1-D365-4C82-A479-3FE4D836BB04}"/>
              </a:ext>
            </a:extLst>
          </p:cNvPr>
          <p:cNvCxnSpPr/>
          <p:nvPr/>
        </p:nvCxnSpPr>
        <p:spPr>
          <a:xfrm>
            <a:off x="1239864" y="1540619"/>
            <a:ext cx="0" cy="486130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6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069 L -0.20781 0.0004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4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3.7037E-6 L -0.43164 -0.0002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29" y="-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0.1457 3.7037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7647-08FF-45BD-B041-2BE5ED4C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Filling the Nulls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85C85-89B0-473F-9C1F-9CAEA460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D760A7-F867-455F-87A2-DBC4C5EF2A36}"/>
              </a:ext>
            </a:extLst>
          </p:cNvPr>
          <p:cNvGrpSpPr/>
          <p:nvPr/>
        </p:nvGrpSpPr>
        <p:grpSpPr>
          <a:xfrm>
            <a:off x="868253" y="1152983"/>
            <a:ext cx="6441433" cy="5314712"/>
            <a:chOff x="744267" y="1152983"/>
            <a:chExt cx="6441433" cy="53147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8A86AB-B865-4A68-BE19-8516461FE4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9241"/>
            <a:stretch/>
          </p:blipFill>
          <p:spPr>
            <a:xfrm>
              <a:off x="744267" y="1152983"/>
              <a:ext cx="697075" cy="531471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2E26EF-309C-4C88-8EBE-CBC314448F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26" r="79315"/>
            <a:stretch/>
          </p:blipFill>
          <p:spPr>
            <a:xfrm>
              <a:off x="6488625" y="1152983"/>
              <a:ext cx="697075" cy="53147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2DD052-2FE4-4C8B-BCEE-43E07FEA1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204" r="898"/>
            <a:stretch/>
          </p:blipFill>
          <p:spPr>
            <a:xfrm>
              <a:off x="1441343" y="1152983"/>
              <a:ext cx="5047282" cy="531471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E5D90F-2AC4-496A-AF7E-2E7BB85F2EAD}"/>
              </a:ext>
            </a:extLst>
          </p:cNvPr>
          <p:cNvSpPr txBox="1"/>
          <p:nvPr/>
        </p:nvSpPr>
        <p:spPr>
          <a:xfrm>
            <a:off x="7418522" y="1570495"/>
            <a:ext cx="4634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48.1% </a:t>
            </a:r>
            <a:r>
              <a:rPr lang="en-US" dirty="0"/>
              <a:t> of “REG1A”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40.7%</a:t>
            </a:r>
            <a:r>
              <a:rPr lang="en-US" dirty="0"/>
              <a:t> of “plasma_CA19_9” missing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in the nulls with the average values from patients of identical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diagnosis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sex</a:t>
            </a:r>
            <a:r>
              <a:rPr lang="en-US" dirty="0"/>
              <a:t> and closest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3787AA-0DE1-4C4B-B9B5-13CB3EE84A28}"/>
              </a:ext>
            </a:extLst>
          </p:cNvPr>
          <p:cNvSpPr/>
          <p:nvPr/>
        </p:nvSpPr>
        <p:spPr>
          <a:xfrm>
            <a:off x="868253" y="1355493"/>
            <a:ext cx="6441434" cy="2479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5CECC-C456-41AD-A95B-9CAC7F8AE5D4}"/>
              </a:ext>
            </a:extLst>
          </p:cNvPr>
          <p:cNvSpPr/>
          <p:nvPr/>
        </p:nvSpPr>
        <p:spPr>
          <a:xfrm>
            <a:off x="868252" y="1853248"/>
            <a:ext cx="6441434" cy="5403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6AEEC5-AEA8-49AE-BBF8-559AED03929E}"/>
              </a:ext>
            </a:extLst>
          </p:cNvPr>
          <p:cNvGrpSpPr/>
          <p:nvPr/>
        </p:nvGrpSpPr>
        <p:grpSpPr>
          <a:xfrm>
            <a:off x="4792553" y="747015"/>
            <a:ext cx="1820058" cy="1646561"/>
            <a:chOff x="4792553" y="747015"/>
            <a:chExt cx="1820058" cy="16465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EDC1EE3-8FCD-4CFF-989A-073BCA460282}"/>
                </a:ext>
              </a:extLst>
            </p:cNvPr>
            <p:cNvGrpSpPr/>
            <p:nvPr/>
          </p:nvGrpSpPr>
          <p:grpSpPr>
            <a:xfrm>
              <a:off x="4992017" y="1355493"/>
              <a:ext cx="660230" cy="1038083"/>
              <a:chOff x="4992017" y="1355493"/>
              <a:chExt cx="660230" cy="103808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A08656-E123-4CA9-97FC-91E19065194C}"/>
                  </a:ext>
                </a:extLst>
              </p:cNvPr>
              <p:cNvSpPr/>
              <p:nvPr/>
            </p:nvSpPr>
            <p:spPr>
              <a:xfrm>
                <a:off x="4992017" y="1853248"/>
                <a:ext cx="660230" cy="54032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2FCA6D8-1533-49C3-A1F6-1B58A69EC42C}"/>
                  </a:ext>
                </a:extLst>
              </p:cNvPr>
              <p:cNvSpPr/>
              <p:nvPr/>
            </p:nvSpPr>
            <p:spPr>
              <a:xfrm>
                <a:off x="4992017" y="1355493"/>
                <a:ext cx="660230" cy="247973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AFA4970-B526-48CA-8BCE-DC22A8A57B4E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H="1" flipV="1">
                <a:off x="5322132" y="1603466"/>
                <a:ext cx="2903" cy="234299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C1ED9D-0C6A-483D-8998-206A1A82C30D}"/>
                </a:ext>
              </a:extLst>
            </p:cNvPr>
            <p:cNvSpPr txBox="1"/>
            <p:nvPr/>
          </p:nvSpPr>
          <p:spPr>
            <a:xfrm>
              <a:off x="4792553" y="747015"/>
              <a:ext cx="1820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Average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4250B2A-A6D1-4018-86D6-AA6A9A97F85E}"/>
              </a:ext>
            </a:extLst>
          </p:cNvPr>
          <p:cNvSpPr/>
          <p:nvPr/>
        </p:nvSpPr>
        <p:spPr>
          <a:xfrm>
            <a:off x="4992016" y="1159529"/>
            <a:ext cx="1620593" cy="530816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23AE42-EC06-4AA3-9268-A138C8093A9A}"/>
              </a:ext>
            </a:extLst>
          </p:cNvPr>
          <p:cNvGrpSpPr/>
          <p:nvPr/>
        </p:nvGrpSpPr>
        <p:grpSpPr>
          <a:xfrm>
            <a:off x="3343802" y="1239610"/>
            <a:ext cx="4938947" cy="4701153"/>
            <a:chOff x="3128649" y="1299273"/>
            <a:chExt cx="4938947" cy="47011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5A6933-F7A0-4AE8-B4BA-9DCACFC4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68" t="10293" r="12264" b="10834"/>
            <a:stretch/>
          </p:blipFill>
          <p:spPr>
            <a:xfrm>
              <a:off x="3128649" y="1299273"/>
              <a:ext cx="749084" cy="470115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CFE866-861B-41AC-8815-C5578E68A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7733" y="1299273"/>
              <a:ext cx="4189863" cy="470115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0C89E-8E74-4934-8224-67CD2747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Correlation Heat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052F7-41D9-4D00-8C8B-E9B68CA9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45F40-4C8F-499A-BDEB-83662EF5D6AB}"/>
              </a:ext>
            </a:extLst>
          </p:cNvPr>
          <p:cNvSpPr/>
          <p:nvPr/>
        </p:nvSpPr>
        <p:spPr>
          <a:xfrm>
            <a:off x="5374416" y="2274756"/>
            <a:ext cx="2810355" cy="282167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233A8-0887-481E-AA93-7AB1EEEB75CD}"/>
              </a:ext>
            </a:extLst>
          </p:cNvPr>
          <p:cNvSpPr txBox="1"/>
          <p:nvPr/>
        </p:nvSpPr>
        <p:spPr>
          <a:xfrm>
            <a:off x="2769030" y="6163158"/>
            <a:ext cx="736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 weak to no correlations except urinary biomarkers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B12E1-5E35-49B2-8FCA-044B5821D0D6}"/>
              </a:ext>
            </a:extLst>
          </p:cNvPr>
          <p:cNvSpPr/>
          <p:nvPr/>
        </p:nvSpPr>
        <p:spPr>
          <a:xfrm>
            <a:off x="5871276" y="2743200"/>
            <a:ext cx="1372206" cy="1420906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AF7CAE-1F8E-40D1-880A-09FF621E6FC9}"/>
              </a:ext>
            </a:extLst>
          </p:cNvPr>
          <p:cNvGrpSpPr/>
          <p:nvPr/>
        </p:nvGrpSpPr>
        <p:grpSpPr>
          <a:xfrm>
            <a:off x="5951654" y="5438092"/>
            <a:ext cx="1211449" cy="113656"/>
            <a:chOff x="5871276" y="5563891"/>
            <a:chExt cx="1211449" cy="11365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24E162-0F53-4F33-9100-CD01895E8631}"/>
                </a:ext>
              </a:extLst>
            </p:cNvPr>
            <p:cNvCxnSpPr/>
            <p:nvPr/>
          </p:nvCxnSpPr>
          <p:spPr>
            <a:xfrm>
              <a:off x="5871276" y="5677546"/>
              <a:ext cx="1211449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B62814-2E5B-4231-86BA-29D6B81C4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277" y="5563892"/>
              <a:ext cx="0" cy="1136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372BA-A6FD-4081-ACE2-0D1C86B42B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2725" y="5563891"/>
              <a:ext cx="0" cy="1136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FE91F3-CD3D-4284-B420-79C0E2E3C38D}"/>
              </a:ext>
            </a:extLst>
          </p:cNvPr>
          <p:cNvGrpSpPr/>
          <p:nvPr/>
        </p:nvGrpSpPr>
        <p:grpSpPr>
          <a:xfrm>
            <a:off x="5455406" y="5802823"/>
            <a:ext cx="2453893" cy="137941"/>
            <a:chOff x="5871276" y="5563891"/>
            <a:chExt cx="1211449" cy="113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6FFCF8-58CF-49F0-B522-3992E4AB8878}"/>
                </a:ext>
              </a:extLst>
            </p:cNvPr>
            <p:cNvCxnSpPr/>
            <p:nvPr/>
          </p:nvCxnSpPr>
          <p:spPr>
            <a:xfrm>
              <a:off x="5871276" y="5677546"/>
              <a:ext cx="1211449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189BD6-45A3-429A-8453-158CA60A2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1277" y="5563892"/>
              <a:ext cx="0" cy="1136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A7E7CA5-9792-40FF-8F3E-3394D2953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2725" y="5563891"/>
              <a:ext cx="0" cy="11365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674D813-B443-495B-82DE-161101910B0E}"/>
              </a:ext>
            </a:extLst>
          </p:cNvPr>
          <p:cNvSpPr txBox="1"/>
          <p:nvPr/>
        </p:nvSpPr>
        <p:spPr>
          <a:xfrm>
            <a:off x="5589719" y="5620716"/>
            <a:ext cx="52396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Urinary Biomarkers</a:t>
            </a:r>
          </a:p>
        </p:txBody>
      </p:sp>
    </p:spTree>
    <p:extLst>
      <p:ext uri="{BB962C8B-B14F-4D97-AF65-F5344CB8AC3E}">
        <p14:creationId xmlns:p14="http://schemas.microsoft.com/office/powerpoint/2010/main" val="19005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7B96-F0F6-4DF7-92D5-1515FFBD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Bar Diagrams </a:t>
            </a:r>
            <a:br>
              <a:rPr lang="en-US" sz="3200" b="1" dirty="0"/>
            </a:br>
            <a:r>
              <a:rPr lang="en-US" sz="3200" b="1" dirty="0"/>
              <a:t>Urinary Biomarkers with Respect to “Diagnosis”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99C83-F57D-49F6-8197-1E9215B0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8985E-86FA-4D76-8FBB-620062F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9265" r="8041" b="34614"/>
          <a:stretch/>
        </p:blipFill>
        <p:spPr>
          <a:xfrm>
            <a:off x="937465" y="1595196"/>
            <a:ext cx="7609670" cy="4990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CE91C-905A-45B0-8326-2C1977B8FF24}"/>
              </a:ext>
            </a:extLst>
          </p:cNvPr>
          <p:cNvSpPr txBox="1"/>
          <p:nvPr/>
        </p:nvSpPr>
        <p:spPr>
          <a:xfrm>
            <a:off x="8786074" y="1853248"/>
            <a:ext cx="2924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Diagnosis: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1: Healthy</a:t>
            </a:r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2: Pancreatic Disease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3: Pancreatic Cancer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C5E0FE-4932-46F6-8450-E7665ABE4422}"/>
              </a:ext>
            </a:extLst>
          </p:cNvPr>
          <p:cNvGrpSpPr/>
          <p:nvPr/>
        </p:nvGrpSpPr>
        <p:grpSpPr>
          <a:xfrm>
            <a:off x="3620409" y="1394174"/>
            <a:ext cx="2009426" cy="2279574"/>
            <a:chOff x="3593515" y="1407621"/>
            <a:chExt cx="2009426" cy="227957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CA74D50-A7CC-413C-BED4-A24EE74FD2DA}"/>
                </a:ext>
              </a:extLst>
            </p:cNvPr>
            <p:cNvSpPr/>
            <p:nvPr/>
          </p:nvSpPr>
          <p:spPr>
            <a:xfrm rot="6520726">
              <a:off x="3436272" y="1564864"/>
              <a:ext cx="2279574" cy="1965088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C759A93-6F1B-4132-A5F4-D22D8192ED12}"/>
                </a:ext>
              </a:extLst>
            </p:cNvPr>
            <p:cNvSpPr/>
            <p:nvPr/>
          </p:nvSpPr>
          <p:spPr>
            <a:xfrm rot="931961">
              <a:off x="5477435" y="2635624"/>
              <a:ext cx="125506" cy="206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856-DE04-48ED-8CE0-9ABEA35E25EA}"/>
              </a:ext>
            </a:extLst>
          </p:cNvPr>
          <p:cNvGrpSpPr/>
          <p:nvPr/>
        </p:nvGrpSpPr>
        <p:grpSpPr>
          <a:xfrm>
            <a:off x="6061233" y="1469350"/>
            <a:ext cx="2009426" cy="2279574"/>
            <a:chOff x="3593515" y="1407621"/>
            <a:chExt cx="2009426" cy="2279574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E62F805-285B-4CC0-9D89-D873889DA220}"/>
                </a:ext>
              </a:extLst>
            </p:cNvPr>
            <p:cNvSpPr/>
            <p:nvPr/>
          </p:nvSpPr>
          <p:spPr>
            <a:xfrm rot="6520726">
              <a:off x="3436272" y="1564864"/>
              <a:ext cx="2279574" cy="1965088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8BFC079-3BEF-47FA-8285-85B70BBA45E4}"/>
                </a:ext>
              </a:extLst>
            </p:cNvPr>
            <p:cNvSpPr/>
            <p:nvPr/>
          </p:nvSpPr>
          <p:spPr>
            <a:xfrm rot="931961">
              <a:off x="5477435" y="2635624"/>
              <a:ext cx="125506" cy="206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AC0EBE-2491-4CDF-A8EA-3ED6D6565C14}"/>
              </a:ext>
            </a:extLst>
          </p:cNvPr>
          <p:cNvGrpSpPr/>
          <p:nvPr/>
        </p:nvGrpSpPr>
        <p:grpSpPr>
          <a:xfrm>
            <a:off x="1178235" y="3864966"/>
            <a:ext cx="2009426" cy="2279574"/>
            <a:chOff x="3593515" y="1407621"/>
            <a:chExt cx="2009426" cy="2279574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567598F-9FB2-4831-945B-F0221EB87A6A}"/>
                </a:ext>
              </a:extLst>
            </p:cNvPr>
            <p:cNvSpPr/>
            <p:nvPr/>
          </p:nvSpPr>
          <p:spPr>
            <a:xfrm rot="6520726">
              <a:off x="3436272" y="1564864"/>
              <a:ext cx="2279574" cy="1965088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FD1CC15-C5F4-42CC-985B-F2A0A3CF2ABB}"/>
                </a:ext>
              </a:extLst>
            </p:cNvPr>
            <p:cNvSpPr/>
            <p:nvPr/>
          </p:nvSpPr>
          <p:spPr>
            <a:xfrm rot="931961">
              <a:off x="5477435" y="2635624"/>
              <a:ext cx="125506" cy="206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AB97B4C-2429-432F-84DE-24C043E72ADA}"/>
              </a:ext>
            </a:extLst>
          </p:cNvPr>
          <p:cNvGrpSpPr/>
          <p:nvPr/>
        </p:nvGrpSpPr>
        <p:grpSpPr>
          <a:xfrm>
            <a:off x="3619059" y="3801197"/>
            <a:ext cx="2009426" cy="2279574"/>
            <a:chOff x="3593515" y="1407621"/>
            <a:chExt cx="2009426" cy="2279574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239DB54-EBA6-4E75-8515-C4AB15EAE52C}"/>
                </a:ext>
              </a:extLst>
            </p:cNvPr>
            <p:cNvSpPr/>
            <p:nvPr/>
          </p:nvSpPr>
          <p:spPr>
            <a:xfrm rot="6520726">
              <a:off x="3436272" y="1564864"/>
              <a:ext cx="2279574" cy="1965088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A134924-1254-4AD9-BB93-E102C6A4AF23}"/>
                </a:ext>
              </a:extLst>
            </p:cNvPr>
            <p:cNvSpPr/>
            <p:nvPr/>
          </p:nvSpPr>
          <p:spPr>
            <a:xfrm rot="931961">
              <a:off x="5477435" y="2635624"/>
              <a:ext cx="125506" cy="206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CEB4D4-F737-4B58-A46A-B8777330C545}"/>
              </a:ext>
            </a:extLst>
          </p:cNvPr>
          <p:cNvGrpSpPr/>
          <p:nvPr/>
        </p:nvGrpSpPr>
        <p:grpSpPr>
          <a:xfrm>
            <a:off x="5945155" y="3709823"/>
            <a:ext cx="2009426" cy="2279574"/>
            <a:chOff x="3593515" y="1407621"/>
            <a:chExt cx="2009426" cy="2279574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87824CE-664A-4EF6-ADC2-2B0F70F85668}"/>
                </a:ext>
              </a:extLst>
            </p:cNvPr>
            <p:cNvSpPr/>
            <p:nvPr/>
          </p:nvSpPr>
          <p:spPr>
            <a:xfrm rot="6520726">
              <a:off x="3436272" y="1564864"/>
              <a:ext cx="2279574" cy="1965088"/>
            </a:xfrm>
            <a:prstGeom prst="arc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97DAE86-CFFC-4A01-9635-17A0124AA394}"/>
                </a:ext>
              </a:extLst>
            </p:cNvPr>
            <p:cNvSpPr/>
            <p:nvPr/>
          </p:nvSpPr>
          <p:spPr>
            <a:xfrm rot="931961">
              <a:off x="5477435" y="2635624"/>
              <a:ext cx="125506" cy="20618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730055-E636-4698-B246-8C1933260F2F}"/>
              </a:ext>
            </a:extLst>
          </p:cNvPr>
          <p:cNvCxnSpPr/>
          <p:nvPr/>
        </p:nvCxnSpPr>
        <p:spPr>
          <a:xfrm flipV="1">
            <a:off x="1816061" y="2121991"/>
            <a:ext cx="1371600" cy="411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C240FA1-0EE1-4ECD-8A87-69343CAA9F87}"/>
              </a:ext>
            </a:extLst>
          </p:cNvPr>
          <p:cNvSpPr/>
          <p:nvPr/>
        </p:nvSpPr>
        <p:spPr>
          <a:xfrm>
            <a:off x="8663213" y="3935741"/>
            <a:ext cx="4019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Urinary biomarkers tend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increase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deteriorating</a:t>
            </a:r>
            <a:r>
              <a:rPr lang="en-US" dirty="0"/>
              <a:t> pancreatic conditions</a:t>
            </a:r>
          </a:p>
        </p:txBody>
      </p:sp>
    </p:spTree>
    <p:extLst>
      <p:ext uri="{BB962C8B-B14F-4D97-AF65-F5344CB8AC3E}">
        <p14:creationId xmlns:p14="http://schemas.microsoft.com/office/powerpoint/2010/main" val="3147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801B-5A73-4B94-88B6-815BD12E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Methods: Models and Hyperparameter Tuning</a:t>
            </a:r>
            <a:endParaRPr lang="en-US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F8A6F-8FF4-4C54-A673-845E069D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D5D8-6F10-4BD0-AB46-1770B6C1F820}"/>
              </a:ext>
            </a:extLst>
          </p:cNvPr>
          <p:cNvSpPr txBox="1"/>
          <p:nvPr/>
        </p:nvSpPr>
        <p:spPr>
          <a:xfrm>
            <a:off x="981558" y="4318861"/>
            <a:ext cx="9800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average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accuracies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standard deviation </a:t>
            </a:r>
            <a:r>
              <a:rPr lang="en-US" dirty="0"/>
              <a:t>of a 5-fold cross validation while tuning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AD176-0C2D-41F1-8892-B93ACA2F4EB1}"/>
              </a:ext>
            </a:extLst>
          </p:cNvPr>
          <p:cNvSpPr txBox="1"/>
          <p:nvPr/>
        </p:nvSpPr>
        <p:spPr>
          <a:xfrm>
            <a:off x="1033220" y="5496732"/>
            <a:ext cx="998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of models </a:t>
            </a:r>
            <a:r>
              <a:rPr lang="en-US" i="1" dirty="0"/>
              <a:t>via</a:t>
            </a:r>
            <a:r>
              <a:rPr lang="en-US" dirty="0"/>
              <a:t> confusion matrices and classification reports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8ABCB-C91E-4A86-BF45-CDDF5392F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539"/>
          <a:stretch/>
        </p:blipFill>
        <p:spPr>
          <a:xfrm>
            <a:off x="1352113" y="1611707"/>
            <a:ext cx="9650506" cy="893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05224-5F76-487A-A3E2-A289DE287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03"/>
          <a:stretch/>
        </p:blipFill>
        <p:spPr>
          <a:xfrm>
            <a:off x="1352113" y="3356737"/>
            <a:ext cx="9650506" cy="40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495954-C62D-492B-960D-652580A6E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8" b="38838"/>
          <a:stretch/>
        </p:blipFill>
        <p:spPr>
          <a:xfrm>
            <a:off x="1352113" y="2502920"/>
            <a:ext cx="9650506" cy="467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3A5016-04FA-4FBF-A0B5-F1BB6430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13" y="2933017"/>
            <a:ext cx="9650506" cy="4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EB07-64BA-451B-A3F0-45A3CFE2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Comparisons and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F8FAAF-90EC-4FEB-8874-9C65B4BB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9E1C-CC39-4CDF-866C-25AE4E5300E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E62E50-5D80-4242-9EEB-E90E15645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62832"/>
              </p:ext>
            </p:extLst>
          </p:nvPr>
        </p:nvGraphicFramePr>
        <p:xfrm>
          <a:off x="1129714" y="1567338"/>
          <a:ext cx="9932571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143">
                  <a:extLst>
                    <a:ext uri="{9D8B030D-6E8A-4147-A177-3AD203B41FA5}">
                      <a16:colId xmlns:a16="http://schemas.microsoft.com/office/drawing/2014/main" val="1780102916"/>
                    </a:ext>
                  </a:extLst>
                </a:gridCol>
                <a:gridCol w="2545733">
                  <a:extLst>
                    <a:ext uri="{9D8B030D-6E8A-4147-A177-3AD203B41FA5}">
                      <a16:colId xmlns:a16="http://schemas.microsoft.com/office/drawing/2014/main" val="3765876325"/>
                    </a:ext>
                  </a:extLst>
                </a:gridCol>
                <a:gridCol w="2294965">
                  <a:extLst>
                    <a:ext uri="{9D8B030D-6E8A-4147-A177-3AD203B41FA5}">
                      <a16:colId xmlns:a16="http://schemas.microsoft.com/office/drawing/2014/main" val="2028654931"/>
                    </a:ext>
                  </a:extLst>
                </a:gridCol>
                <a:gridCol w="2608730">
                  <a:extLst>
                    <a:ext uri="{9D8B030D-6E8A-4147-A177-3AD203B41FA5}">
                      <a16:colId xmlns:a16="http://schemas.microsoft.com/office/drawing/2014/main" val="300903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(Cancer Case)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82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0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2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253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Dummy Model</a:t>
                      </a:r>
                    </a:p>
                    <a:p>
                      <a:pPr algn="ctr"/>
                      <a:r>
                        <a:rPr lang="en-US" dirty="0"/>
                        <a:t>(Most frequent)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2396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FB84B6-C0E7-466A-AC78-C682779B94F0}"/>
              </a:ext>
            </a:extLst>
          </p:cNvPr>
          <p:cNvSpPr/>
          <p:nvPr/>
        </p:nvSpPr>
        <p:spPr>
          <a:xfrm>
            <a:off x="3596367" y="1955826"/>
            <a:ext cx="2559503" cy="134318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12AE18-C484-4D9C-9B09-79916B82E18C}"/>
              </a:ext>
            </a:extLst>
          </p:cNvPr>
          <p:cNvSpPr/>
          <p:nvPr/>
        </p:nvSpPr>
        <p:spPr>
          <a:xfrm>
            <a:off x="3596366" y="2658115"/>
            <a:ext cx="2559503" cy="64089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9C1F1-44B8-4F39-9735-78BAC7FA6F8D}"/>
              </a:ext>
            </a:extLst>
          </p:cNvPr>
          <p:cNvSpPr/>
          <p:nvPr/>
        </p:nvSpPr>
        <p:spPr>
          <a:xfrm>
            <a:off x="3596365" y="2667159"/>
            <a:ext cx="7465920" cy="64089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70304-9CA5-4327-A0C8-D462B6B92D1A}"/>
              </a:ext>
            </a:extLst>
          </p:cNvPr>
          <p:cNvSpPr/>
          <p:nvPr/>
        </p:nvSpPr>
        <p:spPr>
          <a:xfrm>
            <a:off x="3603048" y="3680852"/>
            <a:ext cx="2552821" cy="64089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7509</TotalTime>
  <Words>461</Words>
  <Application>Microsoft Office PowerPoint</Application>
  <PresentationFormat>Widescreen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Capstone 2: Comparisons of Multi-classification Models for Pancreatic Cancer Prediction</vt:lpstr>
      <vt:lpstr>Background of Pancreatic Cancer</vt:lpstr>
      <vt:lpstr>Dataset</vt:lpstr>
      <vt:lpstr>Dataset</vt:lpstr>
      <vt:lpstr>Filling the Nulls</vt:lpstr>
      <vt:lpstr>Correlation Heat Map</vt:lpstr>
      <vt:lpstr>Bar Diagrams  Urinary Biomarkers with Respect to “Diagnosis”</vt:lpstr>
      <vt:lpstr>Methods: Models and Hyperparameter Tuning</vt:lpstr>
      <vt:lpstr>Comparisons and Results</vt:lpstr>
      <vt:lpstr>Drawbacks via Confusion Matrices</vt:lpstr>
      <vt:lpstr>Conclusions</vt:lpstr>
      <vt:lpstr>Thank you! </vt:lpstr>
      <vt:lpstr>Backup slides: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2: Comparisons of Multi-classification Models on Pancreatic Cancer Prediction</dc:title>
  <dc:creator>Linmin Wang</dc:creator>
  <cp:lastModifiedBy>Linmin Wang</cp:lastModifiedBy>
  <cp:revision>48</cp:revision>
  <dcterms:created xsi:type="dcterms:W3CDTF">2021-03-19T06:25:04Z</dcterms:created>
  <dcterms:modified xsi:type="dcterms:W3CDTF">2021-03-24T18:58:53Z</dcterms:modified>
</cp:coreProperties>
</file>