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11887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F96"/>
    <a:srgbClr val="3D7DB0"/>
    <a:srgbClr val="93C47D"/>
    <a:srgbClr val="739B74"/>
    <a:srgbClr val="4B809F"/>
    <a:srgbClr val="AAA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137D1-DAA9-ED4B-9CBA-E9F6F79FF7E5}" v="40" dt="2024-03-06T18:24:5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1552" y="-224"/>
      </p:cViewPr>
      <p:guideLst>
        <p:guide orient="horz" pos="3494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795781"/>
            <a:ext cx="10104120" cy="3820160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5763261"/>
            <a:ext cx="8915400" cy="2649219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584200"/>
            <a:ext cx="256317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584200"/>
            <a:ext cx="754094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735583"/>
            <a:ext cx="10252710" cy="456437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343143"/>
            <a:ext cx="10252710" cy="24002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>
                    <a:tint val="82000"/>
                  </a:schemeClr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921000"/>
            <a:ext cx="50520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921000"/>
            <a:ext cx="50520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584202"/>
            <a:ext cx="1025271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689861"/>
            <a:ext cx="5028842" cy="131825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008120"/>
            <a:ext cx="502884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689861"/>
            <a:ext cx="5053608" cy="131825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008120"/>
            <a:ext cx="50536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4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5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4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31520"/>
            <a:ext cx="3833931" cy="256032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579882"/>
            <a:ext cx="6017895" cy="7797800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291840"/>
            <a:ext cx="3833931" cy="6098541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31520"/>
            <a:ext cx="3833931" cy="256032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579882"/>
            <a:ext cx="6017895" cy="7797800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291840"/>
            <a:ext cx="3833931" cy="6098541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584202"/>
            <a:ext cx="1025271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921000"/>
            <a:ext cx="1025271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0170162"/>
            <a:ext cx="26746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2544E-5E39-4737-AA1A-22DC2E81DCE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0170162"/>
            <a:ext cx="401193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0170162"/>
            <a:ext cx="26746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1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11EC727-EC7D-EEBA-F7F1-E2FBCBE7612C}"/>
              </a:ext>
            </a:extLst>
          </p:cNvPr>
          <p:cNvGrpSpPr/>
          <p:nvPr/>
        </p:nvGrpSpPr>
        <p:grpSpPr>
          <a:xfrm>
            <a:off x="1561640" y="1568539"/>
            <a:ext cx="8819140" cy="7936336"/>
            <a:chOff x="4457291" y="-68580"/>
            <a:chExt cx="7874883" cy="70866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B042B09-A163-0F15-3385-B12A4D86E3BD}"/>
                </a:ext>
              </a:extLst>
            </p:cNvPr>
            <p:cNvGrpSpPr/>
            <p:nvPr/>
          </p:nvGrpSpPr>
          <p:grpSpPr>
            <a:xfrm>
              <a:off x="5986729" y="-68580"/>
              <a:ext cx="6345445" cy="7086600"/>
              <a:chOff x="-3" y="-68580"/>
              <a:chExt cx="6345445" cy="7086600"/>
            </a:xfrm>
          </p:grpSpPr>
          <p:pic>
            <p:nvPicPr>
              <p:cNvPr id="5" name="Picture 4" descr="A graph showing the growt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3B07A195-686F-6ED7-B4F8-A82D6EAB6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0"/>
                <a:ext cx="3181350" cy="1908810"/>
              </a:xfrm>
              <a:prstGeom prst="rect">
                <a:avLst/>
              </a:prstGeom>
            </p:spPr>
          </p:pic>
          <p:pic>
            <p:nvPicPr>
              <p:cNvPr id="7" name="Picture 6" descr="A graph showing the growth of the stock market&#10;&#10;Description automatically generated">
                <a:extLst>
                  <a:ext uri="{FF2B5EF4-FFF2-40B4-BE49-F238E27FC236}">
                    <a16:creationId xmlns:a16="http://schemas.microsoft.com/office/drawing/2014/main" id="{0E2D35F1-233A-F419-C68C-3FE65CB5F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687830"/>
                <a:ext cx="3181350" cy="1908810"/>
              </a:xfrm>
              <a:prstGeom prst="rect">
                <a:avLst/>
              </a:prstGeom>
            </p:spPr>
          </p:pic>
          <p:pic>
            <p:nvPicPr>
              <p:cNvPr id="9" name="Picture 8" descr="A graph showing the growt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3289B524-322F-058F-E4D6-E6F4EB3B3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398519"/>
                <a:ext cx="3181352" cy="1908812"/>
              </a:xfrm>
              <a:prstGeom prst="rect">
                <a:avLst/>
              </a:prstGeom>
            </p:spPr>
          </p:pic>
          <p:pic>
            <p:nvPicPr>
              <p:cNvPr id="11" name="Picture 10" descr="A graph showing the growth of a stock market&#10;&#10;Description automatically generated">
                <a:extLst>
                  <a:ext uri="{FF2B5EF4-FFF2-40B4-BE49-F238E27FC236}">
                    <a16:creationId xmlns:a16="http://schemas.microsoft.com/office/drawing/2014/main" id="{B33CFA95-DE93-9CFB-7D54-DD11635ED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" y="5109209"/>
                <a:ext cx="3181351" cy="1908811"/>
              </a:xfrm>
              <a:prstGeom prst="rect">
                <a:avLst/>
              </a:prstGeom>
            </p:spPr>
          </p:pic>
          <p:pic>
            <p:nvPicPr>
              <p:cNvPr id="13" name="Picture 12" descr="A graph of a graph&#10;&#10;Description automatically generated">
                <a:extLst>
                  <a:ext uri="{FF2B5EF4-FFF2-40B4-BE49-F238E27FC236}">
                    <a16:creationId xmlns:a16="http://schemas.microsoft.com/office/drawing/2014/main" id="{6ABA9304-8D90-7933-56DA-16C0EE767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141" y="-68580"/>
                <a:ext cx="3543301" cy="70866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76E2A5-ECB8-8F01-6E5B-887A9DF48EE2}"/>
                </a:ext>
              </a:extLst>
            </p:cNvPr>
            <p:cNvGrpSpPr/>
            <p:nvPr/>
          </p:nvGrpSpPr>
          <p:grpSpPr>
            <a:xfrm>
              <a:off x="4511613" y="750191"/>
              <a:ext cx="1383640" cy="367423"/>
              <a:chOff x="4511613" y="574842"/>
              <a:chExt cx="1383640" cy="36742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EDA3398-07ED-483C-9360-DF1B460D0DD5}"/>
                  </a:ext>
                </a:extLst>
              </p:cNvPr>
              <p:cNvSpPr/>
              <p:nvPr/>
            </p:nvSpPr>
            <p:spPr>
              <a:xfrm>
                <a:off x="4511613" y="574842"/>
                <a:ext cx="370936" cy="367423"/>
              </a:xfrm>
              <a:prstGeom prst="ellipse">
                <a:avLst/>
              </a:prstGeom>
              <a:solidFill>
                <a:srgbClr val="AAAF6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49CD612-B750-CCAC-F499-0E5B3953F70B}"/>
                  </a:ext>
                </a:extLst>
              </p:cNvPr>
              <p:cNvSpPr/>
              <p:nvPr/>
            </p:nvSpPr>
            <p:spPr>
              <a:xfrm>
                <a:off x="5524317" y="574842"/>
                <a:ext cx="370936" cy="367423"/>
              </a:xfrm>
              <a:prstGeom prst="ellipse">
                <a:avLst/>
              </a:prstGeom>
              <a:solidFill>
                <a:srgbClr val="4B80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FC5D416-0E9B-D2E0-9F53-57AF74DC1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935" y="747371"/>
                <a:ext cx="5209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711A6E-DE14-9DD1-9C60-95CD65715041}"/>
                </a:ext>
              </a:extLst>
            </p:cNvPr>
            <p:cNvGrpSpPr/>
            <p:nvPr/>
          </p:nvGrpSpPr>
          <p:grpSpPr>
            <a:xfrm>
              <a:off x="4457291" y="2344707"/>
              <a:ext cx="1383640" cy="367423"/>
              <a:chOff x="4511613" y="574842"/>
              <a:chExt cx="1383640" cy="36742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A3D6B35-AABE-2452-29A1-A6890489AA07}"/>
                  </a:ext>
                </a:extLst>
              </p:cNvPr>
              <p:cNvSpPr/>
              <p:nvPr/>
            </p:nvSpPr>
            <p:spPr>
              <a:xfrm>
                <a:off x="4511613" y="574842"/>
                <a:ext cx="370936" cy="367423"/>
              </a:xfrm>
              <a:prstGeom prst="ellipse">
                <a:avLst/>
              </a:prstGeom>
              <a:solidFill>
                <a:srgbClr val="AAAF6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C7466F3-85BD-BB14-3D7A-C77904105F1E}"/>
                  </a:ext>
                </a:extLst>
              </p:cNvPr>
              <p:cNvSpPr/>
              <p:nvPr/>
            </p:nvSpPr>
            <p:spPr>
              <a:xfrm>
                <a:off x="5524317" y="574842"/>
                <a:ext cx="370936" cy="367423"/>
              </a:xfrm>
              <a:prstGeom prst="ellipse">
                <a:avLst/>
              </a:prstGeom>
              <a:solidFill>
                <a:srgbClr val="4B80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2E290A2-85CA-E3C6-00A4-41C265459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935" y="747371"/>
                <a:ext cx="5209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6059AB-36C7-9D47-C8A9-E4FFD577D315}"/>
                </a:ext>
              </a:extLst>
            </p:cNvPr>
            <p:cNvGrpSpPr/>
            <p:nvPr/>
          </p:nvGrpSpPr>
          <p:grpSpPr>
            <a:xfrm>
              <a:off x="4511613" y="4036506"/>
              <a:ext cx="1383640" cy="367423"/>
              <a:chOff x="4511613" y="574842"/>
              <a:chExt cx="1383640" cy="36742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D9885B9-8BFA-127A-5C65-F10566DD39C2}"/>
                  </a:ext>
                </a:extLst>
              </p:cNvPr>
              <p:cNvSpPr/>
              <p:nvPr/>
            </p:nvSpPr>
            <p:spPr>
              <a:xfrm>
                <a:off x="4511613" y="574842"/>
                <a:ext cx="370936" cy="367423"/>
              </a:xfrm>
              <a:prstGeom prst="ellipse">
                <a:avLst/>
              </a:prstGeom>
              <a:solidFill>
                <a:srgbClr val="4B80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E10EE8C-F4EA-947E-E36A-BA7AC27FE654}"/>
                  </a:ext>
                </a:extLst>
              </p:cNvPr>
              <p:cNvSpPr/>
              <p:nvPr/>
            </p:nvSpPr>
            <p:spPr>
              <a:xfrm>
                <a:off x="5524317" y="574842"/>
                <a:ext cx="370936" cy="367423"/>
              </a:xfrm>
              <a:prstGeom prst="ellipse">
                <a:avLst/>
              </a:prstGeom>
              <a:solidFill>
                <a:srgbClr val="AAAF6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ECAD611-91E9-A8A0-14F8-A687F70B4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935" y="747371"/>
                <a:ext cx="5209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4032D2-BAB1-598F-0269-6CF7D06D1AA2}"/>
                </a:ext>
              </a:extLst>
            </p:cNvPr>
            <p:cNvGrpSpPr/>
            <p:nvPr/>
          </p:nvGrpSpPr>
          <p:grpSpPr>
            <a:xfrm>
              <a:off x="4511613" y="5762751"/>
              <a:ext cx="1383640" cy="367423"/>
              <a:chOff x="4511613" y="574842"/>
              <a:chExt cx="1383640" cy="36742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2B3A33C-F245-9274-084C-D3BD84075219}"/>
                  </a:ext>
                </a:extLst>
              </p:cNvPr>
              <p:cNvSpPr/>
              <p:nvPr/>
            </p:nvSpPr>
            <p:spPr>
              <a:xfrm>
                <a:off x="4511613" y="574842"/>
                <a:ext cx="370936" cy="367423"/>
              </a:xfrm>
              <a:prstGeom prst="ellipse">
                <a:avLst/>
              </a:prstGeom>
              <a:solidFill>
                <a:srgbClr val="4B80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59BA30F-50EF-2801-4215-AA5CD7481EAC}"/>
                  </a:ext>
                </a:extLst>
              </p:cNvPr>
              <p:cNvSpPr/>
              <p:nvPr/>
            </p:nvSpPr>
            <p:spPr>
              <a:xfrm>
                <a:off x="5524317" y="574842"/>
                <a:ext cx="370936" cy="367423"/>
              </a:xfrm>
              <a:prstGeom prst="ellipse">
                <a:avLst/>
              </a:prstGeom>
              <a:solidFill>
                <a:srgbClr val="AAAF6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F2BDE31-E6D1-3297-2F9A-08BF186319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935" y="747371"/>
                <a:ext cx="5209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779312-CE12-047F-23EE-11DA0E44AE45}"/>
              </a:ext>
            </a:extLst>
          </p:cNvPr>
          <p:cNvSpPr txBox="1"/>
          <p:nvPr/>
        </p:nvSpPr>
        <p:spPr>
          <a:xfrm>
            <a:off x="1526755" y="2207249"/>
            <a:ext cx="199918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6" dirty="0"/>
              <a:t>Lakes trending less 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20A1B-B2FF-1BEA-C14D-522BA6AA0335}"/>
              </a:ext>
            </a:extLst>
          </p:cNvPr>
          <p:cNvSpPr txBox="1"/>
          <p:nvPr/>
        </p:nvSpPr>
        <p:spPr>
          <a:xfrm>
            <a:off x="1530634" y="3851861"/>
            <a:ext cx="1999188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6" dirty="0"/>
              <a:t>Lakes switched from </a:t>
            </a:r>
          </a:p>
          <a:p>
            <a:r>
              <a:rPr lang="en-US" sz="1176" dirty="0"/>
              <a:t>green to 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65B2F-9BE1-2C2D-B526-888AB809311A}"/>
              </a:ext>
            </a:extLst>
          </p:cNvPr>
          <p:cNvSpPr txBox="1"/>
          <p:nvPr/>
        </p:nvSpPr>
        <p:spPr>
          <a:xfrm>
            <a:off x="1536477" y="5848600"/>
            <a:ext cx="199918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6" dirty="0"/>
              <a:t>Lakes trending less 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0E27D6-AED2-BDA5-079B-0BAE9B4D7391}"/>
              </a:ext>
            </a:extLst>
          </p:cNvPr>
          <p:cNvSpPr txBox="1"/>
          <p:nvPr/>
        </p:nvSpPr>
        <p:spPr>
          <a:xfrm>
            <a:off x="1530634" y="7657890"/>
            <a:ext cx="1999188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6" dirty="0"/>
              <a:t>Lakes switched from </a:t>
            </a:r>
          </a:p>
          <a:p>
            <a:r>
              <a:rPr lang="en-US" sz="1176" dirty="0"/>
              <a:t>blue to green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25FDEE-C1B1-38F8-6805-2FF42DA37253}"/>
              </a:ext>
            </a:extLst>
          </p:cNvPr>
          <p:cNvSpPr txBox="1"/>
          <p:nvPr/>
        </p:nvSpPr>
        <p:spPr>
          <a:xfrm>
            <a:off x="8742476" y="9041305"/>
            <a:ext cx="869470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6" dirty="0"/>
              <a:t>Slope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3ED9-1AEB-24A2-3955-FA6988180D37}"/>
              </a:ext>
            </a:extLst>
          </p:cNvPr>
          <p:cNvSpPr txBox="1"/>
          <p:nvPr/>
        </p:nvSpPr>
        <p:spPr>
          <a:xfrm>
            <a:off x="1526759" y="1791306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/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95F32-5EA6-1FF0-B500-63FBC9F77D2C}"/>
              </a:ext>
            </a:extLst>
          </p:cNvPr>
          <p:cNvSpPr txBox="1"/>
          <p:nvPr/>
        </p:nvSpPr>
        <p:spPr>
          <a:xfrm>
            <a:off x="1526759" y="3460969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/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64190-A73A-9106-1C1C-8A3299BBDDA1}"/>
              </a:ext>
            </a:extLst>
          </p:cNvPr>
          <p:cNvSpPr txBox="1"/>
          <p:nvPr/>
        </p:nvSpPr>
        <p:spPr>
          <a:xfrm>
            <a:off x="1526759" y="5508149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/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6BED6-E85A-A9A5-3FBE-D284FA8D5300}"/>
              </a:ext>
            </a:extLst>
          </p:cNvPr>
          <p:cNvSpPr txBox="1"/>
          <p:nvPr/>
        </p:nvSpPr>
        <p:spPr>
          <a:xfrm>
            <a:off x="1543697" y="7210728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00004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A76E2A5-ECB8-8F01-6E5B-887A9DF48EE2}"/>
              </a:ext>
            </a:extLst>
          </p:cNvPr>
          <p:cNvGrpSpPr/>
          <p:nvPr/>
        </p:nvGrpSpPr>
        <p:grpSpPr>
          <a:xfrm>
            <a:off x="1369710" y="2388586"/>
            <a:ext cx="1549549" cy="411480"/>
            <a:chOff x="4511613" y="574842"/>
            <a:chExt cx="1383640" cy="3674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DA3398-07ED-483C-9360-DF1B460D0DD5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9CD612-B750-CCAC-F499-0E5B3953F70B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739B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C5D416-0E9B-D2E0-9F53-57AF74DC19A5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11A6E-DE14-9DD1-9C60-95CD65715041}"/>
              </a:ext>
            </a:extLst>
          </p:cNvPr>
          <p:cNvGrpSpPr/>
          <p:nvPr/>
        </p:nvGrpSpPr>
        <p:grpSpPr>
          <a:xfrm>
            <a:off x="1367674" y="4324962"/>
            <a:ext cx="1549549" cy="411480"/>
            <a:chOff x="4511613" y="574842"/>
            <a:chExt cx="1383640" cy="36742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3D6B35-AABE-2452-29A1-A6890489AA07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7466F3-85BD-BB14-3D7A-C77904105F1E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3D7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E290A2-85CA-E3C6-00A4-41C26545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6059AB-36C7-9D47-C8A9-E4FFD577D315}"/>
              </a:ext>
            </a:extLst>
          </p:cNvPr>
          <p:cNvGrpSpPr/>
          <p:nvPr/>
        </p:nvGrpSpPr>
        <p:grpSpPr>
          <a:xfrm>
            <a:off x="1367674" y="6291751"/>
            <a:ext cx="1549549" cy="411480"/>
            <a:chOff x="4511613" y="574842"/>
            <a:chExt cx="1383640" cy="36742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9885B9-8BFA-127A-5C65-F10566DD39C2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3D7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10EE8C-F4EA-947E-E36A-BA7AC27FE654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568F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CAD611-91E9-A8A0-14F8-A687F70B4122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032D2-BAB1-598F-0269-6CF7D06D1AA2}"/>
              </a:ext>
            </a:extLst>
          </p:cNvPr>
          <p:cNvGrpSpPr/>
          <p:nvPr/>
        </p:nvGrpSpPr>
        <p:grpSpPr>
          <a:xfrm>
            <a:off x="1367674" y="8359849"/>
            <a:ext cx="1549549" cy="411480"/>
            <a:chOff x="4511613" y="574842"/>
            <a:chExt cx="1383640" cy="36742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2B3A33C-F245-9274-084C-D3BD84075219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3D7D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9BA30F-50EF-2801-4215-AA5CD7481EAC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2BDE31-E6D1-3297-2F9A-08BF18631987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779312-CE12-047F-23EE-11DA0E44AE45}"/>
              </a:ext>
            </a:extLst>
          </p:cNvPr>
          <p:cNvSpPr txBox="1"/>
          <p:nvPr/>
        </p:nvSpPr>
        <p:spPr>
          <a:xfrm>
            <a:off x="1125341" y="1867444"/>
            <a:ext cx="1999188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blue, but stayed 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20A1B-B2FF-1BEA-C14D-522BA6AA0335}"/>
              </a:ext>
            </a:extLst>
          </p:cNvPr>
          <p:cNvSpPr txBox="1"/>
          <p:nvPr/>
        </p:nvSpPr>
        <p:spPr>
          <a:xfrm>
            <a:off x="1125341" y="3798024"/>
            <a:ext cx="1999188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green to 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65B2F-9BE1-2C2D-B526-888AB809311A}"/>
              </a:ext>
            </a:extLst>
          </p:cNvPr>
          <p:cNvSpPr txBox="1"/>
          <p:nvPr/>
        </p:nvSpPr>
        <p:spPr>
          <a:xfrm>
            <a:off x="1142852" y="5749392"/>
            <a:ext cx="1999188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green, but stayed 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0E27D6-AED2-BDA5-079B-0BAE9B4D7391}"/>
              </a:ext>
            </a:extLst>
          </p:cNvPr>
          <p:cNvSpPr txBox="1"/>
          <p:nvPr/>
        </p:nvSpPr>
        <p:spPr>
          <a:xfrm>
            <a:off x="1142852" y="7772176"/>
            <a:ext cx="1999188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blue to green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3ED9-1AEB-24A2-3955-FA6988180D37}"/>
              </a:ext>
            </a:extLst>
          </p:cNvPr>
          <p:cNvSpPr txBox="1"/>
          <p:nvPr/>
        </p:nvSpPr>
        <p:spPr>
          <a:xfrm>
            <a:off x="1204327" y="1350024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95F32-5EA6-1FF0-B500-63FBC9F77D2C}"/>
              </a:ext>
            </a:extLst>
          </p:cNvPr>
          <p:cNvSpPr txBox="1"/>
          <p:nvPr/>
        </p:nvSpPr>
        <p:spPr>
          <a:xfrm>
            <a:off x="1204326" y="3306357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64190-A73A-9106-1C1C-8A3299BBDDA1}"/>
              </a:ext>
            </a:extLst>
          </p:cNvPr>
          <p:cNvSpPr txBox="1"/>
          <p:nvPr/>
        </p:nvSpPr>
        <p:spPr>
          <a:xfrm>
            <a:off x="1204326" y="5285127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6BED6-E85A-A9A5-3FBE-D284FA8D5300}"/>
              </a:ext>
            </a:extLst>
          </p:cNvPr>
          <p:cNvSpPr txBox="1"/>
          <p:nvPr/>
        </p:nvSpPr>
        <p:spPr>
          <a:xfrm>
            <a:off x="1204326" y="7339391"/>
            <a:ext cx="578761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6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49" name="Picture 48" descr="A graph showing a graph of two people&#10;&#10;Description automatically generated with medium confidence">
            <a:extLst>
              <a:ext uri="{FF2B5EF4-FFF2-40B4-BE49-F238E27FC236}">
                <a16:creationId xmlns:a16="http://schemas.microsoft.com/office/drawing/2014/main" id="{C814B411-ED8D-016A-1512-150C559C8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43" y="1357388"/>
            <a:ext cx="3583737" cy="2150242"/>
          </a:xfrm>
          <a:prstGeom prst="rect">
            <a:avLst/>
          </a:prstGeom>
        </p:spPr>
      </p:pic>
      <p:pic>
        <p:nvPicPr>
          <p:cNvPr id="51" name="Picture 5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0CA5381-B60D-BC85-4761-EC16F5CC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26" y="3376185"/>
            <a:ext cx="3583737" cy="2150242"/>
          </a:xfrm>
          <a:prstGeom prst="rect">
            <a:avLst/>
          </a:prstGeom>
        </p:spPr>
      </p:pic>
      <p:pic>
        <p:nvPicPr>
          <p:cNvPr id="53" name="Picture 52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4F23CFC-B2E3-5D4A-5542-365115E5F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26" y="5393085"/>
            <a:ext cx="3583737" cy="2150242"/>
          </a:xfrm>
          <a:prstGeom prst="rect">
            <a:avLst/>
          </a:prstGeom>
        </p:spPr>
      </p:pic>
      <p:pic>
        <p:nvPicPr>
          <p:cNvPr id="55" name="Picture 54" descr="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1EE2CF9-0B09-2A1C-E361-B5BA5CC53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26" y="7423994"/>
            <a:ext cx="3583737" cy="215024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96A0FF5-52DA-32B5-0AB9-29572B83D84B}"/>
              </a:ext>
            </a:extLst>
          </p:cNvPr>
          <p:cNvSpPr txBox="1"/>
          <p:nvPr/>
        </p:nvSpPr>
        <p:spPr>
          <a:xfrm>
            <a:off x="4497818" y="9327920"/>
            <a:ext cx="1531196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Year (Common Era)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F3818C-D5C7-03C7-DF9E-E48E8DAE56CB}"/>
              </a:ext>
            </a:extLst>
          </p:cNvPr>
          <p:cNvSpPr txBox="1"/>
          <p:nvPr/>
        </p:nvSpPr>
        <p:spPr>
          <a:xfrm rot="16200000">
            <a:off x="2266440" y="5183341"/>
            <a:ext cx="1995577" cy="27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Dominant wavelength (dwl)</a:t>
            </a:r>
          </a:p>
        </p:txBody>
      </p:sp>
    </p:spTree>
    <p:extLst>
      <p:ext uri="{BB962C8B-B14F-4D97-AF65-F5344CB8AC3E}">
        <p14:creationId xmlns:p14="http://schemas.microsoft.com/office/powerpoint/2010/main" val="13214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A76E2A5-ECB8-8F01-6E5B-887A9DF48EE2}"/>
              </a:ext>
            </a:extLst>
          </p:cNvPr>
          <p:cNvGrpSpPr/>
          <p:nvPr/>
        </p:nvGrpSpPr>
        <p:grpSpPr>
          <a:xfrm>
            <a:off x="356287" y="1722911"/>
            <a:ext cx="1549549" cy="411480"/>
            <a:chOff x="4511613" y="574842"/>
            <a:chExt cx="1383640" cy="3674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DA3398-07ED-483C-9360-DF1B460D0DD5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9CD612-B750-CCAC-F499-0E5B3953F70B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739B74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C5D416-0E9B-D2E0-9F53-57AF74DC19A5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711A6E-DE14-9DD1-9C60-95CD65715041}"/>
              </a:ext>
            </a:extLst>
          </p:cNvPr>
          <p:cNvGrpSpPr/>
          <p:nvPr/>
        </p:nvGrpSpPr>
        <p:grpSpPr>
          <a:xfrm>
            <a:off x="314722" y="4255687"/>
            <a:ext cx="1549549" cy="411480"/>
            <a:chOff x="4511613" y="574842"/>
            <a:chExt cx="1383640" cy="36742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3D6B35-AABE-2452-29A1-A6890489AA07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7466F3-85BD-BB14-3D7A-C77904105F1E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E290A2-85CA-E3C6-00A4-41C26545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6059AB-36C7-9D47-C8A9-E4FFD577D315}"/>
              </a:ext>
            </a:extLst>
          </p:cNvPr>
          <p:cNvGrpSpPr/>
          <p:nvPr/>
        </p:nvGrpSpPr>
        <p:grpSpPr>
          <a:xfrm>
            <a:off x="314722" y="6776666"/>
            <a:ext cx="1549549" cy="411480"/>
            <a:chOff x="4511613" y="574842"/>
            <a:chExt cx="1383640" cy="36742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9885B9-8BFA-127A-5C65-F10566DD39C2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E10EE8C-F4EA-947E-E36A-BA7AC27FE654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568F96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CAD611-91E9-A8A0-14F8-A687F70B4122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032D2-BAB1-598F-0269-6CF7D06D1AA2}"/>
              </a:ext>
            </a:extLst>
          </p:cNvPr>
          <p:cNvGrpSpPr/>
          <p:nvPr/>
        </p:nvGrpSpPr>
        <p:grpSpPr>
          <a:xfrm>
            <a:off x="314722" y="9454358"/>
            <a:ext cx="1549549" cy="411480"/>
            <a:chOff x="4511613" y="574842"/>
            <a:chExt cx="1383640" cy="36742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2B3A33C-F245-9274-084C-D3BD84075219}"/>
                </a:ext>
              </a:extLst>
            </p:cNvPr>
            <p:cNvSpPr/>
            <p:nvPr/>
          </p:nvSpPr>
          <p:spPr>
            <a:xfrm>
              <a:off x="4511613" y="574842"/>
              <a:ext cx="370936" cy="367423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9BA30F-50EF-2801-4215-AA5CD7481EAC}"/>
                </a:ext>
              </a:extLst>
            </p:cNvPr>
            <p:cNvSpPr/>
            <p:nvPr/>
          </p:nvSpPr>
          <p:spPr>
            <a:xfrm>
              <a:off x="5524317" y="574842"/>
              <a:ext cx="370936" cy="367423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2BDE31-E6D1-3297-2F9A-08BF18631987}"/>
                </a:ext>
              </a:extLst>
            </p:cNvPr>
            <p:cNvCxnSpPr>
              <a:cxnSpLocks/>
            </p:cNvCxnSpPr>
            <p:nvPr/>
          </p:nvCxnSpPr>
          <p:spPr>
            <a:xfrm>
              <a:off x="4942935" y="747371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779312-CE12-047F-23EE-11DA0E44AE45}"/>
              </a:ext>
            </a:extLst>
          </p:cNvPr>
          <p:cNvSpPr txBox="1"/>
          <p:nvPr/>
        </p:nvSpPr>
        <p:spPr>
          <a:xfrm>
            <a:off x="41565" y="1092625"/>
            <a:ext cx="2258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blue, but stayed 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20A1B-B2FF-1BEA-C14D-522BA6AA0335}"/>
              </a:ext>
            </a:extLst>
          </p:cNvPr>
          <p:cNvSpPr txBox="1"/>
          <p:nvPr/>
        </p:nvSpPr>
        <p:spPr>
          <a:xfrm>
            <a:off x="72389" y="3645619"/>
            <a:ext cx="199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green to 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65B2F-9BE1-2C2D-B526-888AB809311A}"/>
              </a:ext>
            </a:extLst>
          </p:cNvPr>
          <p:cNvSpPr txBox="1"/>
          <p:nvPr/>
        </p:nvSpPr>
        <p:spPr>
          <a:xfrm>
            <a:off x="89900" y="6137322"/>
            <a:ext cx="199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green, but stayed 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0E27D6-AED2-BDA5-079B-0BAE9B4D7391}"/>
              </a:ext>
            </a:extLst>
          </p:cNvPr>
          <p:cNvSpPr txBox="1"/>
          <p:nvPr/>
        </p:nvSpPr>
        <p:spPr>
          <a:xfrm>
            <a:off x="89900" y="8838975"/>
            <a:ext cx="199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blue to green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3ED9-1AEB-24A2-3955-FA6988180D37}"/>
              </a:ext>
            </a:extLst>
          </p:cNvPr>
          <p:cNvSpPr txBox="1"/>
          <p:nvPr/>
        </p:nvSpPr>
        <p:spPr>
          <a:xfrm>
            <a:off x="72389" y="543196"/>
            <a:ext cx="57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95F32-5EA6-1FF0-B500-63FBC9F77D2C}"/>
              </a:ext>
            </a:extLst>
          </p:cNvPr>
          <p:cNvSpPr txBox="1"/>
          <p:nvPr/>
        </p:nvSpPr>
        <p:spPr>
          <a:xfrm>
            <a:off x="69700" y="3076555"/>
            <a:ext cx="57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64190-A73A-9106-1C1C-8A3299BBDDA1}"/>
              </a:ext>
            </a:extLst>
          </p:cNvPr>
          <p:cNvSpPr txBox="1"/>
          <p:nvPr/>
        </p:nvSpPr>
        <p:spPr>
          <a:xfrm>
            <a:off x="69699" y="5623965"/>
            <a:ext cx="57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6BED6-E85A-A9A5-3FBE-D284FA8D5300}"/>
              </a:ext>
            </a:extLst>
          </p:cNvPr>
          <p:cNvSpPr txBox="1"/>
          <p:nvPr/>
        </p:nvSpPr>
        <p:spPr>
          <a:xfrm>
            <a:off x="69698" y="8279684"/>
            <a:ext cx="57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pic>
        <p:nvPicPr>
          <p:cNvPr id="7" name="Picture 6" descr="A graph showing a house and a line&#10;&#10;Description automatically generated with medium confidence">
            <a:extLst>
              <a:ext uri="{FF2B5EF4-FFF2-40B4-BE49-F238E27FC236}">
                <a16:creationId xmlns:a16="http://schemas.microsoft.com/office/drawing/2014/main" id="{AAD8055B-94AA-7316-F5DA-49AFCAEE6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92" y="543196"/>
            <a:ext cx="4572000" cy="2743200"/>
          </a:xfrm>
          <a:prstGeom prst="rect">
            <a:avLst/>
          </a:prstGeom>
        </p:spPr>
      </p:pic>
      <p:pic>
        <p:nvPicPr>
          <p:cNvPr id="10" name="Picture 9" descr="A graph showing a house and a line&#10;&#10;Description automatically generated">
            <a:extLst>
              <a:ext uri="{FF2B5EF4-FFF2-40B4-BE49-F238E27FC236}">
                <a16:creationId xmlns:a16="http://schemas.microsoft.com/office/drawing/2014/main" id="{53FD1452-F767-1570-AEE2-592348C20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92" y="3076555"/>
            <a:ext cx="4572000" cy="2743200"/>
          </a:xfrm>
          <a:prstGeom prst="rect">
            <a:avLst/>
          </a:prstGeom>
        </p:spPr>
      </p:pic>
      <p:pic>
        <p:nvPicPr>
          <p:cNvPr id="12" name="Picture 11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06F875FA-0D84-3304-F395-4F6160C97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92" y="5609914"/>
            <a:ext cx="4572000" cy="2743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A4222A2-9CE5-6BE0-38E7-36EDE44CEF95}"/>
              </a:ext>
            </a:extLst>
          </p:cNvPr>
          <p:cNvSpPr txBox="1"/>
          <p:nvPr/>
        </p:nvSpPr>
        <p:spPr>
          <a:xfrm rot="16200000">
            <a:off x="915567" y="5341252"/>
            <a:ext cx="269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Dominant wavelength (dwl)</a:t>
            </a:r>
          </a:p>
        </p:txBody>
      </p:sp>
      <p:pic>
        <p:nvPicPr>
          <p:cNvPr id="61" name="Picture 6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F1B0B9D-72E7-A4D6-682A-B5F5F31B1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70" y="481815"/>
            <a:ext cx="4672913" cy="2803748"/>
          </a:xfrm>
          <a:prstGeom prst="rect">
            <a:avLst/>
          </a:prstGeom>
        </p:spPr>
      </p:pic>
      <p:pic>
        <p:nvPicPr>
          <p:cNvPr id="63" name="Picture 62" descr="A graph of a tall tower&#10;&#10;Description automatically generated">
            <a:extLst>
              <a:ext uri="{FF2B5EF4-FFF2-40B4-BE49-F238E27FC236}">
                <a16:creationId xmlns:a16="http://schemas.microsoft.com/office/drawing/2014/main" id="{81867B2B-51A2-D2D4-51A6-263C2CEE3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94" y="3054182"/>
            <a:ext cx="4572000" cy="2743200"/>
          </a:xfrm>
          <a:prstGeom prst="rect">
            <a:avLst/>
          </a:prstGeom>
        </p:spPr>
      </p:pic>
      <p:pic>
        <p:nvPicPr>
          <p:cNvPr id="65" name="Picture 64" descr="A graph showing a tall tower&#10;&#10;Description automatically generated">
            <a:extLst>
              <a:ext uri="{FF2B5EF4-FFF2-40B4-BE49-F238E27FC236}">
                <a16:creationId xmlns:a16="http://schemas.microsoft.com/office/drawing/2014/main" id="{B463C8CF-103D-29F6-EC9E-DF6A9346AA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74" y="5595395"/>
            <a:ext cx="4572000" cy="2743200"/>
          </a:xfrm>
          <a:prstGeom prst="rect">
            <a:avLst/>
          </a:prstGeom>
        </p:spPr>
      </p:pic>
      <p:pic>
        <p:nvPicPr>
          <p:cNvPr id="67" name="Picture 66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F5CCB62-A36B-4C7D-F37D-944143841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15" y="8161727"/>
            <a:ext cx="4572000" cy="2743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AEC7E4-80F3-3563-F514-5EC0D25250FD}"/>
              </a:ext>
            </a:extLst>
          </p:cNvPr>
          <p:cNvSpPr txBox="1"/>
          <p:nvPr/>
        </p:nvSpPr>
        <p:spPr>
          <a:xfrm rot="16200000">
            <a:off x="6246261" y="5356844"/>
            <a:ext cx="174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lakes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9DA26A-CA1A-5728-3855-13BA28EA994D}"/>
              </a:ext>
            </a:extLst>
          </p:cNvPr>
          <p:cNvSpPr txBox="1"/>
          <p:nvPr/>
        </p:nvSpPr>
        <p:spPr>
          <a:xfrm>
            <a:off x="8114444" y="10630648"/>
            <a:ext cx="278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Slope of lake color over time</a:t>
            </a:r>
          </a:p>
        </p:txBody>
      </p:sp>
      <p:pic>
        <p:nvPicPr>
          <p:cNvPr id="70" name="Picture 69" descr="A graph showing the growth of a number of years&#10;&#10;Description automatically generated with medium confidence">
            <a:extLst>
              <a:ext uri="{FF2B5EF4-FFF2-40B4-BE49-F238E27FC236}">
                <a16:creationId xmlns:a16="http://schemas.microsoft.com/office/drawing/2014/main" id="{55275A76-ABA6-22F0-EF3E-6EA191FB18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626" y="8160325"/>
            <a:ext cx="4572000" cy="27432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BB90343-BFC9-3565-598C-7BF4A1F0DBAF}"/>
              </a:ext>
            </a:extLst>
          </p:cNvPr>
          <p:cNvSpPr txBox="1"/>
          <p:nvPr/>
        </p:nvSpPr>
        <p:spPr>
          <a:xfrm>
            <a:off x="3749235" y="10630648"/>
            <a:ext cx="2789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Year (Common Era)</a:t>
            </a:r>
          </a:p>
        </p:txBody>
      </p:sp>
    </p:spTree>
    <p:extLst>
      <p:ext uri="{BB962C8B-B14F-4D97-AF65-F5344CB8AC3E}">
        <p14:creationId xmlns:p14="http://schemas.microsoft.com/office/powerpoint/2010/main" val="293225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54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130</Words>
  <Application>Microsoft Macintosh PowerPoint</Application>
  <PresentationFormat>Custom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Jordan May Von Eggers</cp:lastModifiedBy>
  <cp:revision>4</cp:revision>
  <dcterms:created xsi:type="dcterms:W3CDTF">2024-03-05T00:26:40Z</dcterms:created>
  <dcterms:modified xsi:type="dcterms:W3CDTF">2024-03-06T18:26:20Z</dcterms:modified>
</cp:coreProperties>
</file>