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63" r:id="rId5"/>
    <p:sldId id="264" r:id="rId6"/>
    <p:sldId id="266" r:id="rId7"/>
    <p:sldId id="262" r:id="rId8"/>
    <p:sldId id="270" r:id="rId9"/>
    <p:sldId id="259" r:id="rId10"/>
    <p:sldId id="267" r:id="rId11"/>
    <p:sldId id="268" r:id="rId12"/>
    <p:sldId id="269" r:id="rId13"/>
    <p:sldId id="271" r:id="rId14"/>
    <p:sldId id="274" r:id="rId15"/>
    <p:sldId id="273" r:id="rId16"/>
    <p:sldId id="261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45" autoAdjust="0"/>
  </p:normalViewPr>
  <p:slideViewPr>
    <p:cSldViewPr snapToGrid="0">
      <p:cViewPr varScale="1">
        <p:scale>
          <a:sx n="66" d="100"/>
          <a:sy n="66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0:36.66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3:11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92,'4072'0,"-3853"-15,-27 0,883 12,-550 6,7825-3,-8316-2,0-2,-1-1,52-15,-46 11,0 0,48-2,100 9,-160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3:16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64,'31'-10,"-8"2,19 0,73-2,-15 3,126-10,256 14,-229 6,5973-3,-5971 17,-114-4,224 18,-211-18,143 6,3752-19,-1808-2,-2215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3:18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0 152,'1'-1,"-1"0,0 0,0 0,1 0,-1 0,1 0,-1 0,1 1,-1-1,1 0,-1 0,1 0,0 1,-1-1,1 0,0 0,0 1,0-1,-1 1,1-1,0 1,0-1,0 1,0 0,0-1,0 1,1 0,34-7,-26 5,95-13,1 4,131 4,523 8,-730-2,0-2,35-8,-33 5,52-3,647 7,-356 4,128-2,-484-1,0-1,-1-2,1 1,-1-2,27-10,-25 7,0 2,1 0,0 2,25-3,166 6,-103 3,-68-2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3:23.1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67,'1'-2,"-1"1,1 0,0 0,-1-1,1 1,0 0,0 0,0 0,0 0,0 0,0 0,0 0,0 0,0 0,0 0,1 1,-1-1,2 0,29-14,-28 14,14-6,0 1,0 1,1 1,0 1,32-2,100 6,-70 2,2173-1,-1173-4,-1045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1:28.3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0,'11188'0,"-11150"3,0 1,0 1,48 14,-47-9,0-2,75 5,53 4,-91-6,17 2,-38-4,85 2,1539-12,-1641 3,63 11,-60-6,50 1,70 7,16 1,-12-1,-1 0,-103-15,-35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1:34.1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0,'57'0,"646"18,-337 1,-92-7,747 2,-632-17,8769 3,-9073 4,129 23,41 2,369-26,-313-6,985 3,-1266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2:0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70,'0'-2,"0"0,1 0,0 1,-1-1,1 1,0-1,0 0,0 1,0-1,0 1,0 0,1-1,-1 1,0 0,1 0,-1 0,1 0,-1 0,1 0,-1 0,1 0,2 0,39-14,-43 15,44-9,0 2,0 3,1 1,86 6,-38 0,4124 1,-2233-7,6039 3,-7997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2:21.2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1,'11818'0,"-11768"3,0 1,79 20,-76-13,0-2,55 2,99-13,57 3,-234 2,-1 2,1 1,28 10,-30-7,0-2,1-1,45 4,413-9,-223-4,696 3,-938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2:31.2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34,'52'-3,"58"-9,36-3,744 12,-452 6,5252-3,-5472 15,-5 1,113 1,-235-10,109-4,0 0,-165 0,0 3,49 14,-46-11,62 9,388 35,-354-42,-76-8,0 2,76 18,-81-12,-1-2,95 4,110-14,-99-2,2633 3,-2756-2,65-11,-63 6,52-2,103-6,35 0,646 16,-842-1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2:5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0 215,'6800'0,"-6613"-16,-12 0,829 14,-484 4,2104-2,-2599-1,-1-2,1-1,-1-1,37-12,-34 9,0 1,1 1,34-3,172-21,-149 17,116-5,-30 3,17 0,6 0,4-1,1282 17,-1439 2,0 1,-1 3,1 1,49 16,-48-11,1-2,0-2,67 4,-86-11,0 1,-1 0,1 2,0 1,23 8,106 53,-91-38,-37-18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2:59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1,'4035'0,"-3848"15,-22 0,2 0,6 0,926-13,-532-4,402 2,-936 2,1 1,-1 2,50 14,-41-9,58 7,347-10,-246-10,5950 3,-6129-1,0-2,37-7,-12 0,-21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9T22:03:0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1 245,'204'-15,"-24"1,929 10,-566 7,-354-1,209-5,-360-1,0-2,-1-2,55-18,-50 13,0 2,59-8,45 10,148 11,-97 2,5343-4,-5518-2,0 0,1-2,-1 0,37-14,-34 10,0 1,52-6,265 11,-10 1,-122-29,-121 18,-31 3,93-2,2513 14,-1460-5,-1188 4,0-1,0 2,0 0,0 1,-1 1,20 8,-17-6,0-1,0 0,0-1,23 2,63 7,-59-7,61 3,-53-9,89 15,-113-10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154BE-553B-48D9-8ADA-D519CA6D831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FB13E-DF37-44EF-AE08-6048C45A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 mean limitation type in each ecoregion map would be useful here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fix axis labels on ecoregion plot and make scales free on y axis</a:t>
            </a:r>
          </a:p>
          <a:p>
            <a:r>
              <a:rPr lang="en-US" dirty="0"/>
              <a:t>On national plot, “Potential co-nutrient limitation” does not fit. Change wording to “Potential co-limitation” or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Free y-axis scales on ecoregion plots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investigate why these regions are different from the rest or what was different in 2012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“Potential co-nutrient limitation” to “Potential co-limitation” or something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“Potential co-nutrient limitation” to “Potential co-limitation” or something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“Potential co-nutrient limitation” to “Potential co-limitation” or something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weighted number of lakes to the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E82D-B162-98DA-B857-A7E2ED86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9517E-287B-BDCB-7D75-1181071D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4994-FF20-730F-E5DD-1521D79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E67F-5BBA-03BA-0D6D-16B09DA8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D420-3736-8554-11D2-F5C44B59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F6D2-7E6A-BEDE-FE04-9942091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8889-B1A6-B729-830D-9C74DB494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8168-2568-C352-382D-C7FB258B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AE3A-11DD-7713-1F43-3C503960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B760-F1C7-69FC-4B59-F96D12A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E981B-9C35-66ED-B0FE-C71B17616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ECDD-1040-55C6-44AE-71C03F14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8AA4-8A5D-F54E-633A-2FA163EE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86CF-BF20-1706-B0C7-60786AB3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DAB-BD34-226B-C6E0-A1080A8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B099-B700-E92E-62BA-B1ED2177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8BBE-8E6B-09B1-96E7-8B72D7F5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C270-0D94-0B46-EE7B-0A80A22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E0D4-EA80-76F4-3871-06C6D05A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9835-FE01-75BF-836A-0C44572D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3B7-7A83-3399-D129-EE5251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8448A-8CCD-B024-8A13-62D4B8C5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FD09-0785-2033-D43F-59A44A95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1120-5B50-2E42-5E10-C9CBA56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FF4A-1D87-AF1E-9EE4-6199238D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838-68D9-C452-B997-8B2811E2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097B-2B0E-E9D3-A380-C57B8B0E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9459-9929-1B3B-041E-23D51DCC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7E28-A91E-761A-38B1-4ACBDE9A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4C7E-AFF4-FC19-8F54-FFD6EFCA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9ECE-1671-5947-A42C-2FF89BE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F8E-EC52-12AE-7263-273F6C70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A9BE-F69D-D6DA-8B64-EF636E64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B172-7523-D965-1019-B87DBAF2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BB687-4443-FBF0-B6E3-FA27A3A2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75830-CE50-46DA-AA3D-F19D5CC8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F110A-1424-DFD9-B673-E497A99C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0AF07-5611-4EEC-FE76-D8049453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53E5A-8D95-FCCF-133D-0913DC90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D8A-AB7A-05E8-4758-91A29D70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87E6E-BF0E-37A4-EA41-D87A6F6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C9EC-AA96-A14A-1179-AEE565E9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167D4-7B2D-1B26-F98C-6FD727D2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0A995-6885-2722-51CB-0C28FD8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83B4D-094E-ECD2-DDAF-1691C0C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2B10-B192-AB5A-88AC-CBC7A1B6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5433-49ED-9FFF-14E7-E6422C3E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0B49-81EE-E505-A030-075C96DC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53470-84EE-513E-8714-228B87AA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8180-8F10-F3FC-7DFE-3A136950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AC09-4E22-AA70-A6B2-AADB5E3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3902-FF73-06DC-CC1A-4A0024E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8FD-40B7-D4E8-0FBB-D6CEA154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5869F-4E37-5A71-8FD7-C9119426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3F1BE-403B-F875-E40D-D36B1C35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A663F-D0B3-8BDA-AFB0-950C876A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75754-2253-3497-5A20-1DDD5BA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6251-9EC1-A24A-933F-2D1B3FA5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770B1-3339-6064-CCC3-4D04A539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4381-5983-C126-601F-7DB1C308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8A6A-467A-4955-8671-109CECAB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49F2-8020-4F63-93BF-404F44ABCE5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F7B8-531F-7D57-AD54-24866283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E9A1-7C4B-6AD8-BA4C-7356AE774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5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1.png"/><Relationship Id="rId24" Type="http://schemas.openxmlformats.org/officeDocument/2006/relationships/customXml" Target="../ink/ink11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35.png"/><Relationship Id="rId4" Type="http://schemas.openxmlformats.org/officeDocument/2006/relationships/customXml" Target="../ink/ink1.xml"/><Relationship Id="rId9" Type="http://schemas.openxmlformats.org/officeDocument/2006/relationships/image" Target="../media/image3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trends of nutrient stoichiometry and trophic levels across scales of space (ecoregional and national) and time (3 survey years)?</a:t>
            </a:r>
          </a:p>
        </p:txBody>
      </p:sp>
    </p:spTree>
    <p:extLst>
      <p:ext uri="{BB962C8B-B14F-4D97-AF65-F5344CB8AC3E}">
        <p14:creationId xmlns:p14="http://schemas.microsoft.com/office/powerpoint/2010/main" val="279635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60" y="128534"/>
            <a:ext cx="9534678" cy="6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60" y="128534"/>
            <a:ext cx="9534678" cy="6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630-FC87-4D79-9544-34787E15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"/>
            <a:ext cx="10515600" cy="547688"/>
          </a:xfrm>
        </p:spPr>
        <p:txBody>
          <a:bodyPr>
            <a:normAutofit fontScale="90000"/>
          </a:bodyPr>
          <a:lstStyle/>
          <a:p>
            <a:r>
              <a:rPr lang="en-US" dirty="0"/>
              <a:t>Takeaways from ecoregion bar charts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80C2-B0E9-47FD-AFBF-149EEE5B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6128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Coastal plains – lakes shifting from N-limited to P-limited, still highest proportion of lakes are N-limited</a:t>
            </a:r>
          </a:p>
          <a:p>
            <a:pPr lvl="1"/>
            <a:r>
              <a:rPr lang="en-US" dirty="0"/>
              <a:t>Most lakes eutrophic/hypereutrophic</a:t>
            </a:r>
          </a:p>
          <a:p>
            <a:r>
              <a:rPr lang="en-US" dirty="0"/>
              <a:t>Northern Appalachians – % co-limited lakes decreased in favor of single nutrient limitation (evenly distributed in 2007)</a:t>
            </a:r>
          </a:p>
          <a:p>
            <a:pPr lvl="1"/>
            <a:r>
              <a:rPr lang="en-US" dirty="0"/>
              <a:t>Most lakes mesotrophic, many oligotrophic and eutrophic</a:t>
            </a:r>
          </a:p>
          <a:p>
            <a:r>
              <a:rPr lang="en-US" dirty="0"/>
              <a:t>Northern Plains – Most lakes N-limited </a:t>
            </a:r>
          </a:p>
          <a:p>
            <a:pPr lvl="1"/>
            <a:r>
              <a:rPr lang="en-US" dirty="0"/>
              <a:t>Many eutrophic/hypereutrophic</a:t>
            </a:r>
          </a:p>
          <a:p>
            <a:r>
              <a:rPr lang="en-US" dirty="0"/>
              <a:t>Southern Appalachians – by far highest % N-limited</a:t>
            </a:r>
          </a:p>
          <a:p>
            <a:pPr lvl="1"/>
            <a:r>
              <a:rPr lang="en-US" dirty="0"/>
              <a:t>Most eutrophic, then hypereutrophic</a:t>
            </a:r>
          </a:p>
          <a:p>
            <a:r>
              <a:rPr lang="en-US" dirty="0"/>
              <a:t>Southern Plains – % co-limited lakes decreased in favor of single nutrient limitation (evenly distributed in 2007)</a:t>
            </a:r>
          </a:p>
          <a:p>
            <a:pPr lvl="1"/>
            <a:r>
              <a:rPr lang="en-US" dirty="0"/>
              <a:t>Many eutrophic/hypereutrophic</a:t>
            </a:r>
          </a:p>
          <a:p>
            <a:r>
              <a:rPr lang="en-US" dirty="0"/>
              <a:t>Temperate Plains – shifting from nutrient limited to co-limited</a:t>
            </a:r>
          </a:p>
          <a:p>
            <a:pPr lvl="1"/>
            <a:r>
              <a:rPr lang="en-US" dirty="0"/>
              <a:t>Trophic status increasing </a:t>
            </a:r>
          </a:p>
          <a:p>
            <a:r>
              <a:rPr lang="en-US" dirty="0"/>
              <a:t>Upper Midwest – Most lakes P-limited </a:t>
            </a:r>
          </a:p>
          <a:p>
            <a:pPr lvl="1"/>
            <a:r>
              <a:rPr lang="en-US" dirty="0"/>
              <a:t>P-limitation is where oligotrophic lakes are observed</a:t>
            </a:r>
          </a:p>
          <a:p>
            <a:r>
              <a:rPr lang="en-US" dirty="0"/>
              <a:t>Western Mountains – few lakes are co-limited</a:t>
            </a:r>
          </a:p>
          <a:p>
            <a:pPr lvl="1"/>
            <a:r>
              <a:rPr lang="en-US" dirty="0"/>
              <a:t>Many oligotrophic + mesotrophic lakes</a:t>
            </a:r>
          </a:p>
          <a:p>
            <a:r>
              <a:rPr lang="en-US" dirty="0"/>
              <a:t>Xeric – lakes shifting from N to P-limited </a:t>
            </a:r>
          </a:p>
          <a:p>
            <a:pPr lvl="1"/>
            <a:r>
              <a:rPr lang="en-US" dirty="0"/>
              <a:t>Fairly even distribution of trophic states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5DF68F-188E-250E-E284-D6AE64EB3143}"/>
              </a:ext>
            </a:extLst>
          </p:cNvPr>
          <p:cNvGrpSpPr/>
          <p:nvPr/>
        </p:nvGrpSpPr>
        <p:grpSpPr>
          <a:xfrm>
            <a:off x="272137" y="2185408"/>
            <a:ext cx="11832776" cy="4672592"/>
            <a:chOff x="272137" y="2185408"/>
            <a:chExt cx="11832776" cy="4672592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3F915D2-4F4C-C1AA-34CB-956F61BD1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83"/>
            <a:stretch/>
          </p:blipFill>
          <p:spPr>
            <a:xfrm>
              <a:off x="272137" y="2185408"/>
              <a:ext cx="5562612" cy="4672592"/>
            </a:xfrm>
            <a:prstGeom prst="rect">
              <a:avLst/>
            </a:prstGeom>
          </p:spPr>
        </p:pic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A30184E8-D98A-45EB-092B-8DBC1DFBB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22" y="2366383"/>
              <a:ext cx="6487891" cy="449161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</a:t>
            </a:r>
            <a:r>
              <a:rPr lang="en-US" b="1" dirty="0"/>
              <a:t>co-limited</a:t>
            </a:r>
            <a:r>
              <a:rPr lang="en-US" dirty="0"/>
              <a:t> 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88CF6-18E0-BD80-E41B-3D0A197FA88C}"/>
              </a:ext>
            </a:extLst>
          </p:cNvPr>
          <p:cNvSpPr txBox="1"/>
          <p:nvPr/>
        </p:nvSpPr>
        <p:spPr>
          <a:xfrm>
            <a:off x="4550229" y="160411"/>
            <a:ext cx="755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%co-limited lakes all trophic levels significantly decreased in 2007-2012 then increased in 2012-2017. Hypereutrophic lakes showed no change in latter years and very small change in early years, likely due to small number of hypereutrophic lakes that are co-limited.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significant at national scale, most changes at ecoregional scale were insignificant. These trends also varied greatly, demonstrating the spatial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ecoregion scale, many shifts are actually 0 (small # co-</a:t>
            </a:r>
            <a:r>
              <a:rPr lang="en-US" dirty="0" err="1"/>
              <a:t>lim</a:t>
            </a:r>
            <a:r>
              <a:rPr lang="en-US" dirty="0"/>
              <a:t> lakes) </a:t>
            </a:r>
          </a:p>
        </p:txBody>
      </p:sp>
    </p:spTree>
    <p:extLst>
      <p:ext uri="{BB962C8B-B14F-4D97-AF65-F5344CB8AC3E}">
        <p14:creationId xmlns:p14="http://schemas.microsoft.com/office/powerpoint/2010/main" val="104387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</a:t>
            </a:r>
            <a:r>
              <a:rPr lang="en-US" b="1" dirty="0"/>
              <a:t> N-limited </a:t>
            </a:r>
            <a:r>
              <a:rPr lang="en-US" dirty="0"/>
              <a:t>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DBE1E-877D-4DBA-E956-BFAD3AC86FF3}"/>
              </a:ext>
            </a:extLst>
          </p:cNvPr>
          <p:cNvGrpSpPr/>
          <p:nvPr/>
        </p:nvGrpSpPr>
        <p:grpSpPr>
          <a:xfrm>
            <a:off x="108135" y="2308254"/>
            <a:ext cx="11975730" cy="4713035"/>
            <a:chOff x="108135" y="2308254"/>
            <a:chExt cx="11975730" cy="4713035"/>
          </a:xfrm>
        </p:grpSpPr>
        <p:pic>
          <p:nvPicPr>
            <p:cNvPr id="3" name="Picture 2" descr="Chart, diagram, box and whisker chart&#10;&#10;Description automatically generated">
              <a:extLst>
                <a:ext uri="{FF2B5EF4-FFF2-40B4-BE49-F238E27FC236}">
                  <a16:creationId xmlns:a16="http://schemas.microsoft.com/office/drawing/2014/main" id="{E2831EAC-25AE-1665-12F8-F3731A407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82"/>
            <a:stretch/>
          </p:blipFill>
          <p:spPr>
            <a:xfrm>
              <a:off x="108135" y="2308254"/>
              <a:ext cx="5535942" cy="4713035"/>
            </a:xfrm>
            <a:prstGeom prst="rect">
              <a:avLst/>
            </a:prstGeom>
          </p:spPr>
        </p:pic>
        <p:pic>
          <p:nvPicPr>
            <p:cNvPr id="6" name="Picture 5" descr="Calendar&#10;&#10;Description automatically generated">
              <a:extLst>
                <a:ext uri="{FF2B5EF4-FFF2-40B4-BE49-F238E27FC236}">
                  <a16:creationId xmlns:a16="http://schemas.microsoft.com/office/drawing/2014/main" id="{DD898C29-49C2-EA75-3819-7E068A3E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077" y="2399686"/>
              <a:ext cx="6439788" cy="44583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3ADDF5-FAF1-3D89-2633-CBBEAFDFC5D8}"/>
              </a:ext>
            </a:extLst>
          </p:cNvPr>
          <p:cNvSpPr txBox="1"/>
          <p:nvPr/>
        </p:nvSpPr>
        <p:spPr>
          <a:xfrm>
            <a:off x="4637316" y="301925"/>
            <a:ext cx="7554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% differences in N-limited lakes varied across the years with mostly significant changes except in mesotrophic lakes 2012-2017.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N-limited lakes in 2007-2012 decreased in trophic level (less </a:t>
            </a:r>
            <a:r>
              <a:rPr lang="en-US" dirty="0" err="1"/>
              <a:t>eutro</a:t>
            </a:r>
            <a:r>
              <a:rPr lang="en-US" dirty="0"/>
              <a:t>/hyper, more oligo/</a:t>
            </a:r>
            <a:r>
              <a:rPr lang="en-US" dirty="0" err="1"/>
              <a:t>meso</a:t>
            </a:r>
            <a:r>
              <a:rPr lang="en-US" dirty="0"/>
              <a:t>). 2012-2017 showed additionally a decrease in oligo lakes and an increase in hyper 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Eutrophic N-limited lakes are decreasing </a:t>
            </a:r>
          </a:p>
        </p:txBody>
      </p:sp>
    </p:spTree>
    <p:extLst>
      <p:ext uri="{BB962C8B-B14F-4D97-AF65-F5344CB8AC3E}">
        <p14:creationId xmlns:p14="http://schemas.microsoft.com/office/powerpoint/2010/main" val="51276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</a:t>
            </a:r>
            <a:r>
              <a:rPr lang="en-US" b="1" dirty="0"/>
              <a:t>P-limited</a:t>
            </a:r>
            <a:r>
              <a:rPr lang="en-US" dirty="0"/>
              <a:t> 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05D19AB-38AF-CE3A-A0EE-C6795813E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2"/>
          <a:stretch/>
        </p:blipFill>
        <p:spPr>
          <a:xfrm>
            <a:off x="52572" y="2078770"/>
            <a:ext cx="5510027" cy="4659490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04B9F81-A18B-92C0-5BB4-E8F74638E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4" y="2199308"/>
            <a:ext cx="6729223" cy="4658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399DC-BC42-788C-1C26-F526A9E0A776}"/>
              </a:ext>
            </a:extLst>
          </p:cNvPr>
          <p:cNvSpPr txBox="1"/>
          <p:nvPr/>
        </p:nvSpPr>
        <p:spPr>
          <a:xfrm>
            <a:off x="4637316" y="182185"/>
            <a:ext cx="7554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oligotrophic P-limited lakes increased and hypereutrophic P-limited lakes decreased between 2012-2017. Between 2007-2012, Eutrophic and hypereutrophic P-limited lakes increased.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Regionally, N vs P limitation within these trophic groups tend to have the opposite change sign (+vs.-), indicating shifting between these two nutrient limitation statuses</a:t>
            </a:r>
          </a:p>
        </p:txBody>
      </p:sp>
    </p:spTree>
    <p:extLst>
      <p:ext uri="{BB962C8B-B14F-4D97-AF65-F5344CB8AC3E}">
        <p14:creationId xmlns:p14="http://schemas.microsoft.com/office/powerpoint/2010/main" val="379182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/>
          </a:bodyPr>
          <a:lstStyle/>
          <a:p>
            <a:r>
              <a:rPr lang="en-US" dirty="0"/>
              <a:t>Is trophic level (based on chlorophyll-a concentration) more influenced by nitrogen or phosphorus? </a:t>
            </a:r>
          </a:p>
        </p:txBody>
      </p:sp>
    </p:spTree>
    <p:extLst>
      <p:ext uri="{BB962C8B-B14F-4D97-AF65-F5344CB8AC3E}">
        <p14:creationId xmlns:p14="http://schemas.microsoft.com/office/powerpoint/2010/main" val="92225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F226E-70E2-609C-539F-64E68769A9FE}"/>
                  </a:ext>
                </a:extLst>
              </p:cNvPr>
              <p:cNvSpPr txBox="1"/>
              <p:nvPr/>
            </p:nvSpPr>
            <p:spPr>
              <a:xfrm>
                <a:off x="1001208" y="1342475"/>
                <a:ext cx="9352345" cy="94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model 1: r</a:t>
                </a:r>
                <a:r>
                  <a:rPr lang="en-US" baseline="30000" dirty="0"/>
                  <a:t>2</a:t>
                </a:r>
                <a:r>
                  <a:rPr lang="en-US" dirty="0"/>
                  <a:t> = 0.54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𝑐h𝑙𝑜𝑟𝑜𝑝h𝑦𝑙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𝑟𝑖𝑒𝑛𝑡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𝑐𝑜𝑛𝑐𝑒𝑛𝑡𝑟𝑎𝑡𝑖𝑜𝑛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𝑛𝑢𝑡𝑟𝑖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F226E-70E2-609C-539F-64E68769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08" y="1342475"/>
                <a:ext cx="9352345" cy="949491"/>
              </a:xfrm>
              <a:prstGeom prst="rect">
                <a:avLst/>
              </a:prstGeom>
              <a:blipFill>
                <a:blip r:embed="rId2"/>
                <a:stretch>
                  <a:fillRect l="-522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724EBE-2283-47FF-2802-CA5428D754F6}"/>
              </a:ext>
            </a:extLst>
          </p:cNvPr>
          <p:cNvSpPr txBox="1"/>
          <p:nvPr/>
        </p:nvSpPr>
        <p:spPr>
          <a:xfrm>
            <a:off x="287437" y="279721"/>
            <a:ext cx="935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Using chlorophyll-a as a proxy for trophic status since trophic status is determined by chlorophyll concentration.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45507-CD8E-CF0D-E9F7-BD1D9FAE5F65}"/>
                  </a:ext>
                </a:extLst>
              </p:cNvPr>
              <p:cNvSpPr txBox="1"/>
              <p:nvPr/>
            </p:nvSpPr>
            <p:spPr>
              <a:xfrm>
                <a:off x="1001208" y="2291966"/>
                <a:ext cx="10189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model 2: r</a:t>
                </a:r>
                <a:r>
                  <a:rPr lang="en-US" baseline="30000" dirty="0"/>
                  <a:t>2</a:t>
                </a:r>
                <a:r>
                  <a:rPr lang="en-US" dirty="0"/>
                  <a:t> = 0.59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𝑐h𝑙𝑜𝑟𝑜𝑝h𝑦𝑙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𝑟𝑖𝑒𝑛𝑡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𝑐𝑜𝑛𝑐𝑒𝑛𝑡𝑟𝑎𝑡𝑖𝑜𝑛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𝑛𝑢𝑡𝑟𝑖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𝑒𝑛𝑡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𝑒𝑐𝑜𝑟𝑒𝑔𝑖𝑜𝑛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45507-CD8E-CF0D-E9F7-BD1D9FAE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08" y="2291966"/>
                <a:ext cx="10189582" cy="923330"/>
              </a:xfrm>
              <a:prstGeom prst="rect">
                <a:avLst/>
              </a:prstGeom>
              <a:blipFill>
                <a:blip r:embed="rId3"/>
                <a:stretch>
                  <a:fillRect l="-478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95EC9-CAB2-E6A4-EE4E-FFB0C23DE495}"/>
                  </a:ext>
                </a:extLst>
              </p:cNvPr>
              <p:cNvSpPr txBox="1"/>
              <p:nvPr/>
            </p:nvSpPr>
            <p:spPr>
              <a:xfrm>
                <a:off x="1001207" y="3181040"/>
                <a:ext cx="1079890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0" dirty="0">
                    <a:solidFill>
                      <a:schemeClr val="tx1"/>
                    </a:solidFill>
                  </a:rPr>
                  <a:t>Comparison</a:t>
                </a:r>
              </a:p>
              <a:p>
                <a:pPr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anova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  - p-value is &lt; 0.0001, indicates that adding ecoregion creates a much better model 	and is likely an important variable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95EC9-CAB2-E6A4-EE4E-FFB0C23D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07" y="3181040"/>
                <a:ext cx="10798907" cy="923330"/>
              </a:xfrm>
              <a:prstGeom prst="rect">
                <a:avLst/>
              </a:prstGeom>
              <a:blipFill>
                <a:blip r:embed="rId4"/>
                <a:stretch>
                  <a:fillRect l="-45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92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114D70-9CA8-7C24-94CD-BCB912A3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0" y="1175659"/>
            <a:ext cx="6116560" cy="423454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59EF9C5-C125-F134-1761-BC99B169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1" y="223159"/>
            <a:ext cx="5569929" cy="61395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4D82F1F-708A-394D-DD38-5324BF8169CE}"/>
                  </a:ext>
                </a:extLst>
              </p14:cNvPr>
              <p14:cNvContentPartPr/>
              <p14:nvPr/>
            </p14:nvContentPartPr>
            <p14:xfrm>
              <a:off x="-370457" y="-14177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4D82F1F-708A-394D-DD38-5324BF816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4457" y="-24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A7CD19-F86B-EC0D-156B-E0912CB1836C}"/>
                  </a:ext>
                </a:extLst>
              </p14:cNvPr>
              <p14:cNvContentPartPr/>
              <p14:nvPr/>
            </p14:nvContentPartPr>
            <p14:xfrm>
              <a:off x="217680" y="1295280"/>
              <a:ext cx="5333760" cy="7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A7CD19-F86B-EC0D-156B-E0912CB183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80" y="1187280"/>
                <a:ext cx="5441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CE1482-85BE-F25A-D24B-5D03BDE71443}"/>
                  </a:ext>
                </a:extLst>
              </p14:cNvPr>
              <p14:cNvContentPartPr/>
              <p14:nvPr/>
            </p14:nvContentPartPr>
            <p14:xfrm>
              <a:off x="239280" y="1850760"/>
              <a:ext cx="5322240" cy="44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CE1482-85BE-F25A-D24B-5D03BDE714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80" y="1742760"/>
                <a:ext cx="5429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E1C66A-32C8-28CB-0B75-0F0C9F283138}"/>
                  </a:ext>
                </a:extLst>
              </p14:cNvPr>
              <p14:cNvContentPartPr/>
              <p14:nvPr/>
            </p14:nvContentPartPr>
            <p14:xfrm>
              <a:off x="261240" y="5102280"/>
              <a:ext cx="5300280" cy="2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E1C66A-32C8-28CB-0B75-0F0C9F2831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600" y="4994640"/>
                <a:ext cx="5407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518FB7-6E5B-DD40-AA76-A987255CFE82}"/>
                  </a:ext>
                </a:extLst>
              </p14:cNvPr>
              <p14:cNvContentPartPr/>
              <p14:nvPr/>
            </p14:nvContentPartPr>
            <p14:xfrm>
              <a:off x="228480" y="4550040"/>
              <a:ext cx="5317920" cy="45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518FB7-6E5B-DD40-AA76-A987255CFE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480" y="4442400"/>
                <a:ext cx="5425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998505-0E8D-76CE-79E4-D7EBCF13C7B0}"/>
                  </a:ext>
                </a:extLst>
              </p14:cNvPr>
              <p14:cNvContentPartPr/>
              <p14:nvPr/>
            </p14:nvContentPartPr>
            <p14:xfrm>
              <a:off x="250440" y="5594040"/>
              <a:ext cx="5321520" cy="8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998505-0E8D-76CE-79E4-D7EBCF13C7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800" y="5486400"/>
                <a:ext cx="5429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EF3EED-9E67-4709-F60D-77FBED6378B7}"/>
                  </a:ext>
                </a:extLst>
              </p14:cNvPr>
              <p14:cNvContentPartPr/>
              <p14:nvPr/>
            </p14:nvContentPartPr>
            <p14:xfrm>
              <a:off x="185280" y="2034720"/>
              <a:ext cx="5494320" cy="84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EF3EED-9E67-4709-F60D-77FBED6378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280" y="1927080"/>
                <a:ext cx="5601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B2529F-5182-0835-0C4D-B43E1E0F896E}"/>
                  </a:ext>
                </a:extLst>
              </p14:cNvPr>
              <p14:cNvContentPartPr/>
              <p14:nvPr/>
            </p14:nvContentPartPr>
            <p14:xfrm>
              <a:off x="261240" y="2710440"/>
              <a:ext cx="5278680" cy="4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B2529F-5182-0835-0C4D-B43E1E0F89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600" y="2602800"/>
                <a:ext cx="5386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BE72A3-6955-A84C-401B-513C68D4EC54}"/>
                  </a:ext>
                </a:extLst>
              </p14:cNvPr>
              <p14:cNvContentPartPr/>
              <p14:nvPr/>
            </p14:nvContentPartPr>
            <p14:xfrm>
              <a:off x="162960" y="3144960"/>
              <a:ext cx="5486040" cy="88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BE72A3-6955-A84C-401B-513C68D4EC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320" y="3037320"/>
                <a:ext cx="55936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92C29E-B407-383B-02F5-3A09D67AE1F3}"/>
                  </a:ext>
                </a:extLst>
              </p14:cNvPr>
              <p14:cNvContentPartPr/>
              <p14:nvPr/>
            </p14:nvContentPartPr>
            <p14:xfrm>
              <a:off x="228480" y="3755160"/>
              <a:ext cx="5399640" cy="33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92C29E-B407-383B-02F5-3A09D67AE1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480" y="3647160"/>
                <a:ext cx="5507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6A1F39-841F-B3F3-FA75-E90C03FA33B8}"/>
                  </a:ext>
                </a:extLst>
              </p14:cNvPr>
              <p14:cNvContentPartPr/>
              <p14:nvPr/>
            </p14:nvContentPartPr>
            <p14:xfrm>
              <a:off x="217680" y="5931360"/>
              <a:ext cx="5409720" cy="34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6A1F39-841F-B3F3-FA75-E90C03FA33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3680" y="5823720"/>
                <a:ext cx="5517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915BD48-4C01-FB27-91D3-78CBEE456691}"/>
                  </a:ext>
                </a:extLst>
              </p14:cNvPr>
              <p14:cNvContentPartPr/>
              <p14:nvPr/>
            </p14:nvContentPartPr>
            <p14:xfrm>
              <a:off x="6367920" y="5964840"/>
              <a:ext cx="1350720" cy="55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915BD48-4C01-FB27-91D3-78CBEE4566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3920" y="5856840"/>
                <a:ext cx="1458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E7D42D-298B-5E98-BC50-3426934DAE3D}"/>
                  </a:ext>
                </a:extLst>
              </p14:cNvPr>
              <p14:cNvContentPartPr/>
              <p14:nvPr/>
            </p14:nvContentPartPr>
            <p14:xfrm>
              <a:off x="6378720" y="6333480"/>
              <a:ext cx="1368720" cy="24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E7D42D-298B-5E98-BC50-3426934DAE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4720" y="6225840"/>
                <a:ext cx="147636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7D9A221-62DA-665C-5FF1-FB081C152823}"/>
              </a:ext>
            </a:extLst>
          </p:cNvPr>
          <p:cNvSpPr txBox="1"/>
          <p:nvPr/>
        </p:nvSpPr>
        <p:spPr>
          <a:xfrm>
            <a:off x="6245259" y="5826340"/>
            <a:ext cx="163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TP is “better” predictor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FDBBB-9A89-2A01-D42F-C7F5EBC1D7BA}"/>
              </a:ext>
            </a:extLst>
          </p:cNvPr>
          <p:cNvSpPr txBox="1"/>
          <p:nvPr/>
        </p:nvSpPr>
        <p:spPr>
          <a:xfrm>
            <a:off x="6245259" y="6194980"/>
            <a:ext cx="1654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TN is “better” predictor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354E8D32-A901-CC0A-5442-DBB1B69FCE04}"/>
              </a:ext>
            </a:extLst>
          </p:cNvPr>
          <p:cNvSpPr/>
          <p:nvPr/>
        </p:nvSpPr>
        <p:spPr>
          <a:xfrm rot="851142">
            <a:off x="10439400" y="223159"/>
            <a:ext cx="1219200" cy="107212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Horizontal lines indicate trophic levels from oligotrophic to hypereutrophic</a:t>
            </a:r>
          </a:p>
        </p:txBody>
      </p:sp>
    </p:spTree>
    <p:extLst>
      <p:ext uri="{BB962C8B-B14F-4D97-AF65-F5344CB8AC3E}">
        <p14:creationId xmlns:p14="http://schemas.microsoft.com/office/powerpoint/2010/main" val="135022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117C51-02DE-666A-8007-F2992E28E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0" y="-1900695"/>
            <a:ext cx="11656677" cy="8070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F549B-2193-6BD1-4A9A-45B4E3933863}"/>
              </a:ext>
            </a:extLst>
          </p:cNvPr>
          <p:cNvSpPr txBox="1"/>
          <p:nvPr/>
        </p:nvSpPr>
        <p:spPr>
          <a:xfrm>
            <a:off x="6377651" y="2625151"/>
            <a:ext cx="55018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a little too perfect and I’m suspicious. But I guess it is kind of obvious it would be this way. </a:t>
            </a:r>
          </a:p>
          <a:p>
            <a:endParaRPr lang="en-US" dirty="0"/>
          </a:p>
          <a:p>
            <a:r>
              <a:rPr lang="en-US" dirty="0" err="1"/>
              <a:t>Takaways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 and TP vary in their ability to predict trophic status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r-squared values indicate varying strength, and comparing r-squared values in each ecoregion shows variation in if one is “better” than the other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i.e., in  Upper Midwest, the difference is significant, whereas not so much in the Xeric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Ecoregion is an important variable to consider. In the eastern US, TP is a greater driver and in the western US, TN is a greater driver</a:t>
            </a:r>
          </a:p>
        </p:txBody>
      </p:sp>
    </p:spTree>
    <p:extLst>
      <p:ext uri="{BB962C8B-B14F-4D97-AF65-F5344CB8AC3E}">
        <p14:creationId xmlns:p14="http://schemas.microsoft.com/office/powerpoint/2010/main" val="13959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AAE7D76-EBDD-85FF-11DB-183C9513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6" y="77638"/>
            <a:ext cx="5244353" cy="68580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8C5C83-025F-07B0-48C7-67A7BC6C2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5" y="5287992"/>
            <a:ext cx="1593516" cy="1306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002-993F-6CF5-AD3E-C0995773A9D5}"/>
              </a:ext>
            </a:extLst>
          </p:cNvPr>
          <p:cNvSpPr txBox="1"/>
          <p:nvPr/>
        </p:nvSpPr>
        <p:spPr>
          <a:xfrm>
            <a:off x="6096000" y="262304"/>
            <a:ext cx="5696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N:P ratios vary significantly over the years Ratios tend to be highest among P-limited lakes and lowest among N-limited lakes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N:P ratios vary significantly between trophic states as well, except between mesotrophic and oligotrophic lakes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Decreasing trend with increasing trophic state (consistent with previous findings)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trend applies within each limitation status as well, except in the case of N-limitation, where oligotrophic lakes have a lower N:P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across ecoregions, the Xeric region has the lowest ratios, whereas the Upper Midwest followed by the Northern Appalachians had the highest ratios.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 holds true across varying limitations as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539E0-6899-4B8F-FDD1-C4013862D21D}"/>
              </a:ext>
            </a:extLst>
          </p:cNvPr>
          <p:cNvSpPr txBox="1"/>
          <p:nvPr/>
        </p:nvSpPr>
        <p:spPr>
          <a:xfrm>
            <a:off x="508958" y="77638"/>
            <a:ext cx="3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(2017) survey results </a:t>
            </a:r>
          </a:p>
        </p:txBody>
      </p:sp>
    </p:spTree>
    <p:extLst>
      <p:ext uri="{BB962C8B-B14F-4D97-AF65-F5344CB8AC3E}">
        <p14:creationId xmlns:p14="http://schemas.microsoft.com/office/powerpoint/2010/main" val="3894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F408234-F762-5A08-AE7D-6D4615F63BD0}"/>
              </a:ext>
            </a:extLst>
          </p:cNvPr>
          <p:cNvGrpSpPr/>
          <p:nvPr/>
        </p:nvGrpSpPr>
        <p:grpSpPr>
          <a:xfrm>
            <a:off x="80812" y="2003938"/>
            <a:ext cx="12030376" cy="4854062"/>
            <a:chOff x="161624" y="854015"/>
            <a:chExt cx="12030376" cy="48540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5FB360-B320-276E-74A7-DD15D72A57B8}"/>
                </a:ext>
              </a:extLst>
            </p:cNvPr>
            <p:cNvGrpSpPr/>
            <p:nvPr/>
          </p:nvGrpSpPr>
          <p:grpSpPr>
            <a:xfrm>
              <a:off x="161624" y="854015"/>
              <a:ext cx="6705002" cy="4854061"/>
              <a:chOff x="161624" y="819545"/>
              <a:chExt cx="7061212" cy="4888531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5DE7AD50-B898-C5DA-89BD-790BD7FB0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24" y="819545"/>
                <a:ext cx="7061212" cy="48885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31777F1-DDE8-4901-086A-07BF42D0F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90" y="1083965"/>
                <a:ext cx="236240" cy="4359689"/>
              </a:xfrm>
              <a:prstGeom prst="rect">
                <a:avLst/>
              </a:prstGeom>
            </p:spPr>
          </p:pic>
        </p:grpSp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E9E2503D-1441-54CB-8A89-6C02E11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394" y="984735"/>
              <a:ext cx="6822606" cy="472334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BD8F0A-F31E-0C48-7AEC-05AA2B8C1E29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A882E-9D81-91A6-25E1-DFBD14482A00}"/>
              </a:ext>
            </a:extLst>
          </p:cNvPr>
          <p:cNvSpPr txBox="1"/>
          <p:nvPr/>
        </p:nvSpPr>
        <p:spPr>
          <a:xfrm>
            <a:off x="6096000" y="249611"/>
            <a:ext cx="508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N:P stoichiometry had great decrease from 2007-2012, then a smaller increase in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at the national level, but significance varies across the ecoregions. The greatest shifts were observed in the Northern and Southern Appalachians</a:t>
            </a:r>
          </a:p>
        </p:txBody>
      </p:sp>
    </p:spTree>
    <p:extLst>
      <p:ext uri="{BB962C8B-B14F-4D97-AF65-F5344CB8AC3E}">
        <p14:creationId xmlns:p14="http://schemas.microsoft.com/office/powerpoint/2010/main" val="204704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7BEA2E5-5EEF-4AA4-CBE6-59E301DECD78}"/>
              </a:ext>
            </a:extLst>
          </p:cNvPr>
          <p:cNvGrpSpPr/>
          <p:nvPr/>
        </p:nvGrpSpPr>
        <p:grpSpPr>
          <a:xfrm>
            <a:off x="66960" y="2270006"/>
            <a:ext cx="12125040" cy="4587994"/>
            <a:chOff x="66960" y="1224164"/>
            <a:chExt cx="12125040" cy="4587994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8A2E577-029D-7C30-AFB4-A7030E7E6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" y="1224164"/>
              <a:ext cx="6627103" cy="4587994"/>
            </a:xfrm>
            <a:prstGeom prst="rect">
              <a:avLst/>
            </a:prstGeom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383E36-903F-12E7-C05B-A13E81E91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01"/>
            <a:stretch/>
          </p:blipFill>
          <p:spPr>
            <a:xfrm>
              <a:off x="5564896" y="1526480"/>
              <a:ext cx="6627104" cy="396854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07E162-B152-B9FF-45B5-62832B2C8445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 within nutrient limitation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3516B-FCE5-99F4-8152-C676216DE1F6}"/>
              </a:ext>
            </a:extLst>
          </p:cNvPr>
          <p:cNvSpPr txBox="1"/>
          <p:nvPr/>
        </p:nvSpPr>
        <p:spPr>
          <a:xfrm>
            <a:off x="6096000" y="249611"/>
            <a:ext cx="5089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trends as previous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nonsignificant or slightly significant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P-limitation stands out showing large decreases 2007-2012 in N &amp; S Appalachians.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Xeric and Upper Midwest also who larger decrease here (relative to other ecoregions)</a:t>
            </a:r>
          </a:p>
        </p:txBody>
      </p:sp>
    </p:spTree>
    <p:extLst>
      <p:ext uri="{BB962C8B-B14F-4D97-AF65-F5344CB8AC3E}">
        <p14:creationId xmlns:p14="http://schemas.microsoft.com/office/powerpoint/2010/main" val="34008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9E6F20-3ED1-4FB0-2364-567BD35187FC}"/>
              </a:ext>
            </a:extLst>
          </p:cNvPr>
          <p:cNvGrpSpPr/>
          <p:nvPr/>
        </p:nvGrpSpPr>
        <p:grpSpPr>
          <a:xfrm>
            <a:off x="0" y="2175495"/>
            <a:ext cx="12192001" cy="4682505"/>
            <a:chOff x="-1" y="2175495"/>
            <a:chExt cx="12192001" cy="4682505"/>
          </a:xfrm>
        </p:grpSpPr>
        <p:pic>
          <p:nvPicPr>
            <p:cNvPr id="3" name="Picture 2" descr="Calendar&#10;&#10;Description automatically generated">
              <a:extLst>
                <a:ext uri="{FF2B5EF4-FFF2-40B4-BE49-F238E27FC236}">
                  <a16:creationId xmlns:a16="http://schemas.microsoft.com/office/drawing/2014/main" id="{4379570F-C308-AA1C-7E43-911392C1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175495"/>
              <a:ext cx="6645447" cy="4600694"/>
            </a:xfrm>
            <a:prstGeom prst="rect">
              <a:avLst/>
            </a:prstGeom>
          </p:spPr>
        </p:pic>
        <p:pic>
          <p:nvPicPr>
            <p:cNvPr id="5" name="Picture 4" descr="Calendar&#10;&#10;Description automatically generated">
              <a:extLst>
                <a:ext uri="{FF2B5EF4-FFF2-40B4-BE49-F238E27FC236}">
                  <a16:creationId xmlns:a16="http://schemas.microsoft.com/office/drawing/2014/main" id="{7B79A8B2-6250-CC78-CBC4-92734F3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553" y="2257306"/>
              <a:ext cx="6645447" cy="460069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57332F-E324-A8A5-5B7B-E8B4945BF2C6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65A8E-B505-2829-D0F1-3DF4A45D96E3}"/>
              </a:ext>
            </a:extLst>
          </p:cNvPr>
          <p:cNvSpPr txBox="1"/>
          <p:nvPr/>
        </p:nvSpPr>
        <p:spPr>
          <a:xfrm>
            <a:off x="5913120" y="197315"/>
            <a:ext cx="508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trends as previous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N:P shifts decrease with increasing trophic state and there is no change in Hypereutrophic lakes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Oligotrophic lakes stand out showing large decreases 2007-2012 in N &amp; </a:t>
            </a:r>
            <a:r>
              <a:rPr lang="en-US" b="1" dirty="0"/>
              <a:t>S</a:t>
            </a:r>
            <a:r>
              <a:rPr lang="en-US" dirty="0"/>
              <a:t> Appalachians.</a:t>
            </a:r>
          </a:p>
        </p:txBody>
      </p:sp>
    </p:spTree>
    <p:extLst>
      <p:ext uri="{BB962C8B-B14F-4D97-AF65-F5344CB8AC3E}">
        <p14:creationId xmlns:p14="http://schemas.microsoft.com/office/powerpoint/2010/main" val="12395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9BBD-6AD7-8FCD-8214-A4B1496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2EC9-5160-97D9-0E29-9848E538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P-limited and oligotrophic lakes show the greatest changes in N:P stoichiometry over time. </a:t>
            </a:r>
          </a:p>
          <a:p>
            <a:pPr lvl="1"/>
            <a:r>
              <a:rPr lang="en-US" dirty="0"/>
              <a:t>P is the main driver of stoichiometric shifts in lakes across the US??</a:t>
            </a:r>
          </a:p>
          <a:p>
            <a:pPr lvl="1"/>
            <a:endParaRPr lang="en-US" dirty="0"/>
          </a:p>
          <a:p>
            <a:r>
              <a:rPr lang="en-US" dirty="0"/>
              <a:t>Southern followed by Northern Appalachians demonstrated the largest swings in stoichiometry, especially in 2007-2012</a:t>
            </a:r>
          </a:p>
          <a:p>
            <a:pPr lvl="1"/>
            <a:r>
              <a:rPr lang="en-US" dirty="0"/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321314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nutrient limitation relative to trophic state vary spatially (ecoregional and national) and temporally(3 survey years)? 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7B2FF9B-626B-25EF-1C10-38AA6364AD40}"/>
              </a:ext>
            </a:extLst>
          </p:cNvPr>
          <p:cNvSpPr/>
          <p:nvPr/>
        </p:nvSpPr>
        <p:spPr>
          <a:xfrm rot="889810">
            <a:off x="348344" y="4724400"/>
            <a:ext cx="2122714" cy="165462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This portion is fuzzy for me &amp; I’m not sure what to do to make it better :/</a:t>
            </a:r>
          </a:p>
        </p:txBody>
      </p:sp>
    </p:spTree>
    <p:extLst>
      <p:ext uri="{BB962C8B-B14F-4D97-AF65-F5344CB8AC3E}">
        <p14:creationId xmlns:p14="http://schemas.microsoft.com/office/powerpoint/2010/main" val="27111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E39ABC5-4A34-9283-40FA-9B159A81741C}"/>
              </a:ext>
            </a:extLst>
          </p:cNvPr>
          <p:cNvGrpSpPr/>
          <p:nvPr/>
        </p:nvGrpSpPr>
        <p:grpSpPr>
          <a:xfrm>
            <a:off x="65296" y="1550472"/>
            <a:ext cx="12140971" cy="5307528"/>
            <a:chOff x="65296" y="1550472"/>
            <a:chExt cx="12140971" cy="53075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0DB01D-FA18-5BDD-88FA-87132BBF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264" y="1550472"/>
              <a:ext cx="2455330" cy="2128899"/>
            </a:xfrm>
            <a:prstGeom prst="rect">
              <a:avLst/>
            </a:prstGeom>
          </p:spPr>
        </p:pic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132AD981-406D-1A8B-9635-D7405A4D9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98"/>
            <a:stretch/>
          </p:blipFill>
          <p:spPr>
            <a:xfrm>
              <a:off x="65296" y="2743192"/>
              <a:ext cx="3875326" cy="4114808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320497A-9207-3497-7CEF-82E44E10E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98"/>
            <a:stretch/>
          </p:blipFill>
          <p:spPr>
            <a:xfrm>
              <a:off x="3940622" y="2743192"/>
              <a:ext cx="3875326" cy="4114808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0F6FF84A-AF39-E0B7-3D39-2405A1F3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01"/>
            <a:stretch/>
          </p:blipFill>
          <p:spPr>
            <a:xfrm>
              <a:off x="7924798" y="2460171"/>
              <a:ext cx="4281469" cy="43978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13FF-C12F-E1CC-2D4C-69BA96FEF0FD}"/>
                </a:ext>
              </a:extLst>
            </p:cNvPr>
            <p:cNvSpPr txBox="1"/>
            <p:nvPr/>
          </p:nvSpPr>
          <p:spPr>
            <a:xfrm>
              <a:off x="947040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94FF92-1F8C-F776-6888-52F14A3FA230}"/>
                </a:ext>
              </a:extLst>
            </p:cNvPr>
            <p:cNvSpPr txBox="1"/>
            <p:nvPr/>
          </p:nvSpPr>
          <p:spPr>
            <a:xfrm>
              <a:off x="4822366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5DE354-D394-F2C2-D61F-B3FE51C5A5BD}"/>
                </a:ext>
              </a:extLst>
            </p:cNvPr>
            <p:cNvSpPr txBox="1"/>
            <p:nvPr/>
          </p:nvSpPr>
          <p:spPr>
            <a:xfrm>
              <a:off x="8909349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2017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2CDC2D-9110-3A7B-2848-88002B1F222E}"/>
              </a:ext>
            </a:extLst>
          </p:cNvPr>
          <p:cNvSpPr txBox="1"/>
          <p:nvPr/>
        </p:nvSpPr>
        <p:spPr>
          <a:xfrm>
            <a:off x="65295" y="413657"/>
            <a:ext cx="935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Co-nutrient limitation is negligible among hypereutrophic lakes – mostly occurs in mesotrophic and oligotrophic lakes.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Mesotrophic, oligotrophic lakes are mainly P-limited – opposite of eutrophic and hypereutrophic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eutrophic lakes can be either N or P-limited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0" y="128534"/>
            <a:ext cx="9534679" cy="6600931"/>
          </a:xfrm>
          <a:prstGeom prst="rect">
            <a:avLst/>
          </a:prstGeom>
        </p:spPr>
      </p:pic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38F46AE9-E11F-6712-9E86-81EAC8DD15C8}"/>
              </a:ext>
            </a:extLst>
          </p:cNvPr>
          <p:cNvSpPr/>
          <p:nvPr/>
        </p:nvSpPr>
        <p:spPr>
          <a:xfrm rot="20522871">
            <a:off x="9702171" y="4668907"/>
            <a:ext cx="2275115" cy="17526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Flip between this and the next two slides to see the shifts over the 3 survey years</a:t>
            </a:r>
          </a:p>
        </p:txBody>
      </p:sp>
    </p:spTree>
    <p:extLst>
      <p:ext uri="{BB962C8B-B14F-4D97-AF65-F5344CB8AC3E}">
        <p14:creationId xmlns:p14="http://schemas.microsoft.com/office/powerpoint/2010/main" val="82663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1278</Words>
  <Application>Microsoft Office PowerPoint</Application>
  <PresentationFormat>Widescreen</PresentationFormat>
  <Paragraphs>121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What are the trends of nutrient stoichiometry and trophic levels across scales of space (ecoregional and national) and time (3 survey years)?</vt:lpstr>
      <vt:lpstr>PowerPoint Presentation</vt:lpstr>
      <vt:lpstr>PowerPoint Presentation</vt:lpstr>
      <vt:lpstr>PowerPoint Presentation</vt:lpstr>
      <vt:lpstr>PowerPoint Presentation</vt:lpstr>
      <vt:lpstr>Takeaways</vt:lpstr>
      <vt:lpstr>How does nutrient limitation relative to trophic state vary spatially (ecoregional and national) and temporally(3 survey years)? </vt:lpstr>
      <vt:lpstr>PowerPoint Presentation</vt:lpstr>
      <vt:lpstr>PowerPoint Presentation</vt:lpstr>
      <vt:lpstr>PowerPoint Presentation</vt:lpstr>
      <vt:lpstr>PowerPoint Presentation</vt:lpstr>
      <vt:lpstr>Takeaways from ecoregion bar charts  </vt:lpstr>
      <vt:lpstr>PowerPoint Presentation</vt:lpstr>
      <vt:lpstr>PowerPoint Presentation</vt:lpstr>
      <vt:lpstr>PowerPoint Presentation</vt:lpstr>
      <vt:lpstr>Is trophic level (based on chlorophyll-a concentration) more influenced by nitrogen or phosphorus?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trends of nutrient stoichiometry and trophic levels across scales of space (ecoregional and national) and time (3 survey years)?</dc:title>
  <dc:creator>Linnea Ann Rock</dc:creator>
  <cp:lastModifiedBy>Linnea Ann Rock</cp:lastModifiedBy>
  <cp:revision>13</cp:revision>
  <dcterms:created xsi:type="dcterms:W3CDTF">2022-08-18T15:53:59Z</dcterms:created>
  <dcterms:modified xsi:type="dcterms:W3CDTF">2022-08-19T22:52:35Z</dcterms:modified>
</cp:coreProperties>
</file>