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5" r:id="rId3"/>
    <p:sldId id="257" r:id="rId4"/>
    <p:sldId id="263" r:id="rId5"/>
    <p:sldId id="264" r:id="rId6"/>
    <p:sldId id="266" r:id="rId7"/>
    <p:sldId id="262" r:id="rId8"/>
    <p:sldId id="270" r:id="rId9"/>
    <p:sldId id="259" r:id="rId10"/>
    <p:sldId id="267" r:id="rId11"/>
    <p:sldId id="268" r:id="rId12"/>
    <p:sldId id="269" r:id="rId13"/>
    <p:sldId id="271" r:id="rId14"/>
    <p:sldId id="274" r:id="rId15"/>
    <p:sldId id="273" r:id="rId16"/>
    <p:sldId id="261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0145" autoAdjust="0"/>
  </p:normalViewPr>
  <p:slideViewPr>
    <p:cSldViewPr snapToGrid="0">
      <p:cViewPr varScale="1">
        <p:scale>
          <a:sx n="88" d="100"/>
          <a:sy n="88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154BE-553B-48D9-8ADA-D519CA6D831A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FB13E-DF37-44EF-AE08-6048C45AE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14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66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25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fix axis labels on ecoregion plot and make scales free on y axis</a:t>
            </a:r>
          </a:p>
          <a:p>
            <a:r>
              <a:rPr lang="en-US" dirty="0"/>
              <a:t>On national plot, “Potential co-nutrient limitation” does not fit. Change wording to “Potential co-limitation” or something.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0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Free y-axis scales on ecoregion plots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49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investigate why these regions are different from the rest or what was different in 2012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0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“Potential co-nutrient limitation” to “Potential co-limitation” or something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66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Change “Potential co-nutrient limitation” to “Potential co-limitation” or something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2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“Potential co-nutrient limitation” to “Potential co-limitation” or something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943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 weighted number of lakes to the figures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761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weighted number of lakes to the figures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FB13E-DF37-44EF-AE08-6048C45AE6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191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4E82D-B162-98DA-B857-A7E2ED866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9517E-287B-BDCB-7D75-1181071D4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34994-FF20-730F-E5DD-1521D798A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E67F-5BBA-03BA-0D6D-16B09DA8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FD420-3736-8554-11D2-F5C44B59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3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5F6D2-7E6A-BEDE-FE04-99420917C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D28889-B1A6-B729-830D-9C74DB494E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18168-2568-C352-382D-C7FB258BD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1AE3A-11DD-7713-1F43-3C5039600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4B760-F1C7-69FC-4B59-F96D12A8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5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5E981B-9C35-66ED-B0FE-C71B17616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EECDD-1040-55C6-44AE-71C03F14B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E8AA4-8A5D-F54E-633A-2FA163EE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686CF-BF20-1706-B0C7-60786AB3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1DAB-BD34-226B-C6E0-A1080A87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B099-B700-E92E-62BA-B1ED2177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A8BBE-8E6B-09B1-96E7-8B72D7F5F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C270-0D94-0B46-EE7B-0A80A22E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0E0D4-EA80-76F4-3871-06C6D05A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F9835-FE01-75BF-836A-0C44572D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32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F73B7-7A83-3399-D129-EE5251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28448A-8CCD-B024-8A13-62D4B8C57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5FD09-0785-2033-D43F-59A44A95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1120-5B50-2E42-5E10-C9CBA563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4FF4A-1D87-AF1E-9EE4-6199238D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6F838-68D9-C452-B997-8B2811E2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3097B-2B0E-E9D3-A380-C57B8B0E9A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09459-9929-1B3B-041E-23D51DCCC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87E28-A91E-761A-38B1-4ACBDE9A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14C7E-AFF4-FC19-8F54-FFD6EFCA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F9ECE-1671-5947-A42C-2FF89BEF8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1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7F8E-EC52-12AE-7263-273F6C70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7A9BE-F69D-D6DA-8B64-EF636E646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8B172-7523-D965-1019-B87DBAF2E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BB687-4443-FBF0-B6E3-FA27A3A26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75830-CE50-46DA-AA3D-F19D5CC8B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F110A-1424-DFD9-B673-E497A99C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0AF07-5611-4EEC-FE76-D8049453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53E5A-8D95-FCCF-133D-0913DC90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0D8A-AB7A-05E8-4758-91A29D70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587E6E-BF0E-37A4-EA41-D87A6F69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DC9EC-AA96-A14A-1179-AEE565E9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167D4-7B2D-1B26-F98C-6FD727D2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0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70A995-6885-2722-51CB-0C28FD8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83B4D-094E-ECD2-DDAF-1691C0C3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F2B10-B192-AB5A-88AC-CBC7A1B61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9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5433-49ED-9FFF-14E7-E6422C3E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0B49-81EE-E505-A030-075C96DC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53470-84EE-513E-8714-228B87AAD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28180-8F10-F3FC-7DFE-3A136950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6AC09-4E22-AA70-A6B2-AADB5E32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53902-FF73-06DC-CC1A-4A0024ED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1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F78FD-40B7-D4E8-0FBB-D6CEA154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5869F-4E37-5A71-8FD7-C91194263F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3F1BE-403B-F875-E40D-D36B1C35A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A663F-D0B3-8BDA-AFB0-950C876A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75754-2253-3497-5A20-1DDD5BA31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A6251-9EC1-A24A-933F-2D1B3FA5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1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770B1-3339-6064-CCC3-4D04A539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04381-5983-C126-601F-7DB1C308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8A6A-467A-4955-8671-109CECABC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F49F2-8020-4F63-93BF-404F44ABCE54}" type="datetimeFigureOut">
              <a:rPr lang="en-US" smtClean="0"/>
              <a:t>8/18/2022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1F7B8-531F-7D57-AD54-248662838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AE9A1-7C4B-6AD8-BA4C-7356AE774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0872C-5516-410C-844D-7F584B9EA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6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09E-41BA-AB64-8C94-1EE076B4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113"/>
            <a:ext cx="9144000" cy="3699774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are the trends of nutrient stoichiometry and trophic levels across scales of space (ecoregional and national) and time (3 survey years)?</a:t>
            </a:r>
          </a:p>
        </p:txBody>
      </p:sp>
    </p:spTree>
    <p:extLst>
      <p:ext uri="{BB962C8B-B14F-4D97-AF65-F5344CB8AC3E}">
        <p14:creationId xmlns:p14="http://schemas.microsoft.com/office/powerpoint/2010/main" val="279635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45ECDA-C6E7-F109-253B-A40013F2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660" y="128534"/>
            <a:ext cx="9534678" cy="66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5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A45ECDA-C6E7-F109-253B-A40013F2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8660" y="128534"/>
            <a:ext cx="9534678" cy="6600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34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27630-FC87-4D79-9544-34787E15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49"/>
            <a:ext cx="10515600" cy="547688"/>
          </a:xfrm>
        </p:spPr>
        <p:txBody>
          <a:bodyPr>
            <a:normAutofit fontScale="90000"/>
          </a:bodyPr>
          <a:lstStyle/>
          <a:p>
            <a:r>
              <a:rPr lang="en-US" dirty="0"/>
              <a:t>Takeaways from ecoregion bar charts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80C2-B0E9-47FD-AFBF-149EEE5B6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314"/>
            <a:ext cx="10515600" cy="612865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Coastal plains – lakes shifting from N-limited to P-limited, still highest proportion of lakes are N-limited</a:t>
            </a:r>
          </a:p>
          <a:p>
            <a:pPr lvl="1"/>
            <a:r>
              <a:rPr lang="en-US" dirty="0"/>
              <a:t>Most lakes eutrophic/hypereutrophic</a:t>
            </a:r>
          </a:p>
          <a:p>
            <a:r>
              <a:rPr lang="en-US" dirty="0"/>
              <a:t>Northern Appalachians – % co-limited lakes decreased in favor of single nutrient limitation (evenly distributed in 2007)</a:t>
            </a:r>
          </a:p>
          <a:p>
            <a:pPr lvl="1"/>
            <a:r>
              <a:rPr lang="en-US" dirty="0"/>
              <a:t>Most lakes mesotrophic, many oligotrophic and eutrophic</a:t>
            </a:r>
          </a:p>
          <a:p>
            <a:r>
              <a:rPr lang="en-US" dirty="0"/>
              <a:t>Northern Plains – Most lakes N-limited </a:t>
            </a:r>
          </a:p>
          <a:p>
            <a:pPr lvl="1"/>
            <a:r>
              <a:rPr lang="en-US" dirty="0"/>
              <a:t>Many eutrophic/hypereutrophic</a:t>
            </a:r>
          </a:p>
          <a:p>
            <a:r>
              <a:rPr lang="en-US" dirty="0"/>
              <a:t>Southern Appalachians – by far highest % N-limited</a:t>
            </a:r>
          </a:p>
          <a:p>
            <a:pPr lvl="1"/>
            <a:r>
              <a:rPr lang="en-US" dirty="0"/>
              <a:t>Most eutrophic, then hypereutrophic</a:t>
            </a:r>
          </a:p>
          <a:p>
            <a:r>
              <a:rPr lang="en-US" dirty="0"/>
              <a:t>Southern Plains – % co-limited lakes decreased in favor of single nutrient limitation (evenly distributed in 2007)</a:t>
            </a:r>
          </a:p>
          <a:p>
            <a:pPr lvl="1"/>
            <a:r>
              <a:rPr lang="en-US" dirty="0"/>
              <a:t>Many eutrophic/hypereutrophic</a:t>
            </a:r>
          </a:p>
          <a:p>
            <a:r>
              <a:rPr lang="en-US" dirty="0"/>
              <a:t>Temperate Plains – shifting from nutrient limited to co-limited</a:t>
            </a:r>
          </a:p>
          <a:p>
            <a:pPr lvl="1"/>
            <a:r>
              <a:rPr lang="en-US" dirty="0"/>
              <a:t>Trophic status increasing </a:t>
            </a:r>
          </a:p>
          <a:p>
            <a:r>
              <a:rPr lang="en-US" dirty="0"/>
              <a:t>Upper Midwest – Most lakes P-limited </a:t>
            </a:r>
          </a:p>
          <a:p>
            <a:pPr lvl="1"/>
            <a:r>
              <a:rPr lang="en-US" dirty="0"/>
              <a:t>P-limitation is where oligotrophic lakes are observed</a:t>
            </a:r>
          </a:p>
          <a:p>
            <a:r>
              <a:rPr lang="en-US" dirty="0"/>
              <a:t>Western Mountains – few lakes are co-limited</a:t>
            </a:r>
          </a:p>
          <a:p>
            <a:pPr lvl="1"/>
            <a:r>
              <a:rPr lang="en-US" dirty="0"/>
              <a:t>Many oligotrophic + mesotrophic lakes</a:t>
            </a:r>
          </a:p>
          <a:p>
            <a:r>
              <a:rPr lang="en-US" dirty="0"/>
              <a:t>Xeric – lakes shifting from N to P-limited </a:t>
            </a:r>
          </a:p>
          <a:p>
            <a:pPr lvl="1"/>
            <a:r>
              <a:rPr lang="en-US" dirty="0"/>
              <a:t>Fairly even distribution of trophic states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74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25DF68F-188E-250E-E284-D6AE64EB3143}"/>
              </a:ext>
            </a:extLst>
          </p:cNvPr>
          <p:cNvGrpSpPr/>
          <p:nvPr/>
        </p:nvGrpSpPr>
        <p:grpSpPr>
          <a:xfrm>
            <a:off x="272137" y="2185408"/>
            <a:ext cx="11832776" cy="4672592"/>
            <a:chOff x="272137" y="2185408"/>
            <a:chExt cx="11832776" cy="4672592"/>
          </a:xfrm>
        </p:grpSpPr>
        <p:pic>
          <p:nvPicPr>
            <p:cNvPr id="5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93F915D2-4F4C-C1AA-34CB-956F61BD15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7583"/>
            <a:stretch/>
          </p:blipFill>
          <p:spPr>
            <a:xfrm>
              <a:off x="272137" y="2185408"/>
              <a:ext cx="5562612" cy="4672592"/>
            </a:xfrm>
            <a:prstGeom prst="rect">
              <a:avLst/>
            </a:prstGeom>
          </p:spPr>
        </p:pic>
        <p:pic>
          <p:nvPicPr>
            <p:cNvPr id="7" name="Picture 6" descr="Calendar&#10;&#10;Description automatically generated">
              <a:extLst>
                <a:ext uri="{FF2B5EF4-FFF2-40B4-BE49-F238E27FC236}">
                  <a16:creationId xmlns:a16="http://schemas.microsoft.com/office/drawing/2014/main" id="{A30184E8-D98A-45EB-092B-8DBC1DFBB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22" y="2366383"/>
              <a:ext cx="6487891" cy="4491617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E12DB83-F383-707A-6BA2-3769621309A3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</a:t>
            </a:r>
            <a:r>
              <a:rPr lang="en-US" b="1" dirty="0"/>
              <a:t>co-limited</a:t>
            </a:r>
            <a:r>
              <a:rPr lang="en-US" dirty="0"/>
              <a:t> lakes within trophic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088CF6-18E0-BD80-E41B-3D0A197FA88C}"/>
              </a:ext>
            </a:extLst>
          </p:cNvPr>
          <p:cNvSpPr txBox="1"/>
          <p:nvPr/>
        </p:nvSpPr>
        <p:spPr>
          <a:xfrm>
            <a:off x="4550229" y="160411"/>
            <a:ext cx="75546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national scale, %co-limited lakes all trophic levels significantly decreased in 2007-2012 then increased in 2012-2017. Hypereutrophic lakes showed no change in latter years and very small change in early years, likely due to small number of hypereutrophic lakes that are co-limited.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Although significant at national scale, most changes at ecoregional scale were insignificant. These trends also varied greatly, demonstrating the spatial complexity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At ecoregion scale, many shifts are actually 0 (small # co-</a:t>
            </a:r>
            <a:r>
              <a:rPr lang="en-US" dirty="0" err="1"/>
              <a:t>lim</a:t>
            </a:r>
            <a:r>
              <a:rPr lang="en-US" dirty="0"/>
              <a:t> lakes) </a:t>
            </a:r>
          </a:p>
        </p:txBody>
      </p:sp>
    </p:spTree>
    <p:extLst>
      <p:ext uri="{BB962C8B-B14F-4D97-AF65-F5344CB8AC3E}">
        <p14:creationId xmlns:p14="http://schemas.microsoft.com/office/powerpoint/2010/main" val="104387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12DB83-F383-707A-6BA2-3769621309A3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N-limited lakes within trophic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7DBE1E-877D-4DBA-E956-BFAD3AC86FF3}"/>
              </a:ext>
            </a:extLst>
          </p:cNvPr>
          <p:cNvGrpSpPr/>
          <p:nvPr/>
        </p:nvGrpSpPr>
        <p:grpSpPr>
          <a:xfrm>
            <a:off x="108135" y="2308254"/>
            <a:ext cx="11975730" cy="4713035"/>
            <a:chOff x="108135" y="2308254"/>
            <a:chExt cx="11975730" cy="4713035"/>
          </a:xfrm>
        </p:grpSpPr>
        <p:pic>
          <p:nvPicPr>
            <p:cNvPr id="3" name="Picture 2" descr="Chart, diagram, box and whisker chart&#10;&#10;Description automatically generated">
              <a:extLst>
                <a:ext uri="{FF2B5EF4-FFF2-40B4-BE49-F238E27FC236}">
                  <a16:creationId xmlns:a16="http://schemas.microsoft.com/office/drawing/2014/main" id="{E2831EAC-25AE-1665-12F8-F3731A407E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8682"/>
            <a:stretch/>
          </p:blipFill>
          <p:spPr>
            <a:xfrm>
              <a:off x="108135" y="2308254"/>
              <a:ext cx="5535942" cy="4713035"/>
            </a:xfrm>
            <a:prstGeom prst="rect">
              <a:avLst/>
            </a:prstGeom>
          </p:spPr>
        </p:pic>
        <p:pic>
          <p:nvPicPr>
            <p:cNvPr id="6" name="Picture 5" descr="Calendar&#10;&#10;Description automatically generated">
              <a:extLst>
                <a:ext uri="{FF2B5EF4-FFF2-40B4-BE49-F238E27FC236}">
                  <a16:creationId xmlns:a16="http://schemas.microsoft.com/office/drawing/2014/main" id="{DD898C29-49C2-EA75-3819-7E068A3E3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44077" y="2399686"/>
              <a:ext cx="6439788" cy="445831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C3ADDF5-FAF1-3D89-2633-CBBEAFDFC5D8}"/>
              </a:ext>
            </a:extLst>
          </p:cNvPr>
          <p:cNvSpPr txBox="1"/>
          <p:nvPr/>
        </p:nvSpPr>
        <p:spPr>
          <a:xfrm>
            <a:off x="4637316" y="301925"/>
            <a:ext cx="7554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national scale, % differences in N-limited lakes varied across the years with mostly significant changes except in mesotrophic lakes 2012-2017.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N-limited lakes in 2007-2012 decreased in trophic level (less </a:t>
            </a:r>
            <a:r>
              <a:rPr lang="en-US" dirty="0" err="1"/>
              <a:t>eutro</a:t>
            </a:r>
            <a:r>
              <a:rPr lang="en-US" dirty="0"/>
              <a:t>/hyper, more oligo/</a:t>
            </a:r>
            <a:r>
              <a:rPr lang="en-US" dirty="0" err="1"/>
              <a:t>meso</a:t>
            </a:r>
            <a:r>
              <a:rPr lang="en-US" dirty="0"/>
              <a:t>). 2012-2017 showed additionally a decrease in oligo lakes and an increase in hyper lakes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Eutrophic N-limited lakes are decreasing </a:t>
            </a:r>
          </a:p>
        </p:txBody>
      </p:sp>
    </p:spTree>
    <p:extLst>
      <p:ext uri="{BB962C8B-B14F-4D97-AF65-F5344CB8AC3E}">
        <p14:creationId xmlns:p14="http://schemas.microsoft.com/office/powerpoint/2010/main" val="512765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E12DB83-F383-707A-6BA2-3769621309A3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</a:t>
            </a:r>
            <a:r>
              <a:rPr lang="en-US" b="1" dirty="0"/>
              <a:t>P-limited</a:t>
            </a:r>
            <a:r>
              <a:rPr lang="en-US" dirty="0"/>
              <a:t> lakes within trophic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05D19AB-38AF-CE3A-A0EE-C6795813ECB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132"/>
          <a:stretch/>
        </p:blipFill>
        <p:spPr>
          <a:xfrm>
            <a:off x="52572" y="2078770"/>
            <a:ext cx="5510027" cy="4659490"/>
          </a:xfrm>
          <a:prstGeom prst="rect">
            <a:avLst/>
          </a:prstGeom>
        </p:spPr>
      </p:pic>
      <p:pic>
        <p:nvPicPr>
          <p:cNvPr id="7" name="Picture 6" descr="A picture containing calendar&#10;&#10;Description automatically generated">
            <a:extLst>
              <a:ext uri="{FF2B5EF4-FFF2-40B4-BE49-F238E27FC236}">
                <a16:creationId xmlns:a16="http://schemas.microsoft.com/office/drawing/2014/main" id="{104B9F81-A18B-92C0-5BB4-E8F74638E5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4" y="2199308"/>
            <a:ext cx="6729223" cy="46586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5399DC-BC42-788C-1C26-F526A9E0A776}"/>
              </a:ext>
            </a:extLst>
          </p:cNvPr>
          <p:cNvSpPr txBox="1"/>
          <p:nvPr/>
        </p:nvSpPr>
        <p:spPr>
          <a:xfrm>
            <a:off x="4637316" y="182185"/>
            <a:ext cx="75546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the national scale, oligotrophic P-limited lakes increased and hypereutrophic P-limited lakes decreased between 2012-2017. Between 2007-2012, Eutrophic and hypereutrophic P-limited lakes increased.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Regionally, N vs P limitation within these trophic groups tend to have the opposite change sign (+vs.-), indicating shifting between these two nutrient limitation statuses</a:t>
            </a:r>
          </a:p>
        </p:txBody>
      </p:sp>
    </p:spTree>
    <p:extLst>
      <p:ext uri="{BB962C8B-B14F-4D97-AF65-F5344CB8AC3E}">
        <p14:creationId xmlns:p14="http://schemas.microsoft.com/office/powerpoint/2010/main" val="3791826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09E-41BA-AB64-8C94-1EE076B4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113"/>
            <a:ext cx="9144000" cy="3699774"/>
          </a:xfrm>
        </p:spPr>
        <p:txBody>
          <a:bodyPr>
            <a:normAutofit/>
          </a:bodyPr>
          <a:lstStyle/>
          <a:p>
            <a:r>
              <a:rPr lang="en-US" dirty="0"/>
              <a:t>Is trophic level (based on chlorophyll-a concentration) more influenced by nitrogen or phosphorus? </a:t>
            </a:r>
          </a:p>
        </p:txBody>
      </p:sp>
    </p:spTree>
    <p:extLst>
      <p:ext uri="{BB962C8B-B14F-4D97-AF65-F5344CB8AC3E}">
        <p14:creationId xmlns:p14="http://schemas.microsoft.com/office/powerpoint/2010/main" val="922250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AE7F-9075-C009-382C-8D6F3BAB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2789-679D-3EBD-8FC9-874013A1E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2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FAAE7D76-EBDD-85FF-11DB-183C9513C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6" y="77638"/>
            <a:ext cx="5244353" cy="6858000"/>
          </a:xfrm>
          <a:prstGeom prst="rect">
            <a:avLst/>
          </a:prstGeom>
        </p:spPr>
      </p:pic>
      <p:pic>
        <p:nvPicPr>
          <p:cNvPr id="5" name="Picture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9D8C5C83-025F-07B0-48C7-67A7BC6C2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235" y="5287992"/>
            <a:ext cx="1593516" cy="1306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520002-993F-6CF5-AD3E-C0995773A9D5}"/>
              </a:ext>
            </a:extLst>
          </p:cNvPr>
          <p:cNvSpPr txBox="1"/>
          <p:nvPr/>
        </p:nvSpPr>
        <p:spPr>
          <a:xfrm>
            <a:off x="6096000" y="262304"/>
            <a:ext cx="569630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N:P ratios vary significantly over the years Ratios tend to be highest among P-limited lakes and lowest among N-limited lakes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N:P ratios vary significantly between trophic states as well, except between mesotrophic and oligotrophic lakes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Decreasing trend with increasing trophic state (consistent with previous findings)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This trend applies within each limitation status as well, except in the case of N-limitation, where oligotrophic lakes have a lower N:P</a:t>
            </a:r>
          </a:p>
          <a:p>
            <a:pPr lvl="2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Looking across ecoregions, the Xeric region has the lowest ratios, whereas the Upper Midwest followed by the Northern Appalachians had the highest ratios.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 holds true across varying limitations as well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539E0-6899-4B8F-FDD1-C4013862D21D}"/>
              </a:ext>
            </a:extLst>
          </p:cNvPr>
          <p:cNvSpPr txBox="1"/>
          <p:nvPr/>
        </p:nvSpPr>
        <p:spPr>
          <a:xfrm>
            <a:off x="508958" y="77638"/>
            <a:ext cx="3071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(2017) survey results </a:t>
            </a:r>
          </a:p>
        </p:txBody>
      </p:sp>
    </p:spTree>
    <p:extLst>
      <p:ext uri="{BB962C8B-B14F-4D97-AF65-F5344CB8AC3E}">
        <p14:creationId xmlns:p14="http://schemas.microsoft.com/office/powerpoint/2010/main" val="389434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EF408234-F762-5A08-AE7D-6D4615F63BD0}"/>
              </a:ext>
            </a:extLst>
          </p:cNvPr>
          <p:cNvGrpSpPr/>
          <p:nvPr/>
        </p:nvGrpSpPr>
        <p:grpSpPr>
          <a:xfrm>
            <a:off x="80812" y="2003938"/>
            <a:ext cx="12030376" cy="4854062"/>
            <a:chOff x="161624" y="854015"/>
            <a:chExt cx="12030376" cy="485406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15FB360-B320-276E-74A7-DD15D72A57B8}"/>
                </a:ext>
              </a:extLst>
            </p:cNvPr>
            <p:cNvGrpSpPr/>
            <p:nvPr/>
          </p:nvGrpSpPr>
          <p:grpSpPr>
            <a:xfrm>
              <a:off x="161624" y="854015"/>
              <a:ext cx="6705002" cy="4854061"/>
              <a:chOff x="161624" y="819545"/>
              <a:chExt cx="7061212" cy="4888531"/>
            </a:xfrm>
          </p:grpSpPr>
          <p:pic>
            <p:nvPicPr>
              <p:cNvPr id="5" name="Picture 4" descr="Diagram&#10;&#10;Description automatically generated">
                <a:extLst>
                  <a:ext uri="{FF2B5EF4-FFF2-40B4-BE49-F238E27FC236}">
                    <a16:creationId xmlns:a16="http://schemas.microsoft.com/office/drawing/2014/main" id="{5DE7AD50-B898-C5DA-89BD-790BD7FB09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1624" y="819545"/>
                <a:ext cx="7061212" cy="488853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31777F1-DDE8-4901-086A-07BF42D0F4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3990" y="1083965"/>
                <a:ext cx="236240" cy="4359689"/>
              </a:xfrm>
              <a:prstGeom prst="rect">
                <a:avLst/>
              </a:prstGeom>
            </p:spPr>
          </p:pic>
        </p:grpSp>
        <p:pic>
          <p:nvPicPr>
            <p:cNvPr id="7" name="Picture 6" descr="Calendar&#10;&#10;Description automatically generated">
              <a:extLst>
                <a:ext uri="{FF2B5EF4-FFF2-40B4-BE49-F238E27FC236}">
                  <a16:creationId xmlns:a16="http://schemas.microsoft.com/office/drawing/2014/main" id="{E9E2503D-1441-54CB-8A89-6C02E1137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9394" y="984735"/>
              <a:ext cx="6822606" cy="472334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BD8F0A-F31E-0C48-7AEC-05AA2B8C1E29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nutrient stoichiometry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A882E-9D81-91A6-25E1-DFBD14482A00}"/>
              </a:ext>
            </a:extLst>
          </p:cNvPr>
          <p:cNvSpPr txBox="1"/>
          <p:nvPr/>
        </p:nvSpPr>
        <p:spPr>
          <a:xfrm>
            <a:off x="6096000" y="249611"/>
            <a:ext cx="5089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Overall, N:P stoichiometry had great decrease from 2007-2012, then a smaller increase in 2017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at the national level, but significance varies across the ecoregions. The greatest shifts were observed in the Northern and Southern Appalachians</a:t>
            </a:r>
          </a:p>
        </p:txBody>
      </p:sp>
    </p:spTree>
    <p:extLst>
      <p:ext uri="{BB962C8B-B14F-4D97-AF65-F5344CB8AC3E}">
        <p14:creationId xmlns:p14="http://schemas.microsoft.com/office/powerpoint/2010/main" val="204704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7BEA2E5-5EEF-4AA4-CBE6-59E301DECD78}"/>
              </a:ext>
            </a:extLst>
          </p:cNvPr>
          <p:cNvGrpSpPr/>
          <p:nvPr/>
        </p:nvGrpSpPr>
        <p:grpSpPr>
          <a:xfrm>
            <a:off x="66960" y="2270006"/>
            <a:ext cx="12125040" cy="4587994"/>
            <a:chOff x="66960" y="1224164"/>
            <a:chExt cx="12125040" cy="4587994"/>
          </a:xfrm>
        </p:grpSpPr>
        <p:pic>
          <p:nvPicPr>
            <p:cNvPr id="3" name="Picture 2" descr="Chart&#10;&#10;Description automatically generated">
              <a:extLst>
                <a:ext uri="{FF2B5EF4-FFF2-40B4-BE49-F238E27FC236}">
                  <a16:creationId xmlns:a16="http://schemas.microsoft.com/office/drawing/2014/main" id="{08A2E577-029D-7C30-AFB4-A7030E7E6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60" y="1224164"/>
              <a:ext cx="6627103" cy="4587994"/>
            </a:xfrm>
            <a:prstGeom prst="rect">
              <a:avLst/>
            </a:prstGeom>
          </p:spPr>
        </p:pic>
        <p:pic>
          <p:nvPicPr>
            <p:cNvPr id="5" name="Picture 4" descr="Graphical user interface&#10;&#10;Description automatically generated">
              <a:extLst>
                <a:ext uri="{FF2B5EF4-FFF2-40B4-BE49-F238E27FC236}">
                  <a16:creationId xmlns:a16="http://schemas.microsoft.com/office/drawing/2014/main" id="{40383E36-903F-12E7-C05B-A13E81E91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501"/>
            <a:stretch/>
          </p:blipFill>
          <p:spPr>
            <a:xfrm>
              <a:off x="5564896" y="1526480"/>
              <a:ext cx="6627104" cy="396854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A07E162-B152-B9FF-45B5-62832B2C8445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nutrient stoichiometry within nutrient limitation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3516B-FCE5-99F4-8152-C676216DE1F6}"/>
              </a:ext>
            </a:extLst>
          </p:cNvPr>
          <p:cNvSpPr txBox="1"/>
          <p:nvPr/>
        </p:nvSpPr>
        <p:spPr>
          <a:xfrm>
            <a:off x="6096000" y="249611"/>
            <a:ext cx="50895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trends as previous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Many nonsignificant or slightly significant results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P-limitation stands out showing large decreases 2007-2012 in N &amp; S Appalachians.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Xeric and Upper Midwest also who larger decrease here (relative to other ecoregions)</a:t>
            </a:r>
          </a:p>
        </p:txBody>
      </p:sp>
    </p:spTree>
    <p:extLst>
      <p:ext uri="{BB962C8B-B14F-4D97-AF65-F5344CB8AC3E}">
        <p14:creationId xmlns:p14="http://schemas.microsoft.com/office/powerpoint/2010/main" val="340084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B9E6F20-3ED1-4FB0-2364-567BD35187FC}"/>
              </a:ext>
            </a:extLst>
          </p:cNvPr>
          <p:cNvGrpSpPr/>
          <p:nvPr/>
        </p:nvGrpSpPr>
        <p:grpSpPr>
          <a:xfrm>
            <a:off x="0" y="2175495"/>
            <a:ext cx="12192001" cy="4682505"/>
            <a:chOff x="-1" y="2175495"/>
            <a:chExt cx="12192001" cy="4682505"/>
          </a:xfrm>
        </p:grpSpPr>
        <p:pic>
          <p:nvPicPr>
            <p:cNvPr id="3" name="Picture 2" descr="Calendar&#10;&#10;Description automatically generated">
              <a:extLst>
                <a:ext uri="{FF2B5EF4-FFF2-40B4-BE49-F238E27FC236}">
                  <a16:creationId xmlns:a16="http://schemas.microsoft.com/office/drawing/2014/main" id="{4379570F-C308-AA1C-7E43-911392C1C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175495"/>
              <a:ext cx="6645447" cy="4600694"/>
            </a:xfrm>
            <a:prstGeom prst="rect">
              <a:avLst/>
            </a:prstGeom>
          </p:spPr>
        </p:pic>
        <p:pic>
          <p:nvPicPr>
            <p:cNvPr id="5" name="Picture 4" descr="Calendar&#10;&#10;Description automatically generated">
              <a:extLst>
                <a:ext uri="{FF2B5EF4-FFF2-40B4-BE49-F238E27FC236}">
                  <a16:creationId xmlns:a16="http://schemas.microsoft.com/office/drawing/2014/main" id="{7B79A8B2-6250-CC78-CBC4-92734F31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6553" y="2257306"/>
              <a:ext cx="6645447" cy="460069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457332F-E324-A8A5-5B7B-E8B4945BF2C6}"/>
              </a:ext>
            </a:extLst>
          </p:cNvPr>
          <p:cNvSpPr txBox="1"/>
          <p:nvPr/>
        </p:nvSpPr>
        <p:spPr>
          <a:xfrm>
            <a:off x="195220" y="301925"/>
            <a:ext cx="4580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analysis for shifts in nutrient stoichiometry within trophic status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dirty="0"/>
              <a:t>If error bar crosses 0 line, the change is </a:t>
            </a:r>
            <a:r>
              <a:rPr lang="en-US" i="1" dirty="0"/>
              <a:t>insignificant</a:t>
            </a:r>
            <a:r>
              <a:rPr 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65A8E-B505-2829-D0F1-3DF4A45D96E3}"/>
              </a:ext>
            </a:extLst>
          </p:cNvPr>
          <p:cNvSpPr txBox="1"/>
          <p:nvPr/>
        </p:nvSpPr>
        <p:spPr>
          <a:xfrm>
            <a:off x="5913120" y="197315"/>
            <a:ext cx="50895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trends as previous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N:P shifts decrease with increasing trophic state and there is no change in Hypereutrophic lakes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Oligotrophic lakes stand out showing large decreases 2007-2012 in N &amp; </a:t>
            </a:r>
            <a:r>
              <a:rPr lang="en-US" b="1" dirty="0"/>
              <a:t>S</a:t>
            </a:r>
            <a:r>
              <a:rPr lang="en-US" dirty="0"/>
              <a:t> Appalachians.</a:t>
            </a:r>
          </a:p>
        </p:txBody>
      </p:sp>
    </p:spTree>
    <p:extLst>
      <p:ext uri="{BB962C8B-B14F-4D97-AF65-F5344CB8AC3E}">
        <p14:creationId xmlns:p14="http://schemas.microsoft.com/office/powerpoint/2010/main" val="1239575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9BBD-6AD7-8FCD-8214-A4B1496D6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32EC9-5160-97D9-0E29-9848E5387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P-limited and oligotrophic lakes show the greatest changes in N:P stoichiometry over time. </a:t>
            </a:r>
          </a:p>
          <a:p>
            <a:pPr lvl="1"/>
            <a:r>
              <a:rPr lang="en-US" dirty="0"/>
              <a:t>P is the main driver of stoichiometric shifts in lakes across the US??</a:t>
            </a:r>
          </a:p>
          <a:p>
            <a:pPr lvl="1"/>
            <a:endParaRPr lang="en-US" dirty="0"/>
          </a:p>
          <a:p>
            <a:r>
              <a:rPr lang="en-US" dirty="0"/>
              <a:t>Southern followed by Northern Appalachians demonstrated the largest swings in stoichiometry, especially in 2007-2012</a:t>
            </a:r>
          </a:p>
          <a:p>
            <a:pPr lvl="1"/>
            <a:r>
              <a:rPr lang="en-US" dirty="0"/>
              <a:t>Why??</a:t>
            </a:r>
          </a:p>
        </p:txBody>
      </p:sp>
    </p:spTree>
    <p:extLst>
      <p:ext uri="{BB962C8B-B14F-4D97-AF65-F5344CB8AC3E}">
        <p14:creationId xmlns:p14="http://schemas.microsoft.com/office/powerpoint/2010/main" val="321314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D209E-41BA-AB64-8C94-1EE076B4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9113"/>
            <a:ext cx="9144000" cy="3699774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nutrient limitation relative to trophic state vary spatially (ecoregional and national) and temporally(3 survey years)? </a:t>
            </a:r>
          </a:p>
        </p:txBody>
      </p: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C7B2FF9B-626B-25EF-1C10-38AA6364AD40}"/>
              </a:ext>
            </a:extLst>
          </p:cNvPr>
          <p:cNvSpPr/>
          <p:nvPr/>
        </p:nvSpPr>
        <p:spPr>
          <a:xfrm rot="889810">
            <a:off x="348344" y="4724400"/>
            <a:ext cx="2122714" cy="1654628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This portion is fuzzy for me &amp; I’m not sure what to do to make it better :/</a:t>
            </a:r>
          </a:p>
        </p:txBody>
      </p:sp>
    </p:spTree>
    <p:extLst>
      <p:ext uri="{BB962C8B-B14F-4D97-AF65-F5344CB8AC3E}">
        <p14:creationId xmlns:p14="http://schemas.microsoft.com/office/powerpoint/2010/main" val="271116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E39ABC5-4A34-9283-40FA-9B159A81741C}"/>
              </a:ext>
            </a:extLst>
          </p:cNvPr>
          <p:cNvGrpSpPr/>
          <p:nvPr/>
        </p:nvGrpSpPr>
        <p:grpSpPr>
          <a:xfrm>
            <a:off x="65296" y="1550472"/>
            <a:ext cx="12140971" cy="5307528"/>
            <a:chOff x="65296" y="1550472"/>
            <a:chExt cx="12140971" cy="5307528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F0DB01D-FA18-5BDD-88FA-87132BBFB0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584264" y="1550472"/>
              <a:ext cx="2455330" cy="2128899"/>
            </a:xfrm>
            <a:prstGeom prst="rect">
              <a:avLst/>
            </a:prstGeom>
          </p:spPr>
        </p:pic>
        <p:pic>
          <p:nvPicPr>
            <p:cNvPr id="5" name="Picture 4" descr="Chart, bar chart&#10;&#10;Description automatically generated">
              <a:extLst>
                <a:ext uri="{FF2B5EF4-FFF2-40B4-BE49-F238E27FC236}">
                  <a16:creationId xmlns:a16="http://schemas.microsoft.com/office/drawing/2014/main" id="{132AD981-406D-1A8B-9635-D7405A4D9D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798"/>
            <a:stretch/>
          </p:blipFill>
          <p:spPr>
            <a:xfrm>
              <a:off x="65296" y="2743192"/>
              <a:ext cx="3875326" cy="4114808"/>
            </a:xfrm>
            <a:prstGeom prst="rect">
              <a:avLst/>
            </a:prstGeom>
          </p:spPr>
        </p:pic>
        <p:pic>
          <p:nvPicPr>
            <p:cNvPr id="7" name="Picture 6" descr="Chart, bar chart&#10;&#10;Description automatically generated">
              <a:extLst>
                <a:ext uri="{FF2B5EF4-FFF2-40B4-BE49-F238E27FC236}">
                  <a16:creationId xmlns:a16="http://schemas.microsoft.com/office/drawing/2014/main" id="{1320497A-9207-3497-7CEF-82E44E10EC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4798"/>
            <a:stretch/>
          </p:blipFill>
          <p:spPr>
            <a:xfrm>
              <a:off x="3940622" y="2743192"/>
              <a:ext cx="3875326" cy="4114808"/>
            </a:xfrm>
            <a:prstGeom prst="rect">
              <a:avLst/>
            </a:prstGeom>
          </p:spPr>
        </p:pic>
        <p:pic>
          <p:nvPicPr>
            <p:cNvPr id="9" name="Picture 8" descr="Chart, bar chart&#10;&#10;Description automatically generated">
              <a:extLst>
                <a:ext uri="{FF2B5EF4-FFF2-40B4-BE49-F238E27FC236}">
                  <a16:creationId xmlns:a16="http://schemas.microsoft.com/office/drawing/2014/main" id="{0F6FF84A-AF39-E0B7-3D39-2405A1F34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601"/>
            <a:stretch/>
          </p:blipFill>
          <p:spPr>
            <a:xfrm>
              <a:off x="7924798" y="2460171"/>
              <a:ext cx="4281469" cy="439782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2C413FF-C12F-E1CC-2D4C-69BA96FEF0FD}"/>
                </a:ext>
              </a:extLst>
            </p:cNvPr>
            <p:cNvSpPr txBox="1"/>
            <p:nvPr/>
          </p:nvSpPr>
          <p:spPr>
            <a:xfrm>
              <a:off x="947040" y="324394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2007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94FF92-1F8C-F776-6888-52F14A3FA230}"/>
                </a:ext>
              </a:extLst>
            </p:cNvPr>
            <p:cNvSpPr txBox="1"/>
            <p:nvPr/>
          </p:nvSpPr>
          <p:spPr>
            <a:xfrm>
              <a:off x="4822366" y="324394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2012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45DE354-D394-F2C2-D61F-B3FE51C5A5BD}"/>
                </a:ext>
              </a:extLst>
            </p:cNvPr>
            <p:cNvSpPr txBox="1"/>
            <p:nvPr/>
          </p:nvSpPr>
          <p:spPr>
            <a:xfrm>
              <a:off x="8909349" y="324394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2017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92CDC2D-9110-3A7B-2848-88002B1F222E}"/>
              </a:ext>
            </a:extLst>
          </p:cNvPr>
          <p:cNvSpPr txBox="1"/>
          <p:nvPr/>
        </p:nvSpPr>
        <p:spPr>
          <a:xfrm>
            <a:off x="65295" y="413657"/>
            <a:ext cx="93522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Co-nutrient limitation is negligible among hypereutrophic lakes – mostly occurs in mesotrophic and oligotrophic lakes.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Mesotrophic, oligotrophic lakes are mainly P-limited – opposite of eutrophic and hypereutrophic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eutrophic lakes can be either N or P-limited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8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BA45ECDA-C6E7-F109-253B-A40013F2D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660" y="128534"/>
            <a:ext cx="9534679" cy="6600931"/>
          </a:xfrm>
          <a:prstGeom prst="rect">
            <a:avLst/>
          </a:prstGeom>
        </p:spPr>
      </p:pic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38F46AE9-E11F-6712-9E86-81EAC8DD15C8}"/>
              </a:ext>
            </a:extLst>
          </p:cNvPr>
          <p:cNvSpPr/>
          <p:nvPr/>
        </p:nvSpPr>
        <p:spPr>
          <a:xfrm rot="20522871">
            <a:off x="9702171" y="4668907"/>
            <a:ext cx="2275115" cy="1752600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Flip between this and the next two slides to see the shifts over the 3 survey years</a:t>
            </a:r>
          </a:p>
        </p:txBody>
      </p:sp>
    </p:spTree>
    <p:extLst>
      <p:ext uri="{BB962C8B-B14F-4D97-AF65-F5344CB8AC3E}">
        <p14:creationId xmlns:p14="http://schemas.microsoft.com/office/powerpoint/2010/main" val="826638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1057</Words>
  <Application>Microsoft Office PowerPoint</Application>
  <PresentationFormat>Widescreen</PresentationFormat>
  <Paragraphs>102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What are the trends of nutrient stoichiometry and trophic levels across scales of space (ecoregional and national) and time (3 survey years)?</vt:lpstr>
      <vt:lpstr>PowerPoint Presentation</vt:lpstr>
      <vt:lpstr>PowerPoint Presentation</vt:lpstr>
      <vt:lpstr>PowerPoint Presentation</vt:lpstr>
      <vt:lpstr>PowerPoint Presentation</vt:lpstr>
      <vt:lpstr>Takeaways</vt:lpstr>
      <vt:lpstr>How does nutrient limitation relative to trophic state vary spatially (ecoregional and national) and temporally(3 survey years)? </vt:lpstr>
      <vt:lpstr>PowerPoint Presentation</vt:lpstr>
      <vt:lpstr>PowerPoint Presentation</vt:lpstr>
      <vt:lpstr>PowerPoint Presentation</vt:lpstr>
      <vt:lpstr>PowerPoint Presentation</vt:lpstr>
      <vt:lpstr>Takeaways from ecoregion bar charts  </vt:lpstr>
      <vt:lpstr>PowerPoint Presentation</vt:lpstr>
      <vt:lpstr>PowerPoint Presentation</vt:lpstr>
      <vt:lpstr>PowerPoint Presentation</vt:lpstr>
      <vt:lpstr>Is trophic level (based on chlorophyll-a concentration) more influenced by nitrogen or phosphorus?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the trends of nutrient stoichiometry and trophic levels across scales of space (ecoregional and national) and time (3 survey years)?</dc:title>
  <dc:creator>Linnea Ann Rock</dc:creator>
  <cp:lastModifiedBy>Linnea Ann Rock</cp:lastModifiedBy>
  <cp:revision>9</cp:revision>
  <dcterms:created xsi:type="dcterms:W3CDTF">2022-08-18T15:53:59Z</dcterms:created>
  <dcterms:modified xsi:type="dcterms:W3CDTF">2022-08-18T23:09:36Z</dcterms:modified>
</cp:coreProperties>
</file>