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jHZfrYbjbaeFBkskOsJsrRI4qP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5f068bfe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5f068bfe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e5f068bfe8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5f068bfe8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2e5f068bfe8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5f068bfe8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2e5f068bfe8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5d7e82a40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2e5d7e82a4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5d7e82a40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2e5d7e82a40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5d7e82a40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2e5d7e82a40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346875" y="2023252"/>
            <a:ext cx="9144000" cy="657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u="sng">
                <a:solidFill>
                  <a:srgbClr val="222222"/>
                </a:solidFill>
                <a:highlight>
                  <a:srgbClr val="FFFFFF"/>
                </a:highlight>
                <a:latin typeface="Times New Roman"/>
                <a:ea typeface="Times New Roman"/>
                <a:cs typeface="Times New Roman"/>
                <a:sym typeface="Times New Roman"/>
              </a:rPr>
              <a:t>ONLINE SUMMER VLSI INTERNSHIP PROGRAMME</a:t>
            </a:r>
            <a:endParaRPr b="1" sz="2800" u="sng">
              <a:latin typeface="Times New Roman"/>
              <a:ea typeface="Times New Roman"/>
              <a:cs typeface="Times New Roman"/>
              <a:sym typeface="Times New Roman"/>
            </a:endParaRPr>
          </a:p>
        </p:txBody>
      </p:sp>
      <p:sp>
        <p:nvSpPr>
          <p:cNvPr id="90" name="Google Shape;90;p1"/>
          <p:cNvSpPr txBox="1"/>
          <p:nvPr>
            <p:ph idx="1" type="subTitle"/>
          </p:nvPr>
        </p:nvSpPr>
        <p:spPr>
          <a:xfrm>
            <a:off x="3801600" y="3775900"/>
            <a:ext cx="8390400" cy="3120300"/>
          </a:xfrm>
          <a:prstGeom prst="rect">
            <a:avLst/>
          </a:prstGeom>
          <a:noFill/>
          <a:ln>
            <a:noFill/>
          </a:ln>
        </p:spPr>
        <p:txBody>
          <a:bodyPr anchorCtr="0" anchor="t" bIns="45700" lIns="91425" spcFirstLastPara="1" rIns="91425" wrap="square" tIns="45700">
            <a:normAutofit fontScale="25000"/>
          </a:bodyPr>
          <a:lstStyle/>
          <a:p>
            <a:pPr indent="0" lvl="0" marL="2400300" rtl="0" algn="l">
              <a:lnSpc>
                <a:spcPct val="100000"/>
              </a:lnSpc>
              <a:spcBef>
                <a:spcPts val="0"/>
              </a:spcBef>
              <a:spcAft>
                <a:spcPts val="0"/>
              </a:spcAft>
              <a:buClr>
                <a:schemeClr val="dk1"/>
              </a:buClr>
              <a:buSzPct val="78571"/>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2400300" rtl="0" algn="l">
              <a:lnSpc>
                <a:spcPct val="100000"/>
              </a:lnSpc>
              <a:spcBef>
                <a:spcPts val="0"/>
              </a:spcBef>
              <a:spcAft>
                <a:spcPts val="0"/>
              </a:spcAft>
              <a:buClr>
                <a:schemeClr val="dk1"/>
              </a:buClr>
              <a:buSzPct val="78571"/>
              <a:buNone/>
            </a:pPr>
            <a:r>
              <a:t/>
            </a:r>
            <a:endParaRPr sz="1400">
              <a:latin typeface="Times New Roman"/>
              <a:ea typeface="Times New Roman"/>
              <a:cs typeface="Times New Roman"/>
              <a:sym typeface="Times New Roman"/>
            </a:endParaRPr>
          </a:p>
          <a:p>
            <a:pPr indent="0" lvl="0" marL="1885950" rtl="0" algn="l">
              <a:lnSpc>
                <a:spcPct val="100000"/>
              </a:lnSpc>
              <a:spcBef>
                <a:spcPts val="0"/>
              </a:spcBef>
              <a:spcAft>
                <a:spcPts val="0"/>
              </a:spcAft>
              <a:buNone/>
            </a:pPr>
            <a:r>
              <a:rPr lang="en-US" sz="10400">
                <a:latin typeface="Times New Roman"/>
                <a:ea typeface="Times New Roman"/>
                <a:cs typeface="Times New Roman"/>
                <a:sym typeface="Times New Roman"/>
              </a:rPr>
              <a:t>ANNIE PERSIA S - 311121106007</a:t>
            </a:r>
            <a:endParaRPr sz="10400">
              <a:latin typeface="Times New Roman"/>
              <a:ea typeface="Times New Roman"/>
              <a:cs typeface="Times New Roman"/>
              <a:sym typeface="Times New Roman"/>
            </a:endParaRPr>
          </a:p>
          <a:p>
            <a:pPr indent="0" lvl="0" marL="1885950" rtl="0" algn="l">
              <a:lnSpc>
                <a:spcPct val="100000"/>
              </a:lnSpc>
              <a:spcBef>
                <a:spcPts val="0"/>
              </a:spcBef>
              <a:spcAft>
                <a:spcPts val="0"/>
              </a:spcAft>
              <a:buNone/>
            </a:pPr>
            <a:r>
              <a:rPr lang="en-US" sz="10400">
                <a:latin typeface="Times New Roman"/>
                <a:ea typeface="Times New Roman"/>
                <a:cs typeface="Times New Roman"/>
                <a:sym typeface="Times New Roman"/>
              </a:rPr>
              <a:t>JANANI V  -  311121106024</a:t>
            </a:r>
            <a:endParaRPr sz="10400">
              <a:latin typeface="Times New Roman"/>
              <a:ea typeface="Times New Roman"/>
              <a:cs typeface="Times New Roman"/>
              <a:sym typeface="Times New Roman"/>
            </a:endParaRPr>
          </a:p>
          <a:p>
            <a:pPr indent="0" lvl="0" marL="1885950" rtl="0" algn="l">
              <a:lnSpc>
                <a:spcPct val="100000"/>
              </a:lnSpc>
              <a:spcBef>
                <a:spcPts val="0"/>
              </a:spcBef>
              <a:spcAft>
                <a:spcPts val="0"/>
              </a:spcAft>
              <a:buNone/>
            </a:pPr>
            <a:r>
              <a:rPr lang="en-US" sz="10400">
                <a:latin typeface="Times New Roman"/>
                <a:ea typeface="Times New Roman"/>
                <a:cs typeface="Times New Roman"/>
                <a:sym typeface="Times New Roman"/>
              </a:rPr>
              <a:t>LAETITIA MATHEW - 311121106038</a:t>
            </a:r>
            <a:endParaRPr sz="10400">
              <a:latin typeface="Times New Roman"/>
              <a:ea typeface="Times New Roman"/>
              <a:cs typeface="Times New Roman"/>
              <a:sym typeface="Times New Roman"/>
            </a:endParaRPr>
          </a:p>
          <a:p>
            <a:pPr indent="0" lvl="0" marL="1885950" rtl="0" algn="l">
              <a:lnSpc>
                <a:spcPct val="100000"/>
              </a:lnSpc>
              <a:spcBef>
                <a:spcPts val="0"/>
              </a:spcBef>
              <a:spcAft>
                <a:spcPts val="0"/>
              </a:spcAft>
              <a:buNone/>
            </a:pPr>
            <a:r>
              <a:rPr lang="en-US" sz="10400">
                <a:latin typeface="Times New Roman"/>
                <a:ea typeface="Times New Roman"/>
                <a:cs typeface="Times New Roman"/>
                <a:sym typeface="Times New Roman"/>
              </a:rPr>
              <a:t>LINNET A S - 311121106041</a:t>
            </a:r>
            <a:endParaRPr sz="10400">
              <a:latin typeface="Times New Roman"/>
              <a:ea typeface="Times New Roman"/>
              <a:cs typeface="Times New Roman"/>
              <a:sym typeface="Times New Roman"/>
            </a:endParaRPr>
          </a:p>
          <a:p>
            <a:pPr indent="0" lvl="0" marL="1885950" rtl="0" algn="l">
              <a:lnSpc>
                <a:spcPct val="100000"/>
              </a:lnSpc>
              <a:spcBef>
                <a:spcPts val="0"/>
              </a:spcBef>
              <a:spcAft>
                <a:spcPts val="0"/>
              </a:spcAft>
              <a:buNone/>
            </a:pPr>
            <a:r>
              <a:rPr lang="en-US" sz="10400">
                <a:latin typeface="Times New Roman"/>
                <a:ea typeface="Times New Roman"/>
                <a:cs typeface="Times New Roman"/>
                <a:sym typeface="Times New Roman"/>
              </a:rPr>
              <a:t>SAHAYA SHEENA A - 31112110605</a:t>
            </a:r>
            <a:endParaRPr sz="10400">
              <a:latin typeface="Times New Roman"/>
              <a:ea typeface="Times New Roman"/>
              <a:cs typeface="Times New Roman"/>
              <a:sym typeface="Times New Roman"/>
            </a:endParaRPr>
          </a:p>
          <a:p>
            <a:pPr indent="0" lvl="0" marL="1085850" rtl="0" algn="l">
              <a:lnSpc>
                <a:spcPct val="100000"/>
              </a:lnSpc>
              <a:spcBef>
                <a:spcPts val="0"/>
              </a:spcBef>
              <a:spcAft>
                <a:spcPts val="0"/>
              </a:spcAft>
              <a:buNone/>
            </a:pPr>
            <a:r>
              <a:t/>
            </a:r>
            <a:endParaRPr b="1" sz="10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9600">
                <a:latin typeface="Times New Roman"/>
                <a:ea typeface="Times New Roman"/>
                <a:cs typeface="Times New Roman"/>
                <a:sym typeface="Times New Roman"/>
              </a:rPr>
              <a:t>                 III Year -</a:t>
            </a:r>
            <a:r>
              <a:rPr lang="en-US" sz="9600">
                <a:latin typeface="Times New Roman"/>
                <a:ea typeface="Times New Roman"/>
                <a:cs typeface="Times New Roman"/>
                <a:sym typeface="Times New Roman"/>
              </a:rPr>
              <a:t>  Electronics &amp; Communication Engineering</a:t>
            </a:r>
            <a:endParaRPr b="1" sz="9600">
              <a:latin typeface="Times New Roman"/>
              <a:ea typeface="Times New Roman"/>
              <a:cs typeface="Times New Roman"/>
              <a:sym typeface="Times New Roman"/>
            </a:endParaRPr>
          </a:p>
        </p:txBody>
      </p:sp>
      <p:pic>
        <p:nvPicPr>
          <p:cNvPr id="91" name="Google Shape;91;p1"/>
          <p:cNvPicPr preferRelativeResize="0"/>
          <p:nvPr/>
        </p:nvPicPr>
        <p:blipFill>
          <a:blip r:embed="rId3">
            <a:alphaModFix/>
          </a:blip>
          <a:stretch>
            <a:fillRect/>
          </a:stretch>
        </p:blipFill>
        <p:spPr>
          <a:xfrm>
            <a:off x="519625" y="368250"/>
            <a:ext cx="1397125" cy="1397125"/>
          </a:xfrm>
          <a:prstGeom prst="rect">
            <a:avLst/>
          </a:prstGeom>
          <a:solidFill>
            <a:schemeClr val="accent1"/>
          </a:solidFill>
          <a:ln cap="flat" cmpd="sng" w="12700">
            <a:solidFill>
              <a:srgbClr val="42719B"/>
            </a:solidFill>
            <a:prstDash val="solid"/>
            <a:miter lim="8000"/>
            <a:headEnd len="sm" w="sm" type="none"/>
            <a:tailEnd len="sm" w="sm" type="none"/>
          </a:ln>
        </p:spPr>
      </p:pic>
      <p:pic>
        <p:nvPicPr>
          <p:cNvPr id="92" name="Google Shape;92;p1"/>
          <p:cNvPicPr preferRelativeResize="0"/>
          <p:nvPr/>
        </p:nvPicPr>
        <p:blipFill rotWithShape="1">
          <a:blip r:embed="rId4">
            <a:alphaModFix/>
          </a:blip>
          <a:srcRect b="1756" l="0" r="0" t="1746"/>
          <a:stretch/>
        </p:blipFill>
        <p:spPr>
          <a:xfrm>
            <a:off x="7441850" y="587375"/>
            <a:ext cx="4219575" cy="1085850"/>
          </a:xfrm>
          <a:prstGeom prst="rect">
            <a:avLst/>
          </a:prstGeom>
          <a:noFill/>
          <a:ln>
            <a:noFill/>
          </a:ln>
        </p:spPr>
      </p:pic>
      <p:sp>
        <p:nvSpPr>
          <p:cNvPr id="93" name="Google Shape;93;p1"/>
          <p:cNvSpPr txBox="1"/>
          <p:nvPr/>
        </p:nvSpPr>
        <p:spPr>
          <a:xfrm>
            <a:off x="930825" y="2938125"/>
            <a:ext cx="10511700" cy="579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600">
                <a:solidFill>
                  <a:schemeClr val="dk1"/>
                </a:solidFill>
                <a:latin typeface="Times New Roman"/>
                <a:ea typeface="Times New Roman"/>
                <a:cs typeface="Times New Roman"/>
                <a:sym typeface="Times New Roman"/>
              </a:rPr>
              <a:t>VLSI BASED SYNTHESIS OF IMAGE PROCESSING ALGORITHMS</a:t>
            </a:r>
            <a:endParaRPr b="1" sz="2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e5f068bfe8_1_0"/>
          <p:cNvSpPr txBox="1"/>
          <p:nvPr>
            <p:ph type="title"/>
          </p:nvPr>
        </p:nvSpPr>
        <p:spPr>
          <a:xfrm>
            <a:off x="272775" y="2629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b="1" lang="en-US" sz="2800">
                <a:latin typeface="Times New Roman"/>
                <a:ea typeface="Times New Roman"/>
                <a:cs typeface="Times New Roman"/>
                <a:sym typeface="Times New Roman"/>
              </a:rPr>
              <a:t>DIAGRAMATIC REPRESENTATION OF THE PROJECT</a:t>
            </a:r>
            <a:endParaRPr b="1" sz="2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57" name="Google Shape;157;g2e5f068bfe8_1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58" name="Google Shape;158;g2e5f068bfe8_1_0"/>
          <p:cNvPicPr preferRelativeResize="0"/>
          <p:nvPr/>
        </p:nvPicPr>
        <p:blipFill>
          <a:blip r:embed="rId3">
            <a:alphaModFix/>
          </a:blip>
          <a:stretch>
            <a:fillRect/>
          </a:stretch>
        </p:blipFill>
        <p:spPr>
          <a:xfrm>
            <a:off x="0" y="2297900"/>
            <a:ext cx="12192000" cy="28628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762000" y="2127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FEED-BACK OF THE EXPERIENCE</a:t>
            </a:r>
            <a:endParaRPr b="1" sz="2800">
              <a:latin typeface="Times New Roman"/>
              <a:ea typeface="Times New Roman"/>
              <a:cs typeface="Times New Roman"/>
              <a:sym typeface="Times New Roman"/>
            </a:endParaRPr>
          </a:p>
        </p:txBody>
      </p:sp>
      <p:sp>
        <p:nvSpPr>
          <p:cNvPr id="164" name="Google Shape;164;p6"/>
          <p:cNvSpPr txBox="1"/>
          <p:nvPr>
            <p:ph idx="1" type="body"/>
          </p:nvPr>
        </p:nvSpPr>
        <p:spPr>
          <a:xfrm>
            <a:off x="762000" y="1436100"/>
            <a:ext cx="10803600" cy="47679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US" sz="2600">
                <a:latin typeface="Times New Roman"/>
                <a:ea typeface="Times New Roman"/>
                <a:cs typeface="Times New Roman"/>
                <a:sym typeface="Times New Roman"/>
              </a:rPr>
              <a:t>To complete the project, the team conducted a detailed analysis of image processing algorithms for restoration, thresholding, and noise filtering, gaining a solid understanding of image processing fundamentals. </a:t>
            </a:r>
            <a:endParaRPr sz="26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t/>
            </a:r>
            <a:endParaRPr sz="26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rPr lang="en-US" sz="2600">
                <a:latin typeface="Times New Roman"/>
                <a:ea typeface="Times New Roman"/>
                <a:cs typeface="Times New Roman"/>
                <a:sym typeface="Times New Roman"/>
              </a:rPr>
              <a:t>The Tessolve Internship sessions provided deep insights into VLSI design. Starting from scratch, the team learned to code in both Matlab and Verilog, exploring various execution methods. </a:t>
            </a:r>
            <a:endParaRPr sz="26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t/>
            </a:r>
            <a:endParaRPr sz="26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rPr lang="en-US" sz="2600">
                <a:latin typeface="Times New Roman"/>
                <a:ea typeface="Times New Roman"/>
                <a:cs typeface="Times New Roman"/>
                <a:sym typeface="Times New Roman"/>
              </a:rPr>
              <a:t>Presentations, corrections, and Q&amp;A sessions were crucial for improvement. </a:t>
            </a:r>
            <a:endParaRPr sz="26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rPr lang="en-US" sz="2600">
                <a:latin typeface="Times New Roman"/>
                <a:ea typeface="Times New Roman"/>
                <a:cs typeface="Times New Roman"/>
                <a:sym typeface="Times New Roman"/>
              </a:rPr>
              <a:t>By resolving errors, the team fully grasped the design and testbench code, completing the VLSI project and gaining confidence in coding with Verilog and SystemVerilog.</a:t>
            </a:r>
            <a:endParaRPr sz="2600">
              <a:latin typeface="Times New Roman"/>
              <a:ea typeface="Times New Roman"/>
              <a:cs typeface="Times New Roman"/>
              <a:sym typeface="Times New Roman"/>
            </a:endParaRPr>
          </a:p>
        </p:txBody>
      </p:sp>
      <p:sp>
        <p:nvSpPr>
          <p:cNvPr id="165" name="Google Shape;16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type="title"/>
          </p:nvPr>
        </p:nvSpPr>
        <p:spPr>
          <a:xfrm>
            <a:off x="624450" y="2214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CONCLUSION</a:t>
            </a:r>
            <a:endParaRPr b="1" sz="2800">
              <a:latin typeface="Times New Roman"/>
              <a:ea typeface="Times New Roman"/>
              <a:cs typeface="Times New Roman"/>
              <a:sym typeface="Times New Roman"/>
            </a:endParaRPr>
          </a:p>
        </p:txBody>
      </p:sp>
      <p:sp>
        <p:nvSpPr>
          <p:cNvPr id="171" name="Google Shape;171;p7"/>
          <p:cNvSpPr txBox="1"/>
          <p:nvPr>
            <p:ph idx="1" type="body"/>
          </p:nvPr>
        </p:nvSpPr>
        <p:spPr>
          <a:xfrm>
            <a:off x="624450" y="1619850"/>
            <a:ext cx="10313400" cy="37707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275"/>
              <a:buFont typeface="Arial"/>
              <a:buNone/>
            </a:pPr>
            <a:r>
              <a:rPr b="1" lang="en-US" sz="1943">
                <a:latin typeface="Times New Roman"/>
                <a:ea typeface="Times New Roman"/>
                <a:cs typeface="Times New Roman"/>
                <a:sym typeface="Times New Roman"/>
              </a:rPr>
              <a:t>      </a:t>
            </a:r>
            <a:r>
              <a:rPr lang="en-US" sz="2643">
                <a:latin typeface="Times New Roman"/>
                <a:ea typeface="Times New Roman"/>
                <a:cs typeface="Times New Roman"/>
                <a:sym typeface="Times New Roman"/>
              </a:rPr>
              <a:t>The internship at Tessolve Semiconductors was highly enriching, bridging theoretical knowledge and practical application. We gained expertise in Verilog and SystemVerilog, and hands-on experience with MATLAB and Quartus Prime through a VLSI-based image processing project. Implementing an arithmetic mean filter to reduce image noise highlighted the practical benefits of hardware-level processing. This experience underscored the importance of simulation and verification, preparing us for future engineering challenges and broadening our perspective on VLSI design applications in medical imaging and digital photography.</a:t>
            </a:r>
            <a:endParaRPr sz="3320">
              <a:solidFill>
                <a:srgbClr val="202122"/>
              </a:solidFill>
              <a:highlight>
                <a:srgbClr val="FFFFFF"/>
              </a:highlight>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75"/>
              <a:buFont typeface="Arial"/>
              <a:buNone/>
            </a:pPr>
            <a:r>
              <a:t/>
            </a:r>
            <a:endParaRPr sz="1050">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700"/>
              <a:buNone/>
            </a:pPr>
            <a:r>
              <a:t/>
            </a:r>
            <a:endParaRPr sz="1400">
              <a:latin typeface="Times New Roman"/>
              <a:ea typeface="Times New Roman"/>
              <a:cs typeface="Times New Roman"/>
              <a:sym typeface="Times New Roman"/>
            </a:endParaRPr>
          </a:p>
        </p:txBody>
      </p:sp>
      <p:sp>
        <p:nvSpPr>
          <p:cNvPr id="172" name="Google Shape;17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773175" y="3205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INTRODUCTION</a:t>
            </a:r>
            <a:endParaRPr b="1" sz="2800">
              <a:latin typeface="Times New Roman"/>
              <a:ea typeface="Times New Roman"/>
              <a:cs typeface="Times New Roman"/>
              <a:sym typeface="Times New Roman"/>
            </a:endParaRPr>
          </a:p>
        </p:txBody>
      </p:sp>
      <p:sp>
        <p:nvSpPr>
          <p:cNvPr id="99" name="Google Shape;99;p2"/>
          <p:cNvSpPr txBox="1"/>
          <p:nvPr>
            <p:ph idx="1" type="body"/>
          </p:nvPr>
        </p:nvSpPr>
        <p:spPr>
          <a:xfrm>
            <a:off x="838200" y="1269427"/>
            <a:ext cx="10515600" cy="4907400"/>
          </a:xfrm>
          <a:prstGeom prst="rect">
            <a:avLst/>
          </a:prstGeom>
          <a:noFill/>
          <a:ln>
            <a:noFill/>
          </a:ln>
        </p:spPr>
        <p:txBody>
          <a:bodyPr anchorCtr="0" anchor="t" bIns="45700" lIns="91425" spcFirstLastPara="1" rIns="91425" wrap="square" tIns="45700">
            <a:noAutofit/>
          </a:bodyPr>
          <a:lstStyle/>
          <a:p>
            <a:pPr indent="0" lvl="0" marL="0" rtl="0" algn="just">
              <a:lnSpc>
                <a:spcPct val="95000"/>
              </a:lnSpc>
              <a:spcBef>
                <a:spcPts val="1200"/>
              </a:spcBef>
              <a:spcAft>
                <a:spcPts val="0"/>
              </a:spcAft>
              <a:buClr>
                <a:schemeClr val="dk1"/>
              </a:buClr>
              <a:buSzPts val="935"/>
              <a:buNone/>
            </a:pPr>
            <a:r>
              <a:rPr lang="en-US" sz="2619">
                <a:latin typeface="Times New Roman"/>
                <a:ea typeface="Times New Roman"/>
                <a:cs typeface="Times New Roman"/>
                <a:sym typeface="Times New Roman"/>
              </a:rPr>
              <a:t>The Online Summer VLSI Internship Programme at Tessolve Semiconductor Pvt. Ltd., commenced on January 24, 2024, under the guidance of Mr. Nepolean M. The training period extended until June 20, 2024. </a:t>
            </a:r>
            <a:endParaRPr sz="2619">
              <a:latin typeface="Times New Roman"/>
              <a:ea typeface="Times New Roman"/>
              <a:cs typeface="Times New Roman"/>
              <a:sym typeface="Times New Roman"/>
            </a:endParaRPr>
          </a:p>
          <a:p>
            <a:pPr indent="0" lvl="0" marL="0" rtl="0" algn="just">
              <a:lnSpc>
                <a:spcPct val="95000"/>
              </a:lnSpc>
              <a:spcBef>
                <a:spcPts val="1200"/>
              </a:spcBef>
              <a:spcAft>
                <a:spcPts val="0"/>
              </a:spcAft>
              <a:buClr>
                <a:schemeClr val="dk1"/>
              </a:buClr>
              <a:buSzPts val="935"/>
              <a:buNone/>
            </a:pPr>
            <a:r>
              <a:rPr lang="en-US" sz="2619">
                <a:latin typeface="Times New Roman"/>
                <a:ea typeface="Times New Roman"/>
                <a:cs typeface="Times New Roman"/>
                <a:sym typeface="Times New Roman"/>
              </a:rPr>
              <a:t>Our initial sessions focused on the basics of Digital Electronics, followed by Verilog, and subsequent assessments. </a:t>
            </a:r>
            <a:endParaRPr sz="2619">
              <a:latin typeface="Times New Roman"/>
              <a:ea typeface="Times New Roman"/>
              <a:cs typeface="Times New Roman"/>
              <a:sym typeface="Times New Roman"/>
            </a:endParaRPr>
          </a:p>
          <a:p>
            <a:pPr indent="0" lvl="0" marL="0" rtl="0" algn="just">
              <a:lnSpc>
                <a:spcPct val="95000"/>
              </a:lnSpc>
              <a:spcBef>
                <a:spcPts val="1200"/>
              </a:spcBef>
              <a:spcAft>
                <a:spcPts val="0"/>
              </a:spcAft>
              <a:buClr>
                <a:schemeClr val="dk1"/>
              </a:buClr>
              <a:buSzPts val="935"/>
              <a:buNone/>
            </a:pPr>
            <a:r>
              <a:rPr lang="en-US" sz="2619">
                <a:latin typeface="Times New Roman"/>
                <a:ea typeface="Times New Roman"/>
                <a:cs typeface="Times New Roman"/>
                <a:sym typeface="Times New Roman"/>
              </a:rPr>
              <a:t>Over the course of three months, we delved into sessions on System Verilog to deepen our understanding.</a:t>
            </a:r>
            <a:endParaRPr sz="2619">
              <a:latin typeface="Times New Roman"/>
              <a:ea typeface="Times New Roman"/>
              <a:cs typeface="Times New Roman"/>
              <a:sym typeface="Times New Roman"/>
            </a:endParaRPr>
          </a:p>
          <a:p>
            <a:pPr indent="0" lvl="0" marL="0" rtl="0" algn="just">
              <a:lnSpc>
                <a:spcPct val="95000"/>
              </a:lnSpc>
              <a:spcBef>
                <a:spcPts val="1200"/>
              </a:spcBef>
              <a:spcAft>
                <a:spcPts val="0"/>
              </a:spcAft>
              <a:buClr>
                <a:schemeClr val="dk1"/>
              </a:buClr>
              <a:buSzPts val="935"/>
              <a:buFont typeface="Arial"/>
              <a:buNone/>
            </a:pPr>
            <a:r>
              <a:rPr lang="en-US" sz="2619">
                <a:latin typeface="Times New Roman"/>
                <a:ea typeface="Times New Roman"/>
                <a:cs typeface="Times New Roman"/>
                <a:sym typeface="Times New Roman"/>
              </a:rPr>
              <a:t>As we approached the conclusion of our training, we were tasked with building our own project, leading to our exploration into VLSI-Based Synthesis of Image Processing Algorithms.</a:t>
            </a:r>
            <a:endParaRPr sz="2619">
              <a:latin typeface="Times New Roman"/>
              <a:ea typeface="Times New Roman"/>
              <a:cs typeface="Times New Roman"/>
              <a:sym typeface="Times New Roman"/>
            </a:endParaRPr>
          </a:p>
          <a:p>
            <a:pPr indent="0" lvl="0" marL="0" rtl="0" algn="just">
              <a:lnSpc>
                <a:spcPct val="70000"/>
              </a:lnSpc>
              <a:spcBef>
                <a:spcPts val="1200"/>
              </a:spcBef>
              <a:spcAft>
                <a:spcPts val="0"/>
              </a:spcAft>
              <a:buClr>
                <a:schemeClr val="dk1"/>
              </a:buClr>
              <a:buSzPts val="2380"/>
              <a:buNone/>
            </a:pPr>
            <a:r>
              <a:t/>
            </a:r>
            <a:endParaRPr sz="2510">
              <a:latin typeface="Times New Roman"/>
              <a:ea typeface="Times New Roman"/>
              <a:cs typeface="Times New Roman"/>
              <a:sym typeface="Times New Roman"/>
            </a:endParaRPr>
          </a:p>
        </p:txBody>
      </p:sp>
      <p:sp>
        <p:nvSpPr>
          <p:cNvPr id="100" name="Google Shape;10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e5f068bfe8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ABOUT</a:t>
            </a:r>
            <a:r>
              <a:rPr lang="en-US" sz="2800">
                <a:latin typeface="Times New Roman"/>
                <a:ea typeface="Times New Roman"/>
                <a:cs typeface="Times New Roman"/>
                <a:sym typeface="Times New Roman"/>
              </a:rPr>
              <a:t> </a:t>
            </a:r>
            <a:r>
              <a:rPr b="1" lang="en-US" sz="2800">
                <a:latin typeface="Times New Roman"/>
                <a:ea typeface="Times New Roman"/>
                <a:cs typeface="Times New Roman"/>
                <a:sym typeface="Times New Roman"/>
              </a:rPr>
              <a:t>COMPANY :</a:t>
            </a:r>
            <a:endParaRPr b="1" sz="2800">
              <a:latin typeface="Times New Roman"/>
              <a:ea typeface="Times New Roman"/>
              <a:cs typeface="Times New Roman"/>
              <a:sym typeface="Times New Roman"/>
            </a:endParaRPr>
          </a:p>
          <a:p>
            <a:pPr indent="0" lvl="0" marL="0" marR="142875" rtl="0" algn="l">
              <a:lnSpc>
                <a:spcPct val="15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Tessolve Semiconductor Pvt. Ltd.</a:t>
            </a:r>
            <a:endParaRPr b="1" sz="2800">
              <a:latin typeface="Times New Roman"/>
              <a:ea typeface="Times New Roman"/>
              <a:cs typeface="Times New Roman"/>
              <a:sym typeface="Times New Roman"/>
            </a:endParaRPr>
          </a:p>
        </p:txBody>
      </p:sp>
      <p:sp>
        <p:nvSpPr>
          <p:cNvPr id="106" name="Google Shape;106;g2e5f068bfe8_0_10"/>
          <p:cNvSpPr txBox="1"/>
          <p:nvPr>
            <p:ph idx="1" type="body"/>
          </p:nvPr>
        </p:nvSpPr>
        <p:spPr>
          <a:xfrm>
            <a:off x="838200" y="1615175"/>
            <a:ext cx="10515600" cy="49296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800"/>
              <a:buNone/>
            </a:pPr>
            <a:r>
              <a:t/>
            </a:r>
            <a:endParaRPr sz="29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800"/>
              <a:buNone/>
            </a:pPr>
            <a:r>
              <a:rPr lang="en-US" sz="2900">
                <a:latin typeface="Times New Roman"/>
                <a:ea typeface="Times New Roman"/>
                <a:cs typeface="Times New Roman"/>
                <a:sym typeface="Times New Roman"/>
              </a:rPr>
              <a:t> </a:t>
            </a:r>
            <a:r>
              <a:rPr b="1" lang="en-US" sz="2600">
                <a:latin typeface="Times New Roman"/>
                <a:ea typeface="Times New Roman"/>
                <a:cs typeface="Times New Roman"/>
                <a:sym typeface="Times New Roman"/>
              </a:rPr>
              <a:t>Location : </a:t>
            </a:r>
            <a:r>
              <a:rPr lang="en-US" sz="2600">
                <a:latin typeface="Times New Roman"/>
                <a:ea typeface="Times New Roman"/>
                <a:cs typeface="Times New Roman"/>
                <a:sym typeface="Times New Roman"/>
              </a:rPr>
              <a:t>India, USA, Germany, UK, Singapore, Malaysia, Japan, Taiwan, </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800"/>
              <a:buNone/>
            </a:pPr>
            <a:r>
              <a:rPr lang="en-US" sz="26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Philippines, Canada</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800"/>
              <a:buNone/>
            </a:pPr>
            <a:r>
              <a:rPr b="1" lang="en-US" sz="2600">
                <a:latin typeface="Times New Roman"/>
                <a:ea typeface="Times New Roman"/>
                <a:cs typeface="Times New Roman"/>
                <a:sym typeface="Times New Roman"/>
              </a:rPr>
              <a:t> Type : </a:t>
            </a:r>
            <a:r>
              <a:rPr lang="en-US" sz="2600">
                <a:latin typeface="Times New Roman"/>
                <a:ea typeface="Times New Roman"/>
                <a:cs typeface="Times New Roman"/>
                <a:sym typeface="Times New Roman"/>
              </a:rPr>
              <a:t>Private Entity</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800"/>
              <a:buNone/>
            </a:pPr>
            <a:r>
              <a:rPr b="1" lang="en-US" sz="2600">
                <a:latin typeface="Times New Roman"/>
                <a:ea typeface="Times New Roman"/>
                <a:cs typeface="Times New Roman"/>
                <a:sym typeface="Times New Roman"/>
              </a:rPr>
              <a:t> Field : </a:t>
            </a:r>
            <a:r>
              <a:rPr lang="en-US" sz="2600">
                <a:solidFill>
                  <a:srgbClr val="000000"/>
                </a:solidFill>
                <a:highlight>
                  <a:srgbClr val="FFFFFF"/>
                </a:highlight>
                <a:latin typeface="Times New Roman"/>
                <a:ea typeface="Times New Roman"/>
                <a:cs typeface="Times New Roman"/>
                <a:sym typeface="Times New Roman"/>
              </a:rPr>
              <a:t>Semiconductor, Chip design, and Embedded solutions.</a:t>
            </a:r>
            <a:endParaRPr b="1" sz="26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800"/>
              <a:buNone/>
            </a:pPr>
            <a:r>
              <a:rPr lang="en-US" sz="2600">
                <a:latin typeface="Times New Roman"/>
                <a:ea typeface="Times New Roman"/>
                <a:cs typeface="Times New Roman"/>
                <a:sym typeface="Times New Roman"/>
              </a:rPr>
              <a:t> </a:t>
            </a:r>
            <a:r>
              <a:rPr b="1" lang="en-US" sz="2600">
                <a:latin typeface="Times New Roman"/>
                <a:ea typeface="Times New Roman"/>
                <a:cs typeface="Times New Roman"/>
                <a:sym typeface="Times New Roman"/>
              </a:rPr>
              <a:t>D</a:t>
            </a:r>
            <a:r>
              <a:rPr b="1" lang="en-US" sz="2600">
                <a:latin typeface="Times New Roman"/>
                <a:ea typeface="Times New Roman"/>
                <a:cs typeface="Times New Roman"/>
                <a:sym typeface="Times New Roman"/>
              </a:rPr>
              <a:t>ate of creation</a:t>
            </a:r>
            <a:r>
              <a:rPr b="1" lang="en-US" sz="26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 Established in 2004</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800"/>
              <a:buNone/>
            </a:pPr>
            <a:r>
              <a:rPr lang="en-US" sz="2600">
                <a:latin typeface="Times New Roman"/>
                <a:ea typeface="Times New Roman"/>
                <a:cs typeface="Times New Roman"/>
                <a:sym typeface="Times New Roman"/>
              </a:rPr>
              <a:t> </a:t>
            </a:r>
            <a:r>
              <a:rPr b="1" lang="en-US" sz="2600">
                <a:latin typeface="Times New Roman"/>
                <a:ea typeface="Times New Roman"/>
                <a:cs typeface="Times New Roman"/>
                <a:sym typeface="Times New Roman"/>
              </a:rPr>
              <a:t>F</a:t>
            </a:r>
            <a:r>
              <a:rPr b="1" lang="en-US" sz="2600">
                <a:latin typeface="Times New Roman"/>
                <a:ea typeface="Times New Roman"/>
                <a:cs typeface="Times New Roman"/>
                <a:sym typeface="Times New Roman"/>
              </a:rPr>
              <a:t>ounder</a:t>
            </a:r>
            <a:r>
              <a:rPr b="1" lang="en-US" sz="26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 V. Raja Manickam</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800"/>
              <a:buNone/>
            </a:pPr>
            <a:r>
              <a:rPr lang="en-US" sz="2600">
                <a:latin typeface="Times New Roman"/>
                <a:ea typeface="Times New Roman"/>
                <a:cs typeface="Times New Roman"/>
                <a:sym typeface="Times New Roman"/>
              </a:rPr>
              <a:t> </a:t>
            </a:r>
            <a:r>
              <a:rPr b="1" lang="en-US" sz="2600">
                <a:latin typeface="Times New Roman"/>
                <a:ea typeface="Times New Roman"/>
                <a:cs typeface="Times New Roman"/>
                <a:sym typeface="Times New Roman"/>
              </a:rPr>
              <a:t>CEO</a:t>
            </a:r>
            <a:r>
              <a:rPr b="1" lang="en-US" sz="2600">
                <a:latin typeface="Times New Roman"/>
                <a:ea typeface="Times New Roman"/>
                <a:cs typeface="Times New Roman"/>
                <a:sym typeface="Times New Roman"/>
              </a:rPr>
              <a:t> : </a:t>
            </a:r>
            <a:r>
              <a:rPr lang="en-US" sz="2600">
                <a:latin typeface="Times New Roman"/>
                <a:ea typeface="Times New Roman"/>
                <a:cs typeface="Times New Roman"/>
                <a:sym typeface="Times New Roman"/>
              </a:rPr>
              <a:t>Srini Chinamilli</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800"/>
              <a:buNone/>
            </a:pPr>
            <a:r>
              <a:rPr lang="en-US" sz="2600">
                <a:latin typeface="Times New Roman"/>
                <a:ea typeface="Times New Roman"/>
                <a:cs typeface="Times New Roman"/>
                <a:sym typeface="Times New Roman"/>
              </a:rPr>
              <a:t> </a:t>
            </a:r>
            <a:r>
              <a:rPr b="1" lang="en-US" sz="2600">
                <a:latin typeface="Times New Roman"/>
                <a:ea typeface="Times New Roman"/>
                <a:cs typeface="Times New Roman"/>
                <a:sym typeface="Times New Roman"/>
              </a:rPr>
              <a:t>H</a:t>
            </a:r>
            <a:r>
              <a:rPr b="1" lang="en-US" sz="2600">
                <a:latin typeface="Times New Roman"/>
                <a:ea typeface="Times New Roman"/>
                <a:cs typeface="Times New Roman"/>
                <a:sym typeface="Times New Roman"/>
              </a:rPr>
              <a:t>eadquarters</a:t>
            </a:r>
            <a:r>
              <a:rPr b="1" lang="en-US" sz="2600">
                <a:latin typeface="Times New Roman"/>
                <a:ea typeface="Times New Roman"/>
                <a:cs typeface="Times New Roman"/>
                <a:sym typeface="Times New Roman"/>
              </a:rPr>
              <a:t> : </a:t>
            </a:r>
            <a:r>
              <a:rPr lang="en-US" sz="2600">
                <a:latin typeface="Times New Roman"/>
                <a:ea typeface="Times New Roman"/>
                <a:cs typeface="Times New Roman"/>
                <a:sym typeface="Times New Roman"/>
              </a:rPr>
              <a:t> Bengaluru, Karnataka, India.</a:t>
            </a:r>
            <a:endParaRPr sz="2600">
              <a:latin typeface="Times New Roman"/>
              <a:ea typeface="Times New Roman"/>
              <a:cs typeface="Times New Roman"/>
              <a:sym typeface="Times New Roman"/>
            </a:endParaRPr>
          </a:p>
          <a:p>
            <a:pPr indent="0" lvl="0" marL="0" rtl="0" algn="just">
              <a:spcBef>
                <a:spcPts val="1000"/>
              </a:spcBef>
              <a:spcAft>
                <a:spcPts val="0"/>
              </a:spcAft>
              <a:buClr>
                <a:schemeClr val="dk1"/>
              </a:buClr>
              <a:buSzPts val="2800"/>
              <a:buNone/>
            </a:pPr>
            <a:r>
              <a:rPr b="1" lang="en-US" sz="2600">
                <a:latin typeface="Times New Roman"/>
                <a:ea typeface="Times New Roman"/>
                <a:cs typeface="Times New Roman"/>
                <a:sym typeface="Times New Roman"/>
              </a:rPr>
              <a:t> Employees : </a:t>
            </a:r>
            <a:r>
              <a:rPr lang="en-US" sz="2600">
                <a:latin typeface="Times New Roman"/>
                <a:ea typeface="Times New Roman"/>
                <a:cs typeface="Times New Roman"/>
                <a:sym typeface="Times New Roman"/>
              </a:rPr>
              <a:t>3000 +</a:t>
            </a:r>
            <a:endParaRPr sz="2600">
              <a:latin typeface="Times New Roman"/>
              <a:ea typeface="Times New Roman"/>
              <a:cs typeface="Times New Roman"/>
              <a:sym typeface="Times New Roman"/>
            </a:endParaRPr>
          </a:p>
          <a:p>
            <a:pPr indent="0" lvl="0" marL="0" rtl="0" algn="just">
              <a:spcBef>
                <a:spcPts val="1000"/>
              </a:spcBef>
              <a:spcAft>
                <a:spcPts val="0"/>
              </a:spcAft>
              <a:buClr>
                <a:schemeClr val="dk1"/>
              </a:buClr>
              <a:buSzPts val="2800"/>
              <a:buNone/>
            </a:pPr>
            <a:r>
              <a:rPr b="1" lang="en-US" sz="2600">
                <a:latin typeface="Times New Roman"/>
                <a:ea typeface="Times New Roman"/>
                <a:cs typeface="Times New Roman"/>
                <a:sym typeface="Times New Roman"/>
              </a:rPr>
              <a:t> Turn over : </a:t>
            </a:r>
            <a:r>
              <a:rPr lang="en-US" sz="2600">
                <a:highlight>
                  <a:schemeClr val="lt1"/>
                </a:highlight>
                <a:latin typeface="Times New Roman"/>
                <a:ea typeface="Times New Roman"/>
                <a:cs typeface="Times New Roman"/>
                <a:sym typeface="Times New Roman"/>
              </a:rPr>
              <a:t>$100 million revenue </a:t>
            </a:r>
            <a:endParaRPr sz="2600">
              <a:highlight>
                <a:schemeClr val="lt1"/>
              </a:highlight>
              <a:latin typeface="Times New Roman"/>
              <a:ea typeface="Times New Roman"/>
              <a:cs typeface="Times New Roman"/>
              <a:sym typeface="Times New Roman"/>
            </a:endParaRPr>
          </a:p>
        </p:txBody>
      </p:sp>
      <p:sp>
        <p:nvSpPr>
          <p:cNvPr id="107" name="Google Shape;107;g2e5f068bfe8_0_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e5f068bfe8_0_17"/>
          <p:cNvSpPr txBox="1"/>
          <p:nvPr>
            <p:ph type="title"/>
          </p:nvPr>
        </p:nvSpPr>
        <p:spPr>
          <a:xfrm>
            <a:off x="609600" y="185500"/>
            <a:ext cx="10515600" cy="111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ABOUT</a:t>
            </a:r>
            <a:r>
              <a:rPr lang="en-US" sz="2800">
                <a:latin typeface="Times New Roman"/>
                <a:ea typeface="Times New Roman"/>
                <a:cs typeface="Times New Roman"/>
                <a:sym typeface="Times New Roman"/>
              </a:rPr>
              <a:t> </a:t>
            </a:r>
            <a:r>
              <a:rPr b="1" lang="en-US" sz="2800">
                <a:latin typeface="Times New Roman"/>
                <a:ea typeface="Times New Roman"/>
                <a:cs typeface="Times New Roman"/>
                <a:sym typeface="Times New Roman"/>
              </a:rPr>
              <a:t>COMPANY :</a:t>
            </a:r>
            <a:endParaRPr b="1" sz="2800">
              <a:latin typeface="Times New Roman"/>
              <a:ea typeface="Times New Roman"/>
              <a:cs typeface="Times New Roman"/>
              <a:sym typeface="Times New Roman"/>
            </a:endParaRPr>
          </a:p>
          <a:p>
            <a:pPr indent="0" lvl="0" marL="0" marR="142875" rtl="0" algn="l">
              <a:lnSpc>
                <a:spcPct val="15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Tessolve Semiconductor Pvt. Ltd.</a:t>
            </a:r>
            <a:endParaRPr b="1" sz="2800">
              <a:latin typeface="Times New Roman"/>
              <a:ea typeface="Times New Roman"/>
              <a:cs typeface="Times New Roman"/>
              <a:sym typeface="Times New Roman"/>
            </a:endParaRPr>
          </a:p>
        </p:txBody>
      </p:sp>
      <p:sp>
        <p:nvSpPr>
          <p:cNvPr id="113" name="Google Shape;113;g2e5f068bfe8_0_17"/>
          <p:cNvSpPr txBox="1"/>
          <p:nvPr>
            <p:ph idx="1" type="body"/>
          </p:nvPr>
        </p:nvSpPr>
        <p:spPr>
          <a:xfrm>
            <a:off x="637475" y="1372300"/>
            <a:ext cx="6162000" cy="5338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chemeClr val="dk1"/>
              </a:buClr>
              <a:buSzPts val="2800"/>
              <a:buNone/>
            </a:pPr>
            <a:r>
              <a:rPr b="1" lang="en-US" sz="2600">
                <a:latin typeface="Times New Roman"/>
                <a:ea typeface="Times New Roman"/>
                <a:cs typeface="Times New Roman"/>
                <a:sym typeface="Times New Roman"/>
              </a:rPr>
              <a:t>D</a:t>
            </a:r>
            <a:r>
              <a:rPr b="1" lang="en-US" sz="2600">
                <a:latin typeface="Times New Roman"/>
                <a:ea typeface="Times New Roman"/>
                <a:cs typeface="Times New Roman"/>
                <a:sym typeface="Times New Roman"/>
              </a:rPr>
              <a:t>escription</a:t>
            </a:r>
            <a:r>
              <a:rPr b="1" lang="en-US" sz="2600">
                <a:latin typeface="Times New Roman"/>
                <a:ea typeface="Times New Roman"/>
                <a:cs typeface="Times New Roman"/>
                <a:sym typeface="Times New Roman"/>
              </a:rPr>
              <a:t> </a:t>
            </a:r>
            <a:r>
              <a:rPr b="1" lang="en-US" sz="2600">
                <a:latin typeface="Times New Roman"/>
                <a:ea typeface="Times New Roman"/>
                <a:cs typeface="Times New Roman"/>
                <a:sym typeface="Times New Roman"/>
              </a:rPr>
              <a:t>of the products</a:t>
            </a:r>
            <a:r>
              <a:rPr b="1" lang="en-US" sz="2600">
                <a:latin typeface="Times New Roman"/>
                <a:ea typeface="Times New Roman"/>
                <a:cs typeface="Times New Roman"/>
                <a:sym typeface="Times New Roman"/>
              </a:rPr>
              <a:t>:</a:t>
            </a:r>
            <a:r>
              <a:rPr lang="en-US">
                <a:latin typeface="Times New Roman"/>
                <a:ea typeface="Times New Roman"/>
                <a:cs typeface="Times New Roman"/>
                <a:sym typeface="Times New Roman"/>
              </a:rPr>
              <a:t> </a:t>
            </a:r>
            <a:r>
              <a:rPr lang="en-US" sz="2600">
                <a:solidFill>
                  <a:srgbClr val="0A0A0A"/>
                </a:solidFill>
                <a:highlight>
                  <a:srgbClr val="FFFFFF"/>
                </a:highlight>
                <a:latin typeface="Times New Roman"/>
                <a:ea typeface="Times New Roman"/>
                <a:cs typeface="Times New Roman"/>
                <a:sym typeface="Times New Roman"/>
              </a:rPr>
              <a:t>Productization of next-gen Semiconductor products, from Design to Silicon and Systems, by constant innovation and technical competence.</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rPr b="1" lang="en-US" sz="2600">
                <a:latin typeface="Times New Roman"/>
                <a:ea typeface="Times New Roman"/>
                <a:cs typeface="Times New Roman"/>
                <a:sym typeface="Times New Roman"/>
              </a:rPr>
              <a:t>Strengths </a:t>
            </a:r>
            <a:r>
              <a:rPr b="1" lang="en-US" sz="2600">
                <a:latin typeface="Times New Roman"/>
                <a:ea typeface="Times New Roman"/>
                <a:cs typeface="Times New Roman"/>
                <a:sym typeface="Times New Roman"/>
              </a:rPr>
              <a:t>of the company </a:t>
            </a:r>
            <a:r>
              <a:rPr lang="en-US" sz="2800">
                <a:latin typeface="Times New Roman"/>
                <a:ea typeface="Times New Roman"/>
                <a:cs typeface="Times New Roman"/>
                <a:sym typeface="Times New Roman"/>
              </a:rPr>
              <a:t>:</a:t>
            </a:r>
            <a:r>
              <a:rPr lang="en-US" sz="1200">
                <a:solidFill>
                  <a:srgbClr val="0A0A0A"/>
                </a:solidFill>
                <a:highlight>
                  <a:srgbClr val="FFFFFF"/>
                </a:highlight>
                <a:latin typeface="Arial"/>
                <a:ea typeface="Arial"/>
                <a:cs typeface="Arial"/>
                <a:sym typeface="Arial"/>
              </a:rPr>
              <a:t> </a:t>
            </a:r>
            <a:endParaRPr sz="1200">
              <a:solidFill>
                <a:srgbClr val="0A0A0A"/>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chemeClr val="dk1"/>
              </a:buClr>
              <a:buSzPts val="2800"/>
              <a:buNone/>
            </a:pPr>
            <a:r>
              <a:rPr lang="en-US" sz="2600">
                <a:solidFill>
                  <a:srgbClr val="0A0A0A"/>
                </a:solidFill>
                <a:highlight>
                  <a:srgbClr val="FFFFFF"/>
                </a:highlight>
                <a:latin typeface="Times New Roman"/>
                <a:ea typeface="Times New Roman"/>
                <a:cs typeface="Times New Roman"/>
                <a:sym typeface="Times New Roman"/>
              </a:rPr>
              <a:t>Addressing disruptions in the sector of Silicon engineering – complex IC development, increasing failures, and inadequate facilities for design, development, and testingby partnering with OEMs and semiconductor companies for end-to-end innovation and productization of silicon and systems solutions.</a:t>
            </a:r>
            <a:endParaRPr sz="2600">
              <a:latin typeface="Times New Roman"/>
              <a:ea typeface="Times New Roman"/>
              <a:cs typeface="Times New Roman"/>
              <a:sym typeface="Times New Roman"/>
            </a:endParaRPr>
          </a:p>
        </p:txBody>
      </p:sp>
      <p:sp>
        <p:nvSpPr>
          <p:cNvPr id="114" name="Google Shape;114;g2e5f068bfe8_0_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5" name="Google Shape;115;g2e5f068bfe8_0_17"/>
          <p:cNvPicPr preferRelativeResize="0"/>
          <p:nvPr/>
        </p:nvPicPr>
        <p:blipFill>
          <a:blip r:embed="rId3">
            <a:alphaModFix/>
          </a:blip>
          <a:stretch>
            <a:fillRect/>
          </a:stretch>
        </p:blipFill>
        <p:spPr>
          <a:xfrm>
            <a:off x="7093925" y="774250"/>
            <a:ext cx="3942676" cy="5654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273175" y="-76200"/>
            <a:ext cx="10929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ABOUT THE INTERNSHIP</a:t>
            </a:r>
            <a:endParaRPr b="1" sz="2800">
              <a:latin typeface="Times New Roman"/>
              <a:ea typeface="Times New Roman"/>
              <a:cs typeface="Times New Roman"/>
              <a:sym typeface="Times New Roman"/>
            </a:endParaRPr>
          </a:p>
        </p:txBody>
      </p:sp>
      <p:sp>
        <p:nvSpPr>
          <p:cNvPr id="121" name="Google Shape;121;p4"/>
          <p:cNvSpPr txBox="1"/>
          <p:nvPr>
            <p:ph idx="1" type="body"/>
          </p:nvPr>
        </p:nvSpPr>
        <p:spPr>
          <a:xfrm>
            <a:off x="422525" y="705150"/>
            <a:ext cx="11115600" cy="54477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t/>
            </a:r>
            <a:endParaRPr sz="34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(i) CONTEXT OF THE PROJECT</a:t>
            </a:r>
            <a:endParaRPr>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t/>
            </a:r>
            <a:endParaRPr sz="2600">
              <a:latin typeface="Times New Roman"/>
              <a:ea typeface="Times New Roman"/>
              <a:cs typeface="Times New Roman"/>
              <a:sym typeface="Times New Roman"/>
            </a:endParaRPr>
          </a:p>
          <a:p>
            <a:pPr indent="-393700" lvl="0" marL="457200" rtl="0" algn="just">
              <a:spcBef>
                <a:spcPts val="0"/>
              </a:spcBef>
              <a:spcAft>
                <a:spcPts val="0"/>
              </a:spcAft>
              <a:buSzPts val="2600"/>
              <a:buFont typeface="Times New Roman"/>
              <a:buChar char="•"/>
            </a:pPr>
            <a:r>
              <a:rPr b="1" lang="en-US" sz="2600">
                <a:latin typeface="Times New Roman"/>
                <a:ea typeface="Times New Roman"/>
                <a:cs typeface="Times New Roman"/>
                <a:sym typeface="Times New Roman"/>
              </a:rPr>
              <a:t>Overview:</a:t>
            </a:r>
            <a:r>
              <a:rPr lang="en-US" sz="2600">
                <a:latin typeface="Times New Roman"/>
                <a:ea typeface="Times New Roman"/>
                <a:cs typeface="Times New Roman"/>
                <a:sym typeface="Times New Roman"/>
              </a:rPr>
              <a:t> Our six-month internship focused on VLSI concepts, Verilog, and SystemVerilog and complete a project by designing Verilog and System Verilog code.</a:t>
            </a:r>
            <a:endParaRPr sz="2600">
              <a:latin typeface="Times New Roman"/>
              <a:ea typeface="Times New Roman"/>
              <a:cs typeface="Times New Roman"/>
              <a:sym typeface="Times New Roman"/>
            </a:endParaRPr>
          </a:p>
          <a:p>
            <a:pPr indent="0" lvl="0" marL="457200" rtl="0" algn="just">
              <a:spcBef>
                <a:spcPts val="0"/>
              </a:spcBef>
              <a:spcAft>
                <a:spcPts val="0"/>
              </a:spcAft>
              <a:buNone/>
            </a:pPr>
            <a:r>
              <a:t/>
            </a:r>
            <a:endParaRPr sz="2600">
              <a:latin typeface="Times New Roman"/>
              <a:ea typeface="Times New Roman"/>
              <a:cs typeface="Times New Roman"/>
              <a:sym typeface="Times New Roman"/>
            </a:endParaRPr>
          </a:p>
          <a:p>
            <a:pPr indent="-393700" lvl="0" marL="457200" rtl="0" algn="just">
              <a:spcBef>
                <a:spcPts val="0"/>
              </a:spcBef>
              <a:spcAft>
                <a:spcPts val="0"/>
              </a:spcAft>
              <a:buSzPts val="2600"/>
              <a:buFont typeface="Times New Roman"/>
              <a:buChar char="•"/>
            </a:pPr>
            <a:r>
              <a:rPr b="1" lang="en-US" sz="2600">
                <a:latin typeface="Times New Roman"/>
                <a:ea typeface="Times New Roman"/>
                <a:cs typeface="Times New Roman"/>
                <a:sym typeface="Times New Roman"/>
              </a:rPr>
              <a:t>Training Period:</a:t>
            </a:r>
            <a:r>
              <a:rPr lang="en-US" sz="2600">
                <a:latin typeface="Times New Roman"/>
                <a:ea typeface="Times New Roman"/>
                <a:cs typeface="Times New Roman"/>
                <a:sym typeface="Times New Roman"/>
              </a:rPr>
              <a:t> First three months dedicated to theoretical learning and Last three months </a:t>
            </a:r>
            <a:r>
              <a:rPr lang="en-US" sz="2600">
                <a:latin typeface="Times New Roman"/>
                <a:ea typeface="Times New Roman"/>
                <a:cs typeface="Times New Roman"/>
                <a:sym typeface="Times New Roman"/>
              </a:rPr>
              <a:t>involved hands-on application of knowledge</a:t>
            </a:r>
            <a:endParaRPr sz="2600">
              <a:latin typeface="Times New Roman"/>
              <a:ea typeface="Times New Roman"/>
              <a:cs typeface="Times New Roman"/>
              <a:sym typeface="Times New Roman"/>
            </a:endParaRPr>
          </a:p>
          <a:p>
            <a:pPr indent="0" lvl="0" marL="457200" rtl="0" algn="just">
              <a:spcBef>
                <a:spcPts val="0"/>
              </a:spcBef>
              <a:spcAft>
                <a:spcPts val="0"/>
              </a:spcAft>
              <a:buNone/>
            </a:pPr>
            <a:r>
              <a:t/>
            </a:r>
            <a:endParaRPr sz="2600">
              <a:latin typeface="Times New Roman"/>
              <a:ea typeface="Times New Roman"/>
              <a:cs typeface="Times New Roman"/>
              <a:sym typeface="Times New Roman"/>
            </a:endParaRPr>
          </a:p>
          <a:p>
            <a:pPr indent="-393700" lvl="0" marL="457200" rtl="0" algn="just">
              <a:spcBef>
                <a:spcPts val="0"/>
              </a:spcBef>
              <a:spcAft>
                <a:spcPts val="0"/>
              </a:spcAft>
              <a:buSzPts val="2600"/>
              <a:buFont typeface="Times New Roman"/>
              <a:buChar char="•"/>
            </a:pPr>
            <a:r>
              <a:rPr b="1" lang="en-US" sz="2600">
                <a:latin typeface="Times New Roman"/>
                <a:ea typeface="Times New Roman"/>
                <a:cs typeface="Times New Roman"/>
                <a:sym typeface="Times New Roman"/>
              </a:rPr>
              <a:t>Project Focus:</a:t>
            </a:r>
            <a:r>
              <a:rPr lang="en-US" sz="2600">
                <a:latin typeface="Times New Roman"/>
                <a:ea typeface="Times New Roman"/>
                <a:cs typeface="Times New Roman"/>
                <a:sym typeface="Times New Roman"/>
              </a:rPr>
              <a:t> Our project is VLSI based Synthesis of Image Processing algorithm where we used to arithmetic mean filter to reduce the noise of an image</a:t>
            </a:r>
            <a:endParaRPr sz="2600">
              <a:latin typeface="Times New Roman"/>
              <a:ea typeface="Times New Roman"/>
              <a:cs typeface="Times New Roman"/>
              <a:sym typeface="Times New Roman"/>
            </a:endParaRPr>
          </a:p>
          <a:p>
            <a:pPr indent="0" lvl="0" marL="457200" rtl="0" algn="just">
              <a:lnSpc>
                <a:spcPct val="90000"/>
              </a:lnSpc>
              <a:spcBef>
                <a:spcPts val="0"/>
              </a:spcBef>
              <a:spcAft>
                <a:spcPts val="0"/>
              </a:spcAft>
              <a:buNone/>
            </a:pPr>
            <a:r>
              <a:t/>
            </a:r>
            <a:endParaRPr sz="2600">
              <a:latin typeface="Times New Roman"/>
              <a:ea typeface="Times New Roman"/>
              <a:cs typeface="Times New Roman"/>
              <a:sym typeface="Times New Roman"/>
            </a:endParaRPr>
          </a:p>
        </p:txBody>
      </p:sp>
      <p:sp>
        <p:nvSpPr>
          <p:cNvPr id="122" name="Google Shape;1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e5d7e82a40_0_8"/>
          <p:cNvSpPr txBox="1"/>
          <p:nvPr>
            <p:ph type="title"/>
          </p:nvPr>
        </p:nvSpPr>
        <p:spPr>
          <a:xfrm rot="-94">
            <a:off x="328350" y="76342"/>
            <a:ext cx="10929600" cy="978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ABOUT THE INTERNSHIP</a:t>
            </a:r>
            <a:endParaRPr b="1" sz="2800">
              <a:latin typeface="Times New Roman"/>
              <a:ea typeface="Times New Roman"/>
              <a:cs typeface="Times New Roman"/>
              <a:sym typeface="Times New Roman"/>
            </a:endParaRPr>
          </a:p>
        </p:txBody>
      </p:sp>
      <p:sp>
        <p:nvSpPr>
          <p:cNvPr id="128" name="Google Shape;128;g2e5d7e82a40_0_8"/>
          <p:cNvSpPr txBox="1"/>
          <p:nvPr>
            <p:ph idx="1" type="body"/>
          </p:nvPr>
        </p:nvSpPr>
        <p:spPr>
          <a:xfrm>
            <a:off x="617550" y="1061650"/>
            <a:ext cx="10929600" cy="4802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(ii) DEVELOPMENT PHASE OF OUR PROJECT</a:t>
            </a:r>
            <a:endParaRPr>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t/>
            </a:r>
            <a:endParaRPr sz="2700">
              <a:latin typeface="Times New Roman"/>
              <a:ea typeface="Times New Roman"/>
              <a:cs typeface="Times New Roman"/>
              <a:sym typeface="Times New Roman"/>
            </a:endParaRPr>
          </a:p>
          <a:p>
            <a:pPr indent="-393700" lvl="0" marL="457200" rtl="0" algn="just">
              <a:spcBef>
                <a:spcPts val="0"/>
              </a:spcBef>
              <a:spcAft>
                <a:spcPts val="0"/>
              </a:spcAft>
              <a:buSzPts val="2600"/>
              <a:buFont typeface="Times New Roman"/>
              <a:buAutoNum type="arabicPeriod"/>
            </a:pPr>
            <a:r>
              <a:rPr b="1" lang="en-US" sz="2600">
                <a:latin typeface="Times New Roman"/>
                <a:ea typeface="Times New Roman"/>
                <a:cs typeface="Times New Roman"/>
                <a:sym typeface="Times New Roman"/>
              </a:rPr>
              <a:t>Objective:</a:t>
            </a:r>
            <a:r>
              <a:rPr lang="en-US"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a:p>
            <a:pPr indent="0" lvl="0" marL="457200" rtl="0" algn="just">
              <a:spcBef>
                <a:spcPts val="0"/>
              </a:spcBef>
              <a:spcAft>
                <a:spcPts val="0"/>
              </a:spcAft>
              <a:buNone/>
            </a:pPr>
            <a:r>
              <a:rPr lang="en-US" sz="2600">
                <a:latin typeface="Times New Roman"/>
                <a:ea typeface="Times New Roman"/>
                <a:cs typeface="Times New Roman"/>
                <a:sym typeface="Times New Roman"/>
              </a:rPr>
              <a:t>    Implement an arithmetic mean filter for removing salt and pepper noise.</a:t>
            </a:r>
            <a:endParaRPr sz="2600">
              <a:latin typeface="Times New Roman"/>
              <a:ea typeface="Times New Roman"/>
              <a:cs typeface="Times New Roman"/>
              <a:sym typeface="Times New Roman"/>
            </a:endParaRPr>
          </a:p>
          <a:p>
            <a:pPr indent="0" lvl="0" marL="457200" rtl="0" algn="just">
              <a:spcBef>
                <a:spcPts val="0"/>
              </a:spcBef>
              <a:spcAft>
                <a:spcPts val="0"/>
              </a:spcAft>
              <a:buNone/>
            </a:pPr>
            <a:r>
              <a:t/>
            </a:r>
            <a:endParaRPr sz="2600">
              <a:latin typeface="Times New Roman"/>
              <a:ea typeface="Times New Roman"/>
              <a:cs typeface="Times New Roman"/>
              <a:sym typeface="Times New Roman"/>
            </a:endParaRPr>
          </a:p>
          <a:p>
            <a:pPr indent="-393700" lvl="0" marL="457200" rtl="0" algn="just">
              <a:spcBef>
                <a:spcPts val="0"/>
              </a:spcBef>
              <a:spcAft>
                <a:spcPts val="0"/>
              </a:spcAft>
              <a:buSzPts val="2600"/>
              <a:buFont typeface="Times New Roman"/>
              <a:buAutoNum type="arabicPeriod"/>
            </a:pPr>
            <a:r>
              <a:rPr b="1" lang="en-US" sz="2600">
                <a:latin typeface="Times New Roman"/>
                <a:ea typeface="Times New Roman"/>
                <a:cs typeface="Times New Roman"/>
                <a:sym typeface="Times New Roman"/>
              </a:rPr>
              <a:t>Specific Tasks:</a:t>
            </a:r>
            <a:endParaRPr b="1" sz="2600">
              <a:latin typeface="Times New Roman"/>
              <a:ea typeface="Times New Roman"/>
              <a:cs typeface="Times New Roman"/>
              <a:sym typeface="Times New Roman"/>
            </a:endParaRPr>
          </a:p>
          <a:p>
            <a:pPr indent="-393700" lvl="0" marL="457200" rtl="0" algn="just">
              <a:lnSpc>
                <a:spcPct val="115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Selecting and preparing an image with salt and pepper noise.</a:t>
            </a:r>
            <a:endParaRPr sz="2600">
              <a:latin typeface="Times New Roman"/>
              <a:ea typeface="Times New Roman"/>
              <a:cs typeface="Times New Roman"/>
              <a:sym typeface="Times New Roman"/>
            </a:endParaRPr>
          </a:p>
          <a:p>
            <a:pPr indent="-393700" lvl="0" marL="457200" rtl="0" algn="just">
              <a:lnSpc>
                <a:spcPct val="115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Converting the image into a hex file suitable for Verilog processing.</a:t>
            </a:r>
            <a:endParaRPr sz="2600">
              <a:latin typeface="Times New Roman"/>
              <a:ea typeface="Times New Roman"/>
              <a:cs typeface="Times New Roman"/>
              <a:sym typeface="Times New Roman"/>
            </a:endParaRPr>
          </a:p>
          <a:p>
            <a:pPr indent="-393700" lvl="0" marL="457200" rtl="0" algn="just">
              <a:lnSpc>
                <a:spcPct val="115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Implementing the arithmetic mean filter in Verilog using Quartus Prime Lite.</a:t>
            </a:r>
            <a:endParaRPr sz="2600">
              <a:latin typeface="Times New Roman"/>
              <a:ea typeface="Times New Roman"/>
              <a:cs typeface="Times New Roman"/>
              <a:sym typeface="Times New Roman"/>
            </a:endParaRPr>
          </a:p>
          <a:p>
            <a:pPr indent="-393700" lvl="0" marL="457200" rtl="0" algn="just">
              <a:lnSpc>
                <a:spcPct val="115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Developing SystemVerilog code for verification and testbench development.</a:t>
            </a:r>
            <a:endParaRPr sz="2600">
              <a:latin typeface="Times New Roman"/>
              <a:ea typeface="Times New Roman"/>
              <a:cs typeface="Times New Roman"/>
              <a:sym typeface="Times New Roman"/>
            </a:endParaRPr>
          </a:p>
          <a:p>
            <a:pPr indent="-393700" lvl="0" marL="457200" rtl="0" algn="just">
              <a:lnSpc>
                <a:spcPct val="115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Synthesizing the filtered output into a hex file and visualizing results using MATLAB.</a:t>
            </a:r>
            <a:endParaRPr sz="2600">
              <a:latin typeface="Times New Roman"/>
              <a:ea typeface="Times New Roman"/>
              <a:cs typeface="Times New Roman"/>
              <a:sym typeface="Times New Roman"/>
            </a:endParaRPr>
          </a:p>
          <a:p>
            <a:pPr indent="0" lvl="0" marL="457200" rtl="0" algn="just">
              <a:spcBef>
                <a:spcPts val="1200"/>
              </a:spcBef>
              <a:spcAft>
                <a:spcPts val="0"/>
              </a:spcAft>
              <a:buNone/>
            </a:pPr>
            <a:r>
              <a:t/>
            </a:r>
            <a:endParaRPr b="1" sz="3400">
              <a:latin typeface="Times New Roman"/>
              <a:ea typeface="Times New Roman"/>
              <a:cs typeface="Times New Roman"/>
              <a:sym typeface="Times New Roman"/>
            </a:endParaRPr>
          </a:p>
          <a:p>
            <a:pPr indent="0" lvl="0" marL="457200" rtl="0" algn="just">
              <a:lnSpc>
                <a:spcPct val="90000"/>
              </a:lnSpc>
              <a:spcBef>
                <a:spcPts val="0"/>
              </a:spcBef>
              <a:spcAft>
                <a:spcPts val="0"/>
              </a:spcAft>
              <a:buNone/>
            </a:pPr>
            <a:r>
              <a:t/>
            </a:r>
            <a:endParaRPr>
              <a:latin typeface="Times New Roman"/>
              <a:ea typeface="Times New Roman"/>
              <a:cs typeface="Times New Roman"/>
              <a:sym typeface="Times New Roman"/>
            </a:endParaRPr>
          </a:p>
        </p:txBody>
      </p:sp>
      <p:sp>
        <p:nvSpPr>
          <p:cNvPr id="129" name="Google Shape;129;g2e5d7e82a40_0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e5d7e82a40_0_15"/>
          <p:cNvSpPr txBox="1"/>
          <p:nvPr>
            <p:ph type="title"/>
          </p:nvPr>
        </p:nvSpPr>
        <p:spPr>
          <a:xfrm>
            <a:off x="273175" y="-76200"/>
            <a:ext cx="10929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ABOUT THE INTERNSHIP</a:t>
            </a:r>
            <a:endParaRPr b="1" sz="2800">
              <a:latin typeface="Times New Roman"/>
              <a:ea typeface="Times New Roman"/>
              <a:cs typeface="Times New Roman"/>
              <a:sym typeface="Times New Roman"/>
            </a:endParaRPr>
          </a:p>
        </p:txBody>
      </p:sp>
      <p:sp>
        <p:nvSpPr>
          <p:cNvPr id="135" name="Google Shape;135;g2e5d7e82a40_0_15"/>
          <p:cNvSpPr txBox="1"/>
          <p:nvPr>
            <p:ph idx="1" type="body"/>
          </p:nvPr>
        </p:nvSpPr>
        <p:spPr>
          <a:xfrm>
            <a:off x="478200" y="1046125"/>
            <a:ext cx="10648500" cy="54477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(iii) SCHEDULE OF OUR PROJ</a:t>
            </a:r>
            <a:r>
              <a:rPr lang="en-US">
                <a:latin typeface="Times New Roman"/>
                <a:ea typeface="Times New Roman"/>
                <a:cs typeface="Times New Roman"/>
                <a:sym typeface="Times New Roman"/>
              </a:rPr>
              <a:t>ECT</a:t>
            </a:r>
            <a:endParaRPr>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t/>
            </a:r>
            <a:endParaRPr sz="3100">
              <a:latin typeface="Times New Roman"/>
              <a:ea typeface="Times New Roman"/>
              <a:cs typeface="Times New Roman"/>
              <a:sym typeface="Times New Roman"/>
            </a:endParaRPr>
          </a:p>
          <a:p>
            <a:pPr indent="-393700" lvl="0" marL="457200" marR="0" rtl="0" algn="just">
              <a:lnSpc>
                <a:spcPct val="10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Phase 1 (Weeks 1-4):Selection of the project topic, literature review, and image selection with salt and pepper noise.</a:t>
            </a:r>
            <a:endParaRPr sz="2600">
              <a:latin typeface="Times New Roman"/>
              <a:ea typeface="Times New Roman"/>
              <a:cs typeface="Times New Roman"/>
              <a:sym typeface="Times New Roman"/>
            </a:endParaRPr>
          </a:p>
          <a:p>
            <a:pPr indent="-393700" lvl="0" marL="457200" marR="0" rtl="0" algn="just">
              <a:lnSpc>
                <a:spcPct val="10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Phase 2 (Weeks 5-8): Conversion of the noisy image into a hex file and development of the arithmetic mean filter algorithm in Verilog.</a:t>
            </a:r>
            <a:endParaRPr sz="2600">
              <a:latin typeface="Times New Roman"/>
              <a:ea typeface="Times New Roman"/>
              <a:cs typeface="Times New Roman"/>
              <a:sym typeface="Times New Roman"/>
            </a:endParaRPr>
          </a:p>
          <a:p>
            <a:pPr indent="-393700" lvl="0" marL="457200" marR="0" rtl="0" algn="just">
              <a:lnSpc>
                <a:spcPct val="10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Phase 3 (Weeks 9-12): Implementation of the algorithm in SystemVerilog and development of the testbench code.</a:t>
            </a:r>
            <a:endParaRPr sz="2600">
              <a:latin typeface="Times New Roman"/>
              <a:ea typeface="Times New Roman"/>
              <a:cs typeface="Times New Roman"/>
              <a:sym typeface="Times New Roman"/>
            </a:endParaRPr>
          </a:p>
          <a:p>
            <a:pPr indent="-393700" lvl="0" marL="457200" marR="0" rtl="0" algn="just">
              <a:lnSpc>
                <a:spcPct val="10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Phase 4 (Weeks 13-14):Synthesis of the output into a hex file and visualization </a:t>
            </a:r>
            <a:endParaRPr sz="26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US" sz="2600">
                <a:latin typeface="Times New Roman"/>
                <a:ea typeface="Times New Roman"/>
                <a:cs typeface="Times New Roman"/>
                <a:sym typeface="Times New Roman"/>
              </a:rPr>
              <a:t>of the filtered image  using MATLAB.</a:t>
            </a:r>
            <a:endParaRPr sz="2600">
              <a:latin typeface="Times New Roman"/>
              <a:ea typeface="Times New Roman"/>
              <a:cs typeface="Times New Roman"/>
              <a:sym typeface="Times New Roman"/>
            </a:endParaRPr>
          </a:p>
          <a:p>
            <a:pPr indent="-393700" lvl="0" marL="457200" marR="0" rtl="0" algn="just">
              <a:lnSpc>
                <a:spcPct val="10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Phase 5 (Weeks 15-16): Final testing, validation, and project documentation.</a:t>
            </a:r>
            <a:endParaRPr b="1" sz="2600">
              <a:latin typeface="Times New Roman"/>
              <a:ea typeface="Times New Roman"/>
              <a:cs typeface="Times New Roman"/>
              <a:sym typeface="Times New Roman"/>
            </a:endParaRPr>
          </a:p>
          <a:p>
            <a:pPr indent="0" lvl="0" marL="457200" rtl="0" algn="just">
              <a:spcBef>
                <a:spcPts val="0"/>
              </a:spcBef>
              <a:spcAft>
                <a:spcPts val="0"/>
              </a:spcAft>
              <a:buNone/>
            </a:pPr>
            <a:r>
              <a:t/>
            </a:r>
            <a:endParaRPr b="1" sz="2600">
              <a:latin typeface="Times New Roman"/>
              <a:ea typeface="Times New Roman"/>
              <a:cs typeface="Times New Roman"/>
              <a:sym typeface="Times New Roman"/>
            </a:endParaRPr>
          </a:p>
          <a:p>
            <a:pPr indent="0" lvl="0" marL="457200" rtl="0" algn="just">
              <a:lnSpc>
                <a:spcPct val="90000"/>
              </a:lnSpc>
              <a:spcBef>
                <a:spcPts val="0"/>
              </a:spcBef>
              <a:spcAft>
                <a:spcPts val="0"/>
              </a:spcAft>
              <a:buNone/>
            </a:pPr>
            <a:r>
              <a:t/>
            </a:r>
            <a:endParaRPr sz="3000">
              <a:latin typeface="Times New Roman"/>
              <a:ea typeface="Times New Roman"/>
              <a:cs typeface="Times New Roman"/>
              <a:sym typeface="Times New Roman"/>
            </a:endParaRPr>
          </a:p>
        </p:txBody>
      </p:sp>
      <p:sp>
        <p:nvSpPr>
          <p:cNvPr id="136" name="Google Shape;136;g2e5d7e82a40_0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e5d7e82a40_0_21"/>
          <p:cNvSpPr txBox="1"/>
          <p:nvPr>
            <p:ph type="title"/>
          </p:nvPr>
        </p:nvSpPr>
        <p:spPr>
          <a:xfrm>
            <a:off x="348850" y="-406400"/>
            <a:ext cx="10965600" cy="1812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ABOUT THE INTERNSHIP</a:t>
            </a:r>
            <a:endParaRPr b="1" sz="2800">
              <a:latin typeface="Times New Roman"/>
              <a:ea typeface="Times New Roman"/>
              <a:cs typeface="Times New Roman"/>
              <a:sym typeface="Times New Roman"/>
            </a:endParaRPr>
          </a:p>
        </p:txBody>
      </p:sp>
      <p:sp>
        <p:nvSpPr>
          <p:cNvPr id="142" name="Google Shape;142;g2e5d7e82a40_0_21"/>
          <p:cNvSpPr txBox="1"/>
          <p:nvPr>
            <p:ph idx="1" type="body"/>
          </p:nvPr>
        </p:nvSpPr>
        <p:spPr>
          <a:xfrm>
            <a:off x="394650" y="942000"/>
            <a:ext cx="11402700" cy="6068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(iii) RESULT</a:t>
            </a:r>
            <a:endParaRPr>
              <a:latin typeface="Times New Roman"/>
              <a:ea typeface="Times New Roman"/>
              <a:cs typeface="Times New Roman"/>
              <a:sym typeface="Times New Roman"/>
            </a:endParaRPr>
          </a:p>
          <a:p>
            <a:pPr indent="0" lvl="0" marL="0" rtl="0" algn="just">
              <a:lnSpc>
                <a:spcPct val="90000"/>
              </a:lnSpc>
              <a:spcBef>
                <a:spcPts val="0"/>
              </a:spcBef>
              <a:spcAft>
                <a:spcPts val="0"/>
              </a:spcAft>
              <a:buNone/>
            </a:pPr>
            <a:r>
              <a:rPr lang="en-US" sz="36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The obtained output would be an image with reduced noise using Arithmetic Mean Filter</a:t>
            </a:r>
            <a:endParaRPr sz="2600">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2600">
              <a:latin typeface="Times New Roman"/>
              <a:ea typeface="Times New Roman"/>
              <a:cs typeface="Times New Roman"/>
              <a:sym typeface="Times New Roman"/>
            </a:endParaRPr>
          </a:p>
          <a:p>
            <a:pPr indent="0" lvl="0" marL="0" rtl="0" algn="just">
              <a:spcBef>
                <a:spcPts val="0"/>
              </a:spcBef>
              <a:spcAft>
                <a:spcPts val="0"/>
              </a:spcAft>
              <a:buNone/>
            </a:pPr>
            <a:r>
              <a:rPr lang="en-US">
                <a:latin typeface="Times New Roman"/>
                <a:ea typeface="Times New Roman"/>
                <a:cs typeface="Times New Roman"/>
                <a:sym typeface="Times New Roman"/>
              </a:rPr>
              <a:t>(iv) OBSERVATION OF RESULTS</a:t>
            </a:r>
            <a:endParaRPr>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1. Effective Noise Reduction:The arithmetic mean filter significantly reduced salt and pepper noise in the images.</a:t>
            </a:r>
            <a:endParaRPr sz="2600">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2. Accurate Algorithm Implementation:Verilog and SystemVerilog code accurately performed the filtering, verified by testbench scenarios.</a:t>
            </a:r>
            <a:endParaRPr sz="2600">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3. Seamless Integration: Quartus Prime Lite and MATLAB facilitated efficient image processing and analysis.</a:t>
            </a:r>
            <a:endParaRPr sz="2600">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4. Enhanced Image Quality: The final output showed a marked improvement in image quality with minimized noise.</a:t>
            </a:r>
            <a:endParaRPr sz="2600">
              <a:latin typeface="Times New Roman"/>
              <a:ea typeface="Times New Roman"/>
              <a:cs typeface="Times New Roman"/>
              <a:sym typeface="Times New Roman"/>
            </a:endParaRPr>
          </a:p>
          <a:p>
            <a:pPr indent="0" lvl="0" marL="457200" rtl="0" algn="just">
              <a:lnSpc>
                <a:spcPct val="90000"/>
              </a:lnSpc>
              <a:spcBef>
                <a:spcPts val="0"/>
              </a:spcBef>
              <a:spcAft>
                <a:spcPts val="0"/>
              </a:spcAft>
              <a:buNone/>
            </a:pPr>
            <a:r>
              <a:t/>
            </a:r>
            <a:endParaRPr sz="3000">
              <a:latin typeface="Times New Roman"/>
              <a:ea typeface="Times New Roman"/>
              <a:cs typeface="Times New Roman"/>
              <a:sym typeface="Times New Roman"/>
            </a:endParaRPr>
          </a:p>
        </p:txBody>
      </p:sp>
      <p:sp>
        <p:nvSpPr>
          <p:cNvPr id="143" name="Google Shape;143;g2e5d7e82a40_0_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type="title"/>
          </p:nvPr>
        </p:nvSpPr>
        <p:spPr>
          <a:xfrm>
            <a:off x="148575" y="-1840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WORKFLOW</a:t>
            </a:r>
            <a:r>
              <a:rPr b="1" lang="en-US" sz="2800">
                <a:latin typeface="Times New Roman"/>
                <a:ea typeface="Times New Roman"/>
                <a:cs typeface="Times New Roman"/>
                <a:sym typeface="Times New Roman"/>
              </a:rPr>
              <a:t> / SYSTEM FLOW</a:t>
            </a:r>
            <a:endParaRPr b="1" sz="2800">
              <a:latin typeface="Times New Roman"/>
              <a:ea typeface="Times New Roman"/>
              <a:cs typeface="Times New Roman"/>
              <a:sym typeface="Times New Roman"/>
            </a:endParaRPr>
          </a:p>
        </p:txBody>
      </p:sp>
      <p:sp>
        <p:nvSpPr>
          <p:cNvPr id="149" name="Google Shape;14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0" name="Google Shape;150;p5"/>
          <p:cNvPicPr preferRelativeResize="0"/>
          <p:nvPr/>
        </p:nvPicPr>
        <p:blipFill>
          <a:blip r:embed="rId3">
            <a:alphaModFix/>
          </a:blip>
          <a:stretch>
            <a:fillRect/>
          </a:stretch>
        </p:blipFill>
        <p:spPr>
          <a:xfrm>
            <a:off x="5432325" y="374300"/>
            <a:ext cx="1673125" cy="604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