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">
  <p:cSld name="Timeline 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cap="flat" cmpd="sng" w="165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3" type="body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4" type="body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5" type="body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6" type="body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7" type="body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8" type="body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cap="flat" cmpd="sng" w="165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2 Col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body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3 col"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5" type="body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0" name="Google Shape;190;p18"/>
          <p:cNvSpPr txBox="1"/>
          <p:nvPr>
            <p:ph idx="6" type="body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body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 i="0" sz="16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19"/>
          <p:cNvSpPr/>
          <p:nvPr>
            <p:ph idx="3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10"/>
          <p:cNvSpPr txBox="1"/>
          <p:nvPr>
            <p:ph idx="3" type="body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4" type="body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5" type="body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6" type="body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0"/>
          <p:cNvSpPr txBox="1"/>
          <p:nvPr>
            <p:ph idx="7" type="body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8" type="body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0"/>
          <p:cNvSpPr txBox="1"/>
          <p:nvPr>
            <p:ph idx="9" type="body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3" type="body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">
  <p:cSld name="Break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>
            <p:ph idx="2" type="pic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b="1" i="0" sz="41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>
            <p:ph idx="2" type="chart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b="0" i="0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1" i="0" lang="en-US" sz="20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/>
          <p:nvPr>
            <p:ph idx="2" type="pic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5"/>
          <p:cNvSpPr/>
          <p:nvPr>
            <p:ph idx="3" type="pic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4" type="body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5" type="body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6" type="body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7" type="body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8" type="body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9" type="body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3" type="body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/>
          <p:nvPr>
            <p:ph idx="14" type="pic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/>
          <p:nvPr>
            <p:ph idx="15" type="pic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" type="body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youtu.be/VX3HgsmD3C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/>
          <p:nvPr>
            <p:ph type="ctrTitle"/>
          </p:nvPr>
        </p:nvSpPr>
        <p:spPr>
          <a:xfrm>
            <a:off x="5347600" y="381000"/>
            <a:ext cx="6688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b="1" lang="en-US" sz="2400"/>
              <a:t>Basic Details of the Team and Problem Statement</a:t>
            </a:r>
            <a:endParaRPr sz="4800"/>
          </a:p>
        </p:txBody>
      </p:sp>
      <p:sp>
        <p:nvSpPr>
          <p:cNvPr id="283" name="Google Shape;283;p1"/>
          <p:cNvSpPr txBox="1"/>
          <p:nvPr>
            <p:ph idx="1" type="body"/>
          </p:nvPr>
        </p:nvSpPr>
        <p:spPr>
          <a:xfrm>
            <a:off x="5456475" y="857250"/>
            <a:ext cx="65796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latin typeface="Franklin Gothic"/>
                <a:ea typeface="Franklin Gothic"/>
                <a:cs typeface="Franklin Gothic"/>
                <a:sym typeface="Franklin Gothic"/>
              </a:rPr>
              <a:t>Ministry </a:t>
            </a:r>
            <a:r>
              <a:rPr b="1" i="1" lang="en-US">
                <a:highlight>
                  <a:schemeClr val="lt1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of Social Justice and Empowerment</a:t>
            </a:r>
            <a:endParaRPr b="1" i="1"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1" i="1"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Organization Name:</a:t>
            </a:r>
            <a:r>
              <a:rPr lang="en-US">
                <a:solidFill>
                  <a:schemeClr val="accent3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>
                <a:highlight>
                  <a:schemeClr val="lt1"/>
                </a:highlight>
                <a:latin typeface="Franklin Gothic"/>
                <a:ea typeface="Franklin Gothic"/>
                <a:cs typeface="Franklin Gothic"/>
                <a:sym typeface="Franklin Gothic"/>
              </a:rPr>
              <a:t>Department of Empowerment of Persons with Disabilities(Divyangjan)</a:t>
            </a:r>
            <a:endParaRPr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PS Code: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RK777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Development of Software for AAC for persons with different disabilities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Tylam visions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Yogarajan J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C-16477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Loyola-ICAM College of Engineering and Technology.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>
                <a:solidFill>
                  <a:srgbClr val="5D7C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MedTech/BioTech/HealthTech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84" name="Google Shape;2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820" y="224707"/>
            <a:ext cx="3431178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43550" y="238050"/>
            <a:ext cx="37158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57"/>
              <a:buFont typeface="Franklin Gothic"/>
              <a:buNone/>
            </a:pPr>
            <a:r>
              <a:rPr lang="en-US" sz="4733"/>
              <a:t>Idea Details:</a:t>
            </a:r>
            <a:endParaRPr sz="4733"/>
          </a:p>
        </p:txBody>
      </p:sp>
      <p:sp>
        <p:nvSpPr>
          <p:cNvPr id="218" name="Google Shape;218;p2"/>
          <p:cNvSpPr txBox="1"/>
          <p:nvPr>
            <p:ph idx="12" type="sldNum"/>
          </p:nvPr>
        </p:nvSpPr>
        <p:spPr>
          <a:xfrm>
            <a:off x="9715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9" name="Google Shape;219;p2"/>
          <p:cNvCxnSpPr/>
          <p:nvPr/>
        </p:nvCxnSpPr>
        <p:spPr>
          <a:xfrm>
            <a:off x="6674433" y="4519841"/>
            <a:ext cx="3054000" cy="96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"/>
          <p:cNvSpPr txBox="1"/>
          <p:nvPr/>
        </p:nvSpPr>
        <p:spPr>
          <a:xfrm>
            <a:off x="9680698" y="4831644"/>
            <a:ext cx="911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300" u="none" cap="none" strike="noStrike">
                <a:solidFill>
                  <a:srgbClr val="4495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HEADSET</a:t>
            </a:r>
            <a:endParaRPr b="0" i="0" sz="1300" u="none" cap="none" strike="noStrike">
              <a:solidFill>
                <a:srgbClr val="4495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9798127" y="5966132"/>
            <a:ext cx="610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300" u="none" cap="none" strike="noStrike">
                <a:solidFill>
                  <a:srgbClr val="F9D44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MIC</a:t>
            </a:r>
            <a:endParaRPr b="0" i="0" sz="1300" u="none" cap="none" strike="noStrike">
              <a:solidFill>
                <a:srgbClr val="F9D44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5723975" y="4925133"/>
            <a:ext cx="1139700" cy="2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>
                <a:solidFill>
                  <a:srgbClr val="4495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CAMERA</a:t>
            </a:r>
            <a:endParaRPr b="0" i="0" sz="1300" u="none" cap="none" strike="noStrike">
              <a:solidFill>
                <a:srgbClr val="4495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3" name="Google Shape;223;p2"/>
          <p:cNvSpPr txBox="1"/>
          <p:nvPr/>
        </p:nvSpPr>
        <p:spPr>
          <a:xfrm>
            <a:off x="6083397" y="6013517"/>
            <a:ext cx="10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3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MOBILE</a:t>
            </a:r>
            <a:endParaRPr b="1" i="0" sz="1300" u="none" cap="none" strike="noStrike">
              <a:solidFill>
                <a:schemeClr val="l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4" name="Google Shape;224;p2"/>
          <p:cNvSpPr txBox="1"/>
          <p:nvPr/>
        </p:nvSpPr>
        <p:spPr>
          <a:xfrm>
            <a:off x="7728448" y="5242052"/>
            <a:ext cx="123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JETSON NANO</a:t>
            </a:r>
            <a:endParaRPr b="1" i="0" sz="13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5" name="Google Shape;225;p2"/>
          <p:cNvCxnSpPr/>
          <p:nvPr/>
        </p:nvCxnSpPr>
        <p:spPr>
          <a:xfrm flipH="1" rot="10800000">
            <a:off x="6690347" y="4505982"/>
            <a:ext cx="3014400" cy="98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"/>
          <p:cNvSpPr/>
          <p:nvPr/>
        </p:nvSpPr>
        <p:spPr>
          <a:xfrm flipH="1" rot="-5400000">
            <a:off x="7870814" y="4601807"/>
            <a:ext cx="653400" cy="746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/>
          <p:cNvSpPr/>
          <p:nvPr/>
        </p:nvSpPr>
        <p:spPr>
          <a:xfrm flipH="1" rot="-5400000">
            <a:off x="5961234" y="4168472"/>
            <a:ext cx="653400" cy="746400"/>
          </a:xfrm>
          <a:prstGeom prst="ellipse">
            <a:avLst/>
          </a:prstGeom>
          <a:solidFill>
            <a:srgbClr val="4495A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/>
          <p:nvPr/>
        </p:nvSpPr>
        <p:spPr>
          <a:xfrm flipH="1" rot="-5400000">
            <a:off x="6010131" y="5279537"/>
            <a:ext cx="653400" cy="746400"/>
          </a:xfrm>
          <a:prstGeom prst="ellipse">
            <a:avLst/>
          </a:prstGeom>
          <a:solidFill>
            <a:srgbClr val="7CA65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"/>
          <p:cNvSpPr/>
          <p:nvPr/>
        </p:nvSpPr>
        <p:spPr>
          <a:xfrm flipH="1" rot="-5400000">
            <a:off x="9751132" y="4148675"/>
            <a:ext cx="653400" cy="746400"/>
          </a:xfrm>
          <a:prstGeom prst="ellipse">
            <a:avLst/>
          </a:prstGeom>
          <a:solidFill>
            <a:srgbClr val="4495A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"/>
          <p:cNvSpPr/>
          <p:nvPr/>
        </p:nvSpPr>
        <p:spPr>
          <a:xfrm flipH="1" rot="-5400000">
            <a:off x="9780393" y="5195555"/>
            <a:ext cx="653400" cy="746400"/>
          </a:xfrm>
          <a:prstGeom prst="ellipse">
            <a:avLst/>
          </a:prstGeom>
          <a:solidFill>
            <a:srgbClr val="F9D44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0288" y="4717009"/>
            <a:ext cx="514394" cy="491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"/>
          <p:cNvPicPr preferRelativeResize="0"/>
          <p:nvPr/>
        </p:nvPicPr>
        <p:blipFill rotWithShape="1">
          <a:blip r:embed="rId4">
            <a:alphaModFix/>
          </a:blip>
          <a:srcRect b="17380" l="0" r="0" t="-17380"/>
          <a:stretch/>
        </p:blipFill>
        <p:spPr>
          <a:xfrm>
            <a:off x="6036573" y="4272158"/>
            <a:ext cx="514397" cy="45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3795" y="4237569"/>
            <a:ext cx="568026" cy="547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3050" y="5284956"/>
            <a:ext cx="568026" cy="52920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"/>
          <p:cNvSpPr/>
          <p:nvPr/>
        </p:nvSpPr>
        <p:spPr>
          <a:xfrm flipH="1" rot="-5400000">
            <a:off x="7929337" y="5787369"/>
            <a:ext cx="649500" cy="749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8211985" y="5519663"/>
            <a:ext cx="1800" cy="338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7" name="Google Shape;23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30889" y="5968045"/>
            <a:ext cx="444116" cy="387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 txBox="1"/>
          <p:nvPr/>
        </p:nvSpPr>
        <p:spPr>
          <a:xfrm>
            <a:off x="7822519" y="6538855"/>
            <a:ext cx="10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PYTHON</a:t>
            </a:r>
            <a:endParaRPr b="1" i="0" sz="13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9" name="Google Shape;239;p2"/>
          <p:cNvSpPr txBox="1"/>
          <p:nvPr/>
        </p:nvSpPr>
        <p:spPr>
          <a:xfrm>
            <a:off x="879025" y="1385225"/>
            <a:ext cx="220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900" u="sng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 OR SOLUTION</a:t>
            </a:r>
            <a:endParaRPr b="1" i="1" sz="1500" u="sng"/>
          </a:p>
        </p:txBody>
      </p:sp>
      <p:pic>
        <p:nvPicPr>
          <p:cNvPr id="240" name="Google Shape;240;p2"/>
          <p:cNvPicPr preferRelativeResize="0"/>
          <p:nvPr/>
        </p:nvPicPr>
        <p:blipFill rotWithShape="1">
          <a:blip r:embed="rId8">
            <a:alphaModFix/>
          </a:blip>
          <a:srcRect b="3186" l="4476" r="15587" t="4977"/>
          <a:stretch/>
        </p:blipFill>
        <p:spPr>
          <a:xfrm>
            <a:off x="8835325" y="198825"/>
            <a:ext cx="3453600" cy="2322300"/>
          </a:xfrm>
          <a:prstGeom prst="roundRect">
            <a:avLst>
              <a:gd fmla="val 9662" name="adj"/>
            </a:avLst>
          </a:prstGeom>
          <a:noFill/>
          <a:ln>
            <a:noFill/>
          </a:ln>
        </p:spPr>
      </p:pic>
      <p:pic>
        <p:nvPicPr>
          <p:cNvPr id="241" name="Google Shape;241;p2"/>
          <p:cNvPicPr preferRelativeResize="0"/>
          <p:nvPr/>
        </p:nvPicPr>
        <p:blipFill rotWithShape="1">
          <a:blip r:embed="rId9">
            <a:alphaModFix/>
          </a:blip>
          <a:srcRect b="11031" l="14501" r="18640" t="9204"/>
          <a:stretch/>
        </p:blipFill>
        <p:spPr>
          <a:xfrm>
            <a:off x="7067557" y="2129775"/>
            <a:ext cx="2454300" cy="1879200"/>
          </a:xfrm>
          <a:prstGeom prst="roundRect">
            <a:avLst>
              <a:gd fmla="val 8670" name="adj"/>
            </a:avLst>
          </a:prstGeom>
          <a:noFill/>
          <a:ln>
            <a:noFill/>
          </a:ln>
        </p:spPr>
      </p:pic>
      <p:pic>
        <p:nvPicPr>
          <p:cNvPr id="242" name="Google Shape;242;p2"/>
          <p:cNvPicPr preferRelativeResize="0"/>
          <p:nvPr/>
        </p:nvPicPr>
        <p:blipFill rotWithShape="1">
          <a:blip r:embed="rId10">
            <a:alphaModFix/>
          </a:blip>
          <a:srcRect b="0" l="20557" r="15038" t="0"/>
          <a:stretch/>
        </p:blipFill>
        <p:spPr>
          <a:xfrm>
            <a:off x="4664450" y="198825"/>
            <a:ext cx="2861700" cy="2459100"/>
          </a:xfrm>
          <a:prstGeom prst="roundRect">
            <a:avLst>
              <a:gd fmla="val 8346" name="adj"/>
            </a:avLst>
          </a:prstGeom>
          <a:noFill/>
          <a:ln>
            <a:noFill/>
          </a:ln>
        </p:spPr>
      </p:pic>
      <p:pic>
        <p:nvPicPr>
          <p:cNvPr id="243" name="Google Shape;243;p2"/>
          <p:cNvPicPr preferRelativeResize="0"/>
          <p:nvPr/>
        </p:nvPicPr>
        <p:blipFill rotWithShape="1">
          <a:blip r:embed="rId11">
            <a:alphaModFix/>
          </a:blip>
          <a:srcRect b="0" l="15192" r="12704" t="0"/>
          <a:stretch/>
        </p:blipFill>
        <p:spPr>
          <a:xfrm>
            <a:off x="634770" y="2154175"/>
            <a:ext cx="4219205" cy="3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"/>
          <p:cNvSpPr txBox="1"/>
          <p:nvPr/>
        </p:nvSpPr>
        <p:spPr>
          <a:xfrm>
            <a:off x="7587000" y="1089825"/>
            <a:ext cx="1509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sng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WORK FLOW</a:t>
            </a:r>
            <a:endParaRPr b="1" i="1" sz="1600" u="sng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7971325" y="1040775"/>
            <a:ext cx="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6877275" y="4034263"/>
            <a:ext cx="26112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 u="sng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TECHNOLOGY STACK</a:t>
            </a:r>
            <a:endParaRPr b="1" i="1" sz="1700" u="sng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2232598" y="3554425"/>
            <a:ext cx="207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TYLAM</a:t>
            </a:r>
            <a:endParaRPr b="1" i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1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VISIONS</a:t>
            </a:r>
            <a:endParaRPr b="1" i="1"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48" name="Google Shape;248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69168" y="5430294"/>
            <a:ext cx="444100" cy="4448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"/>
          <p:cNvSpPr/>
          <p:nvPr/>
        </p:nvSpPr>
        <p:spPr>
          <a:xfrm flipH="1" rot="10800000">
            <a:off x="11677500" y="1522325"/>
            <a:ext cx="487200" cy="246600"/>
          </a:xfrm>
          <a:prstGeom prst="roundRect">
            <a:avLst>
              <a:gd fmla="val 16667" name="adj"/>
            </a:avLst>
          </a:prstGeom>
          <a:solidFill>
            <a:srgbClr val="FBB831"/>
          </a:solidFill>
          <a:ln cap="flat" cmpd="sng" w="9525">
            <a:solidFill>
              <a:srgbClr val="FBB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"/>
          <p:cNvSpPr txBox="1"/>
          <p:nvPr/>
        </p:nvSpPr>
        <p:spPr>
          <a:xfrm>
            <a:off x="11663850" y="1445525"/>
            <a:ext cx="567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DISPLAY</a:t>
            </a:r>
            <a:endParaRPr sz="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>
            <p:ph type="title"/>
          </p:nvPr>
        </p:nvSpPr>
        <p:spPr>
          <a:xfrm>
            <a:off x="952499" y="1096346"/>
            <a:ext cx="57807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56" name="Google Shape;256;p3"/>
          <p:cNvSpPr txBox="1"/>
          <p:nvPr>
            <p:ph idx="2" type="body"/>
          </p:nvPr>
        </p:nvSpPr>
        <p:spPr>
          <a:xfrm>
            <a:off x="876300" y="22098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b="1" i="1" lang="en-US" sz="1800" u="sng"/>
              <a:t>Use Cases</a:t>
            </a:r>
            <a:r>
              <a:rPr b="1" i="1" lang="en-US" u="sng"/>
              <a:t>:</a:t>
            </a:r>
            <a:endParaRPr b="1" i="1" u="sng"/>
          </a:p>
        </p:txBody>
      </p:sp>
      <p:sp>
        <p:nvSpPr>
          <p:cNvPr id="257" name="Google Shape;257;p3"/>
          <p:cNvSpPr txBox="1"/>
          <p:nvPr>
            <p:ph idx="1" type="body"/>
          </p:nvPr>
        </p:nvSpPr>
        <p:spPr>
          <a:xfrm>
            <a:off x="952500" y="2656900"/>
            <a:ext cx="4838700" cy="201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Helps blind to recognise/detect faces and objects/texts.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Helps deaf to receive text of the input audio.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</a:t>
            </a:r>
            <a:endParaRPr sz="1800"/>
          </a:p>
          <a:p>
            <a:pPr indent="-2984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Converts text into audio output in order to help dumb people.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</a:t>
            </a:r>
            <a:endParaRPr sz="1800"/>
          </a:p>
        </p:txBody>
      </p:sp>
      <p:sp>
        <p:nvSpPr>
          <p:cNvPr id="258" name="Google Shape;258;p3"/>
          <p:cNvSpPr txBox="1"/>
          <p:nvPr>
            <p:ph idx="12" type="sldNum"/>
          </p:nvPr>
        </p:nvSpPr>
        <p:spPr>
          <a:xfrm>
            <a:off x="438150" y="6332220"/>
            <a:ext cx="52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741400"/>
            <a:ext cx="5300374" cy="50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"/>
          <p:cNvSpPr txBox="1"/>
          <p:nvPr/>
        </p:nvSpPr>
        <p:spPr>
          <a:xfrm>
            <a:off x="9258300" y="2525700"/>
            <a:ext cx="206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Over 5 percentage of the world’s population  i.e.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430 million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people are deaf.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7507625" y="2057400"/>
            <a:ext cx="8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Libre Franklin"/>
                <a:ea typeface="Libre Franklin"/>
                <a:cs typeface="Libre Franklin"/>
                <a:sym typeface="Libre Franklin"/>
              </a:rPr>
              <a:t>Blind</a:t>
            </a:r>
            <a:endParaRPr b="1"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9486900" y="2133600"/>
            <a:ext cx="89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Libre Franklin"/>
                <a:ea typeface="Libre Franklin"/>
                <a:cs typeface="Libre Franklin"/>
                <a:sym typeface="Libre Franklin"/>
              </a:rPr>
              <a:t>Deaf</a:t>
            </a:r>
            <a:endParaRPr b="1"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6254750" y="3276588"/>
            <a:ext cx="158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●"/>
            </a:pPr>
            <a:r>
              <a:rPr b="1"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39 million</a:t>
            </a:r>
            <a:r>
              <a:rPr lang="en-US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completely blind.</a:t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7545175" y="5438325"/>
            <a:ext cx="240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Approximately</a:t>
            </a: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 70 million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 of the people are mute.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5" name="Google Shape;265;p3"/>
          <p:cNvSpPr txBox="1"/>
          <p:nvPr/>
        </p:nvSpPr>
        <p:spPr>
          <a:xfrm>
            <a:off x="8289750" y="5007225"/>
            <a:ext cx="75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Libre Franklin"/>
                <a:ea typeface="Libre Franklin"/>
                <a:cs typeface="Libre Franklin"/>
                <a:sym typeface="Libre Franklin"/>
              </a:rPr>
              <a:t>Mute</a:t>
            </a:r>
            <a:endParaRPr b="1"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3"/>
          <p:cNvSpPr txBox="1"/>
          <p:nvPr/>
        </p:nvSpPr>
        <p:spPr>
          <a:xfrm>
            <a:off x="8149050" y="2958850"/>
            <a:ext cx="13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97.6 million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3"/>
          <p:cNvSpPr txBox="1"/>
          <p:nvPr/>
        </p:nvSpPr>
        <p:spPr>
          <a:xfrm>
            <a:off x="9177900" y="4369250"/>
            <a:ext cx="11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9 million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8" name="Google Shape;268;p3"/>
          <p:cNvSpPr txBox="1"/>
          <p:nvPr/>
        </p:nvSpPr>
        <p:spPr>
          <a:xfrm>
            <a:off x="7311300" y="4369238"/>
            <a:ext cx="115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34 million</a:t>
            </a:r>
            <a:endParaRPr b="1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9" name="Google Shape;269;p3"/>
          <p:cNvSpPr txBox="1"/>
          <p:nvPr/>
        </p:nvSpPr>
        <p:spPr>
          <a:xfrm>
            <a:off x="1352550" y="5359875"/>
            <a:ext cx="3649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*Kindly watch our video.This is the prototype of our product designed for blind. Similarly, it is done for deaf and dumb. </a:t>
            </a:r>
            <a:endParaRPr sz="1800"/>
          </a:p>
        </p:txBody>
      </p:sp>
      <p:sp>
        <p:nvSpPr>
          <p:cNvPr id="270" name="Google Shape;270;p3"/>
          <p:cNvSpPr txBox="1"/>
          <p:nvPr/>
        </p:nvSpPr>
        <p:spPr>
          <a:xfrm>
            <a:off x="1375800" y="4807100"/>
            <a:ext cx="5219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https://youtu.be/VX3HgsmD3CU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911600" y="4917150"/>
            <a:ext cx="523200" cy="24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"/>
          <p:cNvSpPr txBox="1"/>
          <p:nvPr/>
        </p:nvSpPr>
        <p:spPr>
          <a:xfrm>
            <a:off x="6362700" y="2375300"/>
            <a:ext cx="190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</a:pPr>
            <a:r>
              <a:rPr b="1" lang="en-US">
                <a:latin typeface="Libre Franklin"/>
                <a:ea typeface="Libre Franklin"/>
                <a:cs typeface="Libre Franklin"/>
                <a:sym typeface="Libre Franklin"/>
              </a:rPr>
              <a:t>285million </a:t>
            </a: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people are visually impaired.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3" name="Google Shape;273;p3"/>
          <p:cNvSpPr txBox="1"/>
          <p:nvPr/>
        </p:nvSpPr>
        <p:spPr>
          <a:xfrm>
            <a:off x="7244700" y="3756275"/>
            <a:ext cx="292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i="0" lang="en-US" sz="19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</a:t>
            </a:r>
            <a:r>
              <a:rPr b="1" i="0" lang="en-US" sz="16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 b="1" i="0" sz="17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"/>
          <p:cNvSpPr txBox="1"/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79" name="Google Shape;279;p4"/>
          <p:cNvSpPr txBox="1"/>
          <p:nvPr>
            <p:ph idx="1" type="body"/>
          </p:nvPr>
        </p:nvSpPr>
        <p:spPr>
          <a:xfrm>
            <a:off x="952498" y="1943099"/>
            <a:ext cx="11145000" cy="4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 Leader  Name  :    </a:t>
            </a:r>
            <a:r>
              <a:rPr b="1" lang="en-US" sz="1200">
                <a:solidFill>
                  <a:srgbClr val="7CA655"/>
                </a:solidFill>
              </a:rPr>
              <a:t>YOGARAJAN J</a:t>
            </a:r>
            <a:endParaRPr b="1" sz="1200">
              <a:solidFill>
                <a:srgbClr val="7CA65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/>
              <a:t>	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/>
              <a:t>B.E       ECE	 1st Year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1 Name:  </a:t>
            </a:r>
            <a:r>
              <a:rPr b="1" lang="en-US" sz="1200">
                <a:solidFill>
                  <a:srgbClr val="7CA655"/>
                </a:solidFill>
              </a:rPr>
              <a:t>ABISHEK MERVIN J</a:t>
            </a:r>
            <a:endParaRPr>
              <a:solidFill>
                <a:srgbClr val="7CA65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B.E</a:t>
            </a:r>
            <a:r>
              <a:rPr lang="en-US" sz="1200"/>
              <a:t>	ECE	 1st Year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2 Name: </a:t>
            </a:r>
            <a:r>
              <a:rPr b="1" lang="en-US" sz="1200">
                <a:solidFill>
                  <a:srgbClr val="7CA655"/>
                </a:solidFill>
              </a:rPr>
              <a:t>ASHIKA MARIYA R</a:t>
            </a:r>
            <a:endParaRPr>
              <a:solidFill>
                <a:srgbClr val="7CA65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B.E	ECE	 1st Year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3 Name:  </a:t>
            </a:r>
            <a:r>
              <a:rPr b="1" lang="en-US" sz="1200">
                <a:solidFill>
                  <a:srgbClr val="7CA655"/>
                </a:solidFill>
              </a:rPr>
              <a:t>MAHIZHAN A</a:t>
            </a:r>
            <a:endParaRPr b="1" sz="1200">
              <a:solidFill>
                <a:srgbClr val="7CA65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B.E	ECE	 1st Year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4 Name:  </a:t>
            </a:r>
            <a:r>
              <a:rPr b="1" lang="en-US" sz="1200">
                <a:solidFill>
                  <a:srgbClr val="7CA655"/>
                </a:solidFill>
              </a:rPr>
              <a:t>LEO WILLIAM G</a:t>
            </a:r>
            <a:endParaRPr b="1" sz="1200">
              <a:solidFill>
                <a:srgbClr val="7CA65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B.E	CSE	 1st Year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b="1" lang="en-US" sz="1200">
                <a:solidFill>
                  <a:srgbClr val="5D7C3F"/>
                </a:solidFill>
              </a:rPr>
              <a:t>Team Member 5 Name: </a:t>
            </a:r>
            <a:r>
              <a:rPr b="1" lang="en-US" sz="1200">
                <a:solidFill>
                  <a:srgbClr val="7CA655"/>
                </a:solidFill>
              </a:rPr>
              <a:t>TARUN V SHEKAR</a:t>
            </a:r>
            <a:endParaRPr b="1" sz="1200">
              <a:solidFill>
                <a:srgbClr val="7CA65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B.E	ECE	 1st Year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1 Name: </a:t>
            </a:r>
            <a:r>
              <a:rPr b="1" lang="en-US" sz="1200"/>
              <a:t>MR. </a:t>
            </a:r>
            <a:r>
              <a:rPr b="1" lang="en-US" sz="1200"/>
              <a:t>MAHIMAI DON BOSCO FP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Category: ACADEMIC			Expertise: Embedded system and IOT	                                                        Domain Experience: 12 years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b="1" lang="en-US" sz="1200">
                <a:solidFill>
                  <a:srgbClr val="804160"/>
                </a:solidFill>
              </a:rPr>
              <a:t>Team Mentor 2 Name: </a:t>
            </a:r>
            <a:r>
              <a:rPr b="1" lang="en-US" sz="1200"/>
              <a:t>DR. ANITHA JULIETTE</a:t>
            </a:r>
            <a:endParaRPr b="1"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/>
              <a:t>Category: ACADEMIC		 	Expertise: </a:t>
            </a:r>
            <a:r>
              <a:rPr lang="en-US" sz="1200"/>
              <a:t>Electronic System Design and VLSI design</a:t>
            </a:r>
            <a:r>
              <a:rPr lang="en-US" sz="1200"/>
              <a:t> 		Domain Experience: 14 years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