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1"/>
  </p:notesMasterIdLst>
  <p:sldIdLst>
    <p:sldId id="256" r:id="rId2"/>
    <p:sldId id="276" r:id="rId3"/>
    <p:sldId id="270" r:id="rId4"/>
    <p:sldId id="258" r:id="rId5"/>
    <p:sldId id="271" r:id="rId6"/>
    <p:sldId id="264" r:id="rId7"/>
    <p:sldId id="266" r:id="rId8"/>
    <p:sldId id="259" r:id="rId9"/>
    <p:sldId id="265" r:id="rId10"/>
    <p:sldId id="261" r:id="rId11"/>
    <p:sldId id="262" r:id="rId12"/>
    <p:sldId id="273" r:id="rId13"/>
    <p:sldId id="269" r:id="rId14"/>
    <p:sldId id="274" r:id="rId15"/>
    <p:sldId id="275" r:id="rId16"/>
    <p:sldId id="268" r:id="rId17"/>
    <p:sldId id="263" r:id="rId18"/>
    <p:sldId id="267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ey\Desktop\MentorMe%20Directory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none" spc="50" normalizeH="0" baseline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pPr>
            <a:r>
              <a:rPr lang="en-AU" sz="1200" b="1">
                <a:solidFill>
                  <a:schemeClr val="accent5"/>
                </a:solidFill>
              </a:rPr>
              <a:t>Burn Down Chart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none" spc="50" normalizeH="0" baseline="0">
              <a:solidFill>
                <a:schemeClr val="accent5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002542650918613E-2"/>
          <c:y val="0.23938569985013497"/>
          <c:w val="0.89373888747777497"/>
          <c:h val="0.70959135316418775"/>
        </c:manualLayout>
      </c:layout>
      <c:scatterChart>
        <c:scatterStyle val="lineMarker"/>
        <c:varyColors val="0"/>
        <c:ser>
          <c:idx val="0"/>
          <c:order val="0"/>
          <c:tx>
            <c:strRef>
              <c:f>'[MentorMe Directory.xlsx]Sheet1'!$A$1</c:f>
              <c:strCache>
                <c:ptCount val="1"/>
                <c:pt idx="0">
                  <c:v>Burn Down Chart</c:v>
                </c:pt>
              </c:strCache>
            </c:strRef>
          </c:tx>
          <c:spPr>
            <a:ln w="19050" cap="rnd">
              <a:solidFill>
                <a:schemeClr val="accent1">
                  <a:alpha val="6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1">
                    <a:alpha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'[MentorMe Directory.xlsx]Sheet1'!$B$3:$B$14</c:f>
              <c:numCache>
                <c:formatCode>General</c:formatCode>
                <c:ptCount val="12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</c:numCache>
            </c:numRef>
          </c:xVal>
          <c:yVal>
            <c:numRef>
              <c:f>'[MentorMe Directory.xlsx]Sheet1'!$A$3:$A$14</c:f>
              <c:numCache>
                <c:formatCode>General</c:formatCode>
                <c:ptCount val="12"/>
                <c:pt idx="0">
                  <c:v>80</c:v>
                </c:pt>
                <c:pt idx="1">
                  <c:v>78</c:v>
                </c:pt>
                <c:pt idx="2">
                  <c:v>68</c:v>
                </c:pt>
                <c:pt idx="3">
                  <c:v>58</c:v>
                </c:pt>
                <c:pt idx="4">
                  <c:v>48</c:v>
                </c:pt>
                <c:pt idx="5">
                  <c:v>38</c:v>
                </c:pt>
                <c:pt idx="6">
                  <c:v>27</c:v>
                </c:pt>
                <c:pt idx="7">
                  <c:v>27</c:v>
                </c:pt>
                <c:pt idx="8">
                  <c:v>18</c:v>
                </c:pt>
                <c:pt idx="9">
                  <c:v>10</c:v>
                </c:pt>
                <c:pt idx="10">
                  <c:v>5</c:v>
                </c:pt>
                <c:pt idx="1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5A-4549-A430-A536F8A70FA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449659688"/>
        <c:axId val="449660344"/>
      </c:scatterChart>
      <c:valAx>
        <c:axId val="449659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660344"/>
        <c:crosses val="autoZero"/>
        <c:crossBetween val="midCat"/>
      </c:valAx>
      <c:valAx>
        <c:axId val="449660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659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0.67144</cdr:x>
      <cdr:y>0.37193</cdr:y>
    </cdr:from>
    <cdr:to>
      <cdr:x>0.89742</cdr:x>
      <cdr:y>0.54611</cdr:y>
    </cdr:to>
    <cdr:sp macro="" textlink="">
      <cdr:nvSpPr>
        <cdr:cNvPr id="2" name="对话气泡: 圆角矩形 1">
          <a:extLst xmlns:a="http://schemas.openxmlformats.org/drawingml/2006/main">
            <a:ext uri="{FF2B5EF4-FFF2-40B4-BE49-F238E27FC236}">
              <a16:creationId xmlns:a16="http://schemas.microsoft.com/office/drawing/2014/main" id="{C536932D-D7BC-4D4C-A9E4-E64B00B53534}"/>
            </a:ext>
          </a:extLst>
        </cdr:cNvPr>
        <cdr:cNvSpPr/>
      </cdr:nvSpPr>
      <cdr:spPr>
        <a:xfrm xmlns:a="http://schemas.openxmlformats.org/drawingml/2006/main">
          <a:off x="4069946" y="989045"/>
          <a:ext cx="1369801" cy="463188"/>
        </a:xfrm>
        <a:prstGeom xmlns:a="http://schemas.openxmlformats.org/drawingml/2006/main" prst="wedgeRoundRectCallout">
          <a:avLst>
            <a:gd name="adj1" fmla="val -58051"/>
            <a:gd name="adj2" fmla="val 123245"/>
            <a:gd name="adj3" fmla="val 16667"/>
          </a:avLst>
        </a:prstGeom>
      </cdr:spPr>
      <cdr:style>
        <a:lnRef xmlns:a="http://schemas.openxmlformats.org/drawingml/2006/main" idx="2">
          <a:schemeClr val="accent4">
            <a:shade val="50000"/>
          </a:schemeClr>
        </a:lnRef>
        <a:fillRef xmlns:a="http://schemas.openxmlformats.org/drawingml/2006/main" idx="1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sz="1000" b="1"/>
            <a:t>Week 10</a:t>
          </a:r>
        </a:p>
        <a:p xmlns:a="http://schemas.openxmlformats.org/drawingml/2006/main">
          <a:pPr algn="ctr"/>
          <a:r>
            <a:rPr lang="en-US" sz="1000" b="1"/>
            <a:t>Mid-Term Break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1402E-E743-4BA9-A4E8-123B24B5A7F5}" type="datetimeFigureOut">
              <a:rPr lang="en-AU" smtClean="0"/>
              <a:t>17/10/2017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7D77B-2583-4122-A0FC-9AA1DBA361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07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7D77B-2583-4122-A0FC-9AA1DBA3618A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874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1E3E-D70D-4FE2-B2D0-DF6F5C6AE282}" type="datetime1">
              <a:rPr lang="en-AU" smtClean="0"/>
              <a:t>17/10/2017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0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5C64-51AB-497E-8B04-4583AFEA82A1}" type="datetime1">
              <a:rPr lang="en-AU" smtClean="0"/>
              <a:t>17/10/2017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30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D33A-F622-4562-BD19-245DE9E1BBBB}" type="datetime1">
              <a:rPr lang="en-AU" smtClean="0"/>
              <a:t>17/10/2017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604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4296-5DF0-490C-9AFA-BD9E5EADE0FD}" type="datetime1">
              <a:rPr lang="en-AU" smtClean="0"/>
              <a:t>17/10/2017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956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A188-86EC-4FBC-A6FB-439CB584AF9D}" type="datetime1">
              <a:rPr lang="en-AU" smtClean="0"/>
              <a:t>17/10/2017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96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E7CBE-8E4D-41C2-85B7-D0EA82E272E8}" type="datetime1">
              <a:rPr lang="en-AU" smtClean="0"/>
              <a:t>17/10/2017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18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F450-6B62-4FC2-9E14-2CD30A8052D4}" type="datetime1">
              <a:rPr lang="en-AU" smtClean="0"/>
              <a:t>17/10/2017</a:t>
            </a:fld>
            <a:endParaRPr lang="en-A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540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35BA-B91F-4683-BF57-DFD20F2103F8}" type="datetime1">
              <a:rPr lang="en-AU" smtClean="0"/>
              <a:t>17/10/2017</a:t>
            </a:fld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878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6251-0EEB-41DB-9AC8-757ECE45DE01}" type="datetime1">
              <a:rPr lang="en-AU" smtClean="0"/>
              <a:t>17/10/2017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596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0FE2-FCB3-4677-ADAA-30E4019E2791}" type="datetime1">
              <a:rPr lang="en-AU" smtClean="0"/>
              <a:t>17/10/2017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423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5498-4039-435D-B8E1-6AA64BB82F7A}" type="datetime1">
              <a:rPr lang="en-AU" smtClean="0"/>
              <a:t>17/10/2017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43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DEC01F0-2557-4CE5-848B-B0920C9AB9A0}" type="datetime1">
              <a:rPr lang="en-AU" smtClean="0"/>
              <a:t>17/10/2017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57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llow.com/zestimate/" TargetMode="External"/><Relationship Id="rId2" Type="http://schemas.openxmlformats.org/officeDocument/2006/relationships/hyperlink" Target="https://www.kaggle.com/c/zillow-prize-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143" y="1295640"/>
            <a:ext cx="10493600" cy="2869372"/>
          </a:xfrm>
        </p:spPr>
        <p:txBody>
          <a:bodyPr>
            <a:normAutofit/>
          </a:bodyPr>
          <a:lstStyle/>
          <a:p>
            <a:r>
              <a:rPr lang="en-AU" dirty="0"/>
              <a:t>Forecasting </a:t>
            </a:r>
            <a:br>
              <a:rPr lang="en-AU" dirty="0"/>
            </a:br>
            <a:r>
              <a:rPr lang="en-AU" dirty="0" err="1"/>
              <a:t>Zestimate</a:t>
            </a:r>
            <a:r>
              <a:rPr lang="en-AU" dirty="0"/>
              <a:t> Error for Zillow </a:t>
            </a:r>
            <a:br>
              <a:rPr lang="en-AU" dirty="0"/>
            </a:br>
            <a:r>
              <a:rPr lang="en-AU" sz="3600" dirty="0"/>
              <a:t>A </a:t>
            </a:r>
            <a:r>
              <a:rPr lang="en-AU" sz="3600" dirty="0" smtClean="0"/>
              <a:t>Development Project</a:t>
            </a:r>
            <a:r>
              <a:rPr lang="en-AU" sz="3600" dirty="0"/>
              <a:t/>
            </a:r>
            <a:br>
              <a:rPr lang="en-AU" sz="3600" dirty="0"/>
            </a:br>
            <a:r>
              <a:rPr lang="en-AU" sz="3600" dirty="0"/>
              <a:t>IFN701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143" y="4670246"/>
            <a:ext cx="7315200" cy="914400"/>
          </a:xfrm>
        </p:spPr>
        <p:txBody>
          <a:bodyPr/>
          <a:lstStyle/>
          <a:p>
            <a:r>
              <a:rPr lang="en-AU"/>
              <a:t>Student: </a:t>
            </a:r>
            <a:r>
              <a:rPr lang="en-AU" err="1"/>
              <a:t>Linni</a:t>
            </a:r>
            <a:r>
              <a:rPr lang="en-AU"/>
              <a:t> QIN (n9632981)</a:t>
            </a:r>
          </a:p>
          <a:p>
            <a:r>
              <a:rPr lang="en-AU"/>
              <a:t>Supervisor: Dr Guido </a:t>
            </a:r>
            <a:r>
              <a:rPr lang="en-AU" err="1"/>
              <a:t>Zuccon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59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856FE-FBEE-4D26-AAF7-A505AC35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12" y="735414"/>
            <a:ext cx="3255392" cy="2083113"/>
          </a:xfrm>
        </p:spPr>
        <p:txBody>
          <a:bodyPr/>
          <a:lstStyle/>
          <a:p>
            <a:r>
              <a:rPr lang="en-AU"/>
              <a:t>Scrum Tool to Manage Project Process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3536D5-87D7-442C-98F1-0FD45792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10</a:t>
            </a:fld>
            <a:endParaRPr lang="en-AU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040CAE43-57A0-41F6-8386-9DC80DC0E1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357811"/>
              </p:ext>
            </p:extLst>
          </p:nvPr>
        </p:nvGraphicFramePr>
        <p:xfrm>
          <a:off x="4273420" y="0"/>
          <a:ext cx="6061559" cy="2659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D13584E3-68DD-481B-A64D-C0B38D6B3EC5}"/>
              </a:ext>
            </a:extLst>
          </p:cNvPr>
          <p:cNvGrpSpPr/>
          <p:nvPr/>
        </p:nvGrpSpPr>
        <p:grpSpPr>
          <a:xfrm>
            <a:off x="1502725" y="2547483"/>
            <a:ext cx="10149650" cy="3743553"/>
            <a:chOff x="1726660" y="2612797"/>
            <a:chExt cx="10149650" cy="374355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E344C25-7DC3-460E-ADA1-A6E54C679A33}"/>
                </a:ext>
              </a:extLst>
            </p:cNvPr>
            <p:cNvPicPr/>
            <p:nvPr/>
          </p:nvPicPr>
          <p:blipFill rotWithShape="1">
            <a:blip r:embed="rId3"/>
            <a:srcRect l="15289" t="31200" r="15976" b="12243"/>
            <a:stretch/>
          </p:blipFill>
          <p:spPr bwMode="auto">
            <a:xfrm>
              <a:off x="1726660" y="3247053"/>
              <a:ext cx="10149650" cy="310929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8" name="右大括号 7">
              <a:extLst>
                <a:ext uri="{FF2B5EF4-FFF2-40B4-BE49-F238E27FC236}">
                  <a16:creationId xmlns:a16="http://schemas.microsoft.com/office/drawing/2014/main" id="{E6839C06-A462-47B5-9FC7-2AAB98867B48}"/>
                </a:ext>
              </a:extLst>
            </p:cNvPr>
            <p:cNvSpPr/>
            <p:nvPr/>
          </p:nvSpPr>
          <p:spPr>
            <a:xfrm rot="16200000">
              <a:off x="3112535" y="2677728"/>
              <a:ext cx="446639" cy="1635712"/>
            </a:xfrm>
            <a:prstGeom prst="rightBrace">
              <a:avLst/>
            </a:prstGeom>
            <a:ln w="3492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右大括号 8">
              <a:extLst>
                <a:ext uri="{FF2B5EF4-FFF2-40B4-BE49-F238E27FC236}">
                  <a16:creationId xmlns:a16="http://schemas.microsoft.com/office/drawing/2014/main" id="{14583233-23EF-4EC7-A14E-180506401B73}"/>
                </a:ext>
              </a:extLst>
            </p:cNvPr>
            <p:cNvSpPr/>
            <p:nvPr/>
          </p:nvSpPr>
          <p:spPr>
            <a:xfrm rot="16200000">
              <a:off x="6496473" y="2677728"/>
              <a:ext cx="446639" cy="1635712"/>
            </a:xfrm>
            <a:prstGeom prst="rightBrace">
              <a:avLst/>
            </a:prstGeom>
            <a:ln w="3492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右大括号 9">
              <a:extLst>
                <a:ext uri="{FF2B5EF4-FFF2-40B4-BE49-F238E27FC236}">
                  <a16:creationId xmlns:a16="http://schemas.microsoft.com/office/drawing/2014/main" id="{C9ECDD76-65BA-4E46-AD25-099D6932E0BC}"/>
                </a:ext>
              </a:extLst>
            </p:cNvPr>
            <p:cNvSpPr/>
            <p:nvPr/>
          </p:nvSpPr>
          <p:spPr>
            <a:xfrm rot="16200000">
              <a:off x="9007984" y="3243227"/>
              <a:ext cx="517795" cy="880196"/>
            </a:xfrm>
            <a:prstGeom prst="rightBrace">
              <a:avLst/>
            </a:prstGeom>
            <a:ln w="3492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右大括号 12">
              <a:extLst>
                <a:ext uri="{FF2B5EF4-FFF2-40B4-BE49-F238E27FC236}">
                  <a16:creationId xmlns:a16="http://schemas.microsoft.com/office/drawing/2014/main" id="{9355DC52-551E-4631-B504-553FFCA27367}"/>
                </a:ext>
              </a:extLst>
            </p:cNvPr>
            <p:cNvSpPr/>
            <p:nvPr/>
          </p:nvSpPr>
          <p:spPr>
            <a:xfrm rot="16200000">
              <a:off x="10700603" y="3225407"/>
              <a:ext cx="517795" cy="880196"/>
            </a:xfrm>
            <a:prstGeom prst="rightBrace">
              <a:avLst/>
            </a:prstGeom>
            <a:ln w="3492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55AA60D-A1A3-472B-BF8B-5BDE265F4082}"/>
                </a:ext>
              </a:extLst>
            </p:cNvPr>
            <p:cNvSpPr/>
            <p:nvPr/>
          </p:nvSpPr>
          <p:spPr>
            <a:xfrm>
              <a:off x="2164083" y="2942417"/>
              <a:ext cx="2332157" cy="3172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/>
                <a:t>Phase 1: Data Preparation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8BD48AF-1084-4AD3-B540-2F1E70AC5E8C}"/>
                </a:ext>
              </a:extLst>
            </p:cNvPr>
            <p:cNvSpPr/>
            <p:nvPr/>
          </p:nvSpPr>
          <p:spPr>
            <a:xfrm>
              <a:off x="5553713" y="2926536"/>
              <a:ext cx="2332157" cy="3172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/>
                <a:t>Phase 2: Data Analysis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19842078-4BF4-44A5-8E52-95A00F2A44D3}"/>
                </a:ext>
              </a:extLst>
            </p:cNvPr>
            <p:cNvSpPr/>
            <p:nvPr/>
          </p:nvSpPr>
          <p:spPr>
            <a:xfrm>
              <a:off x="8469020" y="2883841"/>
              <a:ext cx="1586180" cy="51696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/>
                <a:t>Phase 3: </a:t>
              </a:r>
            </a:p>
            <a:p>
              <a:pPr algn="ctr"/>
              <a:r>
                <a:rPr lang="en-AU" sz="1400" b="1"/>
                <a:t>Result Reflection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84406E8-FCD0-4EAD-A21D-5E19F791E0EC}"/>
                </a:ext>
              </a:extLst>
            </p:cNvPr>
            <p:cNvSpPr/>
            <p:nvPr/>
          </p:nvSpPr>
          <p:spPr>
            <a:xfrm>
              <a:off x="10175709" y="2612797"/>
              <a:ext cx="1580092" cy="761252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/>
                <a:t>Phase 4: </a:t>
              </a:r>
            </a:p>
            <a:p>
              <a:pPr algn="ctr"/>
              <a:r>
                <a:rPr lang="en-AU" sz="1400" b="1"/>
                <a:t>Result </a:t>
              </a:r>
            </a:p>
            <a:p>
              <a:pPr algn="ctr"/>
              <a:r>
                <a:rPr lang="en-AU" sz="1400" b="1"/>
                <a:t>Dissemination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5245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E1AA0-405C-414F-B27B-3D2210F3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3</a:t>
            </a:r>
            <a:r>
              <a:rPr lang="en-AU" baseline="30000"/>
              <a:t>rd</a:t>
            </a:r>
            <a:r>
              <a:rPr lang="en-AU"/>
              <a:t> Party Tool to Save Project Process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1CFF8-28F8-4209-AFED-574C1DE16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963" y="864108"/>
            <a:ext cx="7629505" cy="5120640"/>
          </a:xfrm>
        </p:spPr>
        <p:txBody>
          <a:bodyPr/>
          <a:lstStyle/>
          <a:p>
            <a:r>
              <a:rPr lang="en-AU"/>
              <a:t>GitHub</a:t>
            </a:r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078AA-AE16-4D29-9B82-89F25F07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E67122A7-723D-4C3E-BAFE-5FD1143E16F9}" type="slidenum">
              <a:rPr lang="en-AU" smtClean="0"/>
              <a:t>11</a:t>
            </a:fld>
            <a:endParaRPr lang="en-AU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9B2D14-4EA8-40F4-9BCB-585531F3C40B}"/>
              </a:ext>
            </a:extLst>
          </p:cNvPr>
          <p:cNvGrpSpPr/>
          <p:nvPr/>
        </p:nvGrpSpPr>
        <p:grpSpPr>
          <a:xfrm>
            <a:off x="3692573" y="889493"/>
            <a:ext cx="7846457" cy="5130730"/>
            <a:chOff x="3692573" y="889493"/>
            <a:chExt cx="7846457" cy="513073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C081971-C66C-4816-AFD9-43BCF42DCC4A}"/>
                </a:ext>
              </a:extLst>
            </p:cNvPr>
            <p:cNvGrpSpPr/>
            <p:nvPr/>
          </p:nvGrpSpPr>
          <p:grpSpPr>
            <a:xfrm>
              <a:off x="3692573" y="889493"/>
              <a:ext cx="7846457" cy="3237244"/>
              <a:chOff x="4120002" y="2948808"/>
              <a:chExt cx="6366414" cy="3064039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CC1D44AF-5987-46E3-B4E4-1C2C2D32E8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2713" t="16387" r="16382" b="48227"/>
              <a:stretch/>
            </p:blipFill>
            <p:spPr>
              <a:xfrm>
                <a:off x="4200085" y="3586088"/>
                <a:ext cx="6206247" cy="2426759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69CCBE1C-F659-4D47-A356-AECB8C6116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3883" t="8369" r="15186" b="77447"/>
              <a:stretch/>
            </p:blipFill>
            <p:spPr>
              <a:xfrm>
                <a:off x="4120002" y="2948808"/>
                <a:ext cx="6366414" cy="716132"/>
              </a:xfrm>
              <a:prstGeom prst="rect">
                <a:avLst/>
              </a:prstGeom>
            </p:spPr>
          </p:pic>
        </p:grpSp>
        <p:sp>
          <p:nvSpPr>
            <p:cNvPr id="9" name="右大括号 8">
              <a:extLst>
                <a:ext uri="{FF2B5EF4-FFF2-40B4-BE49-F238E27FC236}">
                  <a16:creationId xmlns:a16="http://schemas.microsoft.com/office/drawing/2014/main" id="{54A91566-8D3D-4249-AD3D-75E26DE69009}"/>
                </a:ext>
              </a:extLst>
            </p:cNvPr>
            <p:cNvSpPr/>
            <p:nvPr/>
          </p:nvSpPr>
          <p:spPr>
            <a:xfrm rot="5400000">
              <a:off x="5509864" y="2965567"/>
              <a:ext cx="526384" cy="2693942"/>
            </a:xfrm>
            <a:prstGeom prst="rightBrace">
              <a:avLst/>
            </a:prstGeom>
            <a:ln w="317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AE81D4A-64ED-4A8C-873D-81B0795388A1}"/>
                </a:ext>
              </a:extLst>
            </p:cNvPr>
            <p:cNvSpPr/>
            <p:nvPr/>
          </p:nvSpPr>
          <p:spPr>
            <a:xfrm>
              <a:off x="4746788" y="4615922"/>
              <a:ext cx="2052536" cy="54342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/>
                <a:t>Phase 1: </a:t>
              </a:r>
            </a:p>
            <a:p>
              <a:pPr algn="ctr"/>
              <a:r>
                <a:rPr lang="en-AU" sz="1200" b="1"/>
                <a:t>Data Preparation</a:t>
              </a:r>
            </a:p>
          </p:txBody>
        </p:sp>
        <p:sp>
          <p:nvSpPr>
            <p:cNvPr id="11" name="右大括号 10">
              <a:extLst>
                <a:ext uri="{FF2B5EF4-FFF2-40B4-BE49-F238E27FC236}">
                  <a16:creationId xmlns:a16="http://schemas.microsoft.com/office/drawing/2014/main" id="{A9AF531B-5D43-46B9-9598-10CB64AE8EB5}"/>
                </a:ext>
              </a:extLst>
            </p:cNvPr>
            <p:cNvSpPr/>
            <p:nvPr/>
          </p:nvSpPr>
          <p:spPr>
            <a:xfrm rot="5400000">
              <a:off x="8147523" y="3021850"/>
              <a:ext cx="526384" cy="2581376"/>
            </a:xfrm>
            <a:prstGeom prst="rightBrace">
              <a:avLst/>
            </a:prstGeom>
            <a:ln w="317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FF1D2CD-A3EF-4BE1-9DD6-F96B5C40CDDB}"/>
                </a:ext>
              </a:extLst>
            </p:cNvPr>
            <p:cNvSpPr/>
            <p:nvPr/>
          </p:nvSpPr>
          <p:spPr>
            <a:xfrm>
              <a:off x="7369715" y="4615922"/>
              <a:ext cx="2052536" cy="54342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/>
                <a:t>Phase 2: </a:t>
              </a:r>
            </a:p>
            <a:p>
              <a:pPr algn="ctr"/>
              <a:r>
                <a:rPr lang="en-AU" sz="1200" b="1"/>
                <a:t>Data Analysis</a:t>
              </a:r>
            </a:p>
          </p:txBody>
        </p:sp>
        <p:sp>
          <p:nvSpPr>
            <p:cNvPr id="13" name="右大括号 12">
              <a:extLst>
                <a:ext uri="{FF2B5EF4-FFF2-40B4-BE49-F238E27FC236}">
                  <a16:creationId xmlns:a16="http://schemas.microsoft.com/office/drawing/2014/main" id="{479C3C2A-5AA4-4E51-AD71-A5BECB25B2C8}"/>
                </a:ext>
              </a:extLst>
            </p:cNvPr>
            <p:cNvSpPr/>
            <p:nvPr/>
          </p:nvSpPr>
          <p:spPr>
            <a:xfrm rot="5400000">
              <a:off x="10109694" y="3690177"/>
              <a:ext cx="526384" cy="1244723"/>
            </a:xfrm>
            <a:prstGeom prst="rightBrace">
              <a:avLst/>
            </a:prstGeom>
            <a:ln w="317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825DF6D-AD41-444A-A091-463322B3CC2F}"/>
                </a:ext>
              </a:extLst>
            </p:cNvPr>
            <p:cNvSpPr/>
            <p:nvPr/>
          </p:nvSpPr>
          <p:spPr>
            <a:xfrm>
              <a:off x="9686122" y="4611206"/>
              <a:ext cx="1373528" cy="54342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/>
                <a:t>Phase 3: </a:t>
              </a:r>
            </a:p>
            <a:p>
              <a:pPr algn="ctr"/>
              <a:r>
                <a:rPr lang="en-AU" sz="1200" b="1"/>
                <a:t>Result Reflection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479E56B0-42CB-4CB7-BF8A-CB512B19DD45}"/>
                </a:ext>
              </a:extLst>
            </p:cNvPr>
            <p:cNvSpPr/>
            <p:nvPr/>
          </p:nvSpPr>
          <p:spPr>
            <a:xfrm>
              <a:off x="7369715" y="5476800"/>
              <a:ext cx="3758430" cy="543423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200" b="1"/>
                <a:t>Oct. 16 ~ Oct. 27:            Phase 4:  Result Dissemination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092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AC928-E17D-4CBE-9C0F-3D4168E4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1" y="1123836"/>
            <a:ext cx="2947482" cy="4601183"/>
          </a:xfrm>
        </p:spPr>
        <p:txBody>
          <a:bodyPr/>
          <a:lstStyle/>
          <a:p>
            <a:r>
              <a:rPr lang="en-AU" dirty="0"/>
              <a:t>Outcomes 1</a:t>
            </a:r>
            <a:br>
              <a:rPr lang="en-AU" dirty="0"/>
            </a:br>
            <a:r>
              <a:rPr lang="en-AU" dirty="0"/>
              <a:t>Data Analysis Report</a:t>
            </a:r>
            <a:br>
              <a:rPr lang="en-AU" dirty="0"/>
            </a:br>
            <a:r>
              <a:rPr lang="en-AU" dirty="0"/>
              <a:t>- Part 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4182E2-1B36-4991-AE8E-F6474774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12</a:t>
            </a:fld>
            <a:endParaRPr lang="en-AU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08CBB88-5BD6-4668-B742-2E996BCD0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55375"/>
              </p:ext>
            </p:extLst>
          </p:nvPr>
        </p:nvGraphicFramePr>
        <p:xfrm>
          <a:off x="2779298" y="551887"/>
          <a:ext cx="8958612" cy="5559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714">
                  <a:extLst>
                    <a:ext uri="{9D8B030D-6E8A-4147-A177-3AD203B41FA5}">
                      <a16:colId xmlns:a16="http://schemas.microsoft.com/office/drawing/2014/main" val="992621664"/>
                    </a:ext>
                  </a:extLst>
                </a:gridCol>
                <a:gridCol w="3256384">
                  <a:extLst>
                    <a:ext uri="{9D8B030D-6E8A-4147-A177-3AD203B41FA5}">
                      <a16:colId xmlns:a16="http://schemas.microsoft.com/office/drawing/2014/main" val="2632922853"/>
                    </a:ext>
                  </a:extLst>
                </a:gridCol>
                <a:gridCol w="2808514">
                  <a:extLst>
                    <a:ext uri="{9D8B030D-6E8A-4147-A177-3AD203B41FA5}">
                      <a16:colId xmlns:a16="http://schemas.microsoft.com/office/drawing/2014/main" val="2622698242"/>
                    </a:ext>
                  </a:extLst>
                </a:gridCol>
              </a:tblGrid>
              <a:tr h="381471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TO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062312"/>
                  </a:ext>
                </a:extLst>
              </a:tr>
              <a:tr h="953678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accent4"/>
                          </a:solidFill>
                        </a:rPr>
                        <a:t>Explore the relationship between 57 variables and </a:t>
                      </a:r>
                      <a:r>
                        <a:rPr lang="en-AU" err="1">
                          <a:solidFill>
                            <a:schemeClr val="accent4"/>
                          </a:solidFill>
                        </a:rPr>
                        <a:t>logerror</a:t>
                      </a:r>
                      <a:endParaRPr lang="en-AU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No direct correlation existing between and </a:t>
                      </a:r>
                      <a:r>
                        <a:rPr lang="en-AU" sz="1800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logerror</a:t>
                      </a:r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 and other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17176"/>
                  </a:ext>
                </a:extLst>
              </a:tr>
              <a:tr h="953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Identify the right type of prediction model</a:t>
                      </a:r>
                    </a:p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endParaRPr lang="en-AU" sz="18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82010"/>
                  </a:ext>
                </a:extLst>
              </a:tr>
              <a:tr h="953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Find out the important variables to build a fit model</a:t>
                      </a:r>
                    </a:p>
                    <a:p>
                      <a:endParaRPr lang="en-AU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97097"/>
                  </a:ext>
                </a:extLst>
              </a:tr>
              <a:tr h="139259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Determine the suitable size of the training data and 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949781"/>
                  </a:ext>
                </a:extLst>
              </a:tr>
              <a:tr h="924567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Evaluate the effectiveness of the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616936"/>
                  </a:ext>
                </a:extLst>
              </a:tr>
            </a:tbl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04F5F5EC-F842-442B-B034-12A9054B3EDD}"/>
              </a:ext>
            </a:extLst>
          </p:cNvPr>
          <p:cNvGrpSpPr/>
          <p:nvPr/>
        </p:nvGrpSpPr>
        <p:grpSpPr>
          <a:xfrm>
            <a:off x="5158800" y="415306"/>
            <a:ext cx="6931617" cy="6018244"/>
            <a:chOff x="4834438" y="551887"/>
            <a:chExt cx="7057429" cy="588445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66ED15D-DF07-4182-BB5D-598EEDB815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250" t="13191" r="27314" b="15035"/>
            <a:stretch/>
          </p:blipFill>
          <p:spPr>
            <a:xfrm>
              <a:off x="4834438" y="551887"/>
              <a:ext cx="7057429" cy="5884453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4A38623-313C-4663-8301-E8EECC2FE976}"/>
                </a:ext>
              </a:extLst>
            </p:cNvPr>
            <p:cNvSpPr/>
            <p:nvPr/>
          </p:nvSpPr>
          <p:spPr>
            <a:xfrm>
              <a:off x="7132640" y="1369817"/>
              <a:ext cx="251927" cy="50665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2D64200-56C8-4333-A2B7-77919405A901}"/>
                </a:ext>
              </a:extLst>
            </p:cNvPr>
            <p:cNvSpPr/>
            <p:nvPr/>
          </p:nvSpPr>
          <p:spPr>
            <a:xfrm rot="5400000">
              <a:off x="8647310" y="-101310"/>
              <a:ext cx="251927" cy="50665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6225" t="27037" r="26160" b="44805"/>
          <a:stretch/>
        </p:blipFill>
        <p:spPr>
          <a:xfrm>
            <a:off x="1888211" y="1524394"/>
            <a:ext cx="8381204" cy="35291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68997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AC928-E17D-4CBE-9C0F-3D4168E4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2947482" cy="4601183"/>
          </a:xfrm>
        </p:spPr>
        <p:txBody>
          <a:bodyPr/>
          <a:lstStyle/>
          <a:p>
            <a:r>
              <a:rPr lang="en-AU"/>
              <a:t>Outcomes 1</a:t>
            </a:r>
            <a:br>
              <a:rPr lang="en-AU"/>
            </a:br>
            <a:r>
              <a:rPr lang="en-AU"/>
              <a:t>Data Analysis Report</a:t>
            </a:r>
            <a:br>
              <a:rPr lang="en-AU"/>
            </a:br>
            <a:r>
              <a:rPr lang="en-AU"/>
              <a:t>- Part 2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4182E2-1B36-4991-AE8E-F6474774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13</a:t>
            </a:fld>
            <a:endParaRPr lang="en-AU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08CBB88-5BD6-4668-B742-2E996BCD0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09745"/>
              </p:ext>
            </p:extLst>
          </p:nvPr>
        </p:nvGraphicFramePr>
        <p:xfrm>
          <a:off x="2779298" y="551887"/>
          <a:ext cx="8958612" cy="627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653">
                  <a:extLst>
                    <a:ext uri="{9D8B030D-6E8A-4147-A177-3AD203B41FA5}">
                      <a16:colId xmlns:a16="http://schemas.microsoft.com/office/drawing/2014/main" val="992621664"/>
                    </a:ext>
                  </a:extLst>
                </a:gridCol>
                <a:gridCol w="2239653">
                  <a:extLst>
                    <a:ext uri="{9D8B030D-6E8A-4147-A177-3AD203B41FA5}">
                      <a16:colId xmlns:a16="http://schemas.microsoft.com/office/drawing/2014/main" val="2632922853"/>
                    </a:ext>
                  </a:extLst>
                </a:gridCol>
                <a:gridCol w="4479306">
                  <a:extLst>
                    <a:ext uri="{9D8B030D-6E8A-4147-A177-3AD203B41FA5}">
                      <a16:colId xmlns:a16="http://schemas.microsoft.com/office/drawing/2014/main" val="2622698242"/>
                    </a:ext>
                  </a:extLst>
                </a:gridCol>
              </a:tblGrid>
              <a:tr h="354595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TO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062312"/>
                  </a:ext>
                </a:extLst>
              </a:tr>
              <a:tr h="715210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Explore the relationship between 57 variables and </a:t>
                      </a:r>
                      <a:r>
                        <a:rPr lang="en-AU" sz="1400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logerror</a:t>
                      </a:r>
                      <a:endParaRPr lang="en-A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 direct correlation existing between and </a:t>
                      </a:r>
                      <a:r>
                        <a:rPr lang="en-AU" sz="1400" kern="120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logerror</a:t>
                      </a:r>
                      <a:r>
                        <a:rPr lang="en-AU" sz="140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other variables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17176"/>
                  </a:ext>
                </a:extLst>
              </a:tr>
              <a:tr h="897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>
                          <a:solidFill>
                            <a:schemeClr val="accent4"/>
                          </a:solidFill>
                        </a:rPr>
                        <a:t>Identify the right type of prediction model</a:t>
                      </a:r>
                    </a:p>
                    <a:p>
                      <a:endParaRPr lang="en-AU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>
                          <a:solidFill>
                            <a:schemeClr val="accent4"/>
                          </a:solidFill>
                        </a:rPr>
                        <a:t>Multiple Linear Regression</a:t>
                      </a:r>
                    </a:p>
                    <a:p>
                      <a:endParaRPr lang="en-AU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sz="1800">
                          <a:solidFill>
                            <a:schemeClr val="accent4"/>
                          </a:solidFill>
                        </a:rPr>
                        <a:t>Able to identify the strength of the effect that the independent variables have on a dependant.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800">
                          <a:solidFill>
                            <a:schemeClr val="accent4"/>
                          </a:solidFill>
                        </a:rPr>
                        <a:t>It can forecast future value and return a specific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82010"/>
                  </a:ext>
                </a:extLst>
              </a:tr>
              <a:tr h="505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Find out the important variables to build a fit model</a:t>
                      </a:r>
                    </a:p>
                    <a:p>
                      <a:endParaRPr lang="en-AU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97097"/>
                  </a:ext>
                </a:extLst>
              </a:tr>
              <a:tr h="1335235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Determine the suitable size of the training data and 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949781"/>
                  </a:ext>
                </a:extLst>
              </a:tr>
              <a:tr h="886488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Evaluate the effectiveness of the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616936"/>
                  </a:ext>
                </a:extLst>
              </a:tr>
            </a:tbl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1FF7B4E1-32DA-41F4-A590-8BDDCFC44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r="4136"/>
          <a:stretch/>
        </p:blipFill>
        <p:spPr>
          <a:xfrm>
            <a:off x="3071304" y="3067175"/>
            <a:ext cx="7983934" cy="35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36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AC928-E17D-4CBE-9C0F-3D4168E4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5037"/>
            <a:ext cx="2947482" cy="4601183"/>
          </a:xfrm>
        </p:spPr>
        <p:txBody>
          <a:bodyPr/>
          <a:lstStyle/>
          <a:p>
            <a:r>
              <a:rPr lang="en-AU"/>
              <a:t>Outcomes 1</a:t>
            </a:r>
            <a:br>
              <a:rPr lang="en-AU"/>
            </a:br>
            <a:r>
              <a:rPr lang="en-AU"/>
              <a:t>Data Analysis Report</a:t>
            </a:r>
            <a:br>
              <a:rPr lang="en-AU"/>
            </a:br>
            <a:r>
              <a:rPr lang="en-AU"/>
              <a:t>- Part 3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4182E2-1B36-4991-AE8E-F6474774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14</a:t>
            </a:fld>
            <a:endParaRPr lang="en-AU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08CBB88-5BD6-4668-B742-2E996BCD0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40446"/>
              </p:ext>
            </p:extLst>
          </p:nvPr>
        </p:nvGraphicFramePr>
        <p:xfrm>
          <a:off x="2779298" y="551886"/>
          <a:ext cx="8958612" cy="5763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653">
                  <a:extLst>
                    <a:ext uri="{9D8B030D-6E8A-4147-A177-3AD203B41FA5}">
                      <a16:colId xmlns:a16="http://schemas.microsoft.com/office/drawing/2014/main" val="992621664"/>
                    </a:ext>
                  </a:extLst>
                </a:gridCol>
                <a:gridCol w="2239653">
                  <a:extLst>
                    <a:ext uri="{9D8B030D-6E8A-4147-A177-3AD203B41FA5}">
                      <a16:colId xmlns:a16="http://schemas.microsoft.com/office/drawing/2014/main" val="2632922853"/>
                    </a:ext>
                  </a:extLst>
                </a:gridCol>
                <a:gridCol w="4479306">
                  <a:extLst>
                    <a:ext uri="{9D8B030D-6E8A-4147-A177-3AD203B41FA5}">
                      <a16:colId xmlns:a16="http://schemas.microsoft.com/office/drawing/2014/main" val="2622698242"/>
                    </a:ext>
                  </a:extLst>
                </a:gridCol>
              </a:tblGrid>
              <a:tr h="374938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TO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062312"/>
                  </a:ext>
                </a:extLst>
              </a:tr>
              <a:tr h="749877">
                <a:tc>
                  <a:txBody>
                    <a:bodyPr/>
                    <a:lstStyle/>
                    <a:p>
                      <a:r>
                        <a:rPr lang="en-AU" sz="14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Explore the relationship between 57 variables and </a:t>
                      </a:r>
                      <a:r>
                        <a:rPr lang="en-AU" sz="1400" kern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logerror</a:t>
                      </a:r>
                      <a:endParaRPr lang="en-AU" sz="14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 direct correlation existing between and </a:t>
                      </a:r>
                      <a:r>
                        <a:rPr lang="en-AU" sz="1400" kern="120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logerror</a:t>
                      </a:r>
                      <a:r>
                        <a:rPr lang="en-AU" sz="140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other variables</a:t>
                      </a:r>
                    </a:p>
                    <a:p>
                      <a:endParaRPr lang="en-AU" sz="14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17176"/>
                  </a:ext>
                </a:extLst>
              </a:tr>
              <a:tr h="919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Identify the right type of prediction model</a:t>
                      </a:r>
                    </a:p>
                    <a:p>
                      <a:endParaRPr lang="en-AU" sz="1400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Multiple Linear Regression</a:t>
                      </a:r>
                    </a:p>
                    <a:p>
                      <a:endParaRPr lang="en-AU" sz="1400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sz="140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Able to identify the strength of the effect that the independent variables have on a dependant.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40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 can forecast future value and return a specific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82010"/>
                  </a:ext>
                </a:extLst>
              </a:tr>
              <a:tr h="1218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>
                          <a:solidFill>
                            <a:schemeClr val="accent4"/>
                          </a:solidFill>
                        </a:rPr>
                        <a:t>Find out the proper size of variables to fit the model</a:t>
                      </a:r>
                    </a:p>
                    <a:p>
                      <a:endParaRPr lang="en-AU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accent4"/>
                          </a:solidFill>
                        </a:rPr>
                        <a:t>16 variables after filtering the </a:t>
                      </a:r>
                      <a:r>
                        <a:rPr lang="en-AU" dirty="0" smtClean="0">
                          <a:solidFill>
                            <a:schemeClr val="accent4"/>
                          </a:solidFill>
                        </a:rPr>
                        <a:t>missing, duplicate and non-numeric data</a:t>
                      </a:r>
                      <a:endParaRPr lang="en-A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97097"/>
                  </a:ext>
                </a:extLst>
              </a:tr>
              <a:tr h="1368742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Determine the suitable size of the training data and 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949781"/>
                  </a:ext>
                </a:extLst>
              </a:tr>
              <a:tr h="937346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Evaluate the effectiveness of the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616936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45C17106-D2BC-47C0-BCF3-026C9307D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77" t="13332" r="37933" b="4490"/>
          <a:stretch/>
        </p:blipFill>
        <p:spPr>
          <a:xfrm>
            <a:off x="7740390" y="193258"/>
            <a:ext cx="3530989" cy="666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85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AC928-E17D-4CBE-9C0F-3D4168E4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Outcomes 1</a:t>
            </a:r>
            <a:br>
              <a:rPr lang="en-AU"/>
            </a:br>
            <a:r>
              <a:rPr lang="en-AU"/>
              <a:t>Data Analysis Report</a:t>
            </a:r>
            <a:br>
              <a:rPr lang="en-AU"/>
            </a:br>
            <a:r>
              <a:rPr lang="en-AU"/>
              <a:t>- Part 4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4182E2-1B36-4991-AE8E-F6474774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15</a:t>
            </a:fld>
            <a:endParaRPr lang="en-AU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08CBB88-5BD6-4668-B742-2E996BCD0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013027"/>
              </p:ext>
            </p:extLst>
          </p:nvPr>
        </p:nvGraphicFramePr>
        <p:xfrm>
          <a:off x="2779298" y="551887"/>
          <a:ext cx="8958612" cy="6261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629">
                  <a:extLst>
                    <a:ext uri="{9D8B030D-6E8A-4147-A177-3AD203B41FA5}">
                      <a16:colId xmlns:a16="http://schemas.microsoft.com/office/drawing/2014/main" val="992621664"/>
                    </a:ext>
                  </a:extLst>
                </a:gridCol>
                <a:gridCol w="3300165">
                  <a:extLst>
                    <a:ext uri="{9D8B030D-6E8A-4147-A177-3AD203B41FA5}">
                      <a16:colId xmlns:a16="http://schemas.microsoft.com/office/drawing/2014/main" val="2632922853"/>
                    </a:ext>
                  </a:extLst>
                </a:gridCol>
                <a:gridCol w="3613818">
                  <a:extLst>
                    <a:ext uri="{9D8B030D-6E8A-4147-A177-3AD203B41FA5}">
                      <a16:colId xmlns:a16="http://schemas.microsoft.com/office/drawing/2014/main" val="2622698242"/>
                    </a:ext>
                  </a:extLst>
                </a:gridCol>
              </a:tblGrid>
              <a:tr h="389927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TO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062312"/>
                  </a:ext>
                </a:extLst>
              </a:tr>
              <a:tr h="779854">
                <a:tc>
                  <a:txBody>
                    <a:bodyPr/>
                    <a:lstStyle/>
                    <a:p>
                      <a:r>
                        <a:rPr lang="en-AU" sz="14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Explore the relationship between 57 variables and </a:t>
                      </a:r>
                      <a:r>
                        <a:rPr lang="en-AU" sz="1400" kern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logerror</a:t>
                      </a:r>
                      <a:endParaRPr lang="en-AU" sz="14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 direct correlation existing between and </a:t>
                      </a:r>
                      <a:r>
                        <a:rPr lang="en-AU" sz="1400" kern="120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logerror</a:t>
                      </a:r>
                      <a:r>
                        <a:rPr lang="en-AU" sz="140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other variables</a:t>
                      </a:r>
                    </a:p>
                    <a:p>
                      <a:endParaRPr lang="en-AU" sz="14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17176"/>
                  </a:ext>
                </a:extLst>
              </a:tr>
              <a:tr h="9563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Identify the right type of prediction model</a:t>
                      </a:r>
                    </a:p>
                    <a:p>
                      <a:endParaRPr lang="en-AU" sz="1400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Multiple Linear Regression</a:t>
                      </a:r>
                    </a:p>
                    <a:p>
                      <a:endParaRPr lang="en-AU" sz="14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sz="140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Able to identify the strength of the effect that the independent variables have on a dependant.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40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 can forecast future value and return a specific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82010"/>
                  </a:ext>
                </a:extLst>
              </a:tr>
              <a:tr h="1007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Find out the proper size of variables to build a fit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 variables after filtering the </a:t>
                      </a:r>
                      <a:r>
                        <a:rPr lang="en-AU" sz="140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missing, duplicate and non-numeric </a:t>
                      </a:r>
                      <a:r>
                        <a:rPr lang="en-AU" sz="14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97097"/>
                  </a:ext>
                </a:extLst>
              </a:tr>
              <a:tr h="1106811"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Determine the suitable size of the training data and 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Training data </a:t>
                      </a:r>
                      <a:r>
                        <a:rPr lang="en-AU" sz="1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size: 1 </a:t>
                      </a:r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month, 3months and all existing data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Testing </a:t>
                      </a:r>
                      <a:r>
                        <a:rPr lang="en-AU" sz="1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data size: </a:t>
                      </a:r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next one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1. Able to find out the </a:t>
                      </a:r>
                      <a:r>
                        <a:rPr lang="en-AU" sz="1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best combination </a:t>
                      </a:r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with lowest of Mean Square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949781"/>
                  </a:ext>
                </a:extLst>
              </a:tr>
              <a:tr h="974818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accent4"/>
                          </a:solidFill>
                        </a:rPr>
                        <a:t>Evaluate the effectiveness of the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Mean Square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Suggested to be used</a:t>
                      </a:r>
                      <a:r>
                        <a:rPr lang="en-US" sz="1800" kern="1200" baseline="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 by </a:t>
                      </a:r>
                      <a:r>
                        <a:rPr lang="en-US" sz="1800" kern="1200" baseline="0" dirty="0" err="1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Kaggle</a:t>
                      </a:r>
                      <a:endParaRPr lang="en-AU" sz="1800" kern="1200" dirty="0" smtClean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Able </a:t>
                      </a:r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to tell the error distance of the prediction regression line and the actual data points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Able to tell the average error of a set of prediction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616936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94B9E98B-1F2E-4982-9F6C-A2C3E38D9256}"/>
              </a:ext>
            </a:extLst>
          </p:cNvPr>
          <p:cNvGrpSpPr/>
          <p:nvPr/>
        </p:nvGrpSpPr>
        <p:grpSpPr>
          <a:xfrm>
            <a:off x="473645" y="317734"/>
            <a:ext cx="11264265" cy="3237229"/>
            <a:chOff x="333686" y="138567"/>
            <a:chExt cx="11775992" cy="371497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11BF4CB-9A08-4EA0-A73F-3776B46DDE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919" t="52517" r="17036" b="11973"/>
            <a:stretch/>
          </p:blipFill>
          <p:spPr>
            <a:xfrm>
              <a:off x="333686" y="345231"/>
              <a:ext cx="11775992" cy="3508311"/>
            </a:xfrm>
            <a:prstGeom prst="rect">
              <a:avLst/>
            </a:prstGeom>
          </p:spPr>
        </p:pic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FD3D4BC-72DC-4289-B434-20DCAAA8BEFB}"/>
                </a:ext>
              </a:extLst>
            </p:cNvPr>
            <p:cNvSpPr/>
            <p:nvPr/>
          </p:nvSpPr>
          <p:spPr>
            <a:xfrm>
              <a:off x="6333817" y="3233558"/>
              <a:ext cx="1849574" cy="6199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9A9893A-A5BC-4095-86DE-457C1F2937FE}"/>
                </a:ext>
              </a:extLst>
            </p:cNvPr>
            <p:cNvSpPr/>
            <p:nvPr/>
          </p:nvSpPr>
          <p:spPr>
            <a:xfrm>
              <a:off x="5296895" y="138567"/>
              <a:ext cx="2886496" cy="6199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625943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299DD-D271-4E7E-8BD6-46251C08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Outcomes 2</a:t>
            </a:r>
            <a:br>
              <a:rPr lang="en-AU"/>
            </a:br>
            <a:r>
              <a:rPr lang="en-AU"/>
              <a:t>A Prediction Model &amp; Predicted Value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662AD5-4B96-4B02-A2EB-C21158E9C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574" r="65120" b="7449"/>
          <a:stretch/>
        </p:blipFill>
        <p:spPr>
          <a:xfrm>
            <a:off x="5342668" y="2233391"/>
            <a:ext cx="3736166" cy="421626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1CA06D-835F-45A3-AD17-092E3A97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16</a:t>
            </a:fld>
            <a:endParaRPr lang="en-AU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9D55788-6666-4C92-80E7-71D40E01D961}"/>
              </a:ext>
            </a:extLst>
          </p:cNvPr>
          <p:cNvGrpSpPr/>
          <p:nvPr/>
        </p:nvGrpSpPr>
        <p:grpSpPr>
          <a:xfrm>
            <a:off x="3742599" y="124107"/>
            <a:ext cx="7183697" cy="1955886"/>
            <a:chOff x="4843611" y="-18377"/>
            <a:chExt cx="7183697" cy="1955886"/>
          </a:xfrm>
        </p:grpSpPr>
        <p:sp>
          <p:nvSpPr>
            <p:cNvPr id="9" name="内容占位符 2">
              <a:extLst>
                <a:ext uri="{FF2B5EF4-FFF2-40B4-BE49-F238E27FC236}">
                  <a16:creationId xmlns:a16="http://schemas.microsoft.com/office/drawing/2014/main" id="{1A35FD0B-5683-461C-BFA6-6393382A6936}"/>
                </a:ext>
              </a:extLst>
            </p:cNvPr>
            <p:cNvSpPr txBox="1">
              <a:spLocks/>
            </p:cNvSpPr>
            <p:nvPr/>
          </p:nvSpPr>
          <p:spPr>
            <a:xfrm>
              <a:off x="4843611" y="-18377"/>
              <a:ext cx="6418437" cy="94066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b="1" u="sng">
                  <a:solidFill>
                    <a:schemeClr val="accent1">
                      <a:lumMod val="75000"/>
                    </a:schemeClr>
                  </a:solidFill>
                </a:rPr>
                <a:t>A Rational Multiple Linear Regression Prediction Model with 16 independent variables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890C08A-B614-4811-94A5-C7CEEAC90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666" t="40425" r="21090" b="45958"/>
            <a:stretch/>
          </p:blipFill>
          <p:spPr>
            <a:xfrm>
              <a:off x="4926117" y="1003653"/>
              <a:ext cx="7101191" cy="933856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1220551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EB906-7929-40A1-9FF2-48C1BC67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Significance of Data Analysis </a:t>
            </a:r>
            <a:r>
              <a:rPr lang="en-AU" dirty="0" smtClean="0"/>
              <a:t>Report</a:t>
            </a:r>
            <a:br>
              <a:rPr lang="en-AU" dirty="0" smtClean="0"/>
            </a:br>
            <a:r>
              <a:rPr lang="en-AU" dirty="0" smtClean="0"/>
              <a:t>- for GitHub Users</a:t>
            </a:r>
            <a:endParaRPr lang="en-AU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0699D3-81F8-47B6-8442-17944B51B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620" t="9504" r="16183" b="5558"/>
          <a:stretch/>
        </p:blipFill>
        <p:spPr>
          <a:xfrm>
            <a:off x="3732297" y="121301"/>
            <a:ext cx="7772348" cy="6606253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D9D9F5-9DBA-4516-A7EB-624DE39A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17</a:t>
            </a:fld>
            <a:endParaRPr lang="en-AU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04E0752-352B-40DC-82CC-592AEA676B04}"/>
              </a:ext>
            </a:extLst>
          </p:cNvPr>
          <p:cNvSpPr/>
          <p:nvPr/>
        </p:nvSpPr>
        <p:spPr>
          <a:xfrm>
            <a:off x="4926564" y="2855164"/>
            <a:ext cx="1548882" cy="690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A328C3C-2E4E-4181-80C8-B8083B435960}"/>
              </a:ext>
            </a:extLst>
          </p:cNvPr>
          <p:cNvSpPr/>
          <p:nvPr/>
        </p:nvSpPr>
        <p:spPr>
          <a:xfrm>
            <a:off x="8699240" y="2855164"/>
            <a:ext cx="1548882" cy="690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521CE23-B447-4059-9031-7145F9194961}"/>
              </a:ext>
            </a:extLst>
          </p:cNvPr>
          <p:cNvSpPr/>
          <p:nvPr/>
        </p:nvSpPr>
        <p:spPr>
          <a:xfrm>
            <a:off x="7412307" y="4376057"/>
            <a:ext cx="3943048" cy="522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0716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78119-4474-46B9-BB70-3114F312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Significance of Prediction </a:t>
            </a:r>
            <a:r>
              <a:rPr lang="en-AU" dirty="0" smtClean="0"/>
              <a:t>Model</a:t>
            </a:r>
            <a:br>
              <a:rPr lang="en-AU" dirty="0" smtClean="0"/>
            </a:br>
            <a:r>
              <a:rPr lang="en-AU" dirty="0" smtClean="0"/>
              <a:t>- for </a:t>
            </a:r>
            <a:r>
              <a:rPr lang="en-AU" dirty="0" err="1" smtClean="0"/>
              <a:t>Kaggle</a:t>
            </a:r>
            <a:r>
              <a:rPr lang="en-AU" dirty="0" smtClean="0"/>
              <a:t> and Zillow</a:t>
            </a:r>
            <a:endParaRPr lang="en-AU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1D43B2-F12D-49BD-8B38-B65D4730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18</a:t>
            </a:fld>
            <a:endParaRPr lang="en-AU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D92B40-598C-4A57-B792-E7D411750785}"/>
              </a:ext>
            </a:extLst>
          </p:cNvPr>
          <p:cNvGrpSpPr/>
          <p:nvPr/>
        </p:nvGrpSpPr>
        <p:grpSpPr>
          <a:xfrm>
            <a:off x="3931246" y="426111"/>
            <a:ext cx="7554815" cy="6295364"/>
            <a:chOff x="4229825" y="276746"/>
            <a:chExt cx="7554815" cy="6295364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3015613-7B6E-4E91-9909-286B13DC74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697" t="8719" r="24761" b="4330"/>
            <a:stretch/>
          </p:blipFill>
          <p:spPr>
            <a:xfrm>
              <a:off x="4229825" y="276746"/>
              <a:ext cx="7177973" cy="6295364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4563A83-FDEE-4577-8122-EF14817141F6}"/>
                </a:ext>
              </a:extLst>
            </p:cNvPr>
            <p:cNvSpPr txBox="1"/>
            <p:nvPr/>
          </p:nvSpPr>
          <p:spPr>
            <a:xfrm>
              <a:off x="5972279" y="2992328"/>
              <a:ext cx="58123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i="1" dirty="0" smtClean="0"/>
                <a:t>MSE </a:t>
              </a:r>
              <a:r>
                <a:rPr lang="en-AU" b="1" i="1" dirty="0"/>
                <a:t>0n my multiple linear regression model is : </a:t>
              </a:r>
              <a:r>
                <a:rPr lang="en-AU" sz="2400" dirty="0">
                  <a:solidFill>
                    <a:srgbClr val="FF0000"/>
                  </a:solidFill>
                </a:rPr>
                <a:t>0.02455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BAB5623-F053-44FE-A53C-0C9810986CAA}"/>
                </a:ext>
              </a:extLst>
            </p:cNvPr>
            <p:cNvSpPr/>
            <p:nvPr/>
          </p:nvSpPr>
          <p:spPr>
            <a:xfrm>
              <a:off x="4971104" y="813845"/>
              <a:ext cx="1849574" cy="6199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38D8E6A-4238-4CFA-9063-9D07D1197CC0}"/>
                </a:ext>
              </a:extLst>
            </p:cNvPr>
            <p:cNvSpPr/>
            <p:nvPr/>
          </p:nvSpPr>
          <p:spPr>
            <a:xfrm>
              <a:off x="9762388" y="1654007"/>
              <a:ext cx="2022252" cy="114560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rgbClr val="FF0000"/>
                  </a:solidFill>
                </a:rPr>
                <a:t>Zillow </a:t>
              </a:r>
              <a:r>
                <a:rPr lang="en-AU" b="1" dirty="0" smtClean="0">
                  <a:solidFill>
                    <a:srgbClr val="FF0000"/>
                  </a:solidFill>
                </a:rPr>
                <a:t>MSE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4073F04-141D-48E6-9402-57A03F002F9C}"/>
                </a:ext>
              </a:extLst>
            </p:cNvPr>
            <p:cNvSpPr/>
            <p:nvPr/>
          </p:nvSpPr>
          <p:spPr>
            <a:xfrm>
              <a:off x="8840890" y="4643370"/>
              <a:ext cx="2386563" cy="6199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799102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/>
              <a:t>The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19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253" y="1944667"/>
            <a:ext cx="4366786" cy="277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06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68CA6-6822-4571-934B-C6039CE8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/>
              <a:t>Project </a:t>
            </a:r>
            <a:r>
              <a:rPr lang="en-AU" b="1" smtClean="0"/>
              <a:t>Outline</a:t>
            </a:r>
            <a:endParaRPr lang="en-AU" b="1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31989C-5E5A-4C15-B2B3-AA645D35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2</a:t>
            </a:fld>
            <a:endParaRPr lang="en-AU"/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2" y="277853"/>
            <a:ext cx="6645002" cy="5392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smtClean="0">
                <a:effectLst/>
                <a:ea typeface="DengXian"/>
                <a:cs typeface="Arial" panose="020B0604020202020204" pitchFamily="34" charset="0"/>
              </a:rPr>
              <a:t>	1. Project Context: </a:t>
            </a:r>
            <a:r>
              <a:rPr lang="en-AU" b="1" i="1" smtClean="0">
                <a:solidFill>
                  <a:schemeClr val="accent2"/>
                </a:solidFill>
                <a:ea typeface="DengXian"/>
                <a:cs typeface="Arial" panose="020B0604020202020204" pitchFamily="34" charset="0"/>
              </a:rPr>
              <a:t>Real Estate </a:t>
            </a:r>
            <a:endParaRPr lang="en-AU" b="1" i="1">
              <a:effectLst/>
              <a:ea typeface="DengXian"/>
              <a:cs typeface="Arial" panose="020B0604020202020204" pitchFamily="34" charset="0"/>
            </a:endParaRPr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0" y="994081"/>
            <a:ext cx="6645003" cy="5392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smtClean="0">
                <a:effectLst/>
                <a:ea typeface="DengXian"/>
                <a:cs typeface="Arial" panose="020B0604020202020204" pitchFamily="34" charset="0"/>
              </a:rPr>
              <a:t>	2. Project Background: </a:t>
            </a:r>
            <a:r>
              <a:rPr lang="en-AU" b="1" i="1">
                <a:solidFill>
                  <a:schemeClr val="accent2"/>
                </a:solidFill>
                <a:ea typeface="DengXian"/>
                <a:cs typeface="Arial" panose="020B0604020202020204" pitchFamily="34" charset="0"/>
              </a:rPr>
              <a:t>P</a:t>
            </a:r>
            <a:r>
              <a:rPr lang="en-AU" b="1" i="1" smtClean="0">
                <a:solidFill>
                  <a:schemeClr val="accent2"/>
                </a:solidFill>
                <a:ea typeface="DengXian"/>
                <a:cs typeface="Arial" panose="020B0604020202020204" pitchFamily="34" charset="0"/>
              </a:rPr>
              <a:t>ursuit of Accuracy of Prediction</a:t>
            </a:r>
            <a:endParaRPr lang="en-AU" b="1" i="1">
              <a:effectLst/>
              <a:ea typeface="DengXian"/>
              <a:cs typeface="Arial" panose="020B0604020202020204" pitchFamily="34" charset="0"/>
            </a:endParaRPr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2" y="1742416"/>
            <a:ext cx="6645001" cy="5392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smtClean="0">
                <a:effectLst/>
                <a:ea typeface="DengXian"/>
                <a:cs typeface="Arial" panose="020B0604020202020204" pitchFamily="34" charset="0"/>
              </a:rPr>
              <a:t>	3. Project Purposes</a:t>
            </a:r>
            <a:endParaRPr lang="en-AU" b="1" i="1">
              <a:effectLst/>
              <a:ea typeface="DengXian"/>
              <a:cs typeface="Arial" panose="020B0604020202020204" pitchFamily="34" charset="0"/>
            </a:endParaRPr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2" y="2445615"/>
            <a:ext cx="6645001" cy="5392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smtClean="0">
                <a:effectLst/>
                <a:ea typeface="DengXian"/>
                <a:cs typeface="Arial" panose="020B0604020202020204" pitchFamily="34" charset="0"/>
              </a:rPr>
              <a:t>	4. </a:t>
            </a:r>
            <a:r>
              <a:rPr lang="en-AU" b="1" i="1" err="1" smtClean="0">
                <a:effectLst/>
                <a:ea typeface="DengXian"/>
                <a:cs typeface="Arial" panose="020B0604020202020204" pitchFamily="34" charset="0"/>
              </a:rPr>
              <a:t>Kaggle</a:t>
            </a:r>
            <a:r>
              <a:rPr lang="en-AU" b="1" i="1" smtClean="0">
                <a:effectLst/>
                <a:ea typeface="DengXian"/>
                <a:cs typeface="Arial" panose="020B0604020202020204" pitchFamily="34" charset="0"/>
              </a:rPr>
              <a:t> Available Data</a:t>
            </a:r>
            <a:endParaRPr lang="en-AU" b="1" i="1">
              <a:effectLst/>
              <a:ea typeface="DengXian"/>
              <a:cs typeface="Arial" panose="020B0604020202020204" pitchFamily="34" charset="0"/>
            </a:endParaRPr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1" y="3163147"/>
            <a:ext cx="6645003" cy="539298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smtClean="0">
                <a:effectLst/>
                <a:ea typeface="DengXian"/>
                <a:cs typeface="Arial" panose="020B0604020202020204" pitchFamily="34" charset="0"/>
              </a:rPr>
              <a:t>5. Project Deliverables: </a:t>
            </a:r>
            <a:r>
              <a:rPr lang="en-AU" b="1" i="1" smtClean="0">
                <a:solidFill>
                  <a:schemeClr val="accent2"/>
                </a:solidFill>
                <a:ea typeface="DengXian"/>
                <a:cs typeface="Arial" panose="020B0604020202020204" pitchFamily="34" charset="0"/>
              </a:rPr>
              <a:t>Data Analysis Report &amp; A Prediction Model</a:t>
            </a:r>
            <a:endParaRPr lang="en-AU" b="1" i="1">
              <a:effectLst/>
              <a:ea typeface="DengXian"/>
              <a:cs typeface="Arial" panose="020B0604020202020204" pitchFamily="34" charset="0"/>
            </a:endParaRP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2" y="3861276"/>
            <a:ext cx="6645001" cy="5392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smtClean="0">
                <a:effectLst/>
                <a:ea typeface="DengXian"/>
                <a:cs typeface="Arial" panose="020B0604020202020204" pitchFamily="34" charset="0"/>
              </a:rPr>
              <a:t>	6. Methodologies for Project Plan and Execution</a:t>
            </a:r>
            <a:endParaRPr lang="en-AU" b="1" i="1">
              <a:effectLst/>
              <a:ea typeface="DengXian"/>
              <a:cs typeface="Arial" panose="020B0604020202020204" pitchFamily="34" charset="0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2" y="4583878"/>
            <a:ext cx="6645001" cy="539298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>
                <a:ea typeface="DengXian"/>
                <a:cs typeface="Arial" panose="020B0604020202020204" pitchFamily="34" charset="0"/>
              </a:rPr>
              <a:t>	7. Outcome 1: </a:t>
            </a:r>
            <a:r>
              <a:rPr lang="en-AU" b="1" i="1">
                <a:solidFill>
                  <a:schemeClr val="accent2"/>
                </a:solidFill>
                <a:ea typeface="DengXian"/>
                <a:cs typeface="Arial" panose="020B0604020202020204" pitchFamily="34" charset="0"/>
              </a:rPr>
              <a:t>Data Analysis Report (5 Sections)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2" y="5273134"/>
            <a:ext cx="6645001" cy="539298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dirty="0" smtClean="0">
                <a:ea typeface="DengXian"/>
                <a:cs typeface="Arial" panose="020B0604020202020204" pitchFamily="34" charset="0"/>
              </a:rPr>
              <a:t>	8</a:t>
            </a:r>
            <a:r>
              <a:rPr lang="en-AU" b="1" i="1" dirty="0">
                <a:ea typeface="DengXian"/>
                <a:cs typeface="Arial" panose="020B0604020202020204" pitchFamily="34" charset="0"/>
              </a:rPr>
              <a:t>. Outcome 2: </a:t>
            </a:r>
            <a:r>
              <a:rPr lang="en-AU" b="1" i="1" dirty="0">
                <a:solidFill>
                  <a:schemeClr val="accent2"/>
                </a:solidFill>
                <a:ea typeface="DengXian"/>
                <a:cs typeface="Arial" panose="020B0604020202020204" pitchFamily="34" charset="0"/>
              </a:rPr>
              <a:t>A Rational Multiple Linear Regression Model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2" y="5941433"/>
            <a:ext cx="6645001" cy="539298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>
                <a:ea typeface="DengXian"/>
                <a:cs typeface="Arial" panose="020B0604020202020204" pitchFamily="34" charset="0"/>
              </a:rPr>
              <a:t>	9. Significance of the Outcomes</a:t>
            </a:r>
          </a:p>
        </p:txBody>
      </p:sp>
    </p:spTree>
    <p:extLst>
      <p:ext uri="{BB962C8B-B14F-4D97-AF65-F5344CB8AC3E}">
        <p14:creationId xmlns:p14="http://schemas.microsoft.com/office/powerpoint/2010/main" val="519872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68CA6-6822-4571-934B-C6039CE8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/>
              <a:t>Project Context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31989C-5E5A-4C15-B2B3-AA645D35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3</a:t>
            </a:fld>
            <a:endParaRPr lang="en-AU"/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4475D50E-377A-4FB8-A57C-45E7E9D89C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2" b="11707"/>
          <a:stretch/>
        </p:blipFill>
        <p:spPr>
          <a:xfrm>
            <a:off x="5530468" y="114770"/>
            <a:ext cx="2272124" cy="1957043"/>
          </a:xfrm>
          <a:prstGeom prst="rect">
            <a:avLst/>
          </a:prstGeom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24416" y="2071549"/>
            <a:ext cx="5643171" cy="5392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>
                <a:solidFill>
                  <a:srgbClr val="FFC000"/>
                </a:solidFill>
                <a:effectLst/>
                <a:ea typeface="DengXian"/>
                <a:cs typeface="Arial" panose="020B0604020202020204" pitchFamily="34" charset="0"/>
              </a:rPr>
              <a:t>Zillow: </a:t>
            </a:r>
            <a:r>
              <a:rPr lang="en-AU" b="1" i="1">
                <a:effectLst/>
                <a:ea typeface="DengXian"/>
                <a:cs typeface="Arial" panose="020B0604020202020204" pitchFamily="34" charset="0"/>
              </a:rPr>
              <a:t>A leading real estate information site in U.S.</a:t>
            </a:r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C64CCA90-CA40-40F0-8348-EA7340B10995}"/>
              </a:ext>
            </a:extLst>
          </p:cNvPr>
          <p:cNvSpPr/>
          <p:nvPr/>
        </p:nvSpPr>
        <p:spPr>
          <a:xfrm>
            <a:off x="3624415" y="3568685"/>
            <a:ext cx="5643171" cy="5392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>
                <a:solidFill>
                  <a:schemeClr val="accent2"/>
                </a:solidFill>
                <a:effectLst/>
                <a:ea typeface="DengXian"/>
                <a:cs typeface="Arial" panose="020B0604020202020204" pitchFamily="34" charset="0"/>
              </a:rPr>
              <a:t>Zestimate: </a:t>
            </a:r>
            <a:r>
              <a:rPr lang="en-AU" b="1" i="1">
                <a:ea typeface="DengXian"/>
                <a:cs typeface="Arial" panose="020B0604020202020204" pitchFamily="34" charset="0"/>
              </a:rPr>
              <a:t>Zillow’s h</a:t>
            </a:r>
            <a:r>
              <a:rPr lang="en-AU" b="1" i="1">
                <a:effectLst/>
                <a:ea typeface="DengXian"/>
                <a:cs typeface="Arial" panose="020B0604020202020204" pitchFamily="34" charset="0"/>
              </a:rPr>
              <a:t>om</a:t>
            </a:r>
            <a:r>
              <a:rPr lang="en-AU" b="1" i="1">
                <a:ea typeface="DengXian"/>
                <a:cs typeface="Arial" panose="020B0604020202020204" pitchFamily="34" charset="0"/>
              </a:rPr>
              <a:t>e value prediction model</a:t>
            </a:r>
            <a:endParaRPr lang="en-AU" b="1" i="1">
              <a:effectLst/>
              <a:ea typeface="DengXian"/>
              <a:cs typeface="Arial" panose="020B0604020202020204" pitchFamily="34" charset="0"/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712413CC-7C7A-456E-9B40-946E3CB0668D}"/>
              </a:ext>
            </a:extLst>
          </p:cNvPr>
          <p:cNvSpPr/>
          <p:nvPr/>
        </p:nvSpPr>
        <p:spPr>
          <a:xfrm>
            <a:off x="3624415" y="4758388"/>
            <a:ext cx="5643171" cy="5392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err="1">
                <a:solidFill>
                  <a:schemeClr val="accent2"/>
                </a:solidFill>
                <a:ea typeface="DengXian"/>
                <a:cs typeface="Arial" panose="020B0604020202020204" pitchFamily="34" charset="0"/>
              </a:rPr>
              <a:t>logerror</a:t>
            </a:r>
            <a:r>
              <a:rPr lang="en-AU" b="1" i="1">
                <a:ea typeface="DengXian"/>
                <a:cs typeface="Arial" panose="020B0604020202020204" pitchFamily="34" charset="0"/>
              </a:rPr>
              <a:t> = log(</a:t>
            </a:r>
            <a:r>
              <a:rPr lang="en-AU" b="1" i="1" err="1">
                <a:ea typeface="DengXian"/>
                <a:cs typeface="Arial" panose="020B0604020202020204" pitchFamily="34" charset="0"/>
              </a:rPr>
              <a:t>Zestimate</a:t>
            </a:r>
            <a:r>
              <a:rPr lang="en-AU" b="1" i="1">
                <a:ea typeface="DengXian"/>
                <a:cs typeface="Arial" panose="020B0604020202020204" pitchFamily="34" charset="0"/>
              </a:rPr>
              <a:t>) – log(</a:t>
            </a:r>
            <a:r>
              <a:rPr lang="en-AU" b="1" i="1" err="1">
                <a:ea typeface="DengXian"/>
                <a:cs typeface="Arial" panose="020B0604020202020204" pitchFamily="34" charset="0"/>
              </a:rPr>
              <a:t>SalePrice</a:t>
            </a:r>
            <a:r>
              <a:rPr lang="en-AU" b="1" i="1">
                <a:ea typeface="DengXian"/>
                <a:cs typeface="Arial" panose="020B0604020202020204" pitchFamily="34" charset="0"/>
              </a:rPr>
              <a:t>)</a:t>
            </a:r>
            <a:endParaRPr lang="en-AU" b="1" i="1">
              <a:effectLst/>
              <a:ea typeface="DengXian"/>
              <a:cs typeface="Arial" panose="020B0604020202020204" pitchFamily="34" charset="0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6F28FFA-1596-4000-9E2E-9247BC949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16" y="338580"/>
            <a:ext cx="1660054" cy="1509425"/>
          </a:xfrm>
          <a:prstGeom prst="rect">
            <a:avLst/>
          </a:prstGeom>
        </p:spPr>
      </p:pic>
      <p:sp>
        <p:nvSpPr>
          <p:cNvPr id="23" name="TextBox 4">
            <a:extLst>
              <a:ext uri="{FF2B5EF4-FFF2-40B4-BE49-F238E27FC236}">
                <a16:creationId xmlns:a16="http://schemas.microsoft.com/office/drawing/2014/main" id="{F5C08A13-BCB3-44B1-96DF-192F6CEBC583}"/>
              </a:ext>
            </a:extLst>
          </p:cNvPr>
          <p:cNvSpPr txBox="1"/>
          <p:nvPr/>
        </p:nvSpPr>
        <p:spPr>
          <a:xfrm>
            <a:off x="2831123" y="6506308"/>
            <a:ext cx="9187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/>
              <a:t>Pictures from https://www.google.com.au/search?q=real+estate&amp;source=lnms&amp;tbm=isch&amp;sa=X&amp;ved=0ahUKEwimtIbS6M3VAhUMVbwKHaf-DhwQ_AUICygC&amp;biw=1920&amp;bih=963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5B0AFBB-1864-429C-9B14-6F7C17A810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14" b="35990"/>
          <a:stretch/>
        </p:blipFill>
        <p:spPr>
          <a:xfrm>
            <a:off x="9229672" y="2023059"/>
            <a:ext cx="2579707" cy="625572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662AE3E7-BA16-4D98-8F20-8CD5E80219A7}"/>
              </a:ext>
            </a:extLst>
          </p:cNvPr>
          <p:cNvSpPr/>
          <p:nvPr/>
        </p:nvSpPr>
        <p:spPr>
          <a:xfrm>
            <a:off x="4340096" y="2666388"/>
            <a:ext cx="4459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/>
              <a:t>Users: real estate agents, mortgage bankers</a:t>
            </a:r>
          </a:p>
          <a:p>
            <a:r>
              <a:rPr lang="en-AU"/>
              <a:t>	    property buyers, seller and renters</a:t>
            </a:r>
          </a:p>
        </p:txBody>
      </p:sp>
    </p:spTree>
    <p:extLst>
      <p:ext uri="{BB962C8B-B14F-4D97-AF65-F5344CB8AC3E}">
        <p14:creationId xmlns:p14="http://schemas.microsoft.com/office/powerpoint/2010/main" val="2767416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/>
              <a:t/>
            </a:r>
            <a:br>
              <a:rPr lang="en-AU" b="1"/>
            </a:br>
            <a:r>
              <a:rPr lang="en-AU" b="1"/>
              <a:t>Project Background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8146" y="6506308"/>
            <a:ext cx="4870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/>
              <a:t>Picture &amp; Data from </a:t>
            </a:r>
            <a:r>
              <a:rPr lang="en-AU" sz="900">
                <a:hlinkClick r:id="rId2"/>
              </a:rPr>
              <a:t>https://www.kaggle.com/c/zillow-prize-1</a:t>
            </a:r>
            <a:r>
              <a:rPr lang="en-AU" sz="900"/>
              <a:t> &amp; </a:t>
            </a:r>
            <a:r>
              <a:rPr lang="en-AU" sz="900">
                <a:hlinkClick r:id="rId3"/>
              </a:rPr>
              <a:t>https://www.zillow.com/zestimate/</a:t>
            </a:r>
            <a:r>
              <a:rPr lang="en-AU" sz="90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4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419" y="320451"/>
            <a:ext cx="3244643" cy="2865867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711D65C-EE92-49AF-A6CC-01BFB2E20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884238"/>
              </p:ext>
            </p:extLst>
          </p:nvPr>
        </p:nvGraphicFramePr>
        <p:xfrm>
          <a:off x="792419" y="701825"/>
          <a:ext cx="8128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965">
                  <a:extLst>
                    <a:ext uri="{9D8B030D-6E8A-4147-A177-3AD203B41FA5}">
                      <a16:colId xmlns:a16="http://schemas.microsoft.com/office/drawing/2014/main" val="2761047304"/>
                    </a:ext>
                  </a:extLst>
                </a:gridCol>
                <a:gridCol w="2375931">
                  <a:extLst>
                    <a:ext uri="{9D8B030D-6E8A-4147-A177-3AD203B41FA5}">
                      <a16:colId xmlns:a16="http://schemas.microsoft.com/office/drawing/2014/main" val="3371421313"/>
                    </a:ext>
                  </a:extLst>
                </a:gridCol>
                <a:gridCol w="3288104">
                  <a:extLst>
                    <a:ext uri="{9D8B030D-6E8A-4147-A177-3AD203B41FA5}">
                      <a16:colId xmlns:a16="http://schemas.microsoft.com/office/drawing/2014/main" val="3473530521"/>
                    </a:ext>
                  </a:extLst>
                </a:gridCol>
              </a:tblGrid>
              <a:tr h="219921">
                <a:tc gridSpan="3">
                  <a:txBody>
                    <a:bodyPr/>
                    <a:lstStyle/>
                    <a:p>
                      <a:r>
                        <a:rPr lang="en-AU">
                          <a:sym typeface="Wingdings" panose="05000000000000000000" pitchFamily="2" charset="2"/>
                        </a:rPr>
                        <a:t>Currently </a:t>
                      </a:r>
                      <a:r>
                        <a:rPr lang="en-AU"/>
                        <a:t>Median Error of Zestimate </a:t>
                      </a:r>
                      <a:r>
                        <a:rPr lang="en-AU" sz="2400"/>
                        <a:t>≈</a:t>
                      </a:r>
                      <a:r>
                        <a:rPr lang="en-AU"/>
                        <a:t> 5%     e.g.</a:t>
                      </a:r>
                      <a:r>
                        <a:rPr lang="en-AU">
                          <a:solidFill>
                            <a:srgbClr val="FF0000"/>
                          </a:solidFill>
                        </a:rPr>
                        <a:t>     $1,175,000 * 5% = $58,750</a:t>
                      </a:r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61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Property </a:t>
                      </a:r>
                    </a:p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buyers, sellers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>
                          <a:solidFill>
                            <a:schemeClr val="accent4"/>
                          </a:solidFill>
                        </a:rPr>
                        <a:t>Overestimate Underestimate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accent4"/>
                          </a:solidFill>
                        </a:rPr>
                        <a:t>Lost the confidence to use the site of Zillow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673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Real estate agents, mortgage bankers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accent4"/>
                          </a:solidFill>
                        </a:rPr>
                        <a:t>Reduce the advertisement budget on Zillow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677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Zillow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accent4"/>
                          </a:solidFill>
                        </a:rPr>
                        <a:t>Revenue declined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29288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786195DD-C5A7-4025-831F-5E2C019C862E}"/>
              </a:ext>
            </a:extLst>
          </p:cNvPr>
          <p:cNvSpPr/>
          <p:nvPr/>
        </p:nvSpPr>
        <p:spPr>
          <a:xfrm>
            <a:off x="3627002" y="2954903"/>
            <a:ext cx="79804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u="sng" dirty="0">
                <a:solidFill>
                  <a:schemeClr val="accent1">
                    <a:lumMod val="75000"/>
                  </a:schemeClr>
                </a:solidFill>
              </a:rPr>
              <a:t>Anticipated Significance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>
                <a:sym typeface="Wingdings" panose="05000000000000000000" pitchFamily="2" charset="2"/>
              </a:rPr>
              <a:t> </a:t>
            </a:r>
            <a:r>
              <a:rPr lang="en-AU" dirty="0"/>
              <a:t>A trusted platform to monitor home asset with accurate </a:t>
            </a:r>
            <a:br>
              <a:rPr lang="en-AU" dirty="0"/>
            </a:br>
            <a:r>
              <a:rPr lang="en-AU" dirty="0"/>
              <a:t>      prediction of future home value</a:t>
            </a:r>
            <a:r>
              <a:rPr lang="en-AU" dirty="0">
                <a:solidFill>
                  <a:srgbClr val="FF0000"/>
                </a:solidFill>
              </a:rPr>
              <a:t/>
            </a:r>
            <a:br>
              <a:rPr lang="en-AU" dirty="0">
                <a:solidFill>
                  <a:srgbClr val="FF0000"/>
                </a:solidFill>
              </a:rPr>
            </a:br>
            <a:r>
              <a:rPr lang="en-AU" dirty="0"/>
              <a:t/>
            </a:r>
            <a:br>
              <a:rPr lang="en-AU" dirty="0"/>
            </a:br>
            <a:r>
              <a:rPr lang="en-AU" dirty="0">
                <a:sym typeface="Wingdings" panose="05000000000000000000" pitchFamily="2" charset="2"/>
              </a:rPr>
              <a:t> Be helpful for decision making during real estate transaction</a:t>
            </a:r>
            <a:br>
              <a:rPr lang="en-AU" dirty="0">
                <a:sym typeface="Wingdings" panose="05000000000000000000" pitchFamily="2" charset="2"/>
              </a:rPr>
            </a:br>
            <a:r>
              <a:rPr lang="en-AU" dirty="0">
                <a:sym typeface="Wingdings" panose="05000000000000000000" pitchFamily="2" charset="2"/>
              </a:rPr>
              <a:t/>
            </a:r>
            <a:br>
              <a:rPr lang="en-AU" dirty="0">
                <a:sym typeface="Wingdings" panose="05000000000000000000" pitchFamily="2" charset="2"/>
              </a:rPr>
            </a:br>
            <a:r>
              <a:rPr lang="en-AU" dirty="0">
                <a:sym typeface="Wingdings" panose="05000000000000000000" pitchFamily="2" charset="2"/>
              </a:rPr>
              <a:t> To enlarge ROI (Return of Investment)</a:t>
            </a:r>
            <a:r>
              <a:rPr lang="en-AU" dirty="0"/>
              <a:t/>
            </a:r>
            <a:br>
              <a:rPr lang="en-AU" dirty="0"/>
            </a:br>
            <a:endParaRPr lang="en-AU" dirty="0">
              <a:sym typeface="Wingdings" panose="05000000000000000000" pitchFamily="2" charset="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03A3C1-0497-4131-B4EB-6AB44010814C}"/>
              </a:ext>
            </a:extLst>
          </p:cNvPr>
          <p:cNvSpPr/>
          <p:nvPr/>
        </p:nvSpPr>
        <p:spPr>
          <a:xfrm>
            <a:off x="3566319" y="5410339"/>
            <a:ext cx="84527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u="sng" dirty="0">
                <a:solidFill>
                  <a:schemeClr val="accent1">
                    <a:lumMod val="75000"/>
                  </a:schemeClr>
                </a:solidFill>
              </a:rPr>
              <a:t>Work with Kaggle.com </a:t>
            </a:r>
          </a:p>
          <a:p>
            <a:r>
              <a:rPr lang="en-AU" dirty="0"/>
              <a:t>Posted a challenge with a prize up to $1.2millions on the data science platform </a:t>
            </a:r>
            <a:r>
              <a:rPr lang="en-AU" dirty="0" err="1"/>
              <a:t>Kaggle</a:t>
            </a:r>
            <a:r>
              <a:rPr lang="en-AU" dirty="0"/>
              <a:t> to allow global data scientists for </a:t>
            </a:r>
            <a:r>
              <a:rPr lang="en-AU" dirty="0" smtClean="0"/>
              <a:t>competing to identify a better model.</a:t>
            </a:r>
            <a:endParaRPr lang="en-AU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48AA5B8-DA00-42AD-B95F-9BC46C801CCD}"/>
              </a:ext>
            </a:extLst>
          </p:cNvPr>
          <p:cNvSpPr/>
          <p:nvPr/>
        </p:nvSpPr>
        <p:spPr>
          <a:xfrm>
            <a:off x="3627002" y="289795"/>
            <a:ext cx="1326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u="sng">
                <a:solidFill>
                  <a:schemeClr val="accent1">
                    <a:lumMod val="75000"/>
                  </a:schemeClr>
                </a:solidFill>
              </a:rPr>
              <a:t>Motivation</a:t>
            </a:r>
          </a:p>
        </p:txBody>
      </p:sp>
      <p:sp>
        <p:nvSpPr>
          <p:cNvPr id="22" name="箭头: 圆角右 21">
            <a:extLst>
              <a:ext uri="{FF2B5EF4-FFF2-40B4-BE49-F238E27FC236}">
                <a16:creationId xmlns:a16="http://schemas.microsoft.com/office/drawing/2014/main" id="{BD376CB2-E73F-46E6-8891-996391AA7335}"/>
              </a:ext>
            </a:extLst>
          </p:cNvPr>
          <p:cNvSpPr/>
          <p:nvPr/>
        </p:nvSpPr>
        <p:spPr>
          <a:xfrm rot="10800000">
            <a:off x="7527817" y="1706523"/>
            <a:ext cx="783771" cy="564598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3" name="箭头: 圆角右 22">
            <a:extLst>
              <a:ext uri="{FF2B5EF4-FFF2-40B4-BE49-F238E27FC236}">
                <a16:creationId xmlns:a16="http://schemas.microsoft.com/office/drawing/2014/main" id="{1BD2C1FA-8781-4CC1-8AD1-8FD32CBA2508}"/>
              </a:ext>
            </a:extLst>
          </p:cNvPr>
          <p:cNvSpPr/>
          <p:nvPr/>
        </p:nvSpPr>
        <p:spPr>
          <a:xfrm rot="10800000">
            <a:off x="7046541" y="2251688"/>
            <a:ext cx="783771" cy="564598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箭头: 圆角右 21">
            <a:extLst>
              <a:ext uri="{FF2B5EF4-FFF2-40B4-BE49-F238E27FC236}">
                <a16:creationId xmlns:a16="http://schemas.microsoft.com/office/drawing/2014/main" id="{BD376CB2-E73F-46E6-8891-996391AA7335}"/>
              </a:ext>
            </a:extLst>
          </p:cNvPr>
          <p:cNvSpPr/>
          <p:nvPr/>
        </p:nvSpPr>
        <p:spPr>
          <a:xfrm rot="10800000">
            <a:off x="8009093" y="1141924"/>
            <a:ext cx="783771" cy="564598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78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2" grpId="0" animBg="1"/>
      <p:bldP spid="2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68CA6-6822-4571-934B-C6039CE8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/>
              <a:t>Project Purp0ses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54FDA-070F-4B23-8B3E-C99FAB1B5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5090" y="235247"/>
            <a:ext cx="3474720" cy="5018936"/>
          </a:xfrm>
        </p:spPr>
        <p:txBody>
          <a:bodyPr>
            <a:normAutofit fontScale="92500" lnSpcReduction="10000"/>
          </a:bodyPr>
          <a:lstStyle/>
          <a:p>
            <a:r>
              <a:rPr lang="en-AU" b="1" u="sng" dirty="0">
                <a:solidFill>
                  <a:schemeClr val="accent1">
                    <a:lumMod val="75000"/>
                  </a:schemeClr>
                </a:solidFill>
              </a:rPr>
              <a:t>For IFN701 Project</a:t>
            </a:r>
          </a:p>
          <a:p>
            <a:endParaRPr lang="en-AU" dirty="0"/>
          </a:p>
          <a:p>
            <a:r>
              <a:rPr lang="en-AU" dirty="0"/>
              <a:t>Taking this opportunity to explore the real world raw data</a:t>
            </a:r>
          </a:p>
          <a:p>
            <a:endParaRPr lang="en-AU" dirty="0"/>
          </a:p>
          <a:p>
            <a:r>
              <a:rPr lang="en-AU" dirty="0"/>
              <a:t>Disclosing the necessary of project management and high-end project methodologies in executing a project</a:t>
            </a:r>
          </a:p>
          <a:p>
            <a:endParaRPr lang="en-AU" dirty="0"/>
          </a:p>
          <a:p>
            <a:r>
              <a:rPr lang="en-AU" dirty="0"/>
              <a:t>Indicating the essential </a:t>
            </a:r>
            <a:r>
              <a:rPr lang="en-AU" dirty="0" smtClean="0"/>
              <a:t>process </a:t>
            </a:r>
            <a:r>
              <a:rPr lang="en-AU" dirty="0"/>
              <a:t>for accomplishing a project 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DA2667-B88A-498E-9E1C-C9C989071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7823" y="1074141"/>
            <a:ext cx="3474720" cy="4938925"/>
          </a:xfrm>
        </p:spPr>
        <p:txBody>
          <a:bodyPr>
            <a:normAutofit fontScale="92500" lnSpcReduction="10000"/>
          </a:bodyPr>
          <a:lstStyle/>
          <a:p>
            <a:r>
              <a:rPr lang="en-AU" b="1" u="sng" dirty="0">
                <a:solidFill>
                  <a:schemeClr val="accent1">
                    <a:lumMod val="75000"/>
                  </a:schemeClr>
                </a:solidFill>
              </a:rPr>
              <a:t>For Zillow(By working with </a:t>
            </a:r>
            <a:r>
              <a:rPr lang="en-AU" b="1" u="sng" dirty="0" err="1" smtClean="0">
                <a:solidFill>
                  <a:schemeClr val="accent1">
                    <a:lumMod val="75000"/>
                  </a:schemeClr>
                </a:solidFill>
              </a:rPr>
              <a:t>Kaggle</a:t>
            </a:r>
            <a:r>
              <a:rPr lang="en-AU" b="1" u="sng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Looking </a:t>
            </a:r>
            <a:r>
              <a:rPr lang="en-AU" dirty="0"/>
              <a:t>for better prediction model globally to improve </a:t>
            </a:r>
            <a:r>
              <a:rPr lang="en-AU" dirty="0" err="1"/>
              <a:t>Zestimate</a:t>
            </a:r>
            <a:endParaRPr lang="en-AU" dirty="0"/>
          </a:p>
          <a:p>
            <a:endParaRPr lang="en-AU" dirty="0"/>
          </a:p>
          <a:p>
            <a:r>
              <a:rPr lang="en-AU" dirty="0"/>
              <a:t>Showing the public their ambitions to improve the accuracy of the </a:t>
            </a:r>
            <a:r>
              <a:rPr lang="en-AU" dirty="0" err="1"/>
              <a:t>Zestimate</a:t>
            </a:r>
            <a:r>
              <a:rPr lang="en-AU" dirty="0"/>
              <a:t> for offering better customer-centred services.</a:t>
            </a:r>
          </a:p>
          <a:p>
            <a:endParaRPr lang="en-AU" dirty="0"/>
          </a:p>
          <a:p>
            <a:r>
              <a:rPr lang="en-AU" dirty="0"/>
              <a:t>Proving </a:t>
            </a:r>
            <a:r>
              <a:rPr lang="en-AU" dirty="0" smtClean="0"/>
              <a:t>that the </a:t>
            </a:r>
            <a:r>
              <a:rPr lang="en-AU" dirty="0"/>
              <a:t>performance of </a:t>
            </a:r>
            <a:r>
              <a:rPr lang="en-AU" dirty="0" err="1"/>
              <a:t>Zestimate</a:t>
            </a:r>
            <a:r>
              <a:rPr lang="en-AU" dirty="0"/>
              <a:t> might be the best so far in the field of data science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31989C-5E5A-4C15-B2B3-AA645D35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995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1177D-D7D6-492C-B4D0-B36E0495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56012"/>
            <a:ext cx="2947482" cy="4601183"/>
          </a:xfrm>
        </p:spPr>
        <p:txBody>
          <a:bodyPr/>
          <a:lstStyle/>
          <a:p>
            <a:r>
              <a:rPr lang="en-AU" dirty="0" err="1"/>
              <a:t>Kaggle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>Available Data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4174D8-B583-46CE-AB22-C2B3D51C1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45859" y="756012"/>
            <a:ext cx="3474720" cy="5120640"/>
          </a:xfrm>
        </p:spPr>
        <p:txBody>
          <a:bodyPr/>
          <a:lstStyle/>
          <a:p>
            <a:pPr marL="0" indent="0">
              <a:buNone/>
            </a:pPr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898740-6D6D-4F97-902D-33C410E8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6</a:t>
            </a:fld>
            <a:endParaRPr lang="en-AU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75D28A-0525-4F7D-8651-2B4D4973A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53442"/>
              </p:ext>
            </p:extLst>
          </p:nvPr>
        </p:nvGraphicFramePr>
        <p:xfrm>
          <a:off x="3602156" y="766850"/>
          <a:ext cx="3741948" cy="379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1948">
                  <a:extLst>
                    <a:ext uri="{9D8B030D-6E8A-4147-A177-3AD203B41FA5}">
                      <a16:colId xmlns:a16="http://schemas.microsoft.com/office/drawing/2014/main" val="3847378985"/>
                    </a:ext>
                  </a:extLst>
                </a:gridCol>
              </a:tblGrid>
              <a:tr h="43167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Available Data from </a:t>
                      </a:r>
                      <a:r>
                        <a:rPr lang="en-AU" dirty="0" err="1"/>
                        <a:t>Kaggle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78752"/>
                  </a:ext>
                </a:extLst>
              </a:tr>
              <a:tr h="1064401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/>
                        <a:t>Training data 2016 (Jan. ~ Dec.): </a:t>
                      </a:r>
                    </a:p>
                    <a:p>
                      <a:pPr marL="0" indent="0">
                        <a:buNone/>
                      </a:pPr>
                      <a:r>
                        <a:rPr lang="en-AU"/>
                        <a:t>90k sold </a:t>
                      </a:r>
                      <a:r>
                        <a:rPr lang="en-AU" err="1"/>
                        <a:t>parcelids</a:t>
                      </a:r>
                      <a:r>
                        <a:rPr lang="en-AU"/>
                        <a:t> with their </a:t>
                      </a:r>
                      <a:r>
                        <a:rPr lang="en-AU" err="1"/>
                        <a:t>logerror</a:t>
                      </a:r>
                      <a:r>
                        <a:rPr lang="en-AU"/>
                        <a:t> and transaction dates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64903"/>
                  </a:ext>
                </a:extLst>
              </a:tr>
              <a:tr h="1383722">
                <a:tc>
                  <a:txBody>
                    <a:bodyPr/>
                    <a:lstStyle/>
                    <a:p>
                      <a:r>
                        <a:rPr lang="en-AU" dirty="0"/>
                        <a:t>2. Training data 2017 (Available on Oct.2, Jan. ~ Sept.)</a:t>
                      </a:r>
                    </a:p>
                    <a:p>
                      <a:r>
                        <a:rPr lang="en-AU" dirty="0"/>
                        <a:t>80k </a:t>
                      </a:r>
                      <a:r>
                        <a:rPr lang="en-AU" dirty="0" smtClean="0"/>
                        <a:t>sold </a:t>
                      </a:r>
                      <a:r>
                        <a:rPr lang="en-AU" dirty="0" err="1"/>
                        <a:t>parcelids</a:t>
                      </a:r>
                      <a:r>
                        <a:rPr lang="en-AU" dirty="0"/>
                        <a:t> with their </a:t>
                      </a:r>
                      <a:r>
                        <a:rPr lang="en-AU" dirty="0" err="1"/>
                        <a:t>logerror</a:t>
                      </a:r>
                      <a:r>
                        <a:rPr lang="en-AU" dirty="0"/>
                        <a:t> and transaction dates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05225"/>
                  </a:ext>
                </a:extLst>
              </a:tr>
              <a:tr h="745081">
                <a:tc>
                  <a:txBody>
                    <a:bodyPr/>
                    <a:lstStyle/>
                    <a:p>
                      <a:r>
                        <a:rPr lang="en-AU" dirty="0"/>
                        <a:t>3. Property data: 3millions of </a:t>
                      </a:r>
                      <a:r>
                        <a:rPr lang="en-AU" dirty="0" err="1"/>
                        <a:t>parcelid</a:t>
                      </a:r>
                      <a:r>
                        <a:rPr lang="en-AU" dirty="0"/>
                        <a:t> with their 57 features value in 2016 and 2017 respectively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489269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3337A250-BFA6-42A7-86FA-E499A53E1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95" r="82048" b="52057"/>
          <a:stretch/>
        </p:blipFill>
        <p:spPr>
          <a:xfrm>
            <a:off x="7609860" y="781464"/>
            <a:ext cx="3610719" cy="28564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C6DAABC-2041-4843-A766-819D62CE7C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37" r="18697" b="52198"/>
          <a:stretch/>
        </p:blipFill>
        <p:spPr>
          <a:xfrm>
            <a:off x="697058" y="4688241"/>
            <a:ext cx="10523521" cy="1817606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041102A0-0AE8-49E1-96C7-F1D824C40F9E}"/>
              </a:ext>
            </a:extLst>
          </p:cNvPr>
          <p:cNvGrpSpPr/>
          <p:nvPr/>
        </p:nvGrpSpPr>
        <p:grpSpPr>
          <a:xfrm>
            <a:off x="5145935" y="61995"/>
            <a:ext cx="4269284" cy="719469"/>
            <a:chOff x="13431" y="106557"/>
            <a:chExt cx="4269284" cy="7194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FA69F9C-B779-464D-89F4-098F5EF6D5A1}"/>
                </a:ext>
              </a:extLst>
            </p:cNvPr>
            <p:cNvGrpSpPr/>
            <p:nvPr/>
          </p:nvGrpSpPr>
          <p:grpSpPr>
            <a:xfrm>
              <a:off x="13431" y="106557"/>
              <a:ext cx="4269284" cy="719469"/>
              <a:chOff x="7242974" y="98283"/>
              <a:chExt cx="4269284" cy="719469"/>
            </a:xfrm>
          </p:grpSpPr>
          <p:sp>
            <p:nvSpPr>
              <p:cNvPr id="13" name="Rectangle 24">
                <a:extLst>
                  <a:ext uri="{FF2B5EF4-FFF2-40B4-BE49-F238E27FC236}">
                    <a16:creationId xmlns:a16="http://schemas.microsoft.com/office/drawing/2014/main" id="{552E8BDB-449B-4247-8B99-716AF1EC755D}"/>
                  </a:ext>
                </a:extLst>
              </p:cNvPr>
              <p:cNvSpPr/>
              <p:nvPr/>
            </p:nvSpPr>
            <p:spPr>
              <a:xfrm>
                <a:off x="7242974" y="149175"/>
                <a:ext cx="4269284" cy="53929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b="1" i="1" err="1">
                    <a:solidFill>
                      <a:schemeClr val="accent2"/>
                    </a:solidFill>
                    <a:ea typeface="DengXian"/>
                    <a:cs typeface="Arial" panose="020B0604020202020204" pitchFamily="34" charset="0"/>
                  </a:rPr>
                  <a:t>logerror</a:t>
                </a:r>
                <a:r>
                  <a:rPr lang="en-AU" b="1" i="1">
                    <a:ea typeface="DengXian"/>
                    <a:cs typeface="Arial" panose="020B0604020202020204" pitchFamily="34" charset="0"/>
                  </a:rPr>
                  <a:t> = log(</a:t>
                </a:r>
                <a:r>
                  <a:rPr lang="en-AU" b="1" i="1" err="1">
                    <a:ea typeface="DengXian"/>
                    <a:cs typeface="Arial" panose="020B0604020202020204" pitchFamily="34" charset="0"/>
                  </a:rPr>
                  <a:t>Zestimate</a:t>
                </a:r>
                <a:r>
                  <a:rPr lang="en-AU" b="1" i="1">
                    <a:ea typeface="DengXian"/>
                    <a:cs typeface="Arial" panose="020B0604020202020204" pitchFamily="34" charset="0"/>
                  </a:rPr>
                  <a:t>) – log(</a:t>
                </a:r>
                <a:r>
                  <a:rPr lang="en-AU" b="1" i="1" err="1">
                    <a:ea typeface="DengXian"/>
                    <a:cs typeface="Arial" panose="020B0604020202020204" pitchFamily="34" charset="0"/>
                  </a:rPr>
                  <a:t>SalePrice</a:t>
                </a:r>
                <a:r>
                  <a:rPr lang="en-AU" b="1" i="1">
                    <a:ea typeface="DengXian"/>
                    <a:cs typeface="Arial" panose="020B0604020202020204" pitchFamily="34" charset="0"/>
                  </a:rPr>
                  <a:t>)</a:t>
                </a:r>
                <a:endParaRPr lang="en-AU" b="1" i="1">
                  <a:effectLst/>
                  <a:ea typeface="DengXian"/>
                  <a:cs typeface="Arial" panose="020B0604020202020204" pitchFamily="34" charset="0"/>
                </a:endParaRPr>
              </a:p>
            </p:txBody>
          </p:sp>
          <p:sp>
            <p:nvSpPr>
              <p:cNvPr id="14" name="乘号 13">
                <a:extLst>
                  <a:ext uri="{FF2B5EF4-FFF2-40B4-BE49-F238E27FC236}">
                    <a16:creationId xmlns:a16="http://schemas.microsoft.com/office/drawing/2014/main" id="{8822AE4E-21F1-4325-901B-4E66DA9BFC68}"/>
                  </a:ext>
                </a:extLst>
              </p:cNvPr>
              <p:cNvSpPr/>
              <p:nvPr/>
            </p:nvSpPr>
            <p:spPr>
              <a:xfrm>
                <a:off x="8549260" y="98283"/>
                <a:ext cx="1007706" cy="719469"/>
              </a:xfrm>
              <a:prstGeom prst="mathMultiply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5" name="乘号 14">
              <a:extLst>
                <a:ext uri="{FF2B5EF4-FFF2-40B4-BE49-F238E27FC236}">
                  <a16:creationId xmlns:a16="http://schemas.microsoft.com/office/drawing/2014/main" id="{E6F63258-261D-44B3-AC8A-5F24A47FF445}"/>
                </a:ext>
              </a:extLst>
            </p:cNvPr>
            <p:cNvSpPr/>
            <p:nvPr/>
          </p:nvSpPr>
          <p:spPr>
            <a:xfrm>
              <a:off x="3075495" y="106557"/>
              <a:ext cx="1007706" cy="719469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" name="Rectangle 2"/>
          <p:cNvSpPr/>
          <p:nvPr/>
        </p:nvSpPr>
        <p:spPr>
          <a:xfrm>
            <a:off x="4672947" y="2147384"/>
            <a:ext cx="6145823" cy="27763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What I need to do are to: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Merge these two data sets by unique parceled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Explore the relationship between the </a:t>
            </a:r>
            <a:r>
              <a:rPr lang="en-US" sz="2000" dirty="0" err="1" smtClean="0"/>
              <a:t>logerror</a:t>
            </a:r>
            <a:r>
              <a:rPr lang="en-US" sz="2000" dirty="0" smtClean="0"/>
              <a:t> and 57 variables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Identify a suitable prediction model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Build the function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Predict the value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2756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68CA6-6822-4571-934B-C6039CE8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/>
              <a:t>Project Deliverables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54FDA-070F-4B23-8B3E-C99FAB1B5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3637" y="813438"/>
            <a:ext cx="3351114" cy="4430660"/>
          </a:xfrm>
        </p:spPr>
        <p:txBody>
          <a:bodyPr>
            <a:normAutofit fontScale="85000" lnSpcReduction="20000"/>
          </a:bodyPr>
          <a:lstStyle/>
          <a:p>
            <a:r>
              <a:rPr lang="en-AU" b="1" u="sng" dirty="0">
                <a:solidFill>
                  <a:schemeClr val="accent1">
                    <a:lumMod val="75000"/>
                  </a:schemeClr>
                </a:solidFill>
              </a:rPr>
              <a:t>A Data Analysis Report </a:t>
            </a:r>
          </a:p>
          <a:p>
            <a:r>
              <a:rPr lang="en-AU" dirty="0">
                <a:solidFill>
                  <a:schemeClr val="accent4"/>
                </a:solidFill>
              </a:rPr>
              <a:t>Based on the available datasets on </a:t>
            </a:r>
            <a:r>
              <a:rPr lang="en-AU" dirty="0" err="1">
                <a:solidFill>
                  <a:schemeClr val="accent4"/>
                </a:solidFill>
              </a:rPr>
              <a:t>Kaggle</a:t>
            </a:r>
            <a:r>
              <a:rPr lang="en-AU" dirty="0">
                <a:solidFill>
                  <a:schemeClr val="accent4"/>
                </a:solidFill>
              </a:rPr>
              <a:t>: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1. Explore the hidden relationships between </a:t>
            </a:r>
            <a:r>
              <a:rPr lang="en-AU" dirty="0" smtClean="0"/>
              <a:t>the </a:t>
            </a:r>
            <a:r>
              <a:rPr lang="en-AU" dirty="0" err="1" smtClean="0"/>
              <a:t>logerror</a:t>
            </a:r>
            <a:r>
              <a:rPr lang="en-AU" dirty="0" smtClean="0"/>
              <a:t> and  </a:t>
            </a:r>
            <a:r>
              <a:rPr lang="en-AU" dirty="0"/>
              <a:t>57 independent variables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2. Identify the right type of prediction model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3. Find out the proper size of variables to fit the model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4. Determine the suitable size of </a:t>
            </a:r>
            <a:r>
              <a:rPr lang="en-AU" dirty="0" smtClean="0"/>
              <a:t>training </a:t>
            </a:r>
            <a:r>
              <a:rPr lang="en-AU" dirty="0"/>
              <a:t>data and test </a:t>
            </a:r>
            <a:r>
              <a:rPr lang="en-AU" dirty="0" smtClean="0"/>
              <a:t>data, then train </a:t>
            </a:r>
            <a:r>
              <a:rPr lang="en-AU" dirty="0"/>
              <a:t>the prediction model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5. Evaluate the effectiveness of the model 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DA2667-B88A-498E-9E1C-C9C989071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57987" y="1213213"/>
            <a:ext cx="4945235" cy="4030885"/>
          </a:xfrm>
        </p:spPr>
        <p:txBody>
          <a:bodyPr>
            <a:normAutofit fontScale="85000" lnSpcReduction="20000"/>
          </a:bodyPr>
          <a:lstStyle/>
          <a:p>
            <a:r>
              <a:rPr lang="en-AU" b="1" u="sng">
                <a:solidFill>
                  <a:schemeClr val="accent1">
                    <a:lumMod val="75000"/>
                  </a:schemeClr>
                </a:solidFill>
              </a:rPr>
              <a:t>A Rational Value Prediction Model</a:t>
            </a:r>
          </a:p>
          <a:p>
            <a:endParaRPr lang="en-AU"/>
          </a:p>
          <a:p>
            <a:r>
              <a:rPr lang="en-AU"/>
              <a:t>It will be able to generate the estimated error data relating to 3millions of properties in California for the last quarter of both 2016 and 2017 </a:t>
            </a:r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31989C-5E5A-4C15-B2B3-AA645D35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7</a:t>
            </a:fld>
            <a:endParaRPr lang="en-AU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4EEC04-424E-4B61-B008-507D26119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11" r="65053" b="52341"/>
          <a:stretch/>
        </p:blipFill>
        <p:spPr>
          <a:xfrm>
            <a:off x="7321318" y="3228655"/>
            <a:ext cx="4608109" cy="1872702"/>
          </a:xfrm>
          <a:prstGeom prst="rect">
            <a:avLst/>
          </a:prstGeom>
        </p:spPr>
      </p:pic>
      <p:sp>
        <p:nvSpPr>
          <p:cNvPr id="14" name="Rectangle 24">
            <a:extLst>
              <a:ext uri="{FF2B5EF4-FFF2-40B4-BE49-F238E27FC236}">
                <a16:creationId xmlns:a16="http://schemas.microsoft.com/office/drawing/2014/main" id="{3CFC5550-EA54-476B-AFD3-4717B2352572}"/>
              </a:ext>
            </a:extLst>
          </p:cNvPr>
          <p:cNvSpPr/>
          <p:nvPr/>
        </p:nvSpPr>
        <p:spPr>
          <a:xfrm>
            <a:off x="7321318" y="2351587"/>
            <a:ext cx="4269284" cy="51911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err="1">
                <a:solidFill>
                  <a:schemeClr val="accent2"/>
                </a:solidFill>
                <a:ea typeface="DengXian"/>
                <a:cs typeface="Arial" panose="020B0604020202020204" pitchFamily="34" charset="0"/>
              </a:rPr>
              <a:t>logerror</a:t>
            </a:r>
            <a:r>
              <a:rPr lang="en-AU" b="1" i="1">
                <a:ea typeface="DengXian"/>
                <a:cs typeface="Arial" panose="020B0604020202020204" pitchFamily="34" charset="0"/>
              </a:rPr>
              <a:t> = Y,   </a:t>
            </a:r>
            <a:r>
              <a:rPr lang="en-AU" b="1" i="1">
                <a:effectLst/>
                <a:ea typeface="DengXian"/>
                <a:cs typeface="Arial" panose="020B0604020202020204" pitchFamily="34" charset="0"/>
              </a:rPr>
              <a:t>Y = ??????????</a:t>
            </a:r>
          </a:p>
        </p:txBody>
      </p:sp>
    </p:spTree>
    <p:extLst>
      <p:ext uri="{BB962C8B-B14F-4D97-AF65-F5344CB8AC3E}">
        <p14:creationId xmlns:p14="http://schemas.microsoft.com/office/powerpoint/2010/main" val="2706873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65047" cy="4601183"/>
          </a:xfrm>
        </p:spPr>
        <p:txBody>
          <a:bodyPr/>
          <a:lstStyle/>
          <a:p>
            <a:r>
              <a:rPr lang="en-AU" b="1"/>
              <a:t>Methodologies for </a:t>
            </a:r>
            <a:r>
              <a:rPr lang="en-AU" b="1" smtClean="0"/>
              <a:t>Project Plan and Execution</a:t>
            </a:r>
            <a:endParaRPr lang="en-AU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1657" y="205273"/>
            <a:ext cx="8703405" cy="6516202"/>
          </a:xfrm>
        </p:spPr>
        <p:txBody>
          <a:bodyPr>
            <a:normAutofit fontScale="85000" lnSpcReduction="20000"/>
          </a:bodyPr>
          <a:lstStyle/>
          <a:p>
            <a:r>
              <a:rPr lang="en-AU" sz="2400" b="1" u="sng" dirty="0">
                <a:solidFill>
                  <a:schemeClr val="accent1">
                    <a:lumMod val="75000"/>
                  </a:schemeClr>
                </a:solidFill>
              </a:rPr>
              <a:t>Project Methodologies:</a:t>
            </a:r>
            <a:r>
              <a:rPr lang="en-AU" b="1" u="sng" dirty="0"/>
              <a:t> 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sz="2400" b="1" u="sng" dirty="0">
                <a:solidFill>
                  <a:schemeClr val="accent1">
                    <a:lumMod val="75000"/>
                  </a:schemeClr>
                </a:solidFill>
              </a:rPr>
              <a:t>Project Management Approach:</a:t>
            </a:r>
            <a:r>
              <a:rPr lang="en-AU" sz="2400" b="1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AU" sz="2400" b="1" dirty="0">
                <a:solidFill>
                  <a:schemeClr val="accent4"/>
                </a:solidFill>
              </a:rPr>
              <a:t>Scrum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 err="1"/>
              <a:t>Cynefin</a:t>
            </a:r>
            <a:r>
              <a:rPr lang="en-AU" dirty="0"/>
              <a:t>: Complex products and complex environment </a:t>
            </a:r>
          </a:p>
          <a:p>
            <a:r>
              <a:rPr lang="en-AU" dirty="0">
                <a:sym typeface="Wingdings" panose="05000000000000000000" pitchFamily="2" charset="2"/>
              </a:rPr>
              <a:t></a:t>
            </a:r>
            <a:r>
              <a:rPr lang="en-AU" dirty="0"/>
              <a:t> determine the right model </a:t>
            </a:r>
            <a:r>
              <a:rPr lang="en-AU" dirty="0" smtClean="0"/>
              <a:t>and </a:t>
            </a:r>
            <a:r>
              <a:rPr lang="en-AU" dirty="0"/>
              <a:t>the fit function for prediction analysis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b="1" u="sng" dirty="0" smtClean="0"/>
              <a:t>Scrum Advantages:</a:t>
            </a:r>
          </a:p>
          <a:p>
            <a:pPr lvl="0"/>
            <a:r>
              <a:rPr lang="en-AU" dirty="0" smtClean="0"/>
              <a:t>Transparent </a:t>
            </a:r>
            <a:r>
              <a:rPr lang="en-AU" dirty="0"/>
              <a:t>plan and visible progress will make the communication effective between supervisor and me.</a:t>
            </a:r>
          </a:p>
          <a:p>
            <a:pPr lvl="0"/>
            <a:r>
              <a:rPr lang="en-AU" dirty="0"/>
              <a:t>“To do”, “done” “undo” will enable me to control the progress on the right track. </a:t>
            </a:r>
          </a:p>
          <a:p>
            <a:pPr lvl="0"/>
            <a:r>
              <a:rPr lang="en-AU" dirty="0"/>
              <a:t>Sprint retrospect will allow me to adjust progress as an increment.</a:t>
            </a:r>
          </a:p>
          <a:p>
            <a:pPr lvl="0"/>
            <a:r>
              <a:rPr lang="en-AU" dirty="0"/>
              <a:t>It will enable the project to be completed on time.</a:t>
            </a:r>
          </a:p>
          <a:p>
            <a:pPr lvl="0"/>
            <a:r>
              <a:rPr lang="en-AU" dirty="0"/>
              <a:t>It will help to reduce the risk of submitting failure outcomes.           </a:t>
            </a:r>
          </a:p>
          <a:p>
            <a:r>
              <a:rPr lang="en-AU" sz="2400" b="1" u="sng" dirty="0">
                <a:solidFill>
                  <a:schemeClr val="accent1">
                    <a:lumMod val="75000"/>
                  </a:schemeClr>
                </a:solidFill>
              </a:rPr>
              <a:t>Programming Tools: </a:t>
            </a:r>
            <a:r>
              <a:rPr lang="en-AU" sz="2400" b="1" dirty="0">
                <a:solidFill>
                  <a:schemeClr val="accent4"/>
                </a:solidFill>
              </a:rPr>
              <a:t>R and </a:t>
            </a:r>
            <a:r>
              <a:rPr lang="en-AU" sz="2400" b="1" dirty="0" err="1">
                <a:solidFill>
                  <a:schemeClr val="accent4"/>
                </a:solidFill>
              </a:rPr>
              <a:t>RStudio</a:t>
            </a:r>
            <a:endParaRPr lang="en-AU" sz="2400" b="1" dirty="0">
              <a:solidFill>
                <a:schemeClr val="accent4"/>
              </a:solidFill>
            </a:endParaRPr>
          </a:p>
          <a:p>
            <a:endParaRPr lang="en-A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8</a:t>
            </a:fld>
            <a:endParaRPr lang="en-AU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D578163-B7A5-4DA7-B2EE-5F405B46B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817763"/>
              </p:ext>
            </p:extLst>
          </p:nvPr>
        </p:nvGraphicFramePr>
        <p:xfrm>
          <a:off x="3700304" y="515418"/>
          <a:ext cx="7823000" cy="2179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5750">
                  <a:extLst>
                    <a:ext uri="{9D8B030D-6E8A-4147-A177-3AD203B41FA5}">
                      <a16:colId xmlns:a16="http://schemas.microsoft.com/office/drawing/2014/main" val="1643908779"/>
                    </a:ext>
                  </a:extLst>
                </a:gridCol>
                <a:gridCol w="1955750">
                  <a:extLst>
                    <a:ext uri="{9D8B030D-6E8A-4147-A177-3AD203B41FA5}">
                      <a16:colId xmlns:a16="http://schemas.microsoft.com/office/drawing/2014/main" val="1215226781"/>
                    </a:ext>
                  </a:extLst>
                </a:gridCol>
                <a:gridCol w="1955750">
                  <a:extLst>
                    <a:ext uri="{9D8B030D-6E8A-4147-A177-3AD203B41FA5}">
                      <a16:colId xmlns:a16="http://schemas.microsoft.com/office/drawing/2014/main" val="706336411"/>
                    </a:ext>
                  </a:extLst>
                </a:gridCol>
                <a:gridCol w="1955750">
                  <a:extLst>
                    <a:ext uri="{9D8B030D-6E8A-4147-A177-3AD203B41FA5}">
                      <a16:colId xmlns:a16="http://schemas.microsoft.com/office/drawing/2014/main" val="2190481058"/>
                    </a:ext>
                  </a:extLst>
                </a:gridCol>
              </a:tblGrid>
              <a:tr h="5311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Phase One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Data Preparation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Phase Two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Data Analysis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Phase Three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Results Reflection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Phase Four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Results Dissemination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761770"/>
                  </a:ext>
                </a:extLst>
              </a:tr>
              <a:tr h="16313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Step 1: Defining problem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Step 2: Identifying ideal datasets to answer analysis problems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Step 3: Acquiring data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Step 4: Cleaning data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Step 5: Exploring data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Step 6: Statistical prediction and modelling data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Step 7: Interpreting results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Step8: Communicating and distributing results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348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924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1177D-D7D6-492C-B4D0-B36E0495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err="1"/>
              <a:t>MoSCow</a:t>
            </a:r>
            <a:r>
              <a:rPr lang="en-AU"/>
              <a:t> Prioritised Scope List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C126BE1E-3EF2-414A-A9DE-2440A3C368B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48917931"/>
              </p:ext>
            </p:extLst>
          </p:nvPr>
        </p:nvGraphicFramePr>
        <p:xfrm>
          <a:off x="3629606" y="290902"/>
          <a:ext cx="8033655" cy="4191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7949">
                  <a:extLst>
                    <a:ext uri="{9D8B030D-6E8A-4147-A177-3AD203B41FA5}">
                      <a16:colId xmlns:a16="http://schemas.microsoft.com/office/drawing/2014/main" val="3400676819"/>
                    </a:ext>
                  </a:extLst>
                </a:gridCol>
                <a:gridCol w="1376103">
                  <a:extLst>
                    <a:ext uri="{9D8B030D-6E8A-4147-A177-3AD203B41FA5}">
                      <a16:colId xmlns:a16="http://schemas.microsoft.com/office/drawing/2014/main" val="1585482834"/>
                    </a:ext>
                  </a:extLst>
                </a:gridCol>
                <a:gridCol w="1029603">
                  <a:extLst>
                    <a:ext uri="{9D8B030D-6E8A-4147-A177-3AD203B41FA5}">
                      <a16:colId xmlns:a16="http://schemas.microsoft.com/office/drawing/2014/main" val="760452770"/>
                    </a:ext>
                  </a:extLst>
                </a:gridCol>
              </a:tblGrid>
              <a:tr h="434060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In-Scope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err="1"/>
                        <a:t>MoSCow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13654"/>
                  </a:ext>
                </a:extLst>
              </a:tr>
              <a:tr h="10702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1. Use the data supplied only on Kaggle to predict the error</a:t>
                      </a:r>
                    </a:p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Must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75496"/>
                  </a:ext>
                </a:extLst>
              </a:tr>
              <a:tr h="7491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2. Generate a data analysis report</a:t>
                      </a:r>
                    </a:p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Should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472032"/>
                  </a:ext>
                </a:extLst>
              </a:tr>
              <a:tr h="434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3. Build a prediction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Must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282493"/>
                  </a:ext>
                </a:extLst>
              </a:tr>
              <a:tr h="10702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4. Predict the error rate and create a csv file for 6 time-point: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201610, 201611, 201612, 201710, 201711, 201712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Should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64826"/>
                  </a:ext>
                </a:extLst>
              </a:tr>
              <a:tr h="434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5. Submit the outcomes to Kaggle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Could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046172"/>
                  </a:ext>
                </a:extLst>
              </a:tr>
            </a:tbl>
          </a:graphicData>
        </a:graphic>
      </p:graphicFrame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4174D8-B583-46CE-AB22-C2B3D51C1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76483" y="4524300"/>
            <a:ext cx="3786778" cy="507529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r>
              <a:rPr lang="en-AU" sz="1400" b="1">
                <a:solidFill>
                  <a:srgbClr val="FF0000"/>
                </a:solidFill>
              </a:rPr>
              <a:t>IN-SCOPE TOTAL SCORE: 80</a:t>
            </a: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898740-6D6D-4F97-902D-33C410E8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9</a:t>
            </a:fld>
            <a:endParaRPr lang="en-AU"/>
          </a:p>
        </p:txBody>
      </p:sp>
      <p:graphicFrame>
        <p:nvGraphicFramePr>
          <p:cNvPr id="11" name="内容占位符 8">
            <a:extLst>
              <a:ext uri="{FF2B5EF4-FFF2-40B4-BE49-F238E27FC236}">
                <a16:creationId xmlns:a16="http://schemas.microsoft.com/office/drawing/2014/main" id="{9A41B565-3AB8-4E75-AB25-D01E1610DD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5298594"/>
              </p:ext>
            </p:extLst>
          </p:nvPr>
        </p:nvGraphicFramePr>
        <p:xfrm>
          <a:off x="3629606" y="5073278"/>
          <a:ext cx="8033655" cy="1119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7949">
                  <a:extLst>
                    <a:ext uri="{9D8B030D-6E8A-4147-A177-3AD203B41FA5}">
                      <a16:colId xmlns:a16="http://schemas.microsoft.com/office/drawing/2014/main" val="3400676819"/>
                    </a:ext>
                  </a:extLst>
                </a:gridCol>
                <a:gridCol w="1376103">
                  <a:extLst>
                    <a:ext uri="{9D8B030D-6E8A-4147-A177-3AD203B41FA5}">
                      <a16:colId xmlns:a16="http://schemas.microsoft.com/office/drawing/2014/main" val="1585482834"/>
                    </a:ext>
                  </a:extLst>
                </a:gridCol>
                <a:gridCol w="1029603">
                  <a:extLst>
                    <a:ext uri="{9D8B030D-6E8A-4147-A177-3AD203B41FA5}">
                      <a16:colId xmlns:a16="http://schemas.microsoft.com/office/drawing/2014/main" val="760452770"/>
                    </a:ext>
                  </a:extLst>
                </a:gridCol>
              </a:tblGrid>
              <a:tr h="301315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Out-Scope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err="1"/>
                        <a:t>MoSCow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13654"/>
                  </a:ext>
                </a:extLst>
              </a:tr>
              <a:tr h="753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6. </a:t>
                      </a:r>
                      <a:r>
                        <a:rPr lang="en-AU" dirty="0" smtClean="0"/>
                        <a:t>Find the solution to improve</a:t>
                      </a:r>
                      <a:r>
                        <a:rPr lang="en-AU" baseline="0" dirty="0" smtClean="0"/>
                        <a:t> the accuracy of </a:t>
                      </a:r>
                      <a:r>
                        <a:rPr lang="en-AU" baseline="0" dirty="0" err="1" smtClean="0"/>
                        <a:t>Zestimate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Would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49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291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1697</TotalTime>
  <Words>1081</Words>
  <Application>Microsoft Office PowerPoint</Application>
  <PresentationFormat>Widescreen</PresentationFormat>
  <Paragraphs>276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DengXian</vt:lpstr>
      <vt:lpstr>Arial</vt:lpstr>
      <vt:lpstr>Calibri</vt:lpstr>
      <vt:lpstr>Corbel</vt:lpstr>
      <vt:lpstr>Wingdings</vt:lpstr>
      <vt:lpstr>Wingdings 2</vt:lpstr>
      <vt:lpstr>Frame</vt:lpstr>
      <vt:lpstr>Forecasting  Zestimate Error for Zillow  A Development Project IFN701 Project</vt:lpstr>
      <vt:lpstr>Project Outline</vt:lpstr>
      <vt:lpstr>Project Context</vt:lpstr>
      <vt:lpstr> Project Background</vt:lpstr>
      <vt:lpstr>Project Purp0ses</vt:lpstr>
      <vt:lpstr>Kaggle Available Data</vt:lpstr>
      <vt:lpstr>Project Deliverables</vt:lpstr>
      <vt:lpstr>Methodologies for Project Plan and Execution</vt:lpstr>
      <vt:lpstr>MoSCow Prioritised Scope List</vt:lpstr>
      <vt:lpstr>Scrum Tool to Manage Project Process</vt:lpstr>
      <vt:lpstr>3rd Party Tool to Save Project Process</vt:lpstr>
      <vt:lpstr>Outcomes 1 Data Analysis Report - Part 1</vt:lpstr>
      <vt:lpstr>Outcomes 1 Data Analysis Report - Part 2</vt:lpstr>
      <vt:lpstr>Outcomes 1 Data Analysis Report - Part 3</vt:lpstr>
      <vt:lpstr>Outcomes 1 Data Analysis Report - Part 4</vt:lpstr>
      <vt:lpstr>Outcomes 2 A Prediction Model &amp; Predicted Value</vt:lpstr>
      <vt:lpstr>Significance of Data Analysis Report - for GitHub Users</vt:lpstr>
      <vt:lpstr>Significance of Prediction Model - for Kaggle and Zillow</vt:lpstr>
      <vt:lpstr>The End</vt:lpstr>
    </vt:vector>
  </TitlesOfParts>
  <Company>Queensland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Error  for Zillow’s Zestimate:  A Data Analysis Project</dc:title>
  <dc:creator>Laney Qin</dc:creator>
  <cp:lastModifiedBy>Laney Qin</cp:lastModifiedBy>
  <cp:revision>127</cp:revision>
  <dcterms:created xsi:type="dcterms:W3CDTF">2017-08-06T01:06:18Z</dcterms:created>
  <dcterms:modified xsi:type="dcterms:W3CDTF">2017-10-17T06:11:10Z</dcterms:modified>
</cp:coreProperties>
</file>