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1402E-E743-4BA9-A4E8-123B24B5A7F5}" type="datetimeFigureOut">
              <a:rPr lang="en-AU" smtClean="0"/>
              <a:t>11/08/2017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7D77B-2583-4122-A0FC-9AA1DBA36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07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1E3E-D70D-4FE2-B2D0-DF6F5C6AE282}" type="datetime1">
              <a:rPr lang="en-AU" smtClean="0"/>
              <a:t>11/08/2017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0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5C64-51AB-497E-8B04-4583AFEA82A1}" type="datetime1">
              <a:rPr lang="en-AU" smtClean="0"/>
              <a:t>11/08/2017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0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D33A-F622-4562-BD19-245DE9E1BBBB}" type="datetime1">
              <a:rPr lang="en-AU" smtClean="0"/>
              <a:t>11/08/2017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04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4296-5DF0-490C-9AFA-BD9E5EADE0FD}" type="datetime1">
              <a:rPr lang="en-AU" smtClean="0"/>
              <a:t>11/08/2017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56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A188-86EC-4FBC-A6FB-439CB584AF9D}" type="datetime1">
              <a:rPr lang="en-AU" smtClean="0"/>
              <a:t>11/08/2017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96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7CBE-8E4D-41C2-85B7-D0EA82E272E8}" type="datetime1">
              <a:rPr lang="en-AU" smtClean="0"/>
              <a:t>11/08/2017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18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F450-6B62-4FC2-9E14-2CD30A8052D4}" type="datetime1">
              <a:rPr lang="en-AU" smtClean="0"/>
              <a:t>11/08/2017</a:t>
            </a:fld>
            <a:endParaRPr lang="en-A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40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35BA-B91F-4683-BF57-DFD20F2103F8}" type="datetime1">
              <a:rPr lang="en-AU" smtClean="0"/>
              <a:t>11/08/2017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78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6251-0EEB-41DB-9AC8-757ECE45DE01}" type="datetime1">
              <a:rPr lang="en-AU" smtClean="0"/>
              <a:t>11/08/2017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96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0FE2-FCB3-4677-ADAA-30E4019E2791}" type="datetime1">
              <a:rPr lang="en-AU" smtClean="0"/>
              <a:t>11/08/2017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2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5498-4039-435D-B8E1-6AA64BB82F7A}" type="datetime1">
              <a:rPr lang="en-AU" smtClean="0"/>
              <a:t>11/08/2017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43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DEC01F0-2557-4CE5-848B-B0920C9AB9A0}" type="datetime1">
              <a:rPr lang="en-AU" smtClean="0"/>
              <a:t>11/08/2017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57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zestimate/" TargetMode="External"/><Relationship Id="rId2" Type="http://schemas.openxmlformats.org/officeDocument/2006/relationships/hyperlink" Target="https://www.kaggle.com/c/zillow-prize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143" y="1295640"/>
            <a:ext cx="7885723" cy="2869372"/>
          </a:xfrm>
        </p:spPr>
        <p:txBody>
          <a:bodyPr>
            <a:normAutofit fontScale="90000"/>
          </a:bodyPr>
          <a:lstStyle/>
          <a:p>
            <a:r>
              <a:rPr lang="en-AU" dirty="0"/>
              <a:t>Forecasting </a:t>
            </a:r>
            <a:br>
              <a:rPr lang="en-AU" dirty="0"/>
            </a:br>
            <a:r>
              <a:rPr lang="en-AU" dirty="0" err="1"/>
              <a:t>Zestimate</a:t>
            </a:r>
            <a:r>
              <a:rPr lang="en-AU" dirty="0"/>
              <a:t> Error </a:t>
            </a:r>
            <a:br>
              <a:rPr lang="en-AU" dirty="0"/>
            </a:br>
            <a:r>
              <a:rPr lang="en-AU" dirty="0"/>
              <a:t>for Zillow: </a:t>
            </a:r>
            <a:br>
              <a:rPr lang="en-AU" dirty="0"/>
            </a:br>
            <a:r>
              <a:rPr lang="en-AU" sz="3600" dirty="0"/>
              <a:t>A Data Analysis </a:t>
            </a:r>
            <a:br>
              <a:rPr lang="en-AU" sz="3600" dirty="0"/>
            </a:br>
            <a:r>
              <a:rPr lang="en-AU" sz="3600" dirty="0"/>
              <a:t>IFN701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143" y="4670246"/>
            <a:ext cx="7315200" cy="914400"/>
          </a:xfrm>
        </p:spPr>
        <p:txBody>
          <a:bodyPr/>
          <a:lstStyle/>
          <a:p>
            <a:r>
              <a:rPr lang="en-AU" dirty="0"/>
              <a:t>Student: </a:t>
            </a:r>
            <a:r>
              <a:rPr lang="en-AU" dirty="0" err="1"/>
              <a:t>Linni</a:t>
            </a:r>
            <a:r>
              <a:rPr lang="en-AU" dirty="0"/>
              <a:t> QIN (n9632981)</a:t>
            </a:r>
          </a:p>
          <a:p>
            <a:r>
              <a:rPr lang="en-AU" dirty="0"/>
              <a:t>Supervisor: Dr Guido </a:t>
            </a:r>
            <a:r>
              <a:rPr lang="en-AU" dirty="0" err="1"/>
              <a:t>Zuccon</a:t>
            </a:r>
            <a:endParaRPr lang="en-AU" dirty="0"/>
          </a:p>
        </p:txBody>
      </p:sp>
      <p:grpSp>
        <p:nvGrpSpPr>
          <p:cNvPr id="27" name="Group 26"/>
          <p:cNvGrpSpPr/>
          <p:nvPr/>
        </p:nvGrpSpPr>
        <p:grpSpPr>
          <a:xfrm>
            <a:off x="4071294" y="4445099"/>
            <a:ext cx="8015168" cy="2184621"/>
            <a:chOff x="4115085" y="4386880"/>
            <a:chExt cx="8015168" cy="2184621"/>
          </a:xfrm>
        </p:grpSpPr>
        <p:grpSp>
          <p:nvGrpSpPr>
            <p:cNvPr id="17" name="Group 16"/>
            <p:cNvGrpSpPr/>
            <p:nvPr/>
          </p:nvGrpSpPr>
          <p:grpSpPr>
            <a:xfrm>
              <a:off x="4115085" y="4492556"/>
              <a:ext cx="2177856" cy="2078945"/>
              <a:chOff x="7580056" y="1382754"/>
              <a:chExt cx="2177856" cy="207894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0056" y="1382754"/>
                <a:ext cx="2177856" cy="2078945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7734088" y="1959872"/>
                <a:ext cx="18924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Scopes</a:t>
                </a:r>
              </a:p>
              <a:p>
                <a:pPr algn="ctr"/>
                <a:r>
                  <a:rPr lang="en-AU" sz="24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Deliverables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105737" y="4509492"/>
              <a:ext cx="2203747" cy="2042885"/>
              <a:chOff x="9776422" y="1296960"/>
              <a:chExt cx="2203747" cy="2042885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6422" y="1296960"/>
                <a:ext cx="2140080" cy="204288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0061874" y="1948383"/>
                <a:ext cx="19182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1">
                    <a:solidFill>
                      <a:schemeClr val="accent1">
                        <a:lumMod val="50000"/>
                      </a:schemeClr>
                    </a:solidFill>
                    <a:latin typeface="+mj-lt"/>
                  </a:defRPr>
                </a:lvl1pPr>
              </a:lstStyle>
              <a:p>
                <a:r>
                  <a:rPr lang="en-AU" dirty="0"/>
                  <a:t>Motivation</a:t>
                </a:r>
              </a:p>
              <a:p>
                <a:r>
                  <a:rPr lang="en-AU" dirty="0"/>
                  <a:t>Significance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053691" y="4495844"/>
              <a:ext cx="2261303" cy="2008270"/>
              <a:chOff x="7537575" y="3499221"/>
              <a:chExt cx="2261303" cy="200827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575" y="3499221"/>
                <a:ext cx="2103818" cy="200827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561699" y="4246758"/>
                <a:ext cx="22371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1">
                    <a:solidFill>
                      <a:schemeClr val="accent1">
                        <a:lumMod val="50000"/>
                      </a:schemeClr>
                    </a:solidFill>
                    <a:latin typeface="+mj-lt"/>
                  </a:defRPr>
                </a:lvl1pPr>
              </a:lstStyle>
              <a:p>
                <a:r>
                  <a:rPr lang="en-AU" dirty="0"/>
                  <a:t>Methodologies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9913307" y="4386880"/>
              <a:ext cx="2216946" cy="2063235"/>
              <a:chOff x="9693876" y="3420652"/>
              <a:chExt cx="2216946" cy="2063235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93876" y="3420652"/>
                <a:ext cx="2161399" cy="2063235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9805355" y="3869624"/>
                <a:ext cx="21054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1">
                    <a:solidFill>
                      <a:schemeClr val="accent1">
                        <a:lumMod val="50000"/>
                      </a:schemeClr>
                    </a:solidFill>
                    <a:latin typeface="+mj-lt"/>
                  </a:defRPr>
                </a:lvl1pPr>
              </a:lstStyle>
              <a:p>
                <a:pPr algn="ctr"/>
                <a:r>
                  <a:rPr lang="en-AU" dirty="0"/>
                  <a:t>Constrains </a:t>
                </a:r>
              </a:p>
              <a:p>
                <a:pPr algn="ctr"/>
                <a:r>
                  <a:rPr lang="en-AU" dirty="0"/>
                  <a:t>&amp; Risks Management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2831123" y="6506308"/>
            <a:ext cx="9187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 smtClean="0"/>
              <a:t>Pictures </a:t>
            </a:r>
            <a:r>
              <a:rPr lang="en-AU" sz="900" dirty="0"/>
              <a:t>from https://www.google.com.au/search?q=real+estate&amp;source=lnms&amp;tbm=isch&amp;sa=X&amp;ved=0ahUKEwimtIbS6M3VAhUMVbwKHaf-DhwQ_AUICygC&amp;biw=1920&amp;bih=963</a:t>
            </a:r>
            <a:endParaRPr lang="en-AU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</a:t>
            </a:fld>
            <a:endParaRPr lang="en-AU"/>
          </a:p>
        </p:txBody>
      </p:sp>
      <p:grpSp>
        <p:nvGrpSpPr>
          <p:cNvPr id="26" name="Group 25"/>
          <p:cNvGrpSpPr/>
          <p:nvPr/>
        </p:nvGrpSpPr>
        <p:grpSpPr>
          <a:xfrm>
            <a:off x="4858758" y="753289"/>
            <a:ext cx="7333240" cy="3424440"/>
            <a:chOff x="4858758" y="753289"/>
            <a:chExt cx="7333240" cy="3424440"/>
          </a:xfrm>
        </p:grpSpPr>
        <p:grpSp>
          <p:nvGrpSpPr>
            <p:cNvPr id="22" name="Group 21"/>
            <p:cNvGrpSpPr/>
            <p:nvPr/>
          </p:nvGrpSpPr>
          <p:grpSpPr>
            <a:xfrm>
              <a:off x="10044848" y="753289"/>
              <a:ext cx="2147150" cy="3424440"/>
              <a:chOff x="10044848" y="753289"/>
              <a:chExt cx="2147150" cy="342444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72" b="11707"/>
              <a:stretch/>
            </p:blipFill>
            <p:spPr>
              <a:xfrm>
                <a:off x="10048873" y="753289"/>
                <a:ext cx="2143125" cy="1732086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44848" y="2434654"/>
                <a:ext cx="2143125" cy="1743075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/>
          </p:nvSpPr>
          <p:spPr>
            <a:xfrm>
              <a:off x="5405254" y="2355555"/>
              <a:ext cx="4628786" cy="47730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en-AU" b="1" i="1" dirty="0" smtClean="0">
                  <a:solidFill>
                    <a:srgbClr val="FFC000"/>
                  </a:solidFill>
                  <a:effectLst/>
                  <a:ea typeface="DengXian"/>
                  <a:cs typeface="Arial" panose="020B0604020202020204" pitchFamily="34" charset="0"/>
                </a:rPr>
                <a:t>Zillow: </a:t>
              </a:r>
              <a:r>
                <a:rPr lang="en-AU" b="1" i="1" dirty="0" smtClean="0">
                  <a:effectLst/>
                  <a:ea typeface="DengXian"/>
                  <a:cs typeface="Arial" panose="020B0604020202020204" pitchFamily="34" charset="0"/>
                </a:rPr>
                <a:t>A leading real estate agent in U.S.</a:t>
              </a:r>
              <a:endParaRPr lang="en-AU" b="1" i="1" dirty="0">
                <a:effectLst/>
                <a:ea typeface="DengXian"/>
                <a:cs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8758" y="2997934"/>
              <a:ext cx="5180686" cy="47730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en-AU" b="1" i="1" dirty="0" err="1" smtClean="0">
                  <a:solidFill>
                    <a:schemeClr val="accent2"/>
                  </a:solidFill>
                  <a:effectLst/>
                  <a:ea typeface="DengXian"/>
                  <a:cs typeface="Arial" panose="020B0604020202020204" pitchFamily="34" charset="0"/>
                </a:rPr>
                <a:t>Zestimate</a:t>
              </a:r>
              <a:r>
                <a:rPr lang="en-AU" b="1" i="1" dirty="0" smtClean="0">
                  <a:solidFill>
                    <a:schemeClr val="accent2"/>
                  </a:solidFill>
                  <a:effectLst/>
                  <a:ea typeface="DengXian"/>
                  <a:cs typeface="Arial" panose="020B0604020202020204" pitchFamily="34" charset="0"/>
                </a:rPr>
                <a:t>: </a:t>
              </a:r>
              <a:r>
                <a:rPr lang="en-AU" b="1" i="1" dirty="0">
                  <a:ea typeface="DengXian"/>
                  <a:cs typeface="Arial" panose="020B0604020202020204" pitchFamily="34" charset="0"/>
                </a:rPr>
                <a:t>Zillow’s h</a:t>
              </a:r>
              <a:r>
                <a:rPr lang="en-AU" b="1" i="1" dirty="0" smtClean="0">
                  <a:effectLst/>
                  <a:ea typeface="DengXian"/>
                  <a:cs typeface="Arial" panose="020B0604020202020204" pitchFamily="34" charset="0"/>
                </a:rPr>
                <a:t>om</a:t>
              </a:r>
              <a:r>
                <a:rPr lang="en-AU" b="1" i="1" dirty="0" smtClean="0">
                  <a:ea typeface="DengXian"/>
                  <a:cs typeface="Arial" panose="020B0604020202020204" pitchFamily="34" charset="0"/>
                </a:rPr>
                <a:t>e value estimation model</a:t>
              </a:r>
              <a:endParaRPr lang="en-AU" b="1" i="1" dirty="0">
                <a:effectLst/>
                <a:ea typeface="DengXian"/>
                <a:cs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05254" y="3678276"/>
              <a:ext cx="4628786" cy="47730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en-AU" b="1" i="1" dirty="0" err="1" smtClean="0">
                  <a:solidFill>
                    <a:schemeClr val="accent2"/>
                  </a:solidFill>
                  <a:ea typeface="DengXian"/>
                  <a:cs typeface="Arial" panose="020B0604020202020204" pitchFamily="34" charset="0"/>
                </a:rPr>
                <a:t>logerror</a:t>
              </a:r>
              <a:r>
                <a:rPr lang="en-AU" b="1" i="1" dirty="0" smtClean="0">
                  <a:ea typeface="DengXian"/>
                  <a:cs typeface="Arial" panose="020B0604020202020204" pitchFamily="34" charset="0"/>
                </a:rPr>
                <a:t> = log(</a:t>
              </a:r>
              <a:r>
                <a:rPr lang="en-AU" b="1" i="1" dirty="0" err="1" smtClean="0">
                  <a:ea typeface="DengXian"/>
                  <a:cs typeface="Arial" panose="020B0604020202020204" pitchFamily="34" charset="0"/>
                </a:rPr>
                <a:t>Zestimate</a:t>
              </a:r>
              <a:r>
                <a:rPr lang="en-AU" b="1" i="1" dirty="0" smtClean="0">
                  <a:ea typeface="DengXian"/>
                  <a:cs typeface="Arial" panose="020B0604020202020204" pitchFamily="34" charset="0"/>
                </a:rPr>
                <a:t>) – log(</a:t>
              </a:r>
              <a:r>
                <a:rPr lang="en-AU" b="1" i="1" dirty="0" err="1" smtClean="0">
                  <a:ea typeface="DengXian"/>
                  <a:cs typeface="Arial" panose="020B0604020202020204" pitchFamily="34" charset="0"/>
                </a:rPr>
                <a:t>SalePrice</a:t>
              </a:r>
              <a:r>
                <a:rPr lang="en-AU" b="1" i="1" dirty="0" smtClean="0">
                  <a:ea typeface="DengXian"/>
                  <a:cs typeface="Arial" panose="020B0604020202020204" pitchFamily="34" charset="0"/>
                </a:rPr>
                <a:t>)</a:t>
              </a:r>
              <a:endParaRPr lang="en-AU" b="1" i="1" dirty="0">
                <a:effectLst/>
                <a:ea typeface="DengXian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92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72" y="2443132"/>
            <a:ext cx="2922704" cy="2570280"/>
          </a:xfrm>
        </p:spPr>
        <p:txBody>
          <a:bodyPr>
            <a:normAutofit/>
          </a:bodyPr>
          <a:lstStyle/>
          <a:p>
            <a:r>
              <a:rPr lang="en-AU" b="1" dirty="0"/>
              <a:t>Project Scopes</a:t>
            </a:r>
            <a:br>
              <a:rPr lang="en-AU" b="1" dirty="0"/>
            </a:br>
            <a:r>
              <a:rPr lang="en-AU" b="1" dirty="0"/>
              <a:t>&amp;</a:t>
            </a:r>
            <a:br>
              <a:rPr lang="en-AU" b="1" dirty="0"/>
            </a:br>
            <a:r>
              <a:rPr lang="en-AU" b="1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953" y="222070"/>
            <a:ext cx="9907287" cy="6479176"/>
          </a:xfrm>
        </p:spPr>
        <p:txBody>
          <a:bodyPr>
            <a:normAutofit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Zillow </a:t>
            </a:r>
            <a:r>
              <a:rPr lang="en-AU" b="1" u="sng" dirty="0" smtClean="0">
                <a:solidFill>
                  <a:schemeClr val="accent1">
                    <a:lumMod val="75000"/>
                  </a:schemeClr>
                </a:solidFill>
              </a:rPr>
              <a:t>Scopes</a:t>
            </a:r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       </a:t>
            </a:r>
            <a:br>
              <a:rPr lang="en-AU" dirty="0"/>
            </a:br>
            <a:r>
              <a:rPr lang="en-AU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AU" dirty="0">
                <a:sym typeface="Wingdings" panose="05000000000000000000" pitchFamily="2" charset="2"/>
              </a:rPr>
              <a:t>Improve Zestimate model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AU" dirty="0">
                <a:sym typeface="Wingdings" panose="05000000000000000000" pitchFamily="2" charset="2"/>
              </a:rPr>
              <a:t> Predict </a:t>
            </a:r>
            <a:r>
              <a:rPr lang="en-AU" dirty="0" err="1" smtClean="0">
                <a:sym typeface="Wingdings" panose="05000000000000000000" pitchFamily="2" charset="2"/>
              </a:rPr>
              <a:t>Zestimate</a:t>
            </a:r>
            <a:r>
              <a:rPr lang="en-AU" dirty="0" smtClean="0">
                <a:sym typeface="Wingdings" panose="05000000000000000000" pitchFamily="2" charset="2"/>
              </a:rPr>
              <a:t> errors </a:t>
            </a:r>
            <a:r>
              <a:rPr lang="en-AU" dirty="0">
                <a:sym typeface="Wingdings" panose="05000000000000000000" pitchFamily="2" charset="2"/>
              </a:rPr>
              <a:t>for 6 timepoints:</a:t>
            </a:r>
            <a:br>
              <a:rPr lang="en-AU" dirty="0">
                <a:sym typeface="Wingdings" panose="05000000000000000000" pitchFamily="2" charset="2"/>
              </a:rPr>
            </a:br>
            <a:r>
              <a:rPr lang="en-AU" dirty="0">
                <a:sym typeface="Wingdings" panose="05000000000000000000" pitchFamily="2" charset="2"/>
              </a:rPr>
              <a:t>       Oct. Nov. and Dec. of 2016, Oct. Nov. and Dec. of 2017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AU" dirty="0">
                <a:sym typeface="Wingdings" panose="05000000000000000000" pitchFamily="2" charset="2"/>
              </a:rPr>
              <a:t> Practice on the training data through </a:t>
            </a:r>
            <a:r>
              <a:rPr lang="en-AU" dirty="0" smtClean="0">
                <a:sym typeface="Wingdings" panose="05000000000000000000" pitchFamily="2" charset="2"/>
              </a:rPr>
              <a:t>2016</a:t>
            </a:r>
            <a:r>
              <a:rPr lang="en-AU" dirty="0">
                <a:sym typeface="Wingdings" panose="05000000000000000000" pitchFamily="2" charset="2"/>
              </a:rPr>
              <a:t/>
            </a:r>
            <a:br>
              <a:rPr lang="en-AU" dirty="0">
                <a:sym typeface="Wingdings" panose="05000000000000000000" pitchFamily="2" charset="2"/>
              </a:rPr>
            </a:br>
            <a:r>
              <a:rPr lang="en-AU" dirty="0">
                <a:sym typeface="Wingdings" panose="05000000000000000000" pitchFamily="2" charset="2"/>
              </a:rPr>
              <a:t>       </a:t>
            </a:r>
            <a:r>
              <a:rPr lang="en-AU" dirty="0"/>
              <a:t>3millions of properties in 3 counties in California, USA (LA, OR, VE</a:t>
            </a:r>
            <a:r>
              <a:rPr lang="en-AU" dirty="0" smtClean="0"/>
              <a:t>)</a:t>
            </a:r>
            <a:br>
              <a:rPr lang="en-AU" dirty="0" smtClean="0"/>
            </a:br>
            <a:r>
              <a:rPr lang="en-AU" dirty="0" smtClean="0"/>
              <a:t>       57 variable physical data/ property (</a:t>
            </a:r>
            <a:r>
              <a:rPr lang="en-AU" dirty="0" err="1" smtClean="0"/>
              <a:t>eg</a:t>
            </a:r>
            <a:r>
              <a:rPr lang="en-AU" dirty="0" smtClean="0"/>
              <a:t>. room number, location)</a:t>
            </a:r>
            <a:r>
              <a:rPr lang="en-AU" dirty="0">
                <a:sym typeface="Wingdings" panose="05000000000000000000" pitchFamily="2" charset="2"/>
              </a:rPr>
              <a:t/>
            </a:r>
            <a:br>
              <a:rPr lang="en-AU" dirty="0">
                <a:sym typeface="Wingdings" panose="05000000000000000000" pitchFamily="2" charset="2"/>
              </a:rPr>
            </a:br>
            <a:r>
              <a:rPr lang="en-AU" dirty="0">
                <a:sym typeface="Wingdings" panose="05000000000000000000" pitchFamily="2" charset="2"/>
              </a:rPr>
              <a:t>       T</a:t>
            </a:r>
            <a:r>
              <a:rPr lang="en-AU" dirty="0"/>
              <a:t>est data of 2017 will be available </a:t>
            </a:r>
            <a:r>
              <a:rPr lang="en-AU" dirty="0" smtClean="0"/>
              <a:t>on </a:t>
            </a:r>
            <a:r>
              <a:rPr lang="en-AU" dirty="0"/>
              <a:t>October2, 2017</a:t>
            </a:r>
            <a:r>
              <a:rPr lang="en-AU" sz="21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sz="21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21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sz="21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2100" b="1" u="sng" dirty="0" smtClean="0">
                <a:solidFill>
                  <a:schemeClr val="accent1">
                    <a:lumMod val="75000"/>
                  </a:schemeClr>
                </a:solidFill>
              </a:rPr>
              <a:t>Zillow </a:t>
            </a:r>
            <a:r>
              <a:rPr lang="en-AU" b="1" u="sng" dirty="0" smtClean="0">
                <a:solidFill>
                  <a:schemeClr val="accent1">
                    <a:lumMod val="75000"/>
                  </a:schemeClr>
                </a:solidFill>
              </a:rPr>
              <a:t>Deliverables</a:t>
            </a:r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n-AU" b="1" dirty="0" smtClean="0">
                <a:solidFill>
                  <a:schemeClr val="accent1">
                    <a:lumMod val="75000"/>
                  </a:schemeClr>
                </a:solidFill>
              </a:rPr>
              <a:t>CSV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file, R markdown </a:t>
            </a:r>
            <a:r>
              <a:rPr lang="en-AU" b="1" dirty="0" smtClean="0">
                <a:solidFill>
                  <a:schemeClr val="accent1">
                    <a:lumMod val="75000"/>
                  </a:schemeClr>
                </a:solidFill>
              </a:rPr>
              <a:t>file</a:t>
            </a:r>
          </a:p>
          <a:p>
            <a:endParaRPr lang="en-AU" dirty="0" smtClean="0"/>
          </a:p>
          <a:p>
            <a:r>
              <a:rPr lang="en-AU" b="1" u="sng" dirty="0" smtClean="0">
                <a:solidFill>
                  <a:schemeClr val="accent4"/>
                </a:solidFill>
              </a:rPr>
              <a:t>QUT Scopes &amp; Deliverables</a:t>
            </a:r>
            <a:r>
              <a:rPr lang="en-AU" dirty="0">
                <a:solidFill>
                  <a:schemeClr val="accent6"/>
                </a:solidFill>
              </a:rPr>
              <a:t/>
            </a:r>
            <a:br>
              <a:rPr lang="en-AU" dirty="0">
                <a:solidFill>
                  <a:schemeClr val="accent6"/>
                </a:solidFill>
              </a:rPr>
            </a:br>
            <a:r>
              <a:rPr lang="en-AU" dirty="0"/>
              <a:t/>
            </a:r>
            <a:br>
              <a:rPr lang="en-AU" dirty="0"/>
            </a:br>
            <a:r>
              <a:rPr lang="en-AU" dirty="0">
                <a:solidFill>
                  <a:schemeClr val="accent4"/>
                </a:solidFill>
                <a:sym typeface="Wingdings" panose="05000000000000000000" pitchFamily="2" charset="2"/>
              </a:rPr>
              <a:t> </a:t>
            </a:r>
            <a:r>
              <a:rPr lang="en-AU" dirty="0">
                <a:solidFill>
                  <a:schemeClr val="accent4"/>
                </a:solidFill>
              </a:rPr>
              <a:t>IFN701: Project </a:t>
            </a:r>
            <a:r>
              <a:rPr lang="en-AU" dirty="0" smtClean="0">
                <a:solidFill>
                  <a:schemeClr val="accent4"/>
                </a:solidFill>
              </a:rPr>
              <a:t>Proposal, Project Presentations and Final project report</a:t>
            </a:r>
            <a:r>
              <a:rPr lang="en-AU" b="1" dirty="0">
                <a:solidFill>
                  <a:schemeClr val="accent4"/>
                </a:solidFill>
              </a:rPr>
              <a:t/>
            </a:r>
            <a:br>
              <a:rPr lang="en-AU" b="1" dirty="0">
                <a:solidFill>
                  <a:schemeClr val="accent4"/>
                </a:solidFill>
              </a:rPr>
            </a:br>
            <a:endParaRPr lang="en-AU" b="1" dirty="0">
              <a:solidFill>
                <a:schemeClr val="accent4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02" y="760503"/>
            <a:ext cx="1431853" cy="1431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02" y="2192356"/>
            <a:ext cx="1431852" cy="7818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989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Project Motivation</a:t>
            </a:r>
            <a:br>
              <a:rPr lang="en-AU" b="1" dirty="0"/>
            </a:br>
            <a:r>
              <a:rPr lang="en-AU" b="1" dirty="0"/>
              <a:t>&amp;</a:t>
            </a:r>
            <a:br>
              <a:rPr lang="en-AU" b="1" dirty="0"/>
            </a:br>
            <a:r>
              <a:rPr lang="en-AU" b="1" dirty="0"/>
              <a:t>Anticipated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3583" y="744426"/>
            <a:ext cx="7903632" cy="5408180"/>
          </a:xfrm>
        </p:spPr>
        <p:txBody>
          <a:bodyPr>
            <a:normAutofit/>
          </a:bodyPr>
          <a:lstStyle/>
          <a:p>
            <a:r>
              <a:rPr lang="en-AU" b="1" u="sng" dirty="0"/>
              <a:t>Motivation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/>
              <a:t>Application of my educational skills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/>
              <a:t>Pursuit of financial data </a:t>
            </a:r>
            <a:r>
              <a:rPr lang="en-AU" dirty="0" smtClean="0"/>
              <a:t>analysis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  <a:p>
            <a:r>
              <a:rPr lang="en-AU" b="1" u="sng" dirty="0"/>
              <a:t>Anticipated Significance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/>
              <a:t>2006 – 2017 </a:t>
            </a:r>
            <a:r>
              <a:rPr lang="en-AU" dirty="0" err="1"/>
              <a:t>Zestimate</a:t>
            </a:r>
            <a:r>
              <a:rPr lang="en-AU" dirty="0"/>
              <a:t>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     </a:t>
            </a:r>
            <a:r>
              <a:rPr lang="en-AU" dirty="0" smtClean="0">
                <a:solidFill>
                  <a:srgbClr val="FF0000"/>
                </a:solidFill>
              </a:rPr>
              <a:t>Median </a:t>
            </a:r>
            <a:r>
              <a:rPr lang="en-AU" dirty="0">
                <a:solidFill>
                  <a:srgbClr val="FF0000"/>
                </a:solidFill>
              </a:rPr>
              <a:t>Error Rate 14% 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5%</a:t>
            </a:r>
            <a:br>
              <a:rPr lang="en-AU" dirty="0" smtClean="0">
                <a:solidFill>
                  <a:srgbClr val="FF0000"/>
                </a:solidFill>
              </a:rPr>
            </a:br>
            <a:r>
              <a:rPr lang="en-AU" dirty="0" smtClean="0">
                <a:solidFill>
                  <a:srgbClr val="FF0000"/>
                </a:solidFill>
              </a:rPr>
              <a:t/>
            </a:r>
            <a:br>
              <a:rPr lang="en-AU" dirty="0" smtClean="0">
                <a:solidFill>
                  <a:srgbClr val="FF0000"/>
                </a:solidFill>
              </a:rPr>
            </a:b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/>
              <a:t>Median Error means </a:t>
            </a:r>
            <a:r>
              <a:rPr lang="en-AU" dirty="0" smtClean="0">
                <a:solidFill>
                  <a:srgbClr val="FF0000"/>
                </a:solidFill>
              </a:rPr>
              <a:t/>
            </a:r>
            <a:br>
              <a:rPr lang="en-AU" dirty="0" smtClean="0">
                <a:solidFill>
                  <a:srgbClr val="FF0000"/>
                </a:solidFill>
              </a:rPr>
            </a:br>
            <a:r>
              <a:rPr lang="en-AU" dirty="0" smtClean="0">
                <a:solidFill>
                  <a:srgbClr val="FF0000"/>
                </a:solidFill>
              </a:rPr>
              <a:t>     </a:t>
            </a:r>
            <a:r>
              <a:rPr lang="en-AU" dirty="0" smtClean="0"/>
              <a:t>50% home value estimation </a:t>
            </a:r>
            <a:r>
              <a:rPr lang="en-AU" sz="2800" dirty="0" smtClean="0"/>
              <a:t>≈</a:t>
            </a:r>
            <a:r>
              <a:rPr lang="en-AU" dirty="0" smtClean="0"/>
              <a:t> 5%</a:t>
            </a:r>
            <a:br>
              <a:rPr lang="en-AU" dirty="0" smtClean="0"/>
            </a:br>
            <a:r>
              <a:rPr lang="en-AU" dirty="0" smtClean="0"/>
              <a:t>     </a:t>
            </a:r>
            <a:r>
              <a:rPr lang="en-AU" dirty="0" smtClean="0">
                <a:solidFill>
                  <a:srgbClr val="FF0000"/>
                </a:solidFill>
              </a:rPr>
              <a:t>another 50% prediction</a:t>
            </a:r>
            <a:r>
              <a:rPr lang="en-AU" sz="2800" dirty="0">
                <a:solidFill>
                  <a:srgbClr val="FF0000"/>
                </a:solidFill>
              </a:rPr>
              <a:t> </a:t>
            </a:r>
            <a:r>
              <a:rPr lang="en-AU" sz="2400" dirty="0">
                <a:solidFill>
                  <a:srgbClr val="FF0000"/>
                </a:solidFill>
              </a:rPr>
              <a:t>&gt;</a:t>
            </a:r>
            <a:r>
              <a:rPr lang="en-AU" sz="2800" dirty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5% </a:t>
            </a:r>
            <a:r>
              <a:rPr lang="en-AU" dirty="0">
                <a:solidFill>
                  <a:srgbClr val="FF0000"/>
                </a:solidFill>
              </a:rPr>
              <a:t/>
            </a:r>
            <a:br>
              <a:rPr lang="en-AU" dirty="0">
                <a:solidFill>
                  <a:srgbClr val="FF0000"/>
                </a:solidFill>
              </a:rPr>
            </a:br>
            <a:r>
              <a:rPr lang="en-AU" dirty="0" smtClean="0">
                <a:solidFill>
                  <a:srgbClr val="FF0000"/>
                </a:solidFill>
              </a:rPr>
              <a:t/>
            </a:r>
            <a:br>
              <a:rPr lang="en-AU" dirty="0" smtClean="0">
                <a:solidFill>
                  <a:srgbClr val="FF0000"/>
                </a:solidFill>
              </a:rPr>
            </a:b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 smtClean="0">
                <a:solidFill>
                  <a:srgbClr val="FF0000"/>
                </a:solidFill>
              </a:rPr>
              <a:t>A trusted platform to monitor home asset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48146" y="6506308"/>
            <a:ext cx="487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 smtClean="0"/>
              <a:t>Picture &amp; Data </a:t>
            </a:r>
            <a:r>
              <a:rPr lang="en-AU" sz="900" dirty="0"/>
              <a:t>from </a:t>
            </a:r>
            <a:r>
              <a:rPr lang="en-AU" sz="900" dirty="0">
                <a:hlinkClick r:id="rId2"/>
              </a:rPr>
              <a:t>https://www.kaggle.com/c/zillow-prize-1</a:t>
            </a:r>
            <a:r>
              <a:rPr lang="en-AU" sz="900" dirty="0"/>
              <a:t> &amp; </a:t>
            </a:r>
            <a:r>
              <a:rPr lang="en-AU" sz="900" dirty="0">
                <a:hlinkClick r:id="rId3"/>
              </a:rPr>
              <a:t>https://www.zillow.com/zestimate/</a:t>
            </a:r>
            <a:r>
              <a:rPr lang="en-AU" sz="9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3</a:t>
            </a:fld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40" y="1453555"/>
            <a:ext cx="4517260" cy="398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78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65047" cy="4601183"/>
          </a:xfrm>
        </p:spPr>
        <p:txBody>
          <a:bodyPr/>
          <a:lstStyle/>
          <a:p>
            <a:r>
              <a:rPr lang="en-AU" b="1" dirty="0"/>
              <a:t>Methodologies for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474" y="250107"/>
            <a:ext cx="7315200" cy="1747460"/>
          </a:xfrm>
        </p:spPr>
        <p:txBody>
          <a:bodyPr>
            <a:normAutofit/>
          </a:bodyPr>
          <a:lstStyle/>
          <a:p>
            <a:r>
              <a:rPr lang="en-AU" b="1" u="sng" dirty="0"/>
              <a:t>Project Categories: </a:t>
            </a:r>
            <a:r>
              <a:rPr lang="en-AU" dirty="0"/>
              <a:t>A Development Project </a:t>
            </a:r>
          </a:p>
          <a:p>
            <a:r>
              <a:rPr lang="en-AU" b="1" u="sng" dirty="0"/>
              <a:t>Project Management Approach: </a:t>
            </a:r>
            <a:r>
              <a:rPr lang="en-AU" dirty="0"/>
              <a:t>Scrum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Complex products and complex environment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4</a:t>
            </a:fld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117566" y="1764983"/>
            <a:ext cx="11939451" cy="4731042"/>
            <a:chOff x="117566" y="1764983"/>
            <a:chExt cx="11939451" cy="4731042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029671" y="1764983"/>
              <a:ext cx="2152053" cy="6235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b="1" dirty="0"/>
                <a:t>Two-week Sprints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11713" t="31041" r="11760" b="21280"/>
            <a:stretch/>
          </p:blipFill>
          <p:spPr>
            <a:xfrm>
              <a:off x="117566" y="2311806"/>
              <a:ext cx="11939451" cy="4184219"/>
            </a:xfrm>
            <a:prstGeom prst="rect">
              <a:avLst/>
            </a:prstGeom>
          </p:spPr>
        </p:pic>
      </p:grpSp>
      <p:sp>
        <p:nvSpPr>
          <p:cNvPr id="7" name="Down Arrow 6"/>
          <p:cNvSpPr/>
          <p:nvPr/>
        </p:nvSpPr>
        <p:spPr>
          <a:xfrm>
            <a:off x="2468294" y="2053864"/>
            <a:ext cx="298936" cy="5978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924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Constrains</a:t>
            </a:r>
            <a:br>
              <a:rPr lang="en-AU" b="1" dirty="0"/>
            </a:br>
            <a:r>
              <a:rPr lang="en-AU" b="1" dirty="0"/>
              <a:t>&amp;</a:t>
            </a:r>
            <a:br>
              <a:rPr lang="en-AU" b="1" dirty="0"/>
            </a:br>
            <a:r>
              <a:rPr lang="en-AU" b="1" dirty="0"/>
              <a:t>Risk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023099"/>
              </p:ext>
            </p:extLst>
          </p:nvPr>
        </p:nvGraphicFramePr>
        <p:xfrm>
          <a:off x="3200401" y="2088206"/>
          <a:ext cx="8647358" cy="399908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367606">
                  <a:extLst>
                    <a:ext uri="{9D8B030D-6E8A-4147-A177-3AD203B41FA5}">
                      <a16:colId xmlns:a16="http://schemas.microsoft.com/office/drawing/2014/main" val="2139999960"/>
                    </a:ext>
                  </a:extLst>
                </a:gridCol>
                <a:gridCol w="5279752">
                  <a:extLst>
                    <a:ext uri="{9D8B030D-6E8A-4147-A177-3AD203B41FA5}">
                      <a16:colId xmlns:a16="http://schemas.microsoft.com/office/drawing/2014/main" val="1136501808"/>
                    </a:ext>
                  </a:extLst>
                </a:gridCol>
              </a:tblGrid>
              <a:tr h="508905">
                <a:tc>
                  <a:txBody>
                    <a:bodyPr/>
                    <a:lstStyle/>
                    <a:p>
                      <a:r>
                        <a:rPr lang="en-AU" dirty="0" smtClean="0"/>
                        <a:t>Risks (3)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Mitigation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36045"/>
                  </a:ext>
                </a:extLst>
              </a:tr>
              <a:tr h="1190765">
                <a:tc>
                  <a:txBody>
                    <a:bodyPr/>
                    <a:lstStyle/>
                    <a:p>
                      <a:r>
                        <a:rPr lang="en-AU" dirty="0"/>
                        <a:t>Unavailable </a:t>
                      </a:r>
                      <a:r>
                        <a:rPr lang="en-AU" dirty="0" smtClean="0"/>
                        <a:t>Supervisor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Alternative</a:t>
                      </a:r>
                      <a:r>
                        <a:rPr lang="en-AU" baseline="0" dirty="0" smtClean="0"/>
                        <a:t> communication </a:t>
                      </a:r>
                      <a:r>
                        <a:rPr lang="en-AU" dirty="0" smtClean="0"/>
                        <a:t>channels (Slack,</a:t>
                      </a:r>
                      <a:r>
                        <a:rPr lang="en-AU" baseline="0" dirty="0" smtClean="0"/>
                        <a:t> Other group students</a:t>
                      </a:r>
                      <a:r>
                        <a:rPr lang="en-AU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155072"/>
                  </a:ext>
                </a:extLst>
              </a:tr>
              <a:tr h="1057523">
                <a:tc>
                  <a:txBody>
                    <a:bodyPr/>
                    <a:lstStyle/>
                    <a:p>
                      <a:r>
                        <a:rPr lang="en-AU" dirty="0" smtClean="0"/>
                        <a:t>Loss </a:t>
                      </a:r>
                      <a:r>
                        <a:rPr lang="en-AU" dirty="0"/>
                        <a:t>of the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Stable </a:t>
                      </a:r>
                      <a:r>
                        <a:rPr lang="en-AU" dirty="0"/>
                        <a:t>b</a:t>
                      </a:r>
                      <a:r>
                        <a:rPr lang="en-AU" dirty="0" smtClean="0"/>
                        <a:t>ackup (</a:t>
                      </a:r>
                      <a:r>
                        <a:rPr lang="en-AU" baseline="0" dirty="0" smtClean="0"/>
                        <a:t>GitHub</a:t>
                      </a:r>
                      <a:r>
                        <a:rPr lang="en-AU" dirty="0" smtClean="0"/>
                        <a:t>)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718180"/>
                  </a:ext>
                </a:extLst>
              </a:tr>
              <a:tr h="1241892">
                <a:tc>
                  <a:txBody>
                    <a:bodyPr/>
                    <a:lstStyle/>
                    <a:p>
                      <a:r>
                        <a:rPr lang="en-AU" dirty="0" smtClean="0"/>
                        <a:t>Limited</a:t>
                      </a:r>
                      <a:r>
                        <a:rPr lang="en-AU" baseline="0" dirty="0" smtClean="0"/>
                        <a:t> computing power of private Laptop or University computer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Discuss solutions with supervisor to find more powerful resources</a:t>
                      </a:r>
                      <a:endParaRPr lang="en-AU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04648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5</a:t>
            </a:fld>
            <a:endParaRPr lang="en-AU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997111"/>
              </p:ext>
            </p:extLst>
          </p:nvPr>
        </p:nvGraphicFramePr>
        <p:xfrm>
          <a:off x="3200400" y="762433"/>
          <a:ext cx="8647359" cy="135016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355606">
                  <a:extLst>
                    <a:ext uri="{9D8B030D-6E8A-4147-A177-3AD203B41FA5}">
                      <a16:colId xmlns:a16="http://schemas.microsoft.com/office/drawing/2014/main" val="2139999960"/>
                    </a:ext>
                  </a:extLst>
                </a:gridCol>
                <a:gridCol w="5291753">
                  <a:extLst>
                    <a:ext uri="{9D8B030D-6E8A-4147-A177-3AD203B41FA5}">
                      <a16:colId xmlns:a16="http://schemas.microsoft.com/office/drawing/2014/main" val="1136501808"/>
                    </a:ext>
                  </a:extLst>
                </a:gridCol>
              </a:tblGrid>
              <a:tr h="516455">
                <a:tc>
                  <a:txBody>
                    <a:bodyPr/>
                    <a:lstStyle/>
                    <a:p>
                      <a:r>
                        <a:rPr lang="en-AU" dirty="0"/>
                        <a:t>Constrains </a:t>
                      </a:r>
                      <a:r>
                        <a:rPr lang="en-AU" dirty="0" smtClean="0"/>
                        <a:t>(1)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Mitigation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36045"/>
                  </a:ext>
                </a:extLst>
              </a:tr>
              <a:tr h="833712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Two </a:t>
                      </a:r>
                      <a:r>
                        <a:rPr lang="en-AU" baseline="0" dirty="0"/>
                        <a:t>final submission </a:t>
                      </a:r>
                      <a:r>
                        <a:rPr lang="en-AU" baseline="0" dirty="0" smtClean="0"/>
                        <a:t>for Zillow only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Think</a:t>
                      </a:r>
                      <a:r>
                        <a:rPr lang="en-AU" baseline="0" dirty="0" smtClean="0"/>
                        <a:t> and check carefully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/>
                        <a:t>before </a:t>
                      </a:r>
                      <a:r>
                        <a:rPr lang="en-AU" dirty="0" smtClean="0"/>
                        <a:t>submission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15507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91" y="2037973"/>
            <a:ext cx="4366786" cy="27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06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815</TotalTime>
  <Words>154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DengXian</vt:lpstr>
      <vt:lpstr>Arial</vt:lpstr>
      <vt:lpstr>Calibri</vt:lpstr>
      <vt:lpstr>Corbel</vt:lpstr>
      <vt:lpstr>Wingdings</vt:lpstr>
      <vt:lpstr>Wingdings 2</vt:lpstr>
      <vt:lpstr>Frame</vt:lpstr>
      <vt:lpstr>Forecasting  Zestimate Error  for Zillow:  A Data Analysis  IFN701 Project</vt:lpstr>
      <vt:lpstr>Project Scopes &amp; Deliverables</vt:lpstr>
      <vt:lpstr>Project Motivation &amp; Anticipated Significance</vt:lpstr>
      <vt:lpstr>Methodologies for Project</vt:lpstr>
      <vt:lpstr>Constrains &amp; Risk Management</vt:lpstr>
    </vt:vector>
  </TitlesOfParts>
  <Company>Queensland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Error  for Zillow’s Zestimate:  A Data Analysis Project</dc:title>
  <dc:creator>Laney Qin</dc:creator>
  <cp:lastModifiedBy>Laney Qin</cp:lastModifiedBy>
  <cp:revision>35</cp:revision>
  <dcterms:created xsi:type="dcterms:W3CDTF">2017-08-06T01:06:18Z</dcterms:created>
  <dcterms:modified xsi:type="dcterms:W3CDTF">2017-08-11T02:55:59Z</dcterms:modified>
</cp:coreProperties>
</file>