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7" r:id="rId4"/>
    <p:sldId id="258" r:id="rId5"/>
    <p:sldId id="259" r:id="rId6"/>
    <p:sldId id="260"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EF158878-72FB-4692-97D8-F8444919D0C0}" type="datetimeFigureOut">
              <a:rPr lang="en-AU" smtClean="0"/>
              <a:t>14/04/2018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7C949A7-5DB0-40D0-9F83-FE8398835730}" type="slidenum">
              <a:rPr lang="en-AU" smtClean="0"/>
              <a:t>‹#›</a:t>
            </a:fld>
            <a:endParaRPr lang="en-AU"/>
          </a:p>
        </p:txBody>
      </p:sp>
    </p:spTree>
    <p:extLst>
      <p:ext uri="{BB962C8B-B14F-4D97-AF65-F5344CB8AC3E}">
        <p14:creationId xmlns:p14="http://schemas.microsoft.com/office/powerpoint/2010/main" val="1437709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F158878-72FB-4692-97D8-F8444919D0C0}" type="datetimeFigureOut">
              <a:rPr lang="en-AU" smtClean="0"/>
              <a:t>14/04/2018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7C949A7-5DB0-40D0-9F83-FE8398835730}" type="slidenum">
              <a:rPr lang="en-AU" smtClean="0"/>
              <a:t>‹#›</a:t>
            </a:fld>
            <a:endParaRPr lang="en-AU"/>
          </a:p>
        </p:txBody>
      </p:sp>
    </p:spTree>
    <p:extLst>
      <p:ext uri="{BB962C8B-B14F-4D97-AF65-F5344CB8AC3E}">
        <p14:creationId xmlns:p14="http://schemas.microsoft.com/office/powerpoint/2010/main" val="630743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F158878-72FB-4692-97D8-F8444919D0C0}" type="datetimeFigureOut">
              <a:rPr lang="en-AU" smtClean="0"/>
              <a:t>14/04/2018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7C949A7-5DB0-40D0-9F83-FE8398835730}" type="slidenum">
              <a:rPr lang="en-AU" smtClean="0"/>
              <a:t>‹#›</a:t>
            </a:fld>
            <a:endParaRPr lang="en-AU"/>
          </a:p>
        </p:txBody>
      </p:sp>
    </p:spTree>
    <p:extLst>
      <p:ext uri="{BB962C8B-B14F-4D97-AF65-F5344CB8AC3E}">
        <p14:creationId xmlns:p14="http://schemas.microsoft.com/office/powerpoint/2010/main" val="3000143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F158878-72FB-4692-97D8-F8444919D0C0}" type="datetimeFigureOut">
              <a:rPr lang="en-AU" smtClean="0"/>
              <a:t>14/04/2018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7C949A7-5DB0-40D0-9F83-FE8398835730}" type="slidenum">
              <a:rPr lang="en-AU" smtClean="0"/>
              <a:t>‹#›</a:t>
            </a:fld>
            <a:endParaRPr lang="en-AU"/>
          </a:p>
        </p:txBody>
      </p:sp>
    </p:spTree>
    <p:extLst>
      <p:ext uri="{BB962C8B-B14F-4D97-AF65-F5344CB8AC3E}">
        <p14:creationId xmlns:p14="http://schemas.microsoft.com/office/powerpoint/2010/main" val="1128773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F158878-72FB-4692-97D8-F8444919D0C0}" type="datetimeFigureOut">
              <a:rPr lang="en-AU" smtClean="0"/>
              <a:t>14/04/2018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7C949A7-5DB0-40D0-9F83-FE8398835730}" type="slidenum">
              <a:rPr lang="en-AU" smtClean="0"/>
              <a:t>‹#›</a:t>
            </a:fld>
            <a:endParaRPr lang="en-AU"/>
          </a:p>
        </p:txBody>
      </p:sp>
    </p:spTree>
    <p:extLst>
      <p:ext uri="{BB962C8B-B14F-4D97-AF65-F5344CB8AC3E}">
        <p14:creationId xmlns:p14="http://schemas.microsoft.com/office/powerpoint/2010/main" val="131105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EF158878-72FB-4692-97D8-F8444919D0C0}" type="datetimeFigureOut">
              <a:rPr lang="en-AU" smtClean="0"/>
              <a:t>14/04/2018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7C949A7-5DB0-40D0-9F83-FE8398835730}" type="slidenum">
              <a:rPr lang="en-AU" smtClean="0"/>
              <a:t>‹#›</a:t>
            </a:fld>
            <a:endParaRPr lang="en-AU"/>
          </a:p>
        </p:txBody>
      </p:sp>
    </p:spTree>
    <p:extLst>
      <p:ext uri="{BB962C8B-B14F-4D97-AF65-F5344CB8AC3E}">
        <p14:creationId xmlns:p14="http://schemas.microsoft.com/office/powerpoint/2010/main" val="152413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EF158878-72FB-4692-97D8-F8444919D0C0}" type="datetimeFigureOut">
              <a:rPr lang="en-AU" smtClean="0"/>
              <a:t>14/04/2018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7C949A7-5DB0-40D0-9F83-FE8398835730}" type="slidenum">
              <a:rPr lang="en-AU" smtClean="0"/>
              <a:t>‹#›</a:t>
            </a:fld>
            <a:endParaRPr lang="en-AU"/>
          </a:p>
        </p:txBody>
      </p:sp>
    </p:spTree>
    <p:extLst>
      <p:ext uri="{BB962C8B-B14F-4D97-AF65-F5344CB8AC3E}">
        <p14:creationId xmlns:p14="http://schemas.microsoft.com/office/powerpoint/2010/main" val="3090675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EF158878-72FB-4692-97D8-F8444919D0C0}" type="datetimeFigureOut">
              <a:rPr lang="en-AU" smtClean="0"/>
              <a:t>14/04/2018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7C949A7-5DB0-40D0-9F83-FE8398835730}" type="slidenum">
              <a:rPr lang="en-AU" smtClean="0"/>
              <a:t>‹#›</a:t>
            </a:fld>
            <a:endParaRPr lang="en-AU"/>
          </a:p>
        </p:txBody>
      </p:sp>
    </p:spTree>
    <p:extLst>
      <p:ext uri="{BB962C8B-B14F-4D97-AF65-F5344CB8AC3E}">
        <p14:creationId xmlns:p14="http://schemas.microsoft.com/office/powerpoint/2010/main" val="348137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158878-72FB-4692-97D8-F8444919D0C0}" type="datetimeFigureOut">
              <a:rPr lang="en-AU" smtClean="0"/>
              <a:t>14/04/2018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7C949A7-5DB0-40D0-9F83-FE8398835730}" type="slidenum">
              <a:rPr lang="en-AU" smtClean="0"/>
              <a:t>‹#›</a:t>
            </a:fld>
            <a:endParaRPr lang="en-AU"/>
          </a:p>
        </p:txBody>
      </p:sp>
    </p:spTree>
    <p:extLst>
      <p:ext uri="{BB962C8B-B14F-4D97-AF65-F5344CB8AC3E}">
        <p14:creationId xmlns:p14="http://schemas.microsoft.com/office/powerpoint/2010/main" val="1098404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F158878-72FB-4692-97D8-F8444919D0C0}" type="datetimeFigureOut">
              <a:rPr lang="en-AU" smtClean="0"/>
              <a:t>14/04/2018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7C949A7-5DB0-40D0-9F83-FE8398835730}" type="slidenum">
              <a:rPr lang="en-AU" smtClean="0"/>
              <a:t>‹#›</a:t>
            </a:fld>
            <a:endParaRPr lang="en-AU"/>
          </a:p>
        </p:txBody>
      </p:sp>
    </p:spTree>
    <p:extLst>
      <p:ext uri="{BB962C8B-B14F-4D97-AF65-F5344CB8AC3E}">
        <p14:creationId xmlns:p14="http://schemas.microsoft.com/office/powerpoint/2010/main" val="3036463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F158878-72FB-4692-97D8-F8444919D0C0}" type="datetimeFigureOut">
              <a:rPr lang="en-AU" smtClean="0"/>
              <a:t>14/04/2018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7C949A7-5DB0-40D0-9F83-FE8398835730}" type="slidenum">
              <a:rPr lang="en-AU" smtClean="0"/>
              <a:t>‹#›</a:t>
            </a:fld>
            <a:endParaRPr lang="en-AU"/>
          </a:p>
        </p:txBody>
      </p:sp>
    </p:spTree>
    <p:extLst>
      <p:ext uri="{BB962C8B-B14F-4D97-AF65-F5344CB8AC3E}">
        <p14:creationId xmlns:p14="http://schemas.microsoft.com/office/powerpoint/2010/main" val="2362806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158878-72FB-4692-97D8-F8444919D0C0}" type="datetimeFigureOut">
              <a:rPr lang="en-AU" smtClean="0"/>
              <a:t>14/04/2018</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C949A7-5DB0-40D0-9F83-FE8398835730}" type="slidenum">
              <a:rPr lang="en-AU" smtClean="0"/>
              <a:t>‹#›</a:t>
            </a:fld>
            <a:endParaRPr lang="en-AU"/>
          </a:p>
        </p:txBody>
      </p:sp>
    </p:spTree>
    <p:extLst>
      <p:ext uri="{BB962C8B-B14F-4D97-AF65-F5344CB8AC3E}">
        <p14:creationId xmlns:p14="http://schemas.microsoft.com/office/powerpoint/2010/main" val="3740274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46989" y="3540170"/>
            <a:ext cx="6355373" cy="1938992"/>
          </a:xfrm>
          <a:prstGeom prst="rect">
            <a:avLst/>
          </a:prstGeom>
          <a:noFill/>
        </p:spPr>
        <p:txBody>
          <a:bodyPr wrap="square" rtlCol="0">
            <a:spAutoFit/>
          </a:bodyPr>
          <a:lstStyle/>
          <a:p>
            <a:pPr algn="ctr"/>
            <a:r>
              <a:rPr lang="en-AU" sz="2400" b="1" i="1" dirty="0" smtClean="0">
                <a:solidFill>
                  <a:schemeClr val="accent6">
                    <a:lumMod val="75000"/>
                  </a:schemeClr>
                </a:solidFill>
              </a:rPr>
              <a:t>Outline</a:t>
            </a:r>
          </a:p>
          <a:p>
            <a:pPr marL="285750" indent="-285750">
              <a:buFont typeface="Arial" panose="020B0604020202020204" pitchFamily="34" charset="0"/>
              <a:buChar char="•"/>
            </a:pPr>
            <a:r>
              <a:rPr lang="en-AU" sz="2400" dirty="0" smtClean="0">
                <a:solidFill>
                  <a:schemeClr val="accent6">
                    <a:lumMod val="75000"/>
                  </a:schemeClr>
                </a:solidFill>
              </a:rPr>
              <a:t>Age Group Distribution in the licensed driver</a:t>
            </a:r>
          </a:p>
          <a:p>
            <a:pPr marL="285750" indent="-285750">
              <a:buFont typeface="Arial" panose="020B0604020202020204" pitchFamily="34" charset="0"/>
              <a:buChar char="•"/>
            </a:pPr>
            <a:r>
              <a:rPr lang="en-AU" sz="2400" dirty="0" smtClean="0">
                <a:solidFill>
                  <a:schemeClr val="accent6">
                    <a:lumMod val="75000"/>
                  </a:schemeClr>
                </a:solidFill>
              </a:rPr>
              <a:t>Age Group Distribution in the traffic offender</a:t>
            </a:r>
          </a:p>
          <a:p>
            <a:pPr marL="285750" indent="-285750">
              <a:buFont typeface="Arial" panose="020B0604020202020204" pitchFamily="34" charset="0"/>
              <a:buChar char="•"/>
            </a:pPr>
            <a:r>
              <a:rPr lang="en-AU" sz="2400" dirty="0" smtClean="0">
                <a:solidFill>
                  <a:schemeClr val="accent6">
                    <a:lumMod val="75000"/>
                  </a:schemeClr>
                </a:solidFill>
              </a:rPr>
              <a:t>Relevant demographic statics</a:t>
            </a:r>
            <a:endParaRPr lang="en-AU" sz="2400" dirty="0">
              <a:solidFill>
                <a:schemeClr val="accent6">
                  <a:lumMod val="75000"/>
                </a:schemeClr>
              </a:solidFill>
            </a:endParaRPr>
          </a:p>
          <a:p>
            <a:endParaRPr lang="en-AU" sz="2400" dirty="0">
              <a:solidFill>
                <a:schemeClr val="accent6">
                  <a:lumMod val="75000"/>
                </a:schemeClr>
              </a:solidFill>
            </a:endParaRPr>
          </a:p>
        </p:txBody>
      </p:sp>
      <p:sp>
        <p:nvSpPr>
          <p:cNvPr id="3" name="TextBox 2"/>
          <p:cNvSpPr txBox="1"/>
          <p:nvPr/>
        </p:nvSpPr>
        <p:spPr>
          <a:xfrm>
            <a:off x="2041281" y="354623"/>
            <a:ext cx="7408984" cy="954107"/>
          </a:xfrm>
          <a:prstGeom prst="rect">
            <a:avLst/>
          </a:prstGeom>
          <a:noFill/>
        </p:spPr>
        <p:txBody>
          <a:bodyPr wrap="square" rtlCol="0">
            <a:spAutoFit/>
          </a:bodyPr>
          <a:lstStyle/>
          <a:p>
            <a:r>
              <a:rPr lang="en-AU" sz="2800" dirty="0" smtClean="0">
                <a:solidFill>
                  <a:srgbClr val="00B0F0"/>
                </a:solidFill>
              </a:rPr>
              <a:t>Report – 16/04/2018: Stanford Policing Dataset</a:t>
            </a:r>
            <a:endParaRPr lang="en-AU" sz="2800" dirty="0">
              <a:solidFill>
                <a:srgbClr val="00B0F0"/>
              </a:solidFill>
            </a:endParaRPr>
          </a:p>
          <a:p>
            <a:endParaRPr lang="en-AU" sz="2800" dirty="0">
              <a:solidFill>
                <a:srgbClr val="00B0F0"/>
              </a:solidFill>
            </a:endParaRPr>
          </a:p>
        </p:txBody>
      </p:sp>
      <p:sp>
        <p:nvSpPr>
          <p:cNvPr id="4" name="TextBox 3"/>
          <p:cNvSpPr txBox="1"/>
          <p:nvPr/>
        </p:nvSpPr>
        <p:spPr>
          <a:xfrm>
            <a:off x="388327" y="1093285"/>
            <a:ext cx="7296150" cy="2308324"/>
          </a:xfrm>
          <a:prstGeom prst="rect">
            <a:avLst/>
          </a:prstGeom>
          <a:noFill/>
        </p:spPr>
        <p:txBody>
          <a:bodyPr wrap="square" rtlCol="0">
            <a:spAutoFit/>
          </a:bodyPr>
          <a:lstStyle/>
          <a:p>
            <a:pPr algn="ctr"/>
            <a:r>
              <a:rPr lang="en-AU" sz="2400" b="1" i="1" dirty="0" smtClean="0">
                <a:solidFill>
                  <a:schemeClr val="accent5">
                    <a:lumMod val="75000"/>
                  </a:schemeClr>
                </a:solidFill>
              </a:rPr>
              <a:t>In-scope states</a:t>
            </a:r>
          </a:p>
          <a:p>
            <a:pPr marL="285750" indent="-285750">
              <a:buFont typeface="Arial" panose="020B0604020202020204" pitchFamily="34" charset="0"/>
              <a:buChar char="•"/>
            </a:pPr>
            <a:r>
              <a:rPr lang="en-AU" sz="2400" dirty="0" smtClean="0">
                <a:solidFill>
                  <a:schemeClr val="accent5">
                    <a:lumMod val="75000"/>
                  </a:schemeClr>
                </a:solidFill>
              </a:rPr>
              <a:t>5 states including Speeding, Cell Phone, DUI relevant records </a:t>
            </a:r>
            <a:r>
              <a:rPr lang="en-AU" sz="2400" dirty="0" smtClean="0">
                <a:solidFill>
                  <a:schemeClr val="bg1">
                    <a:lumMod val="65000"/>
                  </a:schemeClr>
                </a:solidFill>
              </a:rPr>
              <a:t>(Top 3 causes of car accident in USA: speeding, cell phone (text, calling), DUI)</a:t>
            </a:r>
          </a:p>
          <a:p>
            <a:pPr marL="285750" indent="-285750">
              <a:buFont typeface="Arial" panose="020B0604020202020204" pitchFamily="34" charset="0"/>
              <a:buChar char="•"/>
            </a:pPr>
            <a:r>
              <a:rPr lang="en-AU" sz="2400" dirty="0" smtClean="0">
                <a:solidFill>
                  <a:schemeClr val="accent5">
                    <a:lumMod val="75000"/>
                  </a:schemeClr>
                </a:solidFill>
              </a:rPr>
              <a:t>Target 3 states that share the majority of the violation:</a:t>
            </a:r>
            <a:br>
              <a:rPr lang="en-AU" sz="2400" dirty="0" smtClean="0">
                <a:solidFill>
                  <a:schemeClr val="accent5">
                    <a:lumMod val="75000"/>
                  </a:schemeClr>
                </a:solidFill>
              </a:rPr>
            </a:br>
            <a:r>
              <a:rPr lang="en-AU" sz="2400" dirty="0" smtClean="0">
                <a:solidFill>
                  <a:schemeClr val="accent5">
                    <a:lumMod val="75000"/>
                  </a:schemeClr>
                </a:solidFill>
              </a:rPr>
              <a:t>Colorado</a:t>
            </a:r>
            <a:r>
              <a:rPr lang="en-AU" sz="2400" dirty="0">
                <a:solidFill>
                  <a:schemeClr val="accent5">
                    <a:lumMod val="75000"/>
                  </a:schemeClr>
                </a:solidFill>
              </a:rPr>
              <a:t>, Nevada, Washington</a:t>
            </a:r>
          </a:p>
        </p:txBody>
      </p:sp>
      <p:pic>
        <p:nvPicPr>
          <p:cNvPr id="5" name="Picture 4"/>
          <p:cNvPicPr>
            <a:picLocks noChangeAspect="1"/>
          </p:cNvPicPr>
          <p:nvPr/>
        </p:nvPicPr>
        <p:blipFill rotWithShape="1">
          <a:blip r:embed="rId2"/>
          <a:srcRect l="3648" t="25636" r="35570" b="13257"/>
          <a:stretch/>
        </p:blipFill>
        <p:spPr>
          <a:xfrm>
            <a:off x="7684477" y="1144463"/>
            <a:ext cx="4281855" cy="2421414"/>
          </a:xfrm>
          <a:prstGeom prst="rect">
            <a:avLst/>
          </a:prstGeom>
        </p:spPr>
      </p:pic>
    </p:spTree>
    <p:extLst>
      <p:ext uri="{BB962C8B-B14F-4D97-AF65-F5344CB8AC3E}">
        <p14:creationId xmlns:p14="http://schemas.microsoft.com/office/powerpoint/2010/main" val="3478797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7200" y="256980"/>
            <a:ext cx="6841794" cy="3848509"/>
          </a:xfrm>
          <a:prstGeom prst="rect">
            <a:avLst/>
          </a:prstGeom>
        </p:spPr>
      </p:pic>
      <p:pic>
        <p:nvPicPr>
          <p:cNvPr id="3" name="Picture 2"/>
          <p:cNvPicPr>
            <a:picLocks noChangeAspect="1"/>
          </p:cNvPicPr>
          <p:nvPr/>
        </p:nvPicPr>
        <p:blipFill>
          <a:blip r:embed="rId3"/>
          <a:stretch>
            <a:fillRect/>
          </a:stretch>
        </p:blipFill>
        <p:spPr>
          <a:xfrm>
            <a:off x="342900" y="2005388"/>
            <a:ext cx="8193742" cy="4608980"/>
          </a:xfrm>
          <a:prstGeom prst="rect">
            <a:avLst/>
          </a:prstGeom>
        </p:spPr>
      </p:pic>
    </p:spTree>
    <p:extLst>
      <p:ext uri="{BB962C8B-B14F-4D97-AF65-F5344CB8AC3E}">
        <p14:creationId xmlns:p14="http://schemas.microsoft.com/office/powerpoint/2010/main" val="1997379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786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87219" y="483326"/>
            <a:ext cx="3540035" cy="923330"/>
          </a:xfrm>
          <a:prstGeom prst="rect">
            <a:avLst/>
          </a:prstGeom>
          <a:noFill/>
        </p:spPr>
        <p:txBody>
          <a:bodyPr wrap="square" rtlCol="0">
            <a:spAutoFit/>
          </a:bodyPr>
          <a:lstStyle/>
          <a:p>
            <a:pPr algn="ctr"/>
            <a:r>
              <a:rPr lang="en-AU" dirty="0">
                <a:solidFill>
                  <a:srgbClr val="00B0F0"/>
                </a:solidFill>
              </a:rPr>
              <a:t>Washington State Licenced Drivers Demography, by Age Group (</a:t>
            </a:r>
            <a:r>
              <a:rPr lang="en-AU" dirty="0" smtClean="0">
                <a:solidFill>
                  <a:srgbClr val="00B0F0"/>
                </a:solidFill>
              </a:rPr>
              <a:t>2009/2015)</a:t>
            </a:r>
            <a:endParaRPr lang="en-AU" dirty="0">
              <a:solidFill>
                <a:srgbClr val="00B0F0"/>
              </a:solidFill>
            </a:endParaRPr>
          </a:p>
        </p:txBody>
      </p:sp>
      <p:sp>
        <p:nvSpPr>
          <p:cNvPr id="6" name="TextBox 5"/>
          <p:cNvSpPr txBox="1"/>
          <p:nvPr/>
        </p:nvSpPr>
        <p:spPr>
          <a:xfrm>
            <a:off x="7979003" y="483326"/>
            <a:ext cx="3796938" cy="923330"/>
          </a:xfrm>
          <a:prstGeom prst="rect">
            <a:avLst/>
          </a:prstGeom>
          <a:noFill/>
        </p:spPr>
        <p:txBody>
          <a:bodyPr wrap="square" rtlCol="0">
            <a:spAutoFit/>
          </a:bodyPr>
          <a:lstStyle>
            <a:defPPr>
              <a:defRPr lang="en-US"/>
            </a:defPPr>
            <a:lvl1pPr algn="ctr"/>
          </a:lstStyle>
          <a:p>
            <a:r>
              <a:rPr lang="en-AU" dirty="0">
                <a:solidFill>
                  <a:srgbClr val="7030A0"/>
                </a:solidFill>
              </a:rPr>
              <a:t>Washington State </a:t>
            </a:r>
            <a:r>
              <a:rPr lang="en-AU" dirty="0" smtClean="0">
                <a:solidFill>
                  <a:srgbClr val="7030A0"/>
                </a:solidFill>
              </a:rPr>
              <a:t>Traffic Offenders Distribution, by Age Group </a:t>
            </a:r>
            <a:r>
              <a:rPr lang="en-AU" dirty="0">
                <a:solidFill>
                  <a:srgbClr val="7030A0"/>
                </a:solidFill>
              </a:rPr>
              <a:t>(</a:t>
            </a:r>
            <a:r>
              <a:rPr lang="en-AU" dirty="0" smtClean="0">
                <a:solidFill>
                  <a:srgbClr val="7030A0"/>
                </a:solidFill>
              </a:rPr>
              <a:t>2009/2015)</a:t>
            </a:r>
            <a:endParaRPr lang="en-AU" dirty="0">
              <a:solidFill>
                <a:srgbClr val="7030A0"/>
              </a:solidFill>
            </a:endParaRPr>
          </a:p>
        </p:txBody>
      </p:sp>
      <p:sp>
        <p:nvSpPr>
          <p:cNvPr id="7" name="TextBox 6"/>
          <p:cNvSpPr txBox="1"/>
          <p:nvPr/>
        </p:nvSpPr>
        <p:spPr>
          <a:xfrm>
            <a:off x="8233954" y="1813188"/>
            <a:ext cx="4144444" cy="369332"/>
          </a:xfrm>
          <a:prstGeom prst="rect">
            <a:avLst/>
          </a:prstGeom>
          <a:noFill/>
        </p:spPr>
        <p:txBody>
          <a:bodyPr wrap="square" rtlCol="0">
            <a:spAutoFit/>
          </a:bodyPr>
          <a:lstStyle/>
          <a:p>
            <a:r>
              <a:rPr lang="en-AU" dirty="0" smtClean="0">
                <a:solidFill>
                  <a:srgbClr val="7030A0"/>
                </a:solidFill>
              </a:rPr>
              <a:t>Total Offenders:  1,228,788 (2015)</a:t>
            </a:r>
          </a:p>
        </p:txBody>
      </p:sp>
      <p:sp>
        <p:nvSpPr>
          <p:cNvPr id="8" name="TextBox 7"/>
          <p:cNvSpPr txBox="1"/>
          <p:nvPr/>
        </p:nvSpPr>
        <p:spPr>
          <a:xfrm>
            <a:off x="588420" y="1813188"/>
            <a:ext cx="3863158" cy="369332"/>
          </a:xfrm>
          <a:prstGeom prst="rect">
            <a:avLst/>
          </a:prstGeom>
          <a:noFill/>
        </p:spPr>
        <p:txBody>
          <a:bodyPr wrap="square" rtlCol="0">
            <a:spAutoFit/>
          </a:bodyPr>
          <a:lstStyle/>
          <a:p>
            <a:r>
              <a:rPr lang="en-AU" dirty="0" smtClean="0">
                <a:solidFill>
                  <a:srgbClr val="00B0F0"/>
                </a:solidFill>
              </a:rPr>
              <a:t>Total Licenced Driver: 5,516,134 (2015)</a:t>
            </a:r>
            <a:endParaRPr lang="en-AU" dirty="0">
              <a:solidFill>
                <a:srgbClr val="00B0F0"/>
              </a:solidFill>
            </a:endParaRPr>
          </a:p>
        </p:txBody>
      </p:sp>
      <p:pic>
        <p:nvPicPr>
          <p:cNvPr id="12" name="Picture 11"/>
          <p:cNvPicPr>
            <a:picLocks noChangeAspect="1"/>
          </p:cNvPicPr>
          <p:nvPr/>
        </p:nvPicPr>
        <p:blipFill rotWithShape="1">
          <a:blip r:embed="rId2"/>
          <a:srcRect l="4474" t="27597" r="46320" b="28287"/>
          <a:stretch/>
        </p:blipFill>
        <p:spPr>
          <a:xfrm>
            <a:off x="23518" y="2707617"/>
            <a:ext cx="6068784" cy="3060625"/>
          </a:xfrm>
          <a:prstGeom prst="rect">
            <a:avLst/>
          </a:prstGeom>
        </p:spPr>
      </p:pic>
      <p:pic>
        <p:nvPicPr>
          <p:cNvPr id="13" name="Picture 12"/>
          <p:cNvPicPr>
            <a:picLocks noChangeAspect="1"/>
          </p:cNvPicPr>
          <p:nvPr/>
        </p:nvPicPr>
        <p:blipFill rotWithShape="1">
          <a:blip r:embed="rId3"/>
          <a:srcRect l="4009" t="40633" r="46662" b="15364"/>
          <a:stretch/>
        </p:blipFill>
        <p:spPr>
          <a:xfrm>
            <a:off x="6092302" y="2707616"/>
            <a:ext cx="6099698" cy="3060625"/>
          </a:xfrm>
          <a:prstGeom prst="rect">
            <a:avLst/>
          </a:prstGeom>
        </p:spPr>
      </p:pic>
      <p:pic>
        <p:nvPicPr>
          <p:cNvPr id="14" name="Picture 13"/>
          <p:cNvPicPr>
            <a:picLocks noChangeAspect="1"/>
          </p:cNvPicPr>
          <p:nvPr/>
        </p:nvPicPr>
        <p:blipFill rotWithShape="1">
          <a:blip r:embed="rId4"/>
          <a:srcRect l="30453" t="24337" r="30349" b="26245"/>
          <a:stretch/>
        </p:blipFill>
        <p:spPr>
          <a:xfrm>
            <a:off x="4575902" y="270959"/>
            <a:ext cx="3278777" cy="2325189"/>
          </a:xfrm>
          <a:prstGeom prst="rect">
            <a:avLst/>
          </a:prstGeom>
        </p:spPr>
      </p:pic>
      <p:sp>
        <p:nvSpPr>
          <p:cNvPr id="15" name="Rectangle 14"/>
          <p:cNvSpPr/>
          <p:nvPr/>
        </p:nvSpPr>
        <p:spPr>
          <a:xfrm>
            <a:off x="5386188" y="159490"/>
            <a:ext cx="1341183" cy="215444"/>
          </a:xfrm>
          <a:prstGeom prst="rect">
            <a:avLst/>
          </a:prstGeom>
        </p:spPr>
        <p:txBody>
          <a:bodyPr wrap="square">
            <a:spAutoFit/>
          </a:bodyPr>
          <a:lstStyle/>
          <a:p>
            <a:r>
              <a:rPr lang="en-AU" sz="800" dirty="0" smtClean="0"/>
              <a:t>https://www.50states.com</a:t>
            </a:r>
            <a:endParaRPr lang="en-AU" sz="800" dirty="0"/>
          </a:p>
        </p:txBody>
      </p:sp>
      <p:sp>
        <p:nvSpPr>
          <p:cNvPr id="16" name="TextBox 15"/>
          <p:cNvSpPr txBox="1"/>
          <p:nvPr/>
        </p:nvSpPr>
        <p:spPr>
          <a:xfrm>
            <a:off x="711755" y="5879709"/>
            <a:ext cx="11139854" cy="923330"/>
          </a:xfrm>
          <a:prstGeom prst="rect">
            <a:avLst/>
          </a:prstGeom>
          <a:noFill/>
        </p:spPr>
        <p:txBody>
          <a:bodyPr wrap="square" rtlCol="0">
            <a:spAutoFit/>
          </a:bodyPr>
          <a:lstStyle/>
          <a:p>
            <a:pPr marL="342900" indent="-342900">
              <a:buAutoNum type="arabicPeriod"/>
            </a:pPr>
            <a:r>
              <a:rPr lang="en-AU" dirty="0" smtClean="0">
                <a:solidFill>
                  <a:schemeClr val="bg1">
                    <a:lumMod val="50000"/>
                  </a:schemeClr>
                </a:solidFill>
              </a:rPr>
              <a:t>The licensed driver has a balanced distribution by age group excluding the one under 19 and over </a:t>
            </a:r>
            <a:r>
              <a:rPr lang="en-AU" dirty="0" smtClean="0">
                <a:solidFill>
                  <a:schemeClr val="bg1">
                    <a:lumMod val="50000"/>
                  </a:schemeClr>
                </a:solidFill>
              </a:rPr>
              <a:t>60.</a:t>
            </a:r>
            <a:endParaRPr lang="en-AU" dirty="0" smtClean="0">
              <a:solidFill>
                <a:schemeClr val="bg1">
                  <a:lumMod val="50000"/>
                </a:schemeClr>
              </a:solidFill>
            </a:endParaRPr>
          </a:p>
          <a:p>
            <a:pPr marL="342900" indent="-342900">
              <a:buAutoNum type="arabicPeriod"/>
            </a:pPr>
            <a:r>
              <a:rPr lang="en-AU" dirty="0" smtClean="0">
                <a:solidFill>
                  <a:schemeClr val="bg1">
                    <a:lumMod val="50000"/>
                  </a:schemeClr>
                </a:solidFill>
              </a:rPr>
              <a:t>Age group </a:t>
            </a:r>
            <a:r>
              <a:rPr lang="en-AU" dirty="0" smtClean="0">
                <a:solidFill>
                  <a:srgbClr val="00B0F0"/>
                </a:solidFill>
              </a:rPr>
              <a:t>20-24</a:t>
            </a:r>
            <a:r>
              <a:rPr lang="en-AU" dirty="0" smtClean="0">
                <a:solidFill>
                  <a:schemeClr val="bg1">
                    <a:lumMod val="50000"/>
                  </a:schemeClr>
                </a:solidFill>
              </a:rPr>
              <a:t> </a:t>
            </a:r>
            <a:r>
              <a:rPr lang="en-AU" dirty="0" smtClean="0">
                <a:solidFill>
                  <a:schemeClr val="bg1">
                    <a:lumMod val="50000"/>
                  </a:schemeClr>
                </a:solidFill>
              </a:rPr>
              <a:t>contribute the highest traffic offending rate, </a:t>
            </a:r>
            <a:r>
              <a:rPr lang="en-AU" dirty="0" smtClean="0">
                <a:solidFill>
                  <a:srgbClr val="00B0F0"/>
                </a:solidFill>
              </a:rPr>
              <a:t>then 25- 29</a:t>
            </a:r>
            <a:r>
              <a:rPr lang="en-AU" dirty="0" smtClean="0">
                <a:solidFill>
                  <a:schemeClr val="bg1">
                    <a:lumMod val="50000"/>
                  </a:schemeClr>
                </a:solidFill>
              </a:rPr>
              <a:t>.</a:t>
            </a:r>
          </a:p>
          <a:p>
            <a:pPr marL="342900" indent="-342900">
              <a:buAutoNum type="arabicPeriod"/>
            </a:pPr>
            <a:r>
              <a:rPr lang="en-AU" dirty="0" smtClean="0">
                <a:solidFill>
                  <a:schemeClr val="bg1">
                    <a:lumMod val="50000"/>
                  </a:schemeClr>
                </a:solidFill>
              </a:rPr>
              <a:t>It can be concluded that more elder the driver is, less offending behaviours.</a:t>
            </a:r>
          </a:p>
        </p:txBody>
      </p:sp>
    </p:spTree>
    <p:extLst>
      <p:ext uri="{BB962C8B-B14F-4D97-AF65-F5344CB8AC3E}">
        <p14:creationId xmlns:p14="http://schemas.microsoft.com/office/powerpoint/2010/main" val="27899163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2665" y="483326"/>
            <a:ext cx="3540035" cy="923330"/>
          </a:xfrm>
          <a:prstGeom prst="rect">
            <a:avLst/>
          </a:prstGeom>
          <a:noFill/>
        </p:spPr>
        <p:txBody>
          <a:bodyPr wrap="square" rtlCol="0">
            <a:spAutoFit/>
          </a:bodyPr>
          <a:lstStyle/>
          <a:p>
            <a:pPr algn="ctr"/>
            <a:r>
              <a:rPr lang="en-AU" dirty="0" smtClean="0">
                <a:solidFill>
                  <a:srgbClr val="00B0F0"/>
                </a:solidFill>
              </a:rPr>
              <a:t>Colorado State Licenced Drivers Demography, by Age Group (2010/2015)</a:t>
            </a:r>
            <a:endParaRPr lang="en-AU" dirty="0">
              <a:solidFill>
                <a:srgbClr val="00B0F0"/>
              </a:solidFill>
            </a:endParaRPr>
          </a:p>
        </p:txBody>
      </p:sp>
      <p:sp>
        <p:nvSpPr>
          <p:cNvPr id="5" name="TextBox 4"/>
          <p:cNvSpPr txBox="1"/>
          <p:nvPr/>
        </p:nvSpPr>
        <p:spPr>
          <a:xfrm>
            <a:off x="8129450" y="483326"/>
            <a:ext cx="3535681" cy="923330"/>
          </a:xfrm>
          <a:prstGeom prst="rect">
            <a:avLst/>
          </a:prstGeom>
          <a:noFill/>
        </p:spPr>
        <p:txBody>
          <a:bodyPr wrap="square" rtlCol="0">
            <a:spAutoFit/>
          </a:bodyPr>
          <a:lstStyle>
            <a:defPPr>
              <a:defRPr lang="en-US"/>
            </a:defPPr>
            <a:lvl1pPr algn="ctr"/>
          </a:lstStyle>
          <a:p>
            <a:r>
              <a:rPr lang="en-AU" dirty="0" smtClean="0">
                <a:solidFill>
                  <a:srgbClr val="7030A0"/>
                </a:solidFill>
              </a:rPr>
              <a:t>Colorado </a:t>
            </a:r>
            <a:r>
              <a:rPr lang="en-AU" dirty="0">
                <a:solidFill>
                  <a:srgbClr val="7030A0"/>
                </a:solidFill>
              </a:rPr>
              <a:t>State </a:t>
            </a:r>
            <a:r>
              <a:rPr lang="en-AU" dirty="0" smtClean="0">
                <a:solidFill>
                  <a:srgbClr val="7030A0"/>
                </a:solidFill>
              </a:rPr>
              <a:t>Traffic Offenders Distribution, by Age Group </a:t>
            </a:r>
            <a:r>
              <a:rPr lang="en-AU" dirty="0">
                <a:solidFill>
                  <a:srgbClr val="7030A0"/>
                </a:solidFill>
              </a:rPr>
              <a:t>(</a:t>
            </a:r>
            <a:r>
              <a:rPr lang="en-AU" dirty="0" smtClean="0">
                <a:solidFill>
                  <a:srgbClr val="7030A0"/>
                </a:solidFill>
              </a:rPr>
              <a:t>2010/2015)</a:t>
            </a:r>
            <a:endParaRPr lang="en-AU" dirty="0">
              <a:solidFill>
                <a:srgbClr val="7030A0"/>
              </a:solidFill>
            </a:endParaRPr>
          </a:p>
        </p:txBody>
      </p:sp>
      <p:sp>
        <p:nvSpPr>
          <p:cNvPr id="9" name="TextBox 8"/>
          <p:cNvSpPr txBox="1"/>
          <p:nvPr/>
        </p:nvSpPr>
        <p:spPr>
          <a:xfrm>
            <a:off x="8316313" y="1781995"/>
            <a:ext cx="4302705" cy="369332"/>
          </a:xfrm>
          <a:prstGeom prst="rect">
            <a:avLst/>
          </a:prstGeom>
          <a:noFill/>
        </p:spPr>
        <p:txBody>
          <a:bodyPr wrap="square" rtlCol="0">
            <a:spAutoFit/>
          </a:bodyPr>
          <a:lstStyle/>
          <a:p>
            <a:r>
              <a:rPr lang="en-AU" dirty="0" smtClean="0">
                <a:solidFill>
                  <a:srgbClr val="7030A0"/>
                </a:solidFill>
              </a:rPr>
              <a:t>Total Offenders: 410,479 (2015)</a:t>
            </a:r>
          </a:p>
        </p:txBody>
      </p:sp>
      <p:sp>
        <p:nvSpPr>
          <p:cNvPr id="10" name="TextBox 9"/>
          <p:cNvSpPr txBox="1"/>
          <p:nvPr/>
        </p:nvSpPr>
        <p:spPr>
          <a:xfrm>
            <a:off x="564562" y="1878739"/>
            <a:ext cx="3863158" cy="369332"/>
          </a:xfrm>
          <a:prstGeom prst="rect">
            <a:avLst/>
          </a:prstGeom>
          <a:noFill/>
        </p:spPr>
        <p:txBody>
          <a:bodyPr wrap="square" rtlCol="0">
            <a:spAutoFit/>
          </a:bodyPr>
          <a:lstStyle/>
          <a:p>
            <a:r>
              <a:rPr lang="en-AU" dirty="0" smtClean="0">
                <a:solidFill>
                  <a:srgbClr val="00B0F0"/>
                </a:solidFill>
              </a:rPr>
              <a:t>Total Licenced Driver: 3,974,521 (2015)</a:t>
            </a:r>
            <a:endParaRPr lang="en-AU" dirty="0">
              <a:solidFill>
                <a:srgbClr val="00B0F0"/>
              </a:solidFill>
            </a:endParaRPr>
          </a:p>
        </p:txBody>
      </p:sp>
      <p:pic>
        <p:nvPicPr>
          <p:cNvPr id="12" name="Picture 11"/>
          <p:cNvPicPr>
            <a:picLocks noChangeAspect="1"/>
          </p:cNvPicPr>
          <p:nvPr/>
        </p:nvPicPr>
        <p:blipFill rotWithShape="1">
          <a:blip r:embed="rId2"/>
          <a:srcRect l="4034" t="35056" r="46387" b="21376"/>
          <a:stretch/>
        </p:blipFill>
        <p:spPr>
          <a:xfrm>
            <a:off x="-1" y="2720154"/>
            <a:ext cx="6178427" cy="3054108"/>
          </a:xfrm>
          <a:prstGeom prst="rect">
            <a:avLst/>
          </a:prstGeom>
        </p:spPr>
      </p:pic>
      <p:pic>
        <p:nvPicPr>
          <p:cNvPr id="13" name="Picture 12"/>
          <p:cNvPicPr>
            <a:picLocks noChangeAspect="1"/>
          </p:cNvPicPr>
          <p:nvPr/>
        </p:nvPicPr>
        <p:blipFill rotWithShape="1">
          <a:blip r:embed="rId3"/>
          <a:srcRect l="4294" t="40455" r="46639" b="15508"/>
          <a:stretch/>
        </p:blipFill>
        <p:spPr>
          <a:xfrm>
            <a:off x="6178427" y="2701734"/>
            <a:ext cx="6013573" cy="3035838"/>
          </a:xfrm>
          <a:prstGeom prst="rect">
            <a:avLst/>
          </a:prstGeom>
        </p:spPr>
      </p:pic>
      <p:pic>
        <p:nvPicPr>
          <p:cNvPr id="14" name="Picture 13"/>
          <p:cNvPicPr>
            <a:picLocks noChangeAspect="1"/>
          </p:cNvPicPr>
          <p:nvPr/>
        </p:nvPicPr>
        <p:blipFill rotWithShape="1">
          <a:blip r:embed="rId4"/>
          <a:srcRect l="30778" t="24822" r="30370" b="25919"/>
          <a:stretch/>
        </p:blipFill>
        <p:spPr>
          <a:xfrm>
            <a:off x="4585063" y="374934"/>
            <a:ext cx="3211169" cy="2290110"/>
          </a:xfrm>
          <a:prstGeom prst="rect">
            <a:avLst/>
          </a:prstGeom>
        </p:spPr>
      </p:pic>
      <p:sp>
        <p:nvSpPr>
          <p:cNvPr id="15" name="Rectangle 14"/>
          <p:cNvSpPr/>
          <p:nvPr/>
        </p:nvSpPr>
        <p:spPr>
          <a:xfrm>
            <a:off x="5386188" y="159490"/>
            <a:ext cx="1341183" cy="215444"/>
          </a:xfrm>
          <a:prstGeom prst="rect">
            <a:avLst/>
          </a:prstGeom>
        </p:spPr>
        <p:txBody>
          <a:bodyPr wrap="square">
            <a:spAutoFit/>
          </a:bodyPr>
          <a:lstStyle/>
          <a:p>
            <a:r>
              <a:rPr lang="en-AU" sz="800" dirty="0" smtClean="0"/>
              <a:t>https://www.50states.com</a:t>
            </a:r>
            <a:endParaRPr lang="en-AU" sz="800" dirty="0"/>
          </a:p>
        </p:txBody>
      </p:sp>
      <p:sp>
        <p:nvSpPr>
          <p:cNvPr id="16" name="TextBox 15"/>
          <p:cNvSpPr txBox="1"/>
          <p:nvPr/>
        </p:nvSpPr>
        <p:spPr>
          <a:xfrm>
            <a:off x="685378" y="5934670"/>
            <a:ext cx="11139854" cy="646331"/>
          </a:xfrm>
          <a:prstGeom prst="rect">
            <a:avLst/>
          </a:prstGeom>
          <a:noFill/>
        </p:spPr>
        <p:txBody>
          <a:bodyPr wrap="square" rtlCol="0">
            <a:spAutoFit/>
          </a:bodyPr>
          <a:lstStyle/>
          <a:p>
            <a:pPr marL="342900" indent="-342900">
              <a:buAutoNum type="arabicPeriod"/>
            </a:pPr>
            <a:r>
              <a:rPr lang="en-AU" dirty="0" smtClean="0">
                <a:solidFill>
                  <a:schemeClr val="bg1">
                    <a:lumMod val="50000"/>
                  </a:schemeClr>
                </a:solidFill>
              </a:rPr>
              <a:t>Similar with Washington state.</a:t>
            </a:r>
          </a:p>
          <a:p>
            <a:pPr marL="342900" indent="-342900">
              <a:buAutoNum type="arabicPeriod"/>
            </a:pPr>
            <a:r>
              <a:rPr lang="en-AU" dirty="0" smtClean="0">
                <a:solidFill>
                  <a:schemeClr val="bg1">
                    <a:lumMod val="50000"/>
                  </a:schemeClr>
                </a:solidFill>
              </a:rPr>
              <a:t>The general patrol-stop rate obviously decreased from 2010 to 2015.</a:t>
            </a:r>
          </a:p>
        </p:txBody>
      </p:sp>
    </p:spTree>
    <p:extLst>
      <p:ext uri="{BB962C8B-B14F-4D97-AF65-F5344CB8AC3E}">
        <p14:creationId xmlns:p14="http://schemas.microsoft.com/office/powerpoint/2010/main" val="11090599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4907" y="561704"/>
            <a:ext cx="3540035" cy="923330"/>
          </a:xfrm>
          <a:prstGeom prst="rect">
            <a:avLst/>
          </a:prstGeom>
          <a:noFill/>
        </p:spPr>
        <p:txBody>
          <a:bodyPr wrap="square" rtlCol="0">
            <a:spAutoFit/>
          </a:bodyPr>
          <a:lstStyle/>
          <a:p>
            <a:pPr algn="ctr"/>
            <a:r>
              <a:rPr lang="en-AU" dirty="0" smtClean="0">
                <a:solidFill>
                  <a:srgbClr val="00B0F0"/>
                </a:solidFill>
              </a:rPr>
              <a:t>Nevada State Licenced Drivers Demography, by Age Group (2012/2015)</a:t>
            </a:r>
            <a:endParaRPr lang="en-AU" dirty="0">
              <a:solidFill>
                <a:srgbClr val="00B0F0"/>
              </a:solidFill>
            </a:endParaRPr>
          </a:p>
        </p:txBody>
      </p:sp>
      <p:sp>
        <p:nvSpPr>
          <p:cNvPr id="5" name="TextBox 4"/>
          <p:cNvSpPr txBox="1"/>
          <p:nvPr/>
        </p:nvSpPr>
        <p:spPr>
          <a:xfrm>
            <a:off x="7942179" y="561704"/>
            <a:ext cx="3823064" cy="923330"/>
          </a:xfrm>
          <a:prstGeom prst="rect">
            <a:avLst/>
          </a:prstGeom>
          <a:noFill/>
        </p:spPr>
        <p:txBody>
          <a:bodyPr wrap="square" rtlCol="0">
            <a:spAutoFit/>
          </a:bodyPr>
          <a:lstStyle>
            <a:defPPr>
              <a:defRPr lang="en-US"/>
            </a:defPPr>
            <a:lvl1pPr algn="ctr"/>
          </a:lstStyle>
          <a:p>
            <a:r>
              <a:rPr lang="en-AU" dirty="0" smtClean="0">
                <a:solidFill>
                  <a:srgbClr val="7030A0"/>
                </a:solidFill>
              </a:rPr>
              <a:t>Nevada </a:t>
            </a:r>
            <a:r>
              <a:rPr lang="en-AU" dirty="0">
                <a:solidFill>
                  <a:srgbClr val="7030A0"/>
                </a:solidFill>
              </a:rPr>
              <a:t>State </a:t>
            </a:r>
            <a:r>
              <a:rPr lang="en-AU" dirty="0" smtClean="0">
                <a:solidFill>
                  <a:srgbClr val="7030A0"/>
                </a:solidFill>
              </a:rPr>
              <a:t>Traffic Offenders Distribution, by Age Group </a:t>
            </a:r>
            <a:r>
              <a:rPr lang="en-AU" dirty="0">
                <a:solidFill>
                  <a:srgbClr val="7030A0"/>
                </a:solidFill>
              </a:rPr>
              <a:t>(</a:t>
            </a:r>
            <a:r>
              <a:rPr lang="en-AU" dirty="0" smtClean="0">
                <a:solidFill>
                  <a:srgbClr val="7030A0"/>
                </a:solidFill>
              </a:rPr>
              <a:t>2012/2015)</a:t>
            </a:r>
            <a:endParaRPr lang="en-AU" dirty="0">
              <a:solidFill>
                <a:srgbClr val="7030A0"/>
              </a:solidFill>
            </a:endParaRPr>
          </a:p>
        </p:txBody>
      </p:sp>
      <p:sp>
        <p:nvSpPr>
          <p:cNvPr id="7" name="TextBox 6"/>
          <p:cNvSpPr txBox="1"/>
          <p:nvPr/>
        </p:nvSpPr>
        <p:spPr>
          <a:xfrm>
            <a:off x="424907" y="1860283"/>
            <a:ext cx="3863158" cy="369332"/>
          </a:xfrm>
          <a:prstGeom prst="rect">
            <a:avLst/>
          </a:prstGeom>
          <a:noFill/>
        </p:spPr>
        <p:txBody>
          <a:bodyPr wrap="square" rtlCol="0">
            <a:spAutoFit/>
          </a:bodyPr>
          <a:lstStyle/>
          <a:p>
            <a:r>
              <a:rPr lang="en-AU" dirty="0" smtClean="0">
                <a:solidFill>
                  <a:srgbClr val="00B0F0"/>
                </a:solidFill>
              </a:rPr>
              <a:t>Total Licenced Driver: 341,222 (2015)</a:t>
            </a:r>
            <a:endParaRPr lang="en-AU" dirty="0">
              <a:solidFill>
                <a:srgbClr val="00B0F0"/>
              </a:solidFill>
            </a:endParaRPr>
          </a:p>
        </p:txBody>
      </p:sp>
      <p:sp>
        <p:nvSpPr>
          <p:cNvPr id="8" name="TextBox 7"/>
          <p:cNvSpPr txBox="1"/>
          <p:nvPr/>
        </p:nvSpPr>
        <p:spPr>
          <a:xfrm>
            <a:off x="8429488" y="1699065"/>
            <a:ext cx="3335755" cy="369332"/>
          </a:xfrm>
          <a:prstGeom prst="rect">
            <a:avLst/>
          </a:prstGeom>
          <a:noFill/>
        </p:spPr>
        <p:txBody>
          <a:bodyPr wrap="square" rtlCol="0">
            <a:spAutoFit/>
          </a:bodyPr>
          <a:lstStyle/>
          <a:p>
            <a:r>
              <a:rPr lang="en-AU" dirty="0" smtClean="0">
                <a:solidFill>
                  <a:srgbClr val="7030A0"/>
                </a:solidFill>
              </a:rPr>
              <a:t>Total Offenders: 216,477 (2015)</a:t>
            </a:r>
          </a:p>
        </p:txBody>
      </p:sp>
      <p:pic>
        <p:nvPicPr>
          <p:cNvPr id="11" name="Picture 10"/>
          <p:cNvPicPr>
            <a:picLocks noChangeAspect="1"/>
          </p:cNvPicPr>
          <p:nvPr/>
        </p:nvPicPr>
        <p:blipFill rotWithShape="1">
          <a:blip r:embed="rId2"/>
          <a:srcRect l="4453" t="41898" r="46398" b="14923"/>
          <a:stretch/>
        </p:blipFill>
        <p:spPr>
          <a:xfrm>
            <a:off x="51763" y="2651760"/>
            <a:ext cx="6192284" cy="3060040"/>
          </a:xfrm>
          <a:prstGeom prst="rect">
            <a:avLst/>
          </a:prstGeom>
        </p:spPr>
      </p:pic>
      <p:pic>
        <p:nvPicPr>
          <p:cNvPr id="12" name="Picture 11"/>
          <p:cNvPicPr>
            <a:picLocks noChangeAspect="1"/>
          </p:cNvPicPr>
          <p:nvPr/>
        </p:nvPicPr>
        <p:blipFill rotWithShape="1">
          <a:blip r:embed="rId3"/>
          <a:srcRect l="4467" t="45245" r="46636" b="11391"/>
          <a:stretch/>
        </p:blipFill>
        <p:spPr>
          <a:xfrm>
            <a:off x="6233218" y="2651760"/>
            <a:ext cx="5958782" cy="2972542"/>
          </a:xfrm>
          <a:prstGeom prst="rect">
            <a:avLst/>
          </a:prstGeom>
        </p:spPr>
      </p:pic>
      <p:pic>
        <p:nvPicPr>
          <p:cNvPr id="13" name="Picture 12"/>
          <p:cNvPicPr>
            <a:picLocks noChangeAspect="1"/>
          </p:cNvPicPr>
          <p:nvPr/>
        </p:nvPicPr>
        <p:blipFill rotWithShape="1">
          <a:blip r:embed="rId4"/>
          <a:srcRect l="30447" t="29598" r="30639" b="22206"/>
          <a:stretch/>
        </p:blipFill>
        <p:spPr>
          <a:xfrm>
            <a:off x="4658676" y="355311"/>
            <a:ext cx="3170742" cy="2208951"/>
          </a:xfrm>
          <a:prstGeom prst="rect">
            <a:avLst/>
          </a:prstGeom>
        </p:spPr>
      </p:pic>
      <p:sp>
        <p:nvSpPr>
          <p:cNvPr id="14" name="Rectangle 13"/>
          <p:cNvSpPr/>
          <p:nvPr/>
        </p:nvSpPr>
        <p:spPr>
          <a:xfrm>
            <a:off x="5386188" y="159490"/>
            <a:ext cx="1341183" cy="215444"/>
          </a:xfrm>
          <a:prstGeom prst="rect">
            <a:avLst/>
          </a:prstGeom>
        </p:spPr>
        <p:txBody>
          <a:bodyPr wrap="square">
            <a:spAutoFit/>
          </a:bodyPr>
          <a:lstStyle/>
          <a:p>
            <a:r>
              <a:rPr lang="en-AU" sz="800" dirty="0" smtClean="0"/>
              <a:t>https://www.50states.com</a:t>
            </a:r>
            <a:endParaRPr lang="en-AU" sz="800" dirty="0"/>
          </a:p>
        </p:txBody>
      </p:sp>
      <p:sp>
        <p:nvSpPr>
          <p:cNvPr id="15" name="TextBox 14"/>
          <p:cNvSpPr txBox="1"/>
          <p:nvPr/>
        </p:nvSpPr>
        <p:spPr>
          <a:xfrm>
            <a:off x="280931" y="5884499"/>
            <a:ext cx="11333707" cy="646331"/>
          </a:xfrm>
          <a:prstGeom prst="rect">
            <a:avLst/>
          </a:prstGeom>
          <a:noFill/>
        </p:spPr>
        <p:txBody>
          <a:bodyPr wrap="square" rtlCol="0">
            <a:spAutoFit/>
          </a:bodyPr>
          <a:lstStyle/>
          <a:p>
            <a:pPr marL="342900" indent="-342900">
              <a:buAutoNum type="arabicPeriod"/>
            </a:pPr>
            <a:r>
              <a:rPr lang="en-AU" dirty="0" smtClean="0">
                <a:solidFill>
                  <a:schemeClr val="bg1">
                    <a:lumMod val="50000"/>
                  </a:schemeClr>
                </a:solidFill>
              </a:rPr>
              <a:t>The general patrol-stop rate obviously increased from 2013 to 2015.</a:t>
            </a:r>
          </a:p>
          <a:p>
            <a:pPr marL="342900" indent="-342900">
              <a:buAutoNum type="arabicPeriod"/>
            </a:pPr>
            <a:r>
              <a:rPr lang="en-AU" dirty="0" smtClean="0">
                <a:solidFill>
                  <a:schemeClr val="bg1">
                    <a:lumMod val="50000"/>
                  </a:schemeClr>
                </a:solidFill>
              </a:rPr>
              <a:t>Different with other two states, </a:t>
            </a:r>
            <a:r>
              <a:rPr lang="en-AU" dirty="0" smtClean="0">
                <a:solidFill>
                  <a:srgbClr val="00B0F0"/>
                </a:solidFill>
              </a:rPr>
              <a:t>age group 25-29 </a:t>
            </a:r>
            <a:r>
              <a:rPr lang="en-AU" dirty="0" smtClean="0">
                <a:solidFill>
                  <a:schemeClr val="bg1">
                    <a:lumMod val="50000"/>
                  </a:schemeClr>
                </a:solidFill>
              </a:rPr>
              <a:t>resulted in the highest traffic offending behaviours and </a:t>
            </a:r>
            <a:r>
              <a:rPr lang="en-AU" dirty="0" smtClean="0">
                <a:solidFill>
                  <a:srgbClr val="00B0F0"/>
                </a:solidFill>
              </a:rPr>
              <a:t>then 30-34.</a:t>
            </a:r>
          </a:p>
        </p:txBody>
      </p:sp>
    </p:spTree>
    <p:extLst>
      <p:ext uri="{BB962C8B-B14F-4D97-AF65-F5344CB8AC3E}">
        <p14:creationId xmlns:p14="http://schemas.microsoft.com/office/powerpoint/2010/main" val="162737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253100274"/>
              </p:ext>
            </p:extLst>
          </p:nvPr>
        </p:nvGraphicFramePr>
        <p:xfrm>
          <a:off x="213359" y="2893127"/>
          <a:ext cx="11717380" cy="1683432"/>
        </p:xfrm>
        <a:graphic>
          <a:graphicData uri="http://schemas.openxmlformats.org/drawingml/2006/table">
            <a:tbl>
              <a:tblPr firstRow="1" bandRow="1">
                <a:tableStyleId>{5C22544A-7EE6-4342-B048-85BDC9FD1C3A}</a:tableStyleId>
              </a:tblPr>
              <a:tblGrid>
                <a:gridCol w="1332409">
                  <a:extLst>
                    <a:ext uri="{9D8B030D-6E8A-4147-A177-3AD203B41FA5}">
                      <a16:colId xmlns:a16="http://schemas.microsoft.com/office/drawing/2014/main" val="4071440247"/>
                    </a:ext>
                  </a:extLst>
                </a:gridCol>
                <a:gridCol w="1676400">
                  <a:extLst>
                    <a:ext uri="{9D8B030D-6E8A-4147-A177-3AD203B41FA5}">
                      <a16:colId xmlns:a16="http://schemas.microsoft.com/office/drawing/2014/main" val="3086196580"/>
                    </a:ext>
                  </a:extLst>
                </a:gridCol>
                <a:gridCol w="2002972">
                  <a:extLst>
                    <a:ext uri="{9D8B030D-6E8A-4147-A177-3AD203B41FA5}">
                      <a16:colId xmlns:a16="http://schemas.microsoft.com/office/drawing/2014/main" val="3359448944"/>
                    </a:ext>
                  </a:extLst>
                </a:gridCol>
                <a:gridCol w="1349828">
                  <a:extLst>
                    <a:ext uri="{9D8B030D-6E8A-4147-A177-3AD203B41FA5}">
                      <a16:colId xmlns:a16="http://schemas.microsoft.com/office/drawing/2014/main" val="2427519082"/>
                    </a:ext>
                  </a:extLst>
                </a:gridCol>
                <a:gridCol w="1349831">
                  <a:extLst>
                    <a:ext uri="{9D8B030D-6E8A-4147-A177-3AD203B41FA5}">
                      <a16:colId xmlns:a16="http://schemas.microsoft.com/office/drawing/2014/main" val="1048383448"/>
                    </a:ext>
                  </a:extLst>
                </a:gridCol>
                <a:gridCol w="1306286">
                  <a:extLst>
                    <a:ext uri="{9D8B030D-6E8A-4147-A177-3AD203B41FA5}">
                      <a16:colId xmlns:a16="http://schemas.microsoft.com/office/drawing/2014/main" val="1133912819"/>
                    </a:ext>
                  </a:extLst>
                </a:gridCol>
                <a:gridCol w="2699654">
                  <a:extLst>
                    <a:ext uri="{9D8B030D-6E8A-4147-A177-3AD203B41FA5}">
                      <a16:colId xmlns:a16="http://schemas.microsoft.com/office/drawing/2014/main" val="1823742732"/>
                    </a:ext>
                  </a:extLst>
                </a:gridCol>
              </a:tblGrid>
              <a:tr h="333650">
                <a:tc>
                  <a:txBody>
                    <a:bodyPr/>
                    <a:lstStyle/>
                    <a:p>
                      <a:pPr marL="0" algn="ctr" defTabSz="914400" rtl="0" eaLnBrk="1" latinLnBrk="0" hangingPunct="1"/>
                      <a:r>
                        <a:rPr lang="en-AU" sz="1800" kern="1200" dirty="0" smtClean="0">
                          <a:solidFill>
                            <a:schemeClr val="dk1"/>
                          </a:solidFill>
                          <a:latin typeface="+mn-lt"/>
                          <a:ea typeface="+mn-ea"/>
                          <a:cs typeface="+mn-cs"/>
                        </a:rPr>
                        <a:t>State</a:t>
                      </a:r>
                      <a:endParaRPr lang="en-AU" sz="1800" kern="1200" dirty="0">
                        <a:solidFill>
                          <a:schemeClr val="dk1"/>
                        </a:solidFill>
                        <a:latin typeface="+mn-lt"/>
                        <a:ea typeface="+mn-ea"/>
                        <a:cs typeface="+mn-cs"/>
                      </a:endParaRPr>
                    </a:p>
                  </a:txBody>
                  <a:tcPr/>
                </a:tc>
                <a:tc>
                  <a:txBody>
                    <a:bodyPr/>
                    <a:lstStyle/>
                    <a:p>
                      <a:pPr marL="0" algn="ctr" defTabSz="914400" rtl="0" eaLnBrk="1" latinLnBrk="0" hangingPunct="1"/>
                      <a:r>
                        <a:rPr lang="en-AU" sz="1800" kern="1200" dirty="0" smtClean="0">
                          <a:solidFill>
                            <a:schemeClr val="dk1"/>
                          </a:solidFill>
                          <a:latin typeface="+mn-lt"/>
                          <a:ea typeface="+mn-ea"/>
                          <a:cs typeface="+mn-cs"/>
                        </a:rPr>
                        <a:t>Population</a:t>
                      </a:r>
                      <a:endParaRPr lang="en-AU" sz="1800" kern="1200" dirty="0">
                        <a:solidFill>
                          <a:schemeClr val="dk1"/>
                        </a:solidFill>
                        <a:latin typeface="+mn-lt"/>
                        <a:ea typeface="+mn-ea"/>
                        <a:cs typeface="+mn-cs"/>
                      </a:endParaRPr>
                    </a:p>
                  </a:txBody>
                  <a:tcPr/>
                </a:tc>
                <a:tc>
                  <a:txBody>
                    <a:bodyPr/>
                    <a:lstStyle/>
                    <a:p>
                      <a:pPr marL="0" algn="ctr" defTabSz="914400" rtl="0" eaLnBrk="1" latinLnBrk="0" hangingPunct="1"/>
                      <a:r>
                        <a:rPr lang="en-AU" sz="1800" kern="1200" dirty="0" smtClean="0">
                          <a:solidFill>
                            <a:schemeClr val="dk1"/>
                          </a:solidFill>
                          <a:latin typeface="+mn-lt"/>
                          <a:ea typeface="+mn-ea"/>
                          <a:cs typeface="+mn-cs"/>
                        </a:rPr>
                        <a:t>Licensed Driver </a:t>
                      </a:r>
                      <a:endParaRPr lang="en-AU" sz="1800" kern="1200" dirty="0">
                        <a:solidFill>
                          <a:schemeClr val="dk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kern="1200" dirty="0" smtClean="0">
                          <a:solidFill>
                            <a:schemeClr val="dk1"/>
                          </a:solidFill>
                          <a:latin typeface="+mn-lt"/>
                          <a:ea typeface="+mn-ea"/>
                          <a:cs typeface="+mn-cs"/>
                        </a:rPr>
                        <a:t>Offenders</a:t>
                      </a:r>
                      <a:endParaRPr lang="en-AU" sz="1800" kern="1200" dirty="0">
                        <a:solidFill>
                          <a:schemeClr val="dk1"/>
                        </a:solidFill>
                        <a:latin typeface="+mn-lt"/>
                        <a:ea typeface="+mn-ea"/>
                        <a:cs typeface="+mn-cs"/>
                      </a:endParaRPr>
                    </a:p>
                  </a:txBody>
                  <a:tcPr/>
                </a:tc>
                <a:tc>
                  <a:txBody>
                    <a:bodyPr/>
                    <a:lstStyle/>
                    <a:p>
                      <a:pPr marL="0" algn="ctr" defTabSz="914400" rtl="0" eaLnBrk="1" latinLnBrk="0" hangingPunct="1"/>
                      <a:r>
                        <a:rPr lang="en-AU" sz="1800" kern="1200" dirty="0" smtClean="0">
                          <a:solidFill>
                            <a:schemeClr val="dk1"/>
                          </a:solidFill>
                          <a:latin typeface="+mn-lt"/>
                          <a:ea typeface="+mn-ea"/>
                          <a:cs typeface="+mn-cs"/>
                        </a:rPr>
                        <a:t>% LD ~ P</a:t>
                      </a:r>
                      <a:endParaRPr lang="en-AU" sz="1800" kern="1200" dirty="0">
                        <a:solidFill>
                          <a:schemeClr val="dk1"/>
                        </a:solidFill>
                        <a:latin typeface="+mn-lt"/>
                        <a:ea typeface="+mn-ea"/>
                        <a:cs typeface="+mn-cs"/>
                      </a:endParaRPr>
                    </a:p>
                  </a:txBody>
                  <a:tcPr/>
                </a:tc>
                <a:tc>
                  <a:txBody>
                    <a:bodyPr/>
                    <a:lstStyle/>
                    <a:p>
                      <a:pPr marL="0" algn="ctr" defTabSz="914400" rtl="0" eaLnBrk="1" latinLnBrk="0" hangingPunct="1"/>
                      <a:r>
                        <a:rPr lang="en-AU" sz="1800" kern="1200" dirty="0" smtClean="0">
                          <a:solidFill>
                            <a:schemeClr val="dk1"/>
                          </a:solidFill>
                          <a:latin typeface="+mn-lt"/>
                          <a:ea typeface="+mn-ea"/>
                          <a:cs typeface="+mn-cs"/>
                        </a:rPr>
                        <a:t>% O ~ LD</a:t>
                      </a:r>
                      <a:endParaRPr lang="en-AU" sz="1800" kern="1200" dirty="0">
                        <a:solidFill>
                          <a:schemeClr val="dk1"/>
                        </a:solidFill>
                        <a:latin typeface="+mn-lt"/>
                        <a:ea typeface="+mn-ea"/>
                        <a:cs typeface="+mn-cs"/>
                      </a:endParaRPr>
                    </a:p>
                  </a:txBody>
                  <a:tcPr/>
                </a:tc>
                <a:tc>
                  <a:txBody>
                    <a:bodyPr/>
                    <a:lstStyle/>
                    <a:p>
                      <a:pPr marL="0" algn="ctr" defTabSz="914400" rtl="0" eaLnBrk="1" latinLnBrk="0" hangingPunct="1"/>
                      <a:r>
                        <a:rPr lang="en-AU" sz="1800" kern="1200" dirty="0" smtClean="0">
                          <a:solidFill>
                            <a:schemeClr val="dk1"/>
                          </a:solidFill>
                          <a:latin typeface="+mn-lt"/>
                          <a:ea typeface="+mn-ea"/>
                          <a:cs typeface="+mn-cs"/>
                        </a:rPr>
                        <a:t>Year</a:t>
                      </a:r>
                      <a:endParaRPr lang="en-AU" sz="1800" kern="1200" dirty="0">
                        <a:solidFill>
                          <a:schemeClr val="dk1"/>
                        </a:solidFill>
                        <a:latin typeface="+mn-lt"/>
                        <a:ea typeface="+mn-ea"/>
                        <a:cs typeface="+mn-cs"/>
                      </a:endParaRPr>
                    </a:p>
                  </a:txBody>
                  <a:tcPr/>
                </a:tc>
                <a:extLst>
                  <a:ext uri="{0D108BD9-81ED-4DB2-BD59-A6C34878D82A}">
                    <a16:rowId xmlns:a16="http://schemas.microsoft.com/office/drawing/2014/main" val="1203634762"/>
                  </a:ext>
                </a:extLst>
              </a:tr>
              <a:tr h="439224">
                <a:tc>
                  <a:txBody>
                    <a:bodyPr/>
                    <a:lstStyle/>
                    <a:p>
                      <a:pPr marL="0" algn="ctr" defTabSz="914400" rtl="0" eaLnBrk="1" latinLnBrk="0" hangingPunct="1"/>
                      <a:r>
                        <a:rPr lang="en-AU" sz="1800" kern="1200" dirty="0" smtClean="0">
                          <a:solidFill>
                            <a:schemeClr val="dk1"/>
                          </a:solidFill>
                          <a:latin typeface="+mn-lt"/>
                          <a:ea typeface="+mn-ea"/>
                          <a:cs typeface="+mn-cs"/>
                        </a:rPr>
                        <a:t>Colorado</a:t>
                      </a:r>
                      <a:endParaRPr lang="en-AU" sz="1800" kern="1200" dirty="0">
                        <a:solidFill>
                          <a:schemeClr val="dk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kern="1200" dirty="0" smtClean="0">
                          <a:solidFill>
                            <a:schemeClr val="dk1"/>
                          </a:solidFill>
                          <a:latin typeface="+mn-lt"/>
                          <a:ea typeface="+mn-ea"/>
                          <a:cs typeface="+mn-cs"/>
                        </a:rPr>
                        <a:t>5,456,574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kern="1200" dirty="0" smtClean="0">
                          <a:solidFill>
                            <a:schemeClr val="dk1"/>
                          </a:solidFill>
                          <a:latin typeface="+mn-lt"/>
                          <a:ea typeface="+mn-ea"/>
                          <a:cs typeface="+mn-cs"/>
                        </a:rPr>
                        <a:t>3,974,521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kern="1200" dirty="0" smtClean="0">
                          <a:solidFill>
                            <a:schemeClr val="dk1"/>
                          </a:solidFill>
                          <a:latin typeface="+mn-lt"/>
                          <a:ea typeface="+mn-ea"/>
                          <a:cs typeface="+mn-cs"/>
                        </a:rPr>
                        <a:t>410,479</a:t>
                      </a:r>
                    </a:p>
                  </a:txBody>
                  <a:tcPr/>
                </a:tc>
                <a:tc>
                  <a:txBody>
                    <a:bodyPr/>
                    <a:lstStyle/>
                    <a:p>
                      <a:pPr marL="0" algn="ctr" defTabSz="914400" rtl="0" eaLnBrk="1" latinLnBrk="0" hangingPunct="1"/>
                      <a:r>
                        <a:rPr lang="en-AU" sz="1800" kern="1200" dirty="0" smtClean="0">
                          <a:solidFill>
                            <a:schemeClr val="dk1"/>
                          </a:solidFill>
                          <a:latin typeface="+mn-lt"/>
                          <a:ea typeface="+mn-ea"/>
                          <a:cs typeface="+mn-cs"/>
                        </a:rPr>
                        <a:t>72.84</a:t>
                      </a:r>
                      <a:endParaRPr lang="en-AU" sz="1800" kern="1200" dirty="0">
                        <a:solidFill>
                          <a:schemeClr val="dk1"/>
                        </a:solidFill>
                        <a:latin typeface="+mn-lt"/>
                        <a:ea typeface="+mn-ea"/>
                        <a:cs typeface="+mn-cs"/>
                      </a:endParaRPr>
                    </a:p>
                  </a:txBody>
                  <a:tcPr/>
                </a:tc>
                <a:tc>
                  <a:txBody>
                    <a:bodyPr/>
                    <a:lstStyle/>
                    <a:p>
                      <a:pPr marL="0" algn="ctr" defTabSz="914400" rtl="0" eaLnBrk="1" latinLnBrk="0" hangingPunct="1"/>
                      <a:r>
                        <a:rPr lang="en-AU" sz="1800" kern="1200" dirty="0" smtClean="0">
                          <a:solidFill>
                            <a:schemeClr val="dk1"/>
                          </a:solidFill>
                          <a:latin typeface="+mn-lt"/>
                          <a:ea typeface="+mn-ea"/>
                          <a:cs typeface="+mn-cs"/>
                        </a:rPr>
                        <a:t>10.33</a:t>
                      </a:r>
                      <a:endParaRPr lang="en-AU" sz="1800" kern="1200" dirty="0">
                        <a:solidFill>
                          <a:schemeClr val="dk1"/>
                        </a:solidFill>
                        <a:latin typeface="+mn-lt"/>
                        <a:ea typeface="+mn-ea"/>
                        <a:cs typeface="+mn-cs"/>
                      </a:endParaRPr>
                    </a:p>
                  </a:txBody>
                  <a:tcPr/>
                </a:tc>
                <a:tc>
                  <a:txBody>
                    <a:bodyPr/>
                    <a:lstStyle/>
                    <a:p>
                      <a:pPr marL="0" algn="ctr" defTabSz="914400" rtl="0" eaLnBrk="1" latinLnBrk="0" hangingPunct="1"/>
                      <a:r>
                        <a:rPr lang="en-AU" sz="1800" kern="1200" dirty="0" smtClean="0">
                          <a:solidFill>
                            <a:schemeClr val="dk1"/>
                          </a:solidFill>
                          <a:latin typeface="+mn-lt"/>
                          <a:ea typeface="+mn-ea"/>
                          <a:cs typeface="+mn-cs"/>
                        </a:rPr>
                        <a:t>2015</a:t>
                      </a:r>
                      <a:endParaRPr lang="en-AU" sz="1800" kern="1200" dirty="0">
                        <a:solidFill>
                          <a:schemeClr val="dk1"/>
                        </a:solidFill>
                        <a:latin typeface="+mn-lt"/>
                        <a:ea typeface="+mn-ea"/>
                        <a:cs typeface="+mn-cs"/>
                      </a:endParaRPr>
                    </a:p>
                  </a:txBody>
                  <a:tcPr/>
                </a:tc>
                <a:extLst>
                  <a:ext uri="{0D108BD9-81ED-4DB2-BD59-A6C34878D82A}">
                    <a16:rowId xmlns:a16="http://schemas.microsoft.com/office/drawing/2014/main" val="711431624"/>
                  </a:ext>
                </a:extLst>
              </a:tr>
              <a:tr h="439224">
                <a:tc>
                  <a:txBody>
                    <a:bodyPr/>
                    <a:lstStyle/>
                    <a:p>
                      <a:pPr marL="0" algn="ctr" defTabSz="914400" rtl="0" eaLnBrk="1" latinLnBrk="0" hangingPunct="1"/>
                      <a:r>
                        <a:rPr lang="en-AU" sz="1800" kern="1200" dirty="0" smtClean="0">
                          <a:solidFill>
                            <a:schemeClr val="dk1"/>
                          </a:solidFill>
                          <a:latin typeface="+mn-lt"/>
                          <a:ea typeface="+mn-ea"/>
                          <a:cs typeface="+mn-cs"/>
                        </a:rPr>
                        <a:t>Nevada</a:t>
                      </a:r>
                      <a:endParaRPr lang="en-AU" sz="1800" kern="1200" dirty="0">
                        <a:solidFill>
                          <a:schemeClr val="dk1"/>
                        </a:solidFill>
                        <a:latin typeface="+mn-lt"/>
                        <a:ea typeface="+mn-ea"/>
                        <a:cs typeface="+mn-cs"/>
                      </a:endParaRPr>
                    </a:p>
                  </a:txBody>
                  <a:tcPr/>
                </a:tc>
                <a:tc>
                  <a:txBody>
                    <a:bodyPr/>
                    <a:lstStyle/>
                    <a:p>
                      <a:pPr marL="0" algn="ctr" defTabSz="914400" rtl="0" eaLnBrk="1" latinLnBrk="0" hangingPunct="1"/>
                      <a:r>
                        <a:rPr lang="en-AU" sz="1800" kern="1200" dirty="0" smtClean="0">
                          <a:solidFill>
                            <a:schemeClr val="dk1"/>
                          </a:solidFill>
                          <a:latin typeface="+mn-lt"/>
                          <a:ea typeface="+mn-ea"/>
                          <a:cs typeface="+mn-cs"/>
                        </a:rPr>
                        <a:t>2,890,845</a:t>
                      </a:r>
                      <a:endParaRPr lang="en-AU" sz="1800" kern="1200" dirty="0">
                        <a:solidFill>
                          <a:schemeClr val="dk1"/>
                        </a:solidFill>
                        <a:latin typeface="+mn-lt"/>
                        <a:ea typeface="+mn-ea"/>
                        <a:cs typeface="+mn-cs"/>
                      </a:endParaRPr>
                    </a:p>
                  </a:txBody>
                  <a:tcPr/>
                </a:tc>
                <a:tc>
                  <a:txBody>
                    <a:bodyPr/>
                    <a:lstStyle/>
                    <a:p>
                      <a:pPr marL="0" algn="ctr" defTabSz="914400" rtl="0" eaLnBrk="1" latinLnBrk="0" hangingPunct="1"/>
                      <a:r>
                        <a:rPr lang="en-AU" sz="1800" kern="1200" dirty="0" smtClean="0">
                          <a:solidFill>
                            <a:schemeClr val="dk1"/>
                          </a:solidFill>
                          <a:latin typeface="+mn-lt"/>
                          <a:ea typeface="+mn-ea"/>
                          <a:cs typeface="+mn-cs"/>
                        </a:rPr>
                        <a:t>1,835,511</a:t>
                      </a:r>
                      <a:endParaRPr lang="en-AU" sz="1800" kern="1200" dirty="0">
                        <a:solidFill>
                          <a:schemeClr val="dk1"/>
                        </a:solidFill>
                        <a:latin typeface="+mn-lt"/>
                        <a:ea typeface="+mn-ea"/>
                        <a:cs typeface="+mn-cs"/>
                      </a:endParaRPr>
                    </a:p>
                  </a:txBody>
                  <a:tcPr/>
                </a:tc>
                <a:tc>
                  <a:txBody>
                    <a:bodyPr/>
                    <a:lstStyle/>
                    <a:p>
                      <a:pPr marL="0" algn="ctr" defTabSz="914400" rtl="0" eaLnBrk="1" latinLnBrk="0" hangingPunct="1"/>
                      <a:r>
                        <a:rPr lang="en-AU" sz="1800" kern="1200" dirty="0" smtClean="0">
                          <a:solidFill>
                            <a:schemeClr val="dk1"/>
                          </a:solidFill>
                          <a:latin typeface="+mn-lt"/>
                          <a:ea typeface="+mn-ea"/>
                          <a:cs typeface="+mn-cs"/>
                        </a:rPr>
                        <a:t>216,477</a:t>
                      </a:r>
                      <a:endParaRPr lang="en-AU" sz="1800" kern="1200" dirty="0">
                        <a:solidFill>
                          <a:schemeClr val="dk1"/>
                        </a:solidFill>
                        <a:latin typeface="+mn-lt"/>
                        <a:ea typeface="+mn-ea"/>
                        <a:cs typeface="+mn-cs"/>
                      </a:endParaRPr>
                    </a:p>
                  </a:txBody>
                  <a:tcPr/>
                </a:tc>
                <a:tc>
                  <a:txBody>
                    <a:bodyPr/>
                    <a:lstStyle/>
                    <a:p>
                      <a:pPr marL="0" algn="ctr" defTabSz="914400" rtl="0" eaLnBrk="1" latinLnBrk="0" hangingPunct="1"/>
                      <a:r>
                        <a:rPr lang="en-AU" sz="1800" kern="1200" dirty="0" smtClean="0">
                          <a:solidFill>
                            <a:schemeClr val="dk1"/>
                          </a:solidFill>
                          <a:latin typeface="+mn-lt"/>
                          <a:ea typeface="+mn-ea"/>
                          <a:cs typeface="+mn-cs"/>
                        </a:rPr>
                        <a:t>63.49</a:t>
                      </a:r>
                      <a:endParaRPr lang="en-AU" sz="1800" kern="1200" dirty="0">
                        <a:solidFill>
                          <a:schemeClr val="dk1"/>
                        </a:solidFill>
                        <a:latin typeface="+mn-lt"/>
                        <a:ea typeface="+mn-ea"/>
                        <a:cs typeface="+mn-cs"/>
                      </a:endParaRPr>
                    </a:p>
                  </a:txBody>
                  <a:tcPr/>
                </a:tc>
                <a:tc>
                  <a:txBody>
                    <a:bodyPr/>
                    <a:lstStyle/>
                    <a:p>
                      <a:pPr marL="0" algn="ctr" defTabSz="914400" rtl="0" eaLnBrk="1" latinLnBrk="0" hangingPunct="1"/>
                      <a:r>
                        <a:rPr lang="en-AU" sz="1800" kern="1200" dirty="0" smtClean="0">
                          <a:solidFill>
                            <a:schemeClr val="dk1"/>
                          </a:solidFill>
                          <a:latin typeface="+mn-lt"/>
                          <a:ea typeface="+mn-ea"/>
                          <a:cs typeface="+mn-cs"/>
                        </a:rPr>
                        <a:t>11.79</a:t>
                      </a:r>
                    </a:p>
                  </a:txBody>
                  <a:tcPr/>
                </a:tc>
                <a:tc>
                  <a:txBody>
                    <a:bodyPr/>
                    <a:lstStyle/>
                    <a:p>
                      <a:pPr marL="0" algn="ctr" defTabSz="914400" rtl="0" eaLnBrk="1" latinLnBrk="0" hangingPunct="1"/>
                      <a:r>
                        <a:rPr lang="en-AU" sz="1800" kern="1200" dirty="0" smtClean="0">
                          <a:solidFill>
                            <a:schemeClr val="dk1"/>
                          </a:solidFill>
                          <a:latin typeface="+mn-lt"/>
                          <a:ea typeface="+mn-ea"/>
                          <a:cs typeface="+mn-cs"/>
                        </a:rPr>
                        <a:t>2015</a:t>
                      </a:r>
                      <a:endParaRPr lang="en-AU" sz="1800" kern="1200" dirty="0">
                        <a:solidFill>
                          <a:schemeClr val="dk1"/>
                        </a:solidFill>
                        <a:latin typeface="+mn-lt"/>
                        <a:ea typeface="+mn-ea"/>
                        <a:cs typeface="+mn-cs"/>
                      </a:endParaRPr>
                    </a:p>
                  </a:txBody>
                  <a:tcPr/>
                </a:tc>
                <a:extLst>
                  <a:ext uri="{0D108BD9-81ED-4DB2-BD59-A6C34878D82A}">
                    <a16:rowId xmlns:a16="http://schemas.microsoft.com/office/drawing/2014/main" val="2929159329"/>
                  </a:ext>
                </a:extLst>
              </a:tr>
              <a:tr h="439224">
                <a:tc>
                  <a:txBody>
                    <a:bodyPr/>
                    <a:lstStyle/>
                    <a:p>
                      <a:pPr marL="0" algn="ctr" defTabSz="914400" rtl="0" eaLnBrk="1" latinLnBrk="0" hangingPunct="1"/>
                      <a:r>
                        <a:rPr lang="en-AU" sz="1800" kern="1200" dirty="0" smtClean="0">
                          <a:solidFill>
                            <a:schemeClr val="dk1"/>
                          </a:solidFill>
                          <a:latin typeface="+mn-lt"/>
                          <a:ea typeface="+mn-ea"/>
                          <a:cs typeface="+mn-cs"/>
                        </a:rPr>
                        <a:t>Washington</a:t>
                      </a:r>
                      <a:endParaRPr lang="en-AU" sz="1800" kern="1200" dirty="0">
                        <a:solidFill>
                          <a:schemeClr val="dk1"/>
                        </a:solidFill>
                        <a:latin typeface="+mn-lt"/>
                        <a:ea typeface="+mn-ea"/>
                        <a:cs typeface="+mn-cs"/>
                      </a:endParaRPr>
                    </a:p>
                  </a:txBody>
                  <a:tcPr/>
                </a:tc>
                <a:tc>
                  <a:txBody>
                    <a:bodyPr/>
                    <a:lstStyle/>
                    <a:p>
                      <a:pPr marL="0" algn="ctr" defTabSz="914400" rtl="0" eaLnBrk="1" latinLnBrk="0" hangingPunct="1"/>
                      <a:r>
                        <a:rPr lang="en-AU" sz="1800" kern="1200" dirty="0" smtClean="0">
                          <a:solidFill>
                            <a:schemeClr val="dk1"/>
                          </a:solidFill>
                          <a:latin typeface="+mn-lt"/>
                          <a:ea typeface="+mn-ea"/>
                          <a:cs typeface="+mn-cs"/>
                        </a:rPr>
                        <a:t>7,170,351</a:t>
                      </a:r>
                      <a:endParaRPr lang="en-AU" sz="1800" kern="1200" dirty="0">
                        <a:solidFill>
                          <a:schemeClr val="dk1"/>
                        </a:solidFill>
                        <a:latin typeface="+mn-lt"/>
                        <a:ea typeface="+mn-ea"/>
                        <a:cs typeface="+mn-cs"/>
                      </a:endParaRPr>
                    </a:p>
                  </a:txBody>
                  <a:tcPr/>
                </a:tc>
                <a:tc>
                  <a:txBody>
                    <a:bodyPr/>
                    <a:lstStyle/>
                    <a:p>
                      <a:pPr marL="0" algn="ctr" defTabSz="914400" rtl="0" eaLnBrk="1" latinLnBrk="0" hangingPunct="1"/>
                      <a:r>
                        <a:rPr lang="en-AU" sz="1800" kern="1200" dirty="0" smtClean="0">
                          <a:solidFill>
                            <a:schemeClr val="dk1"/>
                          </a:solidFill>
                          <a:latin typeface="+mn-lt"/>
                          <a:ea typeface="+mn-ea"/>
                          <a:cs typeface="+mn-cs"/>
                        </a:rPr>
                        <a:t>5,516,134</a:t>
                      </a:r>
                      <a:endParaRPr lang="en-AU" sz="1800" kern="1200" dirty="0">
                        <a:solidFill>
                          <a:schemeClr val="dk1"/>
                        </a:solidFill>
                        <a:latin typeface="+mn-lt"/>
                        <a:ea typeface="+mn-ea"/>
                        <a:cs typeface="+mn-cs"/>
                      </a:endParaRPr>
                    </a:p>
                  </a:txBody>
                  <a:tcPr/>
                </a:tc>
                <a:tc>
                  <a:txBody>
                    <a:bodyPr/>
                    <a:lstStyle/>
                    <a:p>
                      <a:pPr marL="0" algn="ctr" defTabSz="914400" rtl="0" eaLnBrk="1" latinLnBrk="0" hangingPunct="1"/>
                      <a:r>
                        <a:rPr lang="en-AU" sz="1800" kern="1200" dirty="0" smtClean="0">
                          <a:solidFill>
                            <a:schemeClr val="dk1"/>
                          </a:solidFill>
                          <a:latin typeface="+mn-lt"/>
                          <a:ea typeface="+mn-ea"/>
                          <a:cs typeface="+mn-cs"/>
                        </a:rPr>
                        <a:t>1,228,788</a:t>
                      </a:r>
                      <a:endParaRPr lang="en-AU" sz="1800" kern="1200" dirty="0">
                        <a:solidFill>
                          <a:schemeClr val="dk1"/>
                        </a:solidFill>
                        <a:latin typeface="+mn-lt"/>
                        <a:ea typeface="+mn-ea"/>
                        <a:cs typeface="+mn-cs"/>
                      </a:endParaRPr>
                    </a:p>
                  </a:txBody>
                  <a:tcPr/>
                </a:tc>
                <a:tc>
                  <a:txBody>
                    <a:bodyPr/>
                    <a:lstStyle/>
                    <a:p>
                      <a:pPr marL="0" algn="ctr" defTabSz="914400" rtl="0" eaLnBrk="1" latinLnBrk="0" hangingPunct="1"/>
                      <a:r>
                        <a:rPr lang="en-AU" sz="1800" kern="1200" dirty="0" smtClean="0">
                          <a:solidFill>
                            <a:schemeClr val="dk1"/>
                          </a:solidFill>
                          <a:latin typeface="+mn-lt"/>
                          <a:ea typeface="+mn-ea"/>
                          <a:cs typeface="+mn-cs"/>
                        </a:rPr>
                        <a:t>76.93</a:t>
                      </a:r>
                      <a:endParaRPr lang="en-AU" sz="1800" kern="1200" dirty="0">
                        <a:solidFill>
                          <a:schemeClr val="dk1"/>
                        </a:solidFill>
                        <a:latin typeface="+mn-lt"/>
                        <a:ea typeface="+mn-ea"/>
                        <a:cs typeface="+mn-cs"/>
                      </a:endParaRPr>
                    </a:p>
                  </a:txBody>
                  <a:tcPr/>
                </a:tc>
                <a:tc>
                  <a:txBody>
                    <a:bodyPr/>
                    <a:lstStyle/>
                    <a:p>
                      <a:pPr marL="0" algn="ctr" defTabSz="914400" rtl="0" eaLnBrk="1" latinLnBrk="0" hangingPunct="1"/>
                      <a:r>
                        <a:rPr lang="en-AU" sz="1800" kern="1200" dirty="0" smtClean="0">
                          <a:solidFill>
                            <a:schemeClr val="dk1"/>
                          </a:solidFill>
                          <a:latin typeface="+mn-lt"/>
                          <a:ea typeface="+mn-ea"/>
                          <a:cs typeface="+mn-cs"/>
                        </a:rPr>
                        <a:t>22.28</a:t>
                      </a:r>
                      <a:endParaRPr lang="en-AU" sz="1800" kern="1200" dirty="0">
                        <a:solidFill>
                          <a:schemeClr val="dk1"/>
                        </a:solidFill>
                        <a:latin typeface="+mn-lt"/>
                        <a:ea typeface="+mn-ea"/>
                        <a:cs typeface="+mn-cs"/>
                      </a:endParaRPr>
                    </a:p>
                  </a:txBody>
                  <a:tcPr/>
                </a:tc>
                <a:tc>
                  <a:txBody>
                    <a:bodyPr/>
                    <a:lstStyle/>
                    <a:p>
                      <a:pPr marL="0" algn="ctr" defTabSz="914400" rtl="0" eaLnBrk="1" latinLnBrk="0" hangingPunct="1"/>
                      <a:r>
                        <a:rPr lang="en-AU" sz="1800" kern="1200" dirty="0" smtClean="0">
                          <a:solidFill>
                            <a:schemeClr val="dk1"/>
                          </a:solidFill>
                          <a:latin typeface="+mn-lt"/>
                          <a:ea typeface="+mn-ea"/>
                          <a:cs typeface="+mn-cs"/>
                        </a:rPr>
                        <a:t>2015</a:t>
                      </a:r>
                      <a:endParaRPr lang="en-AU" sz="1800" kern="1200" dirty="0">
                        <a:solidFill>
                          <a:schemeClr val="dk1"/>
                        </a:solidFill>
                        <a:latin typeface="+mn-lt"/>
                        <a:ea typeface="+mn-ea"/>
                        <a:cs typeface="+mn-cs"/>
                      </a:endParaRPr>
                    </a:p>
                  </a:txBody>
                  <a:tcPr/>
                </a:tc>
                <a:extLst>
                  <a:ext uri="{0D108BD9-81ED-4DB2-BD59-A6C34878D82A}">
                    <a16:rowId xmlns:a16="http://schemas.microsoft.com/office/drawing/2014/main" val="3903119740"/>
                  </a:ext>
                </a:extLst>
              </a:tr>
            </a:tbl>
          </a:graphicData>
        </a:graphic>
      </p:graphicFrame>
      <p:sp>
        <p:nvSpPr>
          <p:cNvPr id="6" name="TextBox 5"/>
          <p:cNvSpPr txBox="1"/>
          <p:nvPr/>
        </p:nvSpPr>
        <p:spPr>
          <a:xfrm>
            <a:off x="4676500" y="185009"/>
            <a:ext cx="2791097" cy="400110"/>
          </a:xfrm>
          <a:prstGeom prst="rect">
            <a:avLst/>
          </a:prstGeom>
          <a:noFill/>
        </p:spPr>
        <p:txBody>
          <a:bodyPr wrap="square" rtlCol="0">
            <a:spAutoFit/>
          </a:bodyPr>
          <a:lstStyle/>
          <a:p>
            <a:r>
              <a:rPr lang="en-AU" sz="2000" b="1" dirty="0" smtClean="0">
                <a:solidFill>
                  <a:srgbClr val="FFC000"/>
                </a:solidFill>
              </a:rPr>
              <a:t>Demographic Overview</a:t>
            </a:r>
            <a:endParaRPr lang="en-AU" sz="2000" b="1" dirty="0">
              <a:solidFill>
                <a:srgbClr val="FFC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970672674"/>
              </p:ext>
            </p:extLst>
          </p:nvPr>
        </p:nvGraphicFramePr>
        <p:xfrm>
          <a:off x="213359" y="760851"/>
          <a:ext cx="11717380" cy="1726198"/>
        </p:xfrm>
        <a:graphic>
          <a:graphicData uri="http://schemas.openxmlformats.org/drawingml/2006/table">
            <a:tbl>
              <a:tblPr firstRow="1" bandRow="1">
                <a:tableStyleId>{5C22544A-7EE6-4342-B048-85BDC9FD1C3A}</a:tableStyleId>
              </a:tblPr>
              <a:tblGrid>
                <a:gridCol w="1332409">
                  <a:extLst>
                    <a:ext uri="{9D8B030D-6E8A-4147-A177-3AD203B41FA5}">
                      <a16:colId xmlns:a16="http://schemas.microsoft.com/office/drawing/2014/main" val="4071440247"/>
                    </a:ext>
                  </a:extLst>
                </a:gridCol>
                <a:gridCol w="1676400">
                  <a:extLst>
                    <a:ext uri="{9D8B030D-6E8A-4147-A177-3AD203B41FA5}">
                      <a16:colId xmlns:a16="http://schemas.microsoft.com/office/drawing/2014/main" val="3086196580"/>
                    </a:ext>
                  </a:extLst>
                </a:gridCol>
                <a:gridCol w="2002972">
                  <a:extLst>
                    <a:ext uri="{9D8B030D-6E8A-4147-A177-3AD203B41FA5}">
                      <a16:colId xmlns:a16="http://schemas.microsoft.com/office/drawing/2014/main" val="3359448944"/>
                    </a:ext>
                  </a:extLst>
                </a:gridCol>
                <a:gridCol w="1349828">
                  <a:extLst>
                    <a:ext uri="{9D8B030D-6E8A-4147-A177-3AD203B41FA5}">
                      <a16:colId xmlns:a16="http://schemas.microsoft.com/office/drawing/2014/main" val="2427519082"/>
                    </a:ext>
                  </a:extLst>
                </a:gridCol>
                <a:gridCol w="1349831">
                  <a:extLst>
                    <a:ext uri="{9D8B030D-6E8A-4147-A177-3AD203B41FA5}">
                      <a16:colId xmlns:a16="http://schemas.microsoft.com/office/drawing/2014/main" val="1048383448"/>
                    </a:ext>
                  </a:extLst>
                </a:gridCol>
                <a:gridCol w="1306286">
                  <a:extLst>
                    <a:ext uri="{9D8B030D-6E8A-4147-A177-3AD203B41FA5}">
                      <a16:colId xmlns:a16="http://schemas.microsoft.com/office/drawing/2014/main" val="1133912819"/>
                    </a:ext>
                  </a:extLst>
                </a:gridCol>
                <a:gridCol w="2699654">
                  <a:extLst>
                    <a:ext uri="{9D8B030D-6E8A-4147-A177-3AD203B41FA5}">
                      <a16:colId xmlns:a16="http://schemas.microsoft.com/office/drawing/2014/main" val="1823742732"/>
                    </a:ext>
                  </a:extLst>
                </a:gridCol>
              </a:tblGrid>
              <a:tr h="408526">
                <a:tc>
                  <a:txBody>
                    <a:bodyPr/>
                    <a:lstStyle/>
                    <a:p>
                      <a:pPr marL="0" algn="ctr" defTabSz="914400" rtl="0" eaLnBrk="1" latinLnBrk="0" hangingPunct="1"/>
                      <a:r>
                        <a:rPr lang="en-AU" sz="1800" kern="1200" dirty="0" smtClean="0">
                          <a:solidFill>
                            <a:schemeClr val="dk1"/>
                          </a:solidFill>
                          <a:latin typeface="+mn-lt"/>
                          <a:ea typeface="+mn-ea"/>
                          <a:cs typeface="+mn-cs"/>
                        </a:rPr>
                        <a:t>State</a:t>
                      </a:r>
                      <a:endParaRPr lang="en-AU" sz="1800" kern="1200" dirty="0">
                        <a:solidFill>
                          <a:schemeClr val="dk1"/>
                        </a:solidFill>
                        <a:latin typeface="+mn-lt"/>
                        <a:ea typeface="+mn-ea"/>
                        <a:cs typeface="+mn-cs"/>
                      </a:endParaRPr>
                    </a:p>
                  </a:txBody>
                  <a:tcPr/>
                </a:tc>
                <a:tc>
                  <a:txBody>
                    <a:bodyPr/>
                    <a:lstStyle/>
                    <a:p>
                      <a:pPr marL="0" algn="ctr" defTabSz="914400" rtl="0" eaLnBrk="1" latinLnBrk="0" hangingPunct="1"/>
                      <a:r>
                        <a:rPr lang="en-AU" sz="1800" kern="1200" dirty="0" smtClean="0">
                          <a:solidFill>
                            <a:schemeClr val="dk1"/>
                          </a:solidFill>
                          <a:latin typeface="+mn-lt"/>
                          <a:ea typeface="+mn-ea"/>
                          <a:cs typeface="+mn-cs"/>
                        </a:rPr>
                        <a:t>Population</a:t>
                      </a:r>
                      <a:endParaRPr lang="en-AU" sz="1800" kern="1200" dirty="0">
                        <a:solidFill>
                          <a:schemeClr val="dk1"/>
                        </a:solidFill>
                        <a:latin typeface="+mn-lt"/>
                        <a:ea typeface="+mn-ea"/>
                        <a:cs typeface="+mn-cs"/>
                      </a:endParaRPr>
                    </a:p>
                  </a:txBody>
                  <a:tcPr/>
                </a:tc>
                <a:tc>
                  <a:txBody>
                    <a:bodyPr/>
                    <a:lstStyle/>
                    <a:p>
                      <a:pPr marL="0" algn="ctr" defTabSz="914400" rtl="0" eaLnBrk="1" latinLnBrk="0" hangingPunct="1"/>
                      <a:r>
                        <a:rPr lang="en-AU" sz="1800" kern="1200" dirty="0" smtClean="0">
                          <a:solidFill>
                            <a:schemeClr val="dk1"/>
                          </a:solidFill>
                          <a:latin typeface="+mn-lt"/>
                          <a:ea typeface="+mn-ea"/>
                          <a:cs typeface="+mn-cs"/>
                        </a:rPr>
                        <a:t>Licensed Driver </a:t>
                      </a:r>
                      <a:endParaRPr lang="en-AU" sz="1800" kern="1200" dirty="0">
                        <a:solidFill>
                          <a:schemeClr val="dk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kern="1200" dirty="0" smtClean="0">
                          <a:solidFill>
                            <a:schemeClr val="dk1"/>
                          </a:solidFill>
                          <a:latin typeface="+mn-lt"/>
                          <a:ea typeface="+mn-ea"/>
                          <a:cs typeface="+mn-cs"/>
                        </a:rPr>
                        <a:t>Offenders</a:t>
                      </a:r>
                      <a:endParaRPr lang="en-AU" sz="1800" kern="1200" dirty="0">
                        <a:solidFill>
                          <a:schemeClr val="dk1"/>
                        </a:solidFill>
                        <a:latin typeface="+mn-lt"/>
                        <a:ea typeface="+mn-ea"/>
                        <a:cs typeface="+mn-cs"/>
                      </a:endParaRPr>
                    </a:p>
                  </a:txBody>
                  <a:tcPr/>
                </a:tc>
                <a:tc>
                  <a:txBody>
                    <a:bodyPr/>
                    <a:lstStyle/>
                    <a:p>
                      <a:pPr marL="0" algn="ctr" defTabSz="914400" rtl="0" eaLnBrk="1" latinLnBrk="0" hangingPunct="1"/>
                      <a:r>
                        <a:rPr lang="en-AU" sz="1800" kern="1200" dirty="0" smtClean="0">
                          <a:solidFill>
                            <a:schemeClr val="dk1"/>
                          </a:solidFill>
                          <a:latin typeface="+mn-lt"/>
                          <a:ea typeface="+mn-ea"/>
                          <a:cs typeface="+mn-cs"/>
                        </a:rPr>
                        <a:t>% LD ~ P</a:t>
                      </a:r>
                      <a:endParaRPr lang="en-AU" sz="1800" kern="1200" dirty="0">
                        <a:solidFill>
                          <a:schemeClr val="dk1"/>
                        </a:solidFill>
                        <a:latin typeface="+mn-lt"/>
                        <a:ea typeface="+mn-ea"/>
                        <a:cs typeface="+mn-cs"/>
                      </a:endParaRPr>
                    </a:p>
                  </a:txBody>
                  <a:tcPr/>
                </a:tc>
                <a:tc>
                  <a:txBody>
                    <a:bodyPr/>
                    <a:lstStyle/>
                    <a:p>
                      <a:pPr marL="0" algn="ctr" defTabSz="914400" rtl="0" eaLnBrk="1" latinLnBrk="0" hangingPunct="1"/>
                      <a:r>
                        <a:rPr lang="en-AU" sz="1800" kern="1200" dirty="0" smtClean="0">
                          <a:solidFill>
                            <a:schemeClr val="dk1"/>
                          </a:solidFill>
                          <a:latin typeface="+mn-lt"/>
                          <a:ea typeface="+mn-ea"/>
                          <a:cs typeface="+mn-cs"/>
                        </a:rPr>
                        <a:t>% O ~ LD</a:t>
                      </a:r>
                      <a:endParaRPr lang="en-AU" sz="1800" kern="1200" dirty="0">
                        <a:solidFill>
                          <a:schemeClr val="dk1"/>
                        </a:solidFill>
                        <a:latin typeface="+mn-lt"/>
                        <a:ea typeface="+mn-ea"/>
                        <a:cs typeface="+mn-cs"/>
                      </a:endParaRPr>
                    </a:p>
                  </a:txBody>
                  <a:tcPr/>
                </a:tc>
                <a:tc>
                  <a:txBody>
                    <a:bodyPr/>
                    <a:lstStyle/>
                    <a:p>
                      <a:pPr marL="0" algn="ctr" defTabSz="914400" rtl="0" eaLnBrk="1" latinLnBrk="0" hangingPunct="1"/>
                      <a:r>
                        <a:rPr lang="en-AU" sz="1800" kern="1200" dirty="0" smtClean="0">
                          <a:solidFill>
                            <a:schemeClr val="dk1"/>
                          </a:solidFill>
                          <a:latin typeface="+mn-lt"/>
                          <a:ea typeface="+mn-ea"/>
                          <a:cs typeface="+mn-cs"/>
                        </a:rPr>
                        <a:t>Year</a:t>
                      </a:r>
                      <a:endParaRPr lang="en-AU" sz="1800" kern="1200" dirty="0">
                        <a:solidFill>
                          <a:schemeClr val="dk1"/>
                        </a:solidFill>
                        <a:latin typeface="+mn-lt"/>
                        <a:ea typeface="+mn-ea"/>
                        <a:cs typeface="+mn-cs"/>
                      </a:endParaRPr>
                    </a:p>
                  </a:txBody>
                  <a:tcPr/>
                </a:tc>
                <a:extLst>
                  <a:ext uri="{0D108BD9-81ED-4DB2-BD59-A6C34878D82A}">
                    <a16:rowId xmlns:a16="http://schemas.microsoft.com/office/drawing/2014/main" val="1203634762"/>
                  </a:ext>
                </a:extLst>
              </a:tr>
              <a:tr h="439224">
                <a:tc>
                  <a:txBody>
                    <a:bodyPr/>
                    <a:lstStyle/>
                    <a:p>
                      <a:pPr marL="0" algn="ctr" defTabSz="914400" rtl="0" eaLnBrk="1" latinLnBrk="0" hangingPunct="1"/>
                      <a:r>
                        <a:rPr lang="en-AU" sz="1800" kern="1200" dirty="0" smtClean="0">
                          <a:solidFill>
                            <a:schemeClr val="dk1"/>
                          </a:solidFill>
                          <a:latin typeface="+mn-lt"/>
                          <a:ea typeface="+mn-ea"/>
                          <a:cs typeface="+mn-cs"/>
                        </a:rPr>
                        <a:t>Colorado</a:t>
                      </a:r>
                      <a:endParaRPr lang="en-AU" sz="1800" kern="1200" dirty="0">
                        <a:solidFill>
                          <a:schemeClr val="dk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kern="1200" dirty="0" smtClean="0">
                          <a:solidFill>
                            <a:schemeClr val="dk1"/>
                          </a:solidFill>
                          <a:latin typeface="+mn-lt"/>
                          <a:ea typeface="+mn-ea"/>
                          <a:cs typeface="+mn-cs"/>
                        </a:rPr>
                        <a:t>5,029,196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kern="1200" dirty="0" smtClean="0">
                          <a:solidFill>
                            <a:schemeClr val="dk1"/>
                          </a:solidFill>
                          <a:latin typeface="+mn-lt"/>
                          <a:ea typeface="+mn-ea"/>
                          <a:cs typeface="+mn-cs"/>
                        </a:rPr>
                        <a:t>3,779,273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kern="1200" dirty="0" smtClean="0">
                          <a:solidFill>
                            <a:schemeClr val="dk1"/>
                          </a:solidFill>
                          <a:latin typeface="+mn-lt"/>
                          <a:ea typeface="+mn-ea"/>
                          <a:cs typeface="+mn-cs"/>
                        </a:rPr>
                        <a:t>481,434</a:t>
                      </a:r>
                    </a:p>
                  </a:txBody>
                  <a:tcPr/>
                </a:tc>
                <a:tc>
                  <a:txBody>
                    <a:bodyPr/>
                    <a:lstStyle/>
                    <a:p>
                      <a:pPr marL="0" algn="ctr" defTabSz="914400" rtl="0" eaLnBrk="1" latinLnBrk="0" hangingPunct="1"/>
                      <a:r>
                        <a:rPr lang="en-AU" sz="1800" kern="1200" dirty="0" smtClean="0">
                          <a:solidFill>
                            <a:schemeClr val="dk1"/>
                          </a:solidFill>
                          <a:latin typeface="+mn-lt"/>
                          <a:ea typeface="+mn-ea"/>
                          <a:cs typeface="+mn-cs"/>
                        </a:rPr>
                        <a:t>75.15</a:t>
                      </a:r>
                      <a:endParaRPr lang="en-AU" sz="1800" kern="1200" dirty="0">
                        <a:solidFill>
                          <a:schemeClr val="dk1"/>
                        </a:solidFill>
                        <a:latin typeface="+mn-lt"/>
                        <a:ea typeface="+mn-ea"/>
                        <a:cs typeface="+mn-cs"/>
                      </a:endParaRPr>
                    </a:p>
                  </a:txBody>
                  <a:tcPr/>
                </a:tc>
                <a:tc>
                  <a:txBody>
                    <a:bodyPr/>
                    <a:lstStyle/>
                    <a:p>
                      <a:pPr marL="0" algn="ctr" defTabSz="914400" rtl="0" eaLnBrk="1" latinLnBrk="0" hangingPunct="1"/>
                      <a:r>
                        <a:rPr lang="en-AU" sz="1800" kern="1200" dirty="0" smtClean="0">
                          <a:solidFill>
                            <a:schemeClr val="dk1"/>
                          </a:solidFill>
                          <a:latin typeface="+mn-lt"/>
                          <a:ea typeface="+mn-ea"/>
                          <a:cs typeface="+mn-cs"/>
                        </a:rPr>
                        <a:t>12.74</a:t>
                      </a:r>
                      <a:endParaRPr lang="en-AU" sz="1800" kern="1200" dirty="0">
                        <a:solidFill>
                          <a:schemeClr val="dk1"/>
                        </a:solidFill>
                        <a:latin typeface="+mn-lt"/>
                        <a:ea typeface="+mn-ea"/>
                        <a:cs typeface="+mn-cs"/>
                      </a:endParaRPr>
                    </a:p>
                  </a:txBody>
                  <a:tcPr/>
                </a:tc>
                <a:tc>
                  <a:txBody>
                    <a:bodyPr/>
                    <a:lstStyle/>
                    <a:p>
                      <a:pPr marL="0" algn="ctr" defTabSz="914400" rtl="0" eaLnBrk="1" latinLnBrk="0" hangingPunct="1"/>
                      <a:r>
                        <a:rPr lang="en-AU" sz="1800" kern="1200" dirty="0" smtClean="0">
                          <a:solidFill>
                            <a:schemeClr val="dk1"/>
                          </a:solidFill>
                          <a:latin typeface="+mn-lt"/>
                          <a:ea typeface="+mn-ea"/>
                          <a:cs typeface="+mn-cs"/>
                        </a:rPr>
                        <a:t>2010</a:t>
                      </a:r>
                      <a:endParaRPr lang="en-AU" sz="1800" kern="1200" dirty="0">
                        <a:solidFill>
                          <a:schemeClr val="dk1"/>
                        </a:solidFill>
                        <a:latin typeface="+mn-lt"/>
                        <a:ea typeface="+mn-ea"/>
                        <a:cs typeface="+mn-cs"/>
                      </a:endParaRPr>
                    </a:p>
                  </a:txBody>
                  <a:tcPr/>
                </a:tc>
                <a:extLst>
                  <a:ext uri="{0D108BD9-81ED-4DB2-BD59-A6C34878D82A}">
                    <a16:rowId xmlns:a16="http://schemas.microsoft.com/office/drawing/2014/main" val="711431624"/>
                  </a:ext>
                </a:extLst>
              </a:tr>
              <a:tr h="439224">
                <a:tc>
                  <a:txBody>
                    <a:bodyPr/>
                    <a:lstStyle/>
                    <a:p>
                      <a:pPr marL="0" algn="ctr" defTabSz="914400" rtl="0" eaLnBrk="1" latinLnBrk="0" hangingPunct="1"/>
                      <a:r>
                        <a:rPr lang="en-AU" sz="1800" kern="1200" dirty="0" smtClean="0">
                          <a:solidFill>
                            <a:schemeClr val="dk1"/>
                          </a:solidFill>
                          <a:latin typeface="+mn-lt"/>
                          <a:ea typeface="+mn-ea"/>
                          <a:cs typeface="+mn-cs"/>
                        </a:rPr>
                        <a:t>Nevada</a:t>
                      </a:r>
                      <a:endParaRPr lang="en-AU" sz="1800" kern="1200" dirty="0">
                        <a:solidFill>
                          <a:schemeClr val="dk1"/>
                        </a:solidFill>
                        <a:latin typeface="+mn-lt"/>
                        <a:ea typeface="+mn-ea"/>
                        <a:cs typeface="+mn-cs"/>
                      </a:endParaRPr>
                    </a:p>
                  </a:txBody>
                  <a:tcPr/>
                </a:tc>
                <a:tc>
                  <a:txBody>
                    <a:bodyPr/>
                    <a:lstStyle/>
                    <a:p>
                      <a:pPr marL="0" algn="ctr" defTabSz="914400" rtl="0" eaLnBrk="1" latinLnBrk="0" hangingPunct="1"/>
                      <a:r>
                        <a:rPr lang="en-AU" sz="1800" kern="1200" dirty="0" smtClean="0">
                          <a:solidFill>
                            <a:schemeClr val="dk1"/>
                          </a:solidFill>
                          <a:latin typeface="+mn-lt"/>
                          <a:ea typeface="+mn-ea"/>
                          <a:cs typeface="+mn-cs"/>
                        </a:rPr>
                        <a:t>2,700,551</a:t>
                      </a:r>
                      <a:endParaRPr lang="en-AU" sz="1800" kern="1200" dirty="0">
                        <a:solidFill>
                          <a:schemeClr val="dk1"/>
                        </a:solidFill>
                        <a:latin typeface="+mn-lt"/>
                        <a:ea typeface="+mn-ea"/>
                        <a:cs typeface="+mn-cs"/>
                      </a:endParaRPr>
                    </a:p>
                  </a:txBody>
                  <a:tcPr/>
                </a:tc>
                <a:tc>
                  <a:txBody>
                    <a:bodyPr/>
                    <a:lstStyle/>
                    <a:p>
                      <a:pPr marL="0" algn="ctr" defTabSz="914400" rtl="0" eaLnBrk="1" latinLnBrk="0" hangingPunct="1"/>
                      <a:r>
                        <a:rPr lang="en-AU" sz="1800" kern="1200" dirty="0" smtClean="0">
                          <a:solidFill>
                            <a:schemeClr val="dk1"/>
                          </a:solidFill>
                          <a:latin typeface="+mn-lt"/>
                          <a:ea typeface="+mn-ea"/>
                          <a:cs typeface="+mn-cs"/>
                        </a:rPr>
                        <a:t>1,728,060</a:t>
                      </a:r>
                      <a:endParaRPr lang="en-AU" sz="1800" kern="1200" dirty="0">
                        <a:solidFill>
                          <a:schemeClr val="dk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kern="1200" dirty="0" smtClean="0">
                          <a:solidFill>
                            <a:schemeClr val="dk1"/>
                          </a:solidFill>
                          <a:latin typeface="+mn-lt"/>
                          <a:ea typeface="+mn-ea"/>
                          <a:cs typeface="+mn-cs"/>
                        </a:rPr>
                        <a:t>138,130</a:t>
                      </a:r>
                    </a:p>
                  </a:txBody>
                  <a:tcPr/>
                </a:tc>
                <a:tc>
                  <a:txBody>
                    <a:bodyPr/>
                    <a:lstStyle/>
                    <a:p>
                      <a:pPr marL="0" algn="ctr" defTabSz="914400" rtl="0" eaLnBrk="1" latinLnBrk="0" hangingPunct="1"/>
                      <a:r>
                        <a:rPr lang="en-AU" sz="1800" kern="1200" dirty="0" smtClean="0">
                          <a:solidFill>
                            <a:schemeClr val="dk1"/>
                          </a:solidFill>
                          <a:latin typeface="+mn-lt"/>
                          <a:ea typeface="+mn-ea"/>
                          <a:cs typeface="+mn-cs"/>
                        </a:rPr>
                        <a:t>63.99</a:t>
                      </a:r>
                      <a:endParaRPr lang="en-AU" sz="1800" kern="1200" dirty="0">
                        <a:solidFill>
                          <a:schemeClr val="dk1"/>
                        </a:solidFill>
                        <a:latin typeface="+mn-lt"/>
                        <a:ea typeface="+mn-ea"/>
                        <a:cs typeface="+mn-cs"/>
                      </a:endParaRPr>
                    </a:p>
                  </a:txBody>
                  <a:tcPr/>
                </a:tc>
                <a:tc>
                  <a:txBody>
                    <a:bodyPr/>
                    <a:lstStyle/>
                    <a:p>
                      <a:pPr marL="0" algn="ctr" defTabSz="914400" rtl="0" eaLnBrk="1" latinLnBrk="0" hangingPunct="1"/>
                      <a:r>
                        <a:rPr lang="en-AU" sz="1800" kern="1200" dirty="0" smtClean="0">
                          <a:solidFill>
                            <a:schemeClr val="dk1"/>
                          </a:solidFill>
                          <a:latin typeface="+mn-lt"/>
                          <a:ea typeface="+mn-ea"/>
                          <a:cs typeface="+mn-cs"/>
                        </a:rPr>
                        <a:t>7.99</a:t>
                      </a:r>
                    </a:p>
                  </a:txBody>
                  <a:tcPr/>
                </a:tc>
                <a:tc>
                  <a:txBody>
                    <a:bodyPr/>
                    <a:lstStyle/>
                    <a:p>
                      <a:pPr marL="0" algn="ctr" defTabSz="914400" rtl="0" eaLnBrk="1" latinLnBrk="0" hangingPunct="1"/>
                      <a:r>
                        <a:rPr lang="en-AU" sz="1800" kern="1200" dirty="0" smtClean="0">
                          <a:solidFill>
                            <a:schemeClr val="dk1"/>
                          </a:solidFill>
                          <a:latin typeface="+mn-lt"/>
                          <a:ea typeface="+mn-ea"/>
                          <a:cs typeface="+mn-cs"/>
                        </a:rPr>
                        <a:t>2013</a:t>
                      </a:r>
                      <a:endParaRPr lang="en-AU" sz="1800" kern="1200" dirty="0">
                        <a:solidFill>
                          <a:schemeClr val="dk1"/>
                        </a:solidFill>
                        <a:latin typeface="+mn-lt"/>
                        <a:ea typeface="+mn-ea"/>
                        <a:cs typeface="+mn-cs"/>
                      </a:endParaRPr>
                    </a:p>
                  </a:txBody>
                  <a:tcPr/>
                </a:tc>
                <a:extLst>
                  <a:ext uri="{0D108BD9-81ED-4DB2-BD59-A6C34878D82A}">
                    <a16:rowId xmlns:a16="http://schemas.microsoft.com/office/drawing/2014/main" val="2929159329"/>
                  </a:ext>
                </a:extLst>
              </a:tr>
              <a:tr h="439224">
                <a:tc>
                  <a:txBody>
                    <a:bodyPr/>
                    <a:lstStyle/>
                    <a:p>
                      <a:pPr marL="0" algn="ctr" defTabSz="914400" rtl="0" eaLnBrk="1" latinLnBrk="0" hangingPunct="1"/>
                      <a:r>
                        <a:rPr lang="en-AU" sz="1800" kern="1200" dirty="0" smtClean="0">
                          <a:solidFill>
                            <a:schemeClr val="dk1"/>
                          </a:solidFill>
                          <a:latin typeface="+mn-lt"/>
                          <a:ea typeface="+mn-ea"/>
                          <a:cs typeface="+mn-cs"/>
                        </a:rPr>
                        <a:t>Washington</a:t>
                      </a:r>
                      <a:endParaRPr lang="en-AU" sz="1800" kern="1200" dirty="0">
                        <a:solidFill>
                          <a:schemeClr val="dk1"/>
                        </a:solidFill>
                        <a:latin typeface="+mn-lt"/>
                        <a:ea typeface="+mn-ea"/>
                        <a:cs typeface="+mn-cs"/>
                      </a:endParaRPr>
                    </a:p>
                  </a:txBody>
                  <a:tcPr/>
                </a:tc>
                <a:tc>
                  <a:txBody>
                    <a:bodyPr/>
                    <a:lstStyle/>
                    <a:p>
                      <a:pPr marL="0" algn="ctr" defTabSz="914400" rtl="0" eaLnBrk="1" latinLnBrk="0" hangingPunct="1"/>
                      <a:r>
                        <a:rPr lang="en-AU" sz="1800" kern="1200" dirty="0" smtClean="0">
                          <a:solidFill>
                            <a:schemeClr val="dk1"/>
                          </a:solidFill>
                          <a:latin typeface="+mn-lt"/>
                          <a:ea typeface="+mn-ea"/>
                          <a:cs typeface="+mn-cs"/>
                        </a:rPr>
                        <a:t>6,724,540</a:t>
                      </a:r>
                      <a:endParaRPr lang="en-AU" sz="1800" kern="1200" dirty="0">
                        <a:solidFill>
                          <a:schemeClr val="dk1"/>
                        </a:solidFill>
                        <a:latin typeface="+mn-lt"/>
                        <a:ea typeface="+mn-ea"/>
                        <a:cs typeface="+mn-cs"/>
                      </a:endParaRPr>
                    </a:p>
                  </a:txBody>
                  <a:tcPr/>
                </a:tc>
                <a:tc>
                  <a:txBody>
                    <a:bodyPr/>
                    <a:lstStyle/>
                    <a:p>
                      <a:pPr marL="0" algn="ctr" defTabSz="914400" rtl="0" eaLnBrk="1" latinLnBrk="0" hangingPunct="1"/>
                      <a:r>
                        <a:rPr lang="en-AU" sz="1800" kern="1200" dirty="0" smtClean="0">
                          <a:solidFill>
                            <a:schemeClr val="dk1"/>
                          </a:solidFill>
                          <a:latin typeface="+mn-lt"/>
                          <a:ea typeface="+mn-ea"/>
                          <a:cs typeface="+mn-cs"/>
                        </a:rPr>
                        <a:t>5,026,521</a:t>
                      </a:r>
                      <a:endParaRPr lang="en-AU" sz="1800" kern="1200" dirty="0">
                        <a:solidFill>
                          <a:schemeClr val="dk1"/>
                        </a:solidFill>
                        <a:latin typeface="+mn-lt"/>
                        <a:ea typeface="+mn-ea"/>
                        <a:cs typeface="+mn-cs"/>
                      </a:endParaRPr>
                    </a:p>
                  </a:txBody>
                  <a:tcPr/>
                </a:tc>
                <a:tc>
                  <a:txBody>
                    <a:bodyPr/>
                    <a:lstStyle/>
                    <a:p>
                      <a:pPr marL="0" algn="ctr" defTabSz="914400" rtl="0" eaLnBrk="1" latinLnBrk="0" hangingPunct="1"/>
                      <a:r>
                        <a:rPr lang="en-AU" sz="1800" kern="1200" dirty="0" smtClean="0">
                          <a:solidFill>
                            <a:schemeClr val="dk1"/>
                          </a:solidFill>
                          <a:latin typeface="+mn-lt"/>
                          <a:ea typeface="+mn-ea"/>
                          <a:cs typeface="+mn-cs"/>
                        </a:rPr>
                        <a:t>1,246,132</a:t>
                      </a:r>
                      <a:endParaRPr lang="en-AU" sz="1800" kern="1200" dirty="0">
                        <a:solidFill>
                          <a:schemeClr val="dk1"/>
                        </a:solidFill>
                        <a:latin typeface="+mn-lt"/>
                        <a:ea typeface="+mn-ea"/>
                        <a:cs typeface="+mn-cs"/>
                      </a:endParaRPr>
                    </a:p>
                  </a:txBody>
                  <a:tcPr/>
                </a:tc>
                <a:tc>
                  <a:txBody>
                    <a:bodyPr/>
                    <a:lstStyle/>
                    <a:p>
                      <a:pPr marL="0" algn="ctr" defTabSz="914400" rtl="0" eaLnBrk="1" latinLnBrk="0" hangingPunct="1"/>
                      <a:r>
                        <a:rPr lang="en-AU" sz="1800" kern="1200" dirty="0" smtClean="0">
                          <a:solidFill>
                            <a:schemeClr val="dk1"/>
                          </a:solidFill>
                          <a:latin typeface="+mn-lt"/>
                          <a:ea typeface="+mn-ea"/>
                          <a:cs typeface="+mn-cs"/>
                        </a:rPr>
                        <a:t>74.75</a:t>
                      </a:r>
                      <a:endParaRPr lang="en-AU" sz="1800" kern="1200" dirty="0">
                        <a:solidFill>
                          <a:schemeClr val="dk1"/>
                        </a:solidFill>
                        <a:latin typeface="+mn-lt"/>
                        <a:ea typeface="+mn-ea"/>
                        <a:cs typeface="+mn-cs"/>
                      </a:endParaRPr>
                    </a:p>
                  </a:txBody>
                  <a:tcPr/>
                </a:tc>
                <a:tc>
                  <a:txBody>
                    <a:bodyPr/>
                    <a:lstStyle/>
                    <a:p>
                      <a:pPr marL="0" algn="ctr" defTabSz="914400" rtl="0" eaLnBrk="1" latinLnBrk="0" hangingPunct="1"/>
                      <a:r>
                        <a:rPr lang="en-AU" sz="1800" kern="1200" dirty="0" smtClean="0">
                          <a:solidFill>
                            <a:schemeClr val="dk1"/>
                          </a:solidFill>
                          <a:latin typeface="+mn-lt"/>
                          <a:ea typeface="+mn-ea"/>
                          <a:cs typeface="+mn-cs"/>
                        </a:rPr>
                        <a:t>24.79</a:t>
                      </a:r>
                      <a:endParaRPr lang="en-AU" sz="1800" kern="1200" dirty="0">
                        <a:solidFill>
                          <a:schemeClr val="dk1"/>
                        </a:solidFill>
                        <a:latin typeface="+mn-lt"/>
                        <a:ea typeface="+mn-ea"/>
                        <a:cs typeface="+mn-cs"/>
                      </a:endParaRPr>
                    </a:p>
                  </a:txBody>
                  <a:tcPr/>
                </a:tc>
                <a:tc>
                  <a:txBody>
                    <a:bodyPr/>
                    <a:lstStyle/>
                    <a:p>
                      <a:pPr marL="0" algn="ctr" defTabSz="914400" rtl="0" eaLnBrk="1" latinLnBrk="0" hangingPunct="1"/>
                      <a:r>
                        <a:rPr lang="en-AU" sz="1800" kern="1200" dirty="0" smtClean="0">
                          <a:solidFill>
                            <a:schemeClr val="dk1"/>
                          </a:solidFill>
                          <a:latin typeface="+mn-lt"/>
                          <a:ea typeface="+mn-ea"/>
                          <a:cs typeface="+mn-cs"/>
                        </a:rPr>
                        <a:t>2009</a:t>
                      </a:r>
                      <a:endParaRPr lang="en-AU" sz="1800" kern="1200" dirty="0">
                        <a:solidFill>
                          <a:schemeClr val="dk1"/>
                        </a:solidFill>
                        <a:latin typeface="+mn-lt"/>
                        <a:ea typeface="+mn-ea"/>
                        <a:cs typeface="+mn-cs"/>
                      </a:endParaRPr>
                    </a:p>
                  </a:txBody>
                  <a:tcPr/>
                </a:tc>
                <a:extLst>
                  <a:ext uri="{0D108BD9-81ED-4DB2-BD59-A6C34878D82A}">
                    <a16:rowId xmlns:a16="http://schemas.microsoft.com/office/drawing/2014/main" val="3903119740"/>
                  </a:ext>
                </a:extLst>
              </a:tr>
            </a:tbl>
          </a:graphicData>
        </a:graphic>
      </p:graphicFrame>
      <p:sp>
        <p:nvSpPr>
          <p:cNvPr id="8" name="TextBox 7"/>
          <p:cNvSpPr txBox="1"/>
          <p:nvPr/>
        </p:nvSpPr>
        <p:spPr>
          <a:xfrm>
            <a:off x="790885" y="4788010"/>
            <a:ext cx="11139854" cy="1754326"/>
          </a:xfrm>
          <a:prstGeom prst="rect">
            <a:avLst/>
          </a:prstGeom>
          <a:noFill/>
        </p:spPr>
        <p:txBody>
          <a:bodyPr wrap="square" rtlCol="0">
            <a:spAutoFit/>
          </a:bodyPr>
          <a:lstStyle/>
          <a:p>
            <a:pPr marL="342900" indent="-342900">
              <a:buAutoNum type="arabicPeriod"/>
            </a:pPr>
            <a:r>
              <a:rPr lang="en-AU" dirty="0" smtClean="0">
                <a:solidFill>
                  <a:schemeClr val="bg1">
                    <a:lumMod val="50000"/>
                  </a:schemeClr>
                </a:solidFill>
              </a:rPr>
              <a:t>Washington has the biggest population and the highest patrol-stop rate.</a:t>
            </a:r>
          </a:p>
          <a:p>
            <a:pPr marL="342900" indent="-342900">
              <a:buAutoNum type="arabicPeriod"/>
            </a:pPr>
            <a:r>
              <a:rPr lang="en-AU" dirty="0" smtClean="0">
                <a:solidFill>
                  <a:schemeClr val="bg1">
                    <a:lumMod val="50000"/>
                  </a:schemeClr>
                </a:solidFill>
              </a:rPr>
              <a:t>Washington has similarity in the percentage of Licenced Driver out of the total population with Colorado state in respective year, however, its traffic offending rate is nearly doubled comparing with Colorado’s.</a:t>
            </a:r>
          </a:p>
          <a:p>
            <a:pPr marL="342900" indent="-342900">
              <a:buAutoNum type="arabicPeriod"/>
            </a:pPr>
            <a:r>
              <a:rPr lang="en-AU" dirty="0" smtClean="0">
                <a:solidFill>
                  <a:schemeClr val="bg1">
                    <a:lumMod val="50000"/>
                  </a:schemeClr>
                </a:solidFill>
              </a:rPr>
              <a:t>The traffic offending rate of Nevada is increasing by about 60% within 2 years.</a:t>
            </a:r>
          </a:p>
          <a:p>
            <a:pPr marL="342900" indent="-342900">
              <a:buAutoNum type="arabicPeriod"/>
            </a:pPr>
            <a:r>
              <a:rPr lang="en-AU" dirty="0" smtClean="0">
                <a:solidFill>
                  <a:schemeClr val="bg1">
                    <a:lumMod val="50000"/>
                  </a:schemeClr>
                </a:solidFill>
              </a:rPr>
              <a:t>The population of licensed driver of Colorado is more than double of that of Nevada, however, its patrol-stop rate is the least one accordingly.</a:t>
            </a:r>
            <a:endParaRPr lang="en-AU" dirty="0">
              <a:solidFill>
                <a:schemeClr val="bg1">
                  <a:lumMod val="50000"/>
                </a:schemeClr>
              </a:solidFill>
            </a:endParaRPr>
          </a:p>
        </p:txBody>
      </p:sp>
    </p:spTree>
    <p:extLst>
      <p:ext uri="{BB962C8B-B14F-4D97-AF65-F5344CB8AC3E}">
        <p14:creationId xmlns:p14="http://schemas.microsoft.com/office/powerpoint/2010/main" val="4275594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741627" y="2678150"/>
            <a:ext cx="4197594" cy="2308324"/>
          </a:xfrm>
          <a:prstGeom prst="rect">
            <a:avLst/>
          </a:prstGeom>
          <a:noFill/>
        </p:spPr>
        <p:txBody>
          <a:bodyPr wrap="square" rtlCol="0">
            <a:spAutoFit/>
          </a:bodyPr>
          <a:lstStyle/>
          <a:p>
            <a:pPr marL="285750" indent="-285750">
              <a:buFont typeface="Arial" panose="020B0604020202020204" pitchFamily="34" charset="0"/>
              <a:buChar char="•"/>
            </a:pPr>
            <a:r>
              <a:rPr lang="en-AU" sz="2400" dirty="0" smtClean="0">
                <a:solidFill>
                  <a:schemeClr val="accent6">
                    <a:lumMod val="75000"/>
                  </a:schemeClr>
                </a:solidFill>
              </a:rPr>
              <a:t>???? Paperwork, involved with DUI or other traffic crimes</a:t>
            </a:r>
          </a:p>
          <a:p>
            <a:pPr marL="285750" indent="-285750">
              <a:buFont typeface="Arial" panose="020B0604020202020204" pitchFamily="34" charset="0"/>
              <a:buChar char="•"/>
            </a:pPr>
            <a:r>
              <a:rPr lang="en-AU" sz="2400" dirty="0" smtClean="0">
                <a:solidFill>
                  <a:schemeClr val="accent6">
                    <a:lumMod val="75000"/>
                  </a:schemeClr>
                </a:solidFill>
              </a:rPr>
              <a:t>???? Safe Movement ( wrecked car) is resulted from speeding, dui, cell phone? </a:t>
            </a:r>
          </a:p>
        </p:txBody>
      </p:sp>
      <p:pic>
        <p:nvPicPr>
          <p:cNvPr id="7" name="Picture 6"/>
          <p:cNvPicPr>
            <a:picLocks noChangeAspect="1"/>
          </p:cNvPicPr>
          <p:nvPr/>
        </p:nvPicPr>
        <p:blipFill rotWithShape="1">
          <a:blip r:embed="rId2"/>
          <a:srcRect l="3650" t="29131" r="35620" b="10701"/>
          <a:stretch/>
        </p:blipFill>
        <p:spPr>
          <a:xfrm>
            <a:off x="351694" y="998024"/>
            <a:ext cx="7156938" cy="3988450"/>
          </a:xfrm>
          <a:prstGeom prst="rect">
            <a:avLst/>
          </a:prstGeom>
        </p:spPr>
      </p:pic>
      <p:sp>
        <p:nvSpPr>
          <p:cNvPr id="8" name="TextBox 7"/>
          <p:cNvSpPr txBox="1"/>
          <p:nvPr/>
        </p:nvSpPr>
        <p:spPr>
          <a:xfrm>
            <a:off x="7741627" y="838308"/>
            <a:ext cx="4286250" cy="1569660"/>
          </a:xfrm>
          <a:prstGeom prst="rect">
            <a:avLst/>
          </a:prstGeom>
          <a:noFill/>
        </p:spPr>
        <p:txBody>
          <a:bodyPr wrap="square" rtlCol="0">
            <a:spAutoFit/>
          </a:bodyPr>
          <a:lstStyle/>
          <a:p>
            <a:pPr marL="285750" indent="-285750">
              <a:buFont typeface="Arial" panose="020B0604020202020204" pitchFamily="34" charset="0"/>
              <a:buChar char="•"/>
            </a:pPr>
            <a:r>
              <a:rPr lang="en-AU" sz="2400" dirty="0" smtClean="0">
                <a:solidFill>
                  <a:schemeClr val="accent5">
                    <a:lumMod val="75000"/>
                  </a:schemeClr>
                </a:solidFill>
              </a:rPr>
              <a:t>Top 3 Violations:</a:t>
            </a:r>
          </a:p>
          <a:p>
            <a:pPr marL="285750" indent="-285750">
              <a:buFont typeface="Arial" panose="020B0604020202020204" pitchFamily="34" charset="0"/>
              <a:buChar char="•"/>
            </a:pPr>
            <a:r>
              <a:rPr lang="en-AU" sz="2400" dirty="0" smtClean="0">
                <a:solidFill>
                  <a:schemeClr val="accent5">
                    <a:lumMod val="75000"/>
                  </a:schemeClr>
                </a:solidFill>
              </a:rPr>
              <a:t>Speeding</a:t>
            </a:r>
          </a:p>
          <a:p>
            <a:pPr marL="285750" indent="-285750">
              <a:buFont typeface="Arial" panose="020B0604020202020204" pitchFamily="34" charset="0"/>
              <a:buChar char="•"/>
            </a:pPr>
            <a:r>
              <a:rPr lang="en-AU" sz="2400" dirty="0" smtClean="0">
                <a:solidFill>
                  <a:schemeClr val="accent5">
                    <a:lumMod val="75000"/>
                  </a:schemeClr>
                </a:solidFill>
              </a:rPr>
              <a:t>Safe Movement ( car wrecked)</a:t>
            </a:r>
          </a:p>
          <a:p>
            <a:pPr marL="285750" indent="-285750">
              <a:buFont typeface="Arial" panose="020B0604020202020204" pitchFamily="34" charset="0"/>
              <a:buChar char="•"/>
            </a:pPr>
            <a:r>
              <a:rPr lang="en-AU" sz="2400" dirty="0" smtClean="0">
                <a:solidFill>
                  <a:schemeClr val="accent5">
                    <a:lumMod val="75000"/>
                  </a:schemeClr>
                </a:solidFill>
              </a:rPr>
              <a:t>Paperwork</a:t>
            </a:r>
            <a:endParaRPr lang="en-AU" sz="2400" dirty="0">
              <a:solidFill>
                <a:schemeClr val="accent5">
                  <a:lumMod val="75000"/>
                </a:schemeClr>
              </a:solidFill>
            </a:endParaRPr>
          </a:p>
        </p:txBody>
      </p:sp>
      <p:sp>
        <p:nvSpPr>
          <p:cNvPr id="10" name="TextBox 9"/>
          <p:cNvSpPr txBox="1"/>
          <p:nvPr/>
        </p:nvSpPr>
        <p:spPr>
          <a:xfrm>
            <a:off x="1028702" y="5633047"/>
            <a:ext cx="10049606" cy="461665"/>
          </a:xfrm>
          <a:prstGeom prst="rect">
            <a:avLst/>
          </a:prstGeom>
          <a:noFill/>
        </p:spPr>
        <p:txBody>
          <a:bodyPr wrap="square" rtlCol="0">
            <a:spAutoFit/>
          </a:bodyPr>
          <a:lstStyle/>
          <a:p>
            <a:pPr marL="285750" indent="-285750">
              <a:buFont typeface="Arial" panose="020B0604020202020204" pitchFamily="34" charset="0"/>
              <a:buChar char="•"/>
            </a:pPr>
            <a:r>
              <a:rPr lang="en-AU" sz="2400" dirty="0" smtClean="0">
                <a:solidFill>
                  <a:srgbClr val="C00000"/>
                </a:solidFill>
              </a:rPr>
              <a:t>Explore the distribution of Speeding, DUI, Cell Phone with varied age groups</a:t>
            </a:r>
          </a:p>
        </p:txBody>
      </p:sp>
    </p:spTree>
    <p:extLst>
      <p:ext uri="{BB962C8B-B14F-4D97-AF65-F5344CB8AC3E}">
        <p14:creationId xmlns:p14="http://schemas.microsoft.com/office/powerpoint/2010/main" val="2904644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4047" t="21721" r="25660" b="14919"/>
          <a:stretch/>
        </p:blipFill>
        <p:spPr>
          <a:xfrm>
            <a:off x="360484" y="228600"/>
            <a:ext cx="6101861" cy="3093781"/>
          </a:xfrm>
          <a:prstGeom prst="rect">
            <a:avLst/>
          </a:prstGeom>
        </p:spPr>
      </p:pic>
      <p:pic>
        <p:nvPicPr>
          <p:cNvPr id="3" name="Picture 2"/>
          <p:cNvPicPr>
            <a:picLocks noChangeAspect="1"/>
          </p:cNvPicPr>
          <p:nvPr/>
        </p:nvPicPr>
        <p:blipFill rotWithShape="1">
          <a:blip r:embed="rId3"/>
          <a:srcRect l="4063" t="22197" r="25701" b="14511"/>
          <a:stretch/>
        </p:blipFill>
        <p:spPr>
          <a:xfrm>
            <a:off x="360484" y="3322381"/>
            <a:ext cx="6383216" cy="3235569"/>
          </a:xfrm>
          <a:prstGeom prst="rect">
            <a:avLst/>
          </a:prstGeom>
        </p:spPr>
      </p:pic>
      <p:sp>
        <p:nvSpPr>
          <p:cNvPr id="4" name="TextBox 3"/>
          <p:cNvSpPr txBox="1"/>
          <p:nvPr/>
        </p:nvSpPr>
        <p:spPr>
          <a:xfrm>
            <a:off x="6743700" y="783224"/>
            <a:ext cx="5108331" cy="5078313"/>
          </a:xfrm>
          <a:prstGeom prst="rect">
            <a:avLst/>
          </a:prstGeom>
          <a:noFill/>
        </p:spPr>
        <p:txBody>
          <a:bodyPr wrap="square" rtlCol="0">
            <a:spAutoFit/>
          </a:bodyPr>
          <a:lstStyle/>
          <a:p>
            <a:pPr algn="ctr"/>
            <a:r>
              <a:rPr lang="en-AU" b="1" i="1" dirty="0" smtClean="0">
                <a:solidFill>
                  <a:schemeClr val="bg1">
                    <a:lumMod val="50000"/>
                  </a:schemeClr>
                </a:solidFill>
              </a:rPr>
              <a:t>Washington </a:t>
            </a:r>
            <a:r>
              <a:rPr lang="en-AU" b="1" i="1" dirty="0" smtClean="0">
                <a:solidFill>
                  <a:schemeClr val="bg1">
                    <a:lumMod val="50000"/>
                  </a:schemeClr>
                </a:solidFill>
              </a:rPr>
              <a:t>Traffic Violation and Age Groups Distribution (2009)</a:t>
            </a:r>
            <a:br>
              <a:rPr lang="en-AU" b="1" i="1" dirty="0" smtClean="0">
                <a:solidFill>
                  <a:schemeClr val="bg1">
                    <a:lumMod val="50000"/>
                  </a:schemeClr>
                </a:solidFill>
              </a:rPr>
            </a:br>
            <a:endParaRPr lang="en-AU" b="1" i="1" dirty="0" smtClean="0">
              <a:solidFill>
                <a:schemeClr val="bg1">
                  <a:lumMod val="50000"/>
                </a:schemeClr>
              </a:solidFill>
            </a:endParaRPr>
          </a:p>
          <a:p>
            <a:pPr marL="342900" indent="-342900">
              <a:buFontTx/>
              <a:buAutoNum type="arabicPeriod"/>
            </a:pPr>
            <a:r>
              <a:rPr lang="en-AU" dirty="0" smtClean="0">
                <a:solidFill>
                  <a:schemeClr val="bg1">
                    <a:lumMod val="50000"/>
                  </a:schemeClr>
                </a:solidFill>
              </a:rPr>
              <a:t>Similarity exists between speeding and DUI violation, age </a:t>
            </a:r>
            <a:r>
              <a:rPr lang="en-AU" dirty="0">
                <a:solidFill>
                  <a:schemeClr val="bg1">
                    <a:lumMod val="50000"/>
                  </a:schemeClr>
                </a:solidFill>
              </a:rPr>
              <a:t>group </a:t>
            </a:r>
            <a:r>
              <a:rPr lang="en-AU" dirty="0">
                <a:solidFill>
                  <a:srgbClr val="00B0F0"/>
                </a:solidFill>
              </a:rPr>
              <a:t>20-24</a:t>
            </a:r>
            <a:r>
              <a:rPr lang="en-AU" dirty="0">
                <a:solidFill>
                  <a:schemeClr val="bg1">
                    <a:lumMod val="50000"/>
                  </a:schemeClr>
                </a:solidFill>
              </a:rPr>
              <a:t> contribute the highest </a:t>
            </a:r>
            <a:r>
              <a:rPr lang="en-AU" dirty="0" smtClean="0">
                <a:solidFill>
                  <a:schemeClr val="bg1">
                    <a:lumMod val="50000"/>
                  </a:schemeClr>
                </a:solidFill>
              </a:rPr>
              <a:t>rate</a:t>
            </a:r>
            <a:r>
              <a:rPr lang="en-AU" dirty="0">
                <a:solidFill>
                  <a:schemeClr val="bg1">
                    <a:lumMod val="50000"/>
                  </a:schemeClr>
                </a:solidFill>
              </a:rPr>
              <a:t>, </a:t>
            </a:r>
            <a:r>
              <a:rPr lang="en-AU" dirty="0">
                <a:solidFill>
                  <a:srgbClr val="00B0F0"/>
                </a:solidFill>
              </a:rPr>
              <a:t>then 25- 29</a:t>
            </a:r>
            <a:r>
              <a:rPr lang="en-AU" dirty="0" smtClean="0">
                <a:solidFill>
                  <a:schemeClr val="bg1">
                    <a:lumMod val="50000"/>
                  </a:schemeClr>
                </a:solidFill>
              </a:rPr>
              <a:t>. </a:t>
            </a:r>
            <a:r>
              <a:rPr lang="en-AU" dirty="0">
                <a:solidFill>
                  <a:schemeClr val="bg1">
                    <a:lumMod val="50000"/>
                  </a:schemeClr>
                </a:solidFill>
              </a:rPr>
              <a:t>It can be concluded that more elder the driver is, less offending </a:t>
            </a:r>
            <a:r>
              <a:rPr lang="en-AU" dirty="0" smtClean="0">
                <a:solidFill>
                  <a:schemeClr val="bg1">
                    <a:lumMod val="50000"/>
                  </a:schemeClr>
                </a:solidFill>
              </a:rPr>
              <a:t>behaviours relevant to speeding and dui.</a:t>
            </a:r>
            <a:endParaRPr lang="en-AU" dirty="0">
              <a:solidFill>
                <a:schemeClr val="bg1">
                  <a:lumMod val="50000"/>
                </a:schemeClr>
              </a:solidFill>
            </a:endParaRPr>
          </a:p>
          <a:p>
            <a:pPr marL="342900" indent="-342900">
              <a:buAutoNum type="arabicPeriod"/>
            </a:pPr>
            <a:endParaRPr lang="en-AU" dirty="0" smtClean="0">
              <a:solidFill>
                <a:schemeClr val="bg1">
                  <a:lumMod val="50000"/>
                </a:schemeClr>
              </a:solidFill>
            </a:endParaRPr>
          </a:p>
          <a:p>
            <a:pPr marL="342900" indent="-342900">
              <a:buAutoNum type="arabicPeriod"/>
            </a:pPr>
            <a:r>
              <a:rPr lang="en-AU" dirty="0" smtClean="0">
                <a:solidFill>
                  <a:schemeClr val="bg1">
                    <a:lumMod val="50000"/>
                  </a:schemeClr>
                </a:solidFill>
              </a:rPr>
              <a:t>Considering using the Cell phone using while driving, nearly the same frequency of this behaviours among the drivers between 20-29. It decreasing very slightly when the age is increasing until 49. For the driver over than 50, it is nearly 1/3 reduction in the amount according to the next elder group. It could be told that using cell phone for texting is a common violation among drivers from age 20-60.</a:t>
            </a:r>
          </a:p>
        </p:txBody>
      </p:sp>
    </p:spTree>
    <p:extLst>
      <p:ext uri="{BB962C8B-B14F-4D97-AF65-F5344CB8AC3E}">
        <p14:creationId xmlns:p14="http://schemas.microsoft.com/office/powerpoint/2010/main" val="1572799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4102" t="15161" r="25573" b="20244"/>
          <a:stretch/>
        </p:blipFill>
        <p:spPr>
          <a:xfrm>
            <a:off x="290147" y="307731"/>
            <a:ext cx="5853974" cy="3024554"/>
          </a:xfrm>
          <a:prstGeom prst="rect">
            <a:avLst/>
          </a:prstGeom>
        </p:spPr>
      </p:pic>
      <p:pic>
        <p:nvPicPr>
          <p:cNvPr id="3" name="Picture 2"/>
          <p:cNvPicPr>
            <a:picLocks noChangeAspect="1"/>
          </p:cNvPicPr>
          <p:nvPr/>
        </p:nvPicPr>
        <p:blipFill rotWithShape="1">
          <a:blip r:embed="rId3"/>
          <a:srcRect l="3599" t="19974" r="25866" b="17327"/>
          <a:stretch/>
        </p:blipFill>
        <p:spPr>
          <a:xfrm>
            <a:off x="290147" y="3516924"/>
            <a:ext cx="6180991" cy="3090496"/>
          </a:xfrm>
          <a:prstGeom prst="rect">
            <a:avLst/>
          </a:prstGeom>
        </p:spPr>
      </p:pic>
      <p:sp>
        <p:nvSpPr>
          <p:cNvPr id="4" name="TextBox 3"/>
          <p:cNvSpPr txBox="1"/>
          <p:nvPr/>
        </p:nvSpPr>
        <p:spPr>
          <a:xfrm>
            <a:off x="6743700" y="783224"/>
            <a:ext cx="5108331" cy="5078313"/>
          </a:xfrm>
          <a:prstGeom prst="rect">
            <a:avLst/>
          </a:prstGeom>
          <a:noFill/>
        </p:spPr>
        <p:txBody>
          <a:bodyPr wrap="square" rtlCol="0">
            <a:spAutoFit/>
          </a:bodyPr>
          <a:lstStyle/>
          <a:p>
            <a:pPr algn="ctr"/>
            <a:r>
              <a:rPr lang="en-AU" b="1" i="1" dirty="0" smtClean="0">
                <a:solidFill>
                  <a:schemeClr val="bg1">
                    <a:lumMod val="50000"/>
                  </a:schemeClr>
                </a:solidFill>
              </a:rPr>
              <a:t>Washington </a:t>
            </a:r>
            <a:r>
              <a:rPr lang="en-AU" b="1" i="1" dirty="0" smtClean="0">
                <a:solidFill>
                  <a:schemeClr val="bg1">
                    <a:lumMod val="50000"/>
                  </a:schemeClr>
                </a:solidFill>
              </a:rPr>
              <a:t>Traffic Violation and Age Groups Distribution (2015)</a:t>
            </a:r>
            <a:br>
              <a:rPr lang="en-AU" b="1" i="1" dirty="0" smtClean="0">
                <a:solidFill>
                  <a:schemeClr val="bg1">
                    <a:lumMod val="50000"/>
                  </a:schemeClr>
                </a:solidFill>
              </a:rPr>
            </a:br>
            <a:endParaRPr lang="en-AU" b="1" i="1" dirty="0" smtClean="0">
              <a:solidFill>
                <a:schemeClr val="bg1">
                  <a:lumMod val="50000"/>
                </a:schemeClr>
              </a:solidFill>
            </a:endParaRPr>
          </a:p>
          <a:p>
            <a:pPr marL="342900" indent="-342900">
              <a:buFontTx/>
              <a:buAutoNum type="arabicPeriod"/>
            </a:pPr>
            <a:r>
              <a:rPr lang="en-AU" dirty="0" smtClean="0">
                <a:solidFill>
                  <a:schemeClr val="bg1">
                    <a:lumMod val="50000"/>
                  </a:schemeClr>
                </a:solidFill>
              </a:rPr>
              <a:t>Similarity exists between speeding and DUI violation, age group </a:t>
            </a:r>
            <a:r>
              <a:rPr lang="en-AU" dirty="0" smtClean="0">
                <a:solidFill>
                  <a:srgbClr val="00B0F0"/>
                </a:solidFill>
              </a:rPr>
              <a:t>20-24</a:t>
            </a:r>
            <a:r>
              <a:rPr lang="en-AU" dirty="0" smtClean="0">
                <a:solidFill>
                  <a:schemeClr val="bg1">
                    <a:lumMod val="50000"/>
                  </a:schemeClr>
                </a:solidFill>
              </a:rPr>
              <a:t> contribute the highest rate, </a:t>
            </a:r>
            <a:r>
              <a:rPr lang="en-AU" dirty="0" smtClean="0">
                <a:solidFill>
                  <a:srgbClr val="00B0F0"/>
                </a:solidFill>
              </a:rPr>
              <a:t>then 25- 29</a:t>
            </a:r>
            <a:r>
              <a:rPr lang="en-AU" dirty="0" smtClean="0">
                <a:solidFill>
                  <a:schemeClr val="bg1">
                    <a:lumMod val="50000"/>
                  </a:schemeClr>
                </a:solidFill>
              </a:rPr>
              <a:t>. It can be concluded that more elder the driver is, less offending behaviours relevant to speeding and dui.</a:t>
            </a:r>
          </a:p>
          <a:p>
            <a:pPr marL="342900" indent="-342900">
              <a:buAutoNum type="arabicPeriod"/>
            </a:pPr>
            <a:endParaRPr lang="en-AU" dirty="0" smtClean="0">
              <a:solidFill>
                <a:schemeClr val="bg1">
                  <a:lumMod val="50000"/>
                </a:schemeClr>
              </a:solidFill>
            </a:endParaRPr>
          </a:p>
          <a:p>
            <a:pPr marL="342900" indent="-342900">
              <a:buAutoNum type="arabicPeriod"/>
            </a:pPr>
            <a:r>
              <a:rPr lang="en-AU" dirty="0" smtClean="0">
                <a:solidFill>
                  <a:schemeClr val="bg1">
                    <a:lumMod val="50000"/>
                  </a:schemeClr>
                </a:solidFill>
              </a:rPr>
              <a:t>Considering using the Cell phone using while driving, nearly the same frequency of this behaviours among the drivers between 20-29. It decreasing very slightly when the age is increasing until 49. For the driver over than 50, it is nearly 1/3 reduction in the amount according to the next elder group. It could be told that using cell phone for texting is a common violation among drivers from age 20-60.</a:t>
            </a:r>
          </a:p>
        </p:txBody>
      </p:sp>
    </p:spTree>
    <p:extLst>
      <p:ext uri="{BB962C8B-B14F-4D97-AF65-F5344CB8AC3E}">
        <p14:creationId xmlns:p14="http://schemas.microsoft.com/office/powerpoint/2010/main" val="407304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91307" y="472931"/>
            <a:ext cx="8442683" cy="4749009"/>
          </a:xfrm>
          <a:prstGeom prst="rect">
            <a:avLst/>
          </a:prstGeom>
        </p:spPr>
      </p:pic>
    </p:spTree>
    <p:extLst>
      <p:ext uri="{BB962C8B-B14F-4D97-AF65-F5344CB8AC3E}">
        <p14:creationId xmlns:p14="http://schemas.microsoft.com/office/powerpoint/2010/main" val="38929856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TotalTime>
  <Words>524</Words>
  <Application>Microsoft Office PowerPoint</Application>
  <PresentationFormat>Widescreen</PresentationFormat>
  <Paragraphs>106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Queensland University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Laney Qin</dc:creator>
  <cp:lastModifiedBy>Laney Qin</cp:lastModifiedBy>
  <cp:revision>16</cp:revision>
  <dcterms:created xsi:type="dcterms:W3CDTF">2018-04-14T00:40:42Z</dcterms:created>
  <dcterms:modified xsi:type="dcterms:W3CDTF">2018-04-14T06:49:58Z</dcterms:modified>
</cp:coreProperties>
</file>