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" charset="1" panose="00000500000000000000"/>
      <p:regular r:id="rId13"/>
    </p:embeddedFont>
    <p:embeddedFont>
      <p:font typeface="Montserrat Bold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1343" y="1199458"/>
            <a:ext cx="17576128" cy="7622715"/>
            <a:chOff x="0" y="0"/>
            <a:chExt cx="3394236" cy="1472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94236" cy="1472070"/>
            </a:xfrm>
            <a:custGeom>
              <a:avLst/>
              <a:gdLst/>
              <a:ahLst/>
              <a:cxnLst/>
              <a:rect r="r" b="b" t="t" l="l"/>
              <a:pathLst>
                <a:path h="1472070" w="3394236">
                  <a:moveTo>
                    <a:pt x="0" y="0"/>
                  </a:moveTo>
                  <a:lnTo>
                    <a:pt x="3394236" y="0"/>
                  </a:lnTo>
                  <a:lnTo>
                    <a:pt x="3394236" y="1472070"/>
                  </a:lnTo>
                  <a:lnTo>
                    <a:pt x="0" y="1472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394236" cy="1491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6749" y="2719594"/>
            <a:ext cx="17225315" cy="406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8"/>
              </a:lnSpc>
              <a:spcBef>
                <a:spcPct val="0"/>
              </a:spcBef>
            </a:pPr>
            <a:r>
              <a:rPr lang="en-US" sz="4613">
                <a:solidFill>
                  <a:srgbClr val="231F20"/>
                </a:solidFill>
                <a:latin typeface="Montserrat"/>
              </a:rPr>
              <a:t>Дисциплина “Основы алгоритмизации и программирования”</a:t>
            </a:r>
          </a:p>
          <a:p>
            <a:pPr algn="ctr">
              <a:lnSpc>
                <a:spcPts val="6458"/>
              </a:lnSpc>
              <a:spcBef>
                <a:spcPct val="0"/>
              </a:spcBef>
            </a:pPr>
          </a:p>
          <a:p>
            <a:pPr algn="ctr">
              <a:lnSpc>
                <a:spcPts val="6458"/>
              </a:lnSpc>
              <a:spcBef>
                <a:spcPct val="0"/>
              </a:spcBef>
            </a:pPr>
            <a:r>
              <a:rPr lang="en-US" sz="4613">
                <a:solidFill>
                  <a:srgbClr val="231F20"/>
                </a:solidFill>
                <a:latin typeface="Montserrat"/>
              </a:rPr>
              <a:t>Тема курсового проекта “Разработка игрового приложения “Судоку””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1343" y="7873712"/>
            <a:ext cx="17576128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5"/>
              </a:lnSpc>
            </a:pPr>
            <a:r>
              <a:rPr lang="en-US" sz="2125">
                <a:solidFill>
                  <a:srgbClr val="231F20"/>
                </a:solidFill>
                <a:latin typeface="Montserrat"/>
              </a:rPr>
              <a:t>Разработал Д.Ю Линник</a:t>
            </a:r>
          </a:p>
          <a:p>
            <a:pPr algn="ctr">
              <a:lnSpc>
                <a:spcPts val="2975"/>
              </a:lnSpc>
              <a:spcBef>
                <a:spcPct val="0"/>
              </a:spcBef>
            </a:pPr>
            <a:r>
              <a:rPr lang="en-US" sz="2125">
                <a:solidFill>
                  <a:srgbClr val="231F20"/>
                </a:solidFill>
                <a:latin typeface="Montserrat"/>
              </a:rPr>
              <a:t>Старший преподаватель В.Я Снарская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81238" y="1969387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9705" y="1121338"/>
            <a:ext cx="9773882" cy="7407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8"/>
              </a:lnSpc>
              <a:spcBef>
                <a:spcPct val="0"/>
              </a:spcBef>
            </a:pPr>
            <a:r>
              <a:rPr lang="en-US" sz="3491">
                <a:solidFill>
                  <a:srgbClr val="000000"/>
                </a:solidFill>
                <a:latin typeface="Montserrat Bold"/>
              </a:rPr>
              <a:t>Цель</a:t>
            </a:r>
            <a:r>
              <a:rPr lang="en-US" sz="3491">
                <a:solidFill>
                  <a:srgbClr val="000000"/>
                </a:solidFill>
                <a:latin typeface="Montserrat"/>
              </a:rPr>
              <a:t> данного проекта заключается в разработке приложения, которое будет до-ступно как для начинающих, так и для опытных игроков, предоставляя разнооб-разные уровни сложности и удобный интерфейс. Приложение должно быть интуитивно понятным и легко освоимым, предоставляя пользователям возмож-ность улучшить свои навыки в решении Судоку, а также просто </a:t>
            </a:r>
            <a:r>
              <a:rPr lang="en-US" sz="3491">
                <a:solidFill>
                  <a:srgbClr val="000000"/>
                </a:solidFill>
                <a:latin typeface="Montserrat Bold"/>
              </a:rPr>
              <a:t>приятно провести время.</a:t>
            </a:r>
          </a:p>
          <a:p>
            <a:pPr algn="just">
              <a:lnSpc>
                <a:spcPts val="48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8792647" y="-7830628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29855" y="2542178"/>
            <a:ext cx="10024931" cy="5202645"/>
          </a:xfrm>
          <a:custGeom>
            <a:avLst/>
            <a:gdLst/>
            <a:ahLst/>
            <a:cxnLst/>
            <a:rect r="r" b="b" t="t" l="l"/>
            <a:pathLst>
              <a:path h="5202645" w="10024931">
                <a:moveTo>
                  <a:pt x="0" y="0"/>
                </a:moveTo>
                <a:lnTo>
                  <a:pt x="10024931" y="0"/>
                </a:lnTo>
                <a:lnTo>
                  <a:pt x="10024931" y="5202644"/>
                </a:lnTo>
                <a:lnTo>
                  <a:pt x="0" y="52026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25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89049"/>
            <a:ext cx="7001155" cy="511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ontserrat Bold"/>
              </a:rPr>
              <a:t>Игровой интерфейс будет состоять из нескольких частей: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ontserrat"/>
              </a:rPr>
              <a:t>-таблица для заполнения в нее решения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ontserrat"/>
              </a:rPr>
              <a:t>-числа в таблице для начала решения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ontserrat"/>
              </a:rPr>
              <a:t>-кнопки для взаимодействия с пользователем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90635" y="6171267"/>
            <a:ext cx="3087033" cy="3087033"/>
          </a:xfrm>
          <a:custGeom>
            <a:avLst/>
            <a:gdLst/>
            <a:ahLst/>
            <a:cxnLst/>
            <a:rect r="r" b="b" t="t" l="l"/>
            <a:pathLst>
              <a:path h="3087033" w="3087033">
                <a:moveTo>
                  <a:pt x="0" y="0"/>
                </a:moveTo>
                <a:lnTo>
                  <a:pt x="3087033" y="0"/>
                </a:lnTo>
                <a:lnTo>
                  <a:pt x="3087033" y="3087033"/>
                </a:lnTo>
                <a:lnTo>
                  <a:pt x="0" y="3087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4000">
            <a:off x="7121822" y="6160529"/>
            <a:ext cx="3108509" cy="3108509"/>
          </a:xfrm>
          <a:custGeom>
            <a:avLst/>
            <a:gdLst/>
            <a:ahLst/>
            <a:cxnLst/>
            <a:rect r="r" b="b" t="t" l="l"/>
            <a:pathLst>
              <a:path h="3108509" w="3108509">
                <a:moveTo>
                  <a:pt x="21552" y="0"/>
                </a:moveTo>
                <a:lnTo>
                  <a:pt x="3108509" y="21552"/>
                </a:lnTo>
                <a:lnTo>
                  <a:pt x="3086958" y="3108509"/>
                </a:lnTo>
                <a:lnTo>
                  <a:pt x="0" y="3086958"/>
                </a:lnTo>
                <a:lnTo>
                  <a:pt x="21552" y="0"/>
                </a:lnTo>
                <a:close/>
              </a:path>
            </a:pathLst>
          </a:custGeom>
          <a:blipFill>
            <a:blip r:embed="rId7"/>
            <a:stretch>
              <a:fillRect l="-945" t="5" r="-40" b="-99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24593" y="6171267"/>
            <a:ext cx="2720005" cy="3087033"/>
          </a:xfrm>
          <a:custGeom>
            <a:avLst/>
            <a:gdLst/>
            <a:ahLst/>
            <a:cxnLst/>
            <a:rect r="r" b="b" t="t" l="l"/>
            <a:pathLst>
              <a:path h="3087033" w="2720005">
                <a:moveTo>
                  <a:pt x="0" y="0"/>
                </a:moveTo>
                <a:lnTo>
                  <a:pt x="2720005" y="0"/>
                </a:lnTo>
                <a:lnTo>
                  <a:pt x="2720005" y="3087033"/>
                </a:lnTo>
                <a:lnTo>
                  <a:pt x="0" y="30870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77" r="-312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1402" y="971550"/>
            <a:ext cx="15261052" cy="297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4"/>
              </a:lnSpc>
              <a:spcBef>
                <a:spcPct val="0"/>
              </a:spcBef>
            </a:pPr>
            <a:r>
              <a:rPr lang="en-US" sz="3424">
                <a:solidFill>
                  <a:srgbClr val="000000"/>
                </a:solidFill>
                <a:latin typeface="Montserrat"/>
              </a:rPr>
              <a:t>  Для создания программы были использованные такие средства как: </a:t>
            </a:r>
            <a:r>
              <a:rPr lang="en-US" sz="3424">
                <a:solidFill>
                  <a:srgbClr val="000000"/>
                </a:solidFill>
                <a:latin typeface="Montserrat Bold"/>
              </a:rPr>
              <a:t>Delphi 11.3</a:t>
            </a:r>
            <a:r>
              <a:rPr lang="en-US" sz="3424">
                <a:solidFill>
                  <a:srgbClr val="000000"/>
                </a:solidFill>
                <a:latin typeface="Montserrat"/>
              </a:rPr>
              <a:t>,  так как она является очень удобной и стабильной при создании приложения, </a:t>
            </a:r>
            <a:r>
              <a:rPr lang="en-US" sz="3424">
                <a:solidFill>
                  <a:srgbClr val="000000"/>
                </a:solidFill>
                <a:latin typeface="Montserrat Bold"/>
              </a:rPr>
              <a:t>Dr.Explain</a:t>
            </a:r>
            <a:r>
              <a:rPr lang="en-US" sz="3424">
                <a:solidFill>
                  <a:srgbClr val="000000"/>
                </a:solidFill>
                <a:latin typeface="Montserrat"/>
              </a:rPr>
              <a:t>, удобное средство для создания справочных систем, </a:t>
            </a:r>
            <a:r>
              <a:rPr lang="en-US" sz="3424">
                <a:solidFill>
                  <a:srgbClr val="000000"/>
                </a:solidFill>
                <a:latin typeface="Montserrat Bold"/>
              </a:rPr>
              <a:t>Smart Install Maker</a:t>
            </a:r>
            <a:r>
              <a:rPr lang="en-US" sz="3424">
                <a:solidFill>
                  <a:srgbClr val="000000"/>
                </a:solidFill>
                <a:latin typeface="Montserrat"/>
              </a:rPr>
              <a:t>, использована для создания дистрибутива приложения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4240784" y="-958058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9573478" y="232366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51886" y="4508938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3315" y="427540"/>
            <a:ext cx="18004685" cy="588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4"/>
              </a:lnSpc>
            </a:pPr>
            <a:r>
              <a:rPr lang="en-US" sz="4324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4324">
                <a:solidFill>
                  <a:srgbClr val="000000"/>
                </a:solidFill>
                <a:latin typeface="Montserrat Bold"/>
              </a:rPr>
              <a:t>Программный продукт должен позволять выполнять следующие действия:</a:t>
            </a:r>
          </a:p>
          <a:p>
            <a:pPr algn="l">
              <a:lnSpc>
                <a:spcPts val="5774"/>
              </a:lnSpc>
            </a:pPr>
            <a:r>
              <a:rPr lang="en-US" sz="4124">
                <a:solidFill>
                  <a:srgbClr val="000000"/>
                </a:solidFill>
                <a:latin typeface="Montserrat"/>
              </a:rPr>
              <a:t> -решение головоломок Судоку различных уровней сложности;</a:t>
            </a:r>
          </a:p>
          <a:p>
            <a:pPr algn="l">
              <a:lnSpc>
                <a:spcPts val="5774"/>
              </a:lnSpc>
            </a:pPr>
            <a:r>
              <a:rPr lang="en-US" sz="4124">
                <a:solidFill>
                  <a:srgbClr val="000000"/>
                </a:solidFill>
                <a:latin typeface="Montserrat"/>
              </a:rPr>
              <a:t> -проверка решения головоломок;</a:t>
            </a:r>
          </a:p>
          <a:p>
            <a:pPr algn="l">
              <a:lnSpc>
                <a:spcPts val="5774"/>
              </a:lnSpc>
            </a:pPr>
            <a:r>
              <a:rPr lang="en-US" sz="4124">
                <a:solidFill>
                  <a:srgbClr val="000000"/>
                </a:solidFill>
                <a:latin typeface="Montserrat"/>
              </a:rPr>
              <a:t> -настройка уровня сложности под индивидуальные предпочтения пользователя;</a:t>
            </a:r>
          </a:p>
          <a:p>
            <a:pPr algn="l">
              <a:lnSpc>
                <a:spcPts val="5774"/>
              </a:lnSpc>
            </a:pPr>
            <a:r>
              <a:rPr lang="en-US" sz="4124">
                <a:solidFill>
                  <a:srgbClr val="000000"/>
                </a:solidFill>
                <a:latin typeface="Montserrat"/>
              </a:rPr>
              <a:t> -просмотр справки;</a:t>
            </a:r>
          </a:p>
          <a:p>
            <a:pPr algn="l">
              <a:lnSpc>
                <a:spcPts val="60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3816350"/>
            <a:ext cx="18288000" cy="261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 При разработке данной программы многие возникающие ошибки и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uce"/>
              </a:rPr>
              <a:t>недоработки были исправлены на этапе реализации проекта. После завершения испытания реализации программы было проведено тщательное функциональное тестирование.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593725"/>
            <a:ext cx="18288000" cy="271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uce"/>
              </a:rPr>
              <a:t>Приложение выполнено в полном соответствии с требованиями, оно визуально понятно и удобно для пользователя. Кроме того, приложение не предъявляет высоких требований к характеристикам устройства для своей работы. Игра Судоку, благодаря своей универсальности и простоте правил, популярна среди пользователей всех возрастов, что является значительным преимуществом разработанного приложения.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80838" y="1693806"/>
            <a:ext cx="77263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Заключение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DAGI9OlAIrU</dc:identifier>
  <dcterms:modified xsi:type="dcterms:W3CDTF">2011-08-01T06:04:30Z</dcterms:modified>
  <cp:revision>1</cp:revision>
  <dc:title>Дисциплина “Основы алгоритмизации и программирования”</dc:title>
</cp:coreProperties>
</file>