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4" r:id="rId2"/>
  </p:sldMasterIdLst>
  <p:notesMasterIdLst>
    <p:notesMasterId r:id="rId42"/>
  </p:notesMasterIdLst>
  <p:sldIdLst>
    <p:sldId id="256" r:id="rId3"/>
    <p:sldId id="274" r:id="rId4"/>
    <p:sldId id="275" r:id="rId5"/>
    <p:sldId id="278" r:id="rId6"/>
    <p:sldId id="257" r:id="rId7"/>
    <p:sldId id="258" r:id="rId8"/>
    <p:sldId id="263" r:id="rId9"/>
    <p:sldId id="262" r:id="rId10"/>
    <p:sldId id="260" r:id="rId11"/>
    <p:sldId id="276" r:id="rId12"/>
    <p:sldId id="261" r:id="rId13"/>
    <p:sldId id="264" r:id="rId14"/>
    <p:sldId id="265" r:id="rId15"/>
    <p:sldId id="266" r:id="rId16"/>
    <p:sldId id="267" r:id="rId17"/>
    <p:sldId id="268" r:id="rId18"/>
    <p:sldId id="277" r:id="rId19"/>
    <p:sldId id="269" r:id="rId20"/>
    <p:sldId id="270" r:id="rId21"/>
    <p:sldId id="271" r:id="rId22"/>
    <p:sldId id="272" r:id="rId23"/>
    <p:sldId id="273" r:id="rId24"/>
    <p:sldId id="279" r:id="rId25"/>
    <p:sldId id="280" r:id="rId26"/>
    <p:sldId id="281" r:id="rId27"/>
    <p:sldId id="282" r:id="rId28"/>
    <p:sldId id="287" r:id="rId29"/>
    <p:sldId id="288" r:id="rId30"/>
    <p:sldId id="289" r:id="rId31"/>
    <p:sldId id="291" r:id="rId32"/>
    <p:sldId id="284" r:id="rId33"/>
    <p:sldId id="283" r:id="rId34"/>
    <p:sldId id="285" r:id="rId35"/>
    <p:sldId id="286" r:id="rId36"/>
    <p:sldId id="290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44C29-0E94-5248-94E0-555F08FE8979}" type="datetimeFigureOut">
              <a:rPr lang="ru-RU" smtClean="0"/>
              <a:t>2/11/16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B864F-D886-8F47-8380-6C714FCA1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73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https://davidwalsh.name/async-generators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3D895-F1C3-482A-8B35-8E0BAB2B19E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7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2/11/16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94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2/11/16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962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2/11/16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42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423520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2/11/16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945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2/11/16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962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2/11/16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42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64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60" r:id="rId33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JavaScript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ES6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EcmaScript</a:t>
            </a:r>
            <a:r>
              <a:rPr lang="en-US" sz="3600" dirty="0" smtClean="0"/>
              <a:t> </a:t>
            </a:r>
            <a:r>
              <a:rPr lang="en-US" sz="3600" dirty="0"/>
              <a:t>2015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838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New number functions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305342"/>
            <a:ext cx="87484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Number.isNaN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(42)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Number.isNaN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true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Number.isFinite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(Infinity)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Number.isFinite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(-Infinity)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Number.isFinite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Number.isFinite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(123)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true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Number.isSafeInteger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(42)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true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Number.isSafeInteger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(9007199254740992)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endParaRPr lang="en-US" dirty="0">
              <a:latin typeface="Monaco"/>
            </a:endParaRPr>
          </a:p>
          <a:p>
            <a:r>
              <a:rPr lang="da-DK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da-DK" dirty="0">
                <a:solidFill>
                  <a:srgbClr val="000000"/>
                </a:solidFill>
                <a:latin typeface="Monaco"/>
              </a:rPr>
              <a:t>(0.1 + 0.2 === 0.3) </a:t>
            </a:r>
            <a:r>
              <a:rPr lang="da-DK" dirty="0">
                <a:solidFill>
                  <a:srgbClr val="3F7F5F"/>
                </a:solidFill>
                <a:latin typeface="Monaco"/>
              </a:rPr>
              <a:t>// false</a:t>
            </a:r>
          </a:p>
          <a:p>
            <a:r>
              <a:rPr lang="da-DK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da-DK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Monaco"/>
              </a:rPr>
              <a:t>Math.abs</a:t>
            </a:r>
            <a:r>
              <a:rPr lang="da-DK" dirty="0">
                <a:solidFill>
                  <a:srgbClr val="000000"/>
                </a:solidFill>
                <a:latin typeface="Monaco"/>
              </a:rPr>
              <a:t>((0.1 + 0.2) - 0.3) &lt; </a:t>
            </a:r>
            <a:r>
              <a:rPr lang="da-DK" dirty="0" err="1">
                <a:solidFill>
                  <a:srgbClr val="000000"/>
                </a:solidFill>
                <a:latin typeface="Monaco"/>
              </a:rPr>
              <a:t>Number.EPSILON</a:t>
            </a:r>
            <a:r>
              <a:rPr lang="da-DK" dirty="0">
                <a:solidFill>
                  <a:srgbClr val="000000"/>
                </a:solidFill>
                <a:latin typeface="Monaco"/>
              </a:rPr>
              <a:t>) </a:t>
            </a:r>
            <a:endParaRPr lang="da-DK" dirty="0" smtClean="0">
              <a:solidFill>
                <a:srgbClr val="000000"/>
              </a:solidFill>
              <a:latin typeface="Monaco"/>
            </a:endParaRPr>
          </a:p>
          <a:p>
            <a:r>
              <a:rPr lang="da-DK" dirty="0" smtClean="0">
                <a:solidFill>
                  <a:srgbClr val="3F7F5F"/>
                </a:solidFill>
                <a:latin typeface="Monaco"/>
              </a:rPr>
              <a:t>/</a:t>
            </a:r>
            <a:r>
              <a:rPr lang="da-DK" dirty="0">
                <a:solidFill>
                  <a:srgbClr val="3F7F5F"/>
                </a:solidFill>
                <a:latin typeface="Monaco"/>
              </a:rPr>
              <a:t>/ true</a:t>
            </a:r>
          </a:p>
        </p:txBody>
      </p:sp>
    </p:spTree>
    <p:extLst>
      <p:ext uri="{BB962C8B-B14F-4D97-AF65-F5344CB8AC3E}">
        <p14:creationId xmlns:p14="http://schemas.microsoft.com/office/powerpoint/2010/main" val="361741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661620"/>
            <a:ext cx="3744416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b="1" dirty="0"/>
              <a:t>function</a:t>
            </a:r>
            <a:r>
              <a:rPr lang="en-US" dirty="0"/>
              <a:t> f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 = 7</a:t>
            </a:r>
            <a:r>
              <a:rPr lang="en-US" b="1" dirty="0"/>
              <a:t>,</a:t>
            </a:r>
            <a:r>
              <a:rPr lang="en-US" dirty="0"/>
              <a:t> z = 42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return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b="1" dirty="0"/>
              <a:t>+</a:t>
            </a:r>
            <a:r>
              <a:rPr lang="en-US" dirty="0"/>
              <a:t> y </a:t>
            </a:r>
            <a:r>
              <a:rPr lang="en-US" b="1" dirty="0"/>
              <a:t>+</a:t>
            </a:r>
            <a:r>
              <a:rPr lang="en-US" dirty="0"/>
              <a:t> z </a:t>
            </a:r>
            <a:endParaRPr lang="en-US" dirty="0" smtClean="0"/>
          </a:p>
          <a:p>
            <a:r>
              <a:rPr lang="en-US" b="1" dirty="0" smtClean="0"/>
              <a:t>}</a:t>
            </a:r>
            <a:r>
              <a:rPr lang="en-US" dirty="0" smtClean="0"/>
              <a:t> </a:t>
            </a:r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50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b="1" dirty="0"/>
          </a:p>
          <a:p>
            <a:r>
              <a:rPr lang="en-US" sz="2800" b="1" dirty="0">
                <a:solidFill>
                  <a:srgbClr val="EB571C"/>
                </a:solidFill>
              </a:rPr>
              <a:t>Rest </a:t>
            </a:r>
            <a:r>
              <a:rPr lang="en-US" sz="2800" b="1" dirty="0" smtClean="0">
                <a:solidFill>
                  <a:srgbClr val="EB571C"/>
                </a:solidFill>
              </a:rPr>
              <a:t>Parameters</a:t>
            </a:r>
            <a:br>
              <a:rPr lang="en-US" sz="2800" b="1" dirty="0" smtClean="0">
                <a:solidFill>
                  <a:srgbClr val="EB571C"/>
                </a:solidFill>
              </a:rPr>
            </a:br>
            <a:endParaRPr lang="en-US" sz="800" b="1" dirty="0">
              <a:solidFill>
                <a:srgbClr val="EB571C"/>
              </a:solidFill>
            </a:endParaRPr>
          </a:p>
          <a:p>
            <a:r>
              <a:rPr lang="en-US" b="1" dirty="0"/>
              <a:t>function</a:t>
            </a:r>
            <a:r>
              <a:rPr lang="en-US" dirty="0"/>
              <a:t> f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...</a:t>
            </a:r>
            <a:r>
              <a:rPr lang="en-US" dirty="0"/>
              <a:t>a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return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x </a:t>
            </a:r>
            <a:r>
              <a:rPr lang="en-US" b="1" dirty="0"/>
              <a:t>+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.</a:t>
            </a:r>
            <a:r>
              <a:rPr lang="en-US" dirty="0" err="1"/>
              <a:t>length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}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,</a:t>
            </a:r>
            <a:r>
              <a:rPr lang="en-US" dirty="0"/>
              <a:t> "hello"</a:t>
            </a:r>
            <a:r>
              <a:rPr lang="en-US" b="1" dirty="0"/>
              <a:t>,</a:t>
            </a:r>
            <a:r>
              <a:rPr lang="en-US" dirty="0"/>
              <a:t> true</a:t>
            </a:r>
            <a:r>
              <a:rPr lang="en-US" b="1" dirty="0"/>
              <a:t>,</a:t>
            </a:r>
            <a:r>
              <a:rPr lang="en-US" dirty="0"/>
              <a:t> 7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9 </a:t>
            </a:r>
            <a:endParaRPr lang="ru-RU" dirty="0" smtClean="0"/>
          </a:p>
          <a:p>
            <a:endParaRPr lang="en-US" dirty="0" smtClean="0"/>
          </a:p>
          <a:p>
            <a:r>
              <a:rPr lang="en-US" sz="2800" b="1" dirty="0">
                <a:solidFill>
                  <a:srgbClr val="EB571C"/>
                </a:solidFill>
              </a:rPr>
              <a:t>Spread </a:t>
            </a:r>
            <a:r>
              <a:rPr lang="en-US" sz="2800" b="1" dirty="0" smtClean="0">
                <a:solidFill>
                  <a:srgbClr val="EB571C"/>
                </a:solidFill>
              </a:rPr>
              <a:t>Operator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b="1" dirty="0"/>
          </a:p>
        </p:txBody>
      </p:sp>
      <p:sp>
        <p:nvSpPr>
          <p:cNvPr id="4" name="Rectangle 3"/>
          <p:cNvSpPr/>
          <p:nvPr/>
        </p:nvSpPr>
        <p:spPr>
          <a:xfrm>
            <a:off x="4067944" y="388977"/>
            <a:ext cx="507605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function</a:t>
            </a:r>
            <a:r>
              <a:rPr lang="en-US" dirty="0"/>
              <a:t> f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,</a:t>
            </a:r>
            <a:r>
              <a:rPr lang="en-US" dirty="0"/>
              <a:t> z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if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y </a:t>
            </a:r>
            <a:r>
              <a:rPr lang="en-US" b="1" dirty="0"/>
              <a:t>===</a:t>
            </a:r>
            <a:r>
              <a:rPr lang="en-US" dirty="0"/>
              <a:t> undefined</a:t>
            </a:r>
            <a:r>
              <a:rPr lang="en-US" b="1" dirty="0"/>
              <a:t>)</a:t>
            </a:r>
            <a:r>
              <a:rPr lang="en-US" dirty="0"/>
              <a:t> y</a:t>
            </a:r>
            <a:r>
              <a:rPr lang="en-US" b="1" dirty="0"/>
              <a:t> = </a:t>
            </a:r>
            <a:r>
              <a:rPr lang="en-US" dirty="0"/>
              <a:t>7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if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z </a:t>
            </a:r>
            <a:r>
              <a:rPr lang="en-US" b="1" dirty="0"/>
              <a:t>===</a:t>
            </a:r>
            <a:r>
              <a:rPr lang="en-US" dirty="0"/>
              <a:t> undefined</a:t>
            </a:r>
            <a:r>
              <a:rPr lang="en-US" b="1" dirty="0"/>
              <a:t>)</a:t>
            </a:r>
            <a:r>
              <a:rPr lang="en-US" dirty="0"/>
              <a:t> z</a:t>
            </a:r>
            <a:r>
              <a:rPr lang="en-US" b="1" dirty="0"/>
              <a:t> = </a:t>
            </a:r>
            <a:r>
              <a:rPr lang="en-US" dirty="0"/>
              <a:t>42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return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b="1" dirty="0"/>
              <a:t>+</a:t>
            </a:r>
            <a:r>
              <a:rPr lang="en-US" dirty="0"/>
              <a:t> y </a:t>
            </a:r>
            <a:r>
              <a:rPr lang="en-US" b="1" dirty="0"/>
              <a:t>+</a:t>
            </a:r>
            <a:r>
              <a:rPr lang="en-US" dirty="0"/>
              <a:t> z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50</a:t>
            </a:r>
            <a:r>
              <a:rPr lang="en-US" b="1" dirty="0" smtClean="0"/>
              <a:t>;</a:t>
            </a:r>
            <a:endParaRPr lang="ru-RU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/>
              <a:t>f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   return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x </a:t>
            </a:r>
            <a:r>
              <a:rPr lang="en-US" b="1" dirty="0"/>
              <a:t>+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dirty="0" smtClean="0"/>
              <a:t>(a</a:t>
            </a:r>
            <a:r>
              <a:rPr lang="en-US" b="1" dirty="0" smtClean="0"/>
              <a:t>.</a:t>
            </a:r>
            <a:r>
              <a:rPr lang="en-US" dirty="0" smtClean="0"/>
              <a:t>length-2)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}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,</a:t>
            </a:r>
            <a:r>
              <a:rPr lang="en-US" dirty="0"/>
              <a:t> "hello"</a:t>
            </a:r>
            <a:r>
              <a:rPr lang="en-US" b="1" dirty="0"/>
              <a:t>,</a:t>
            </a:r>
            <a:r>
              <a:rPr lang="en-US" dirty="0"/>
              <a:t> true</a:t>
            </a:r>
            <a:r>
              <a:rPr lang="en-US" b="1" dirty="0"/>
              <a:t>,</a:t>
            </a:r>
            <a:r>
              <a:rPr lang="en-US" dirty="0"/>
              <a:t> 7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9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95536" y="5373216"/>
            <a:ext cx="7600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b="1" dirty="0" smtClean="0"/>
              <a:t> = [</a:t>
            </a:r>
            <a:r>
              <a:rPr lang="en-US" dirty="0" smtClean="0"/>
              <a:t> "hello"</a:t>
            </a:r>
            <a:r>
              <a:rPr lang="en-US" b="1" dirty="0" smtClean="0"/>
              <a:t>,</a:t>
            </a:r>
            <a:r>
              <a:rPr lang="en-US" dirty="0" smtClean="0"/>
              <a:t> true</a:t>
            </a:r>
            <a:r>
              <a:rPr lang="en-US" b="1" dirty="0" smtClean="0"/>
              <a:t>,</a:t>
            </a:r>
            <a:r>
              <a:rPr lang="en-US" dirty="0" smtClean="0"/>
              <a:t> 7 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other</a:t>
            </a:r>
            <a:r>
              <a:rPr lang="en-US" b="1" dirty="0" smtClean="0"/>
              <a:t> = [</a:t>
            </a:r>
            <a:r>
              <a:rPr lang="en-US" dirty="0" smtClean="0"/>
              <a:t> 1</a:t>
            </a:r>
            <a:r>
              <a:rPr lang="en-US" b="1" dirty="0" smtClean="0"/>
              <a:t>,</a:t>
            </a:r>
            <a:r>
              <a:rPr lang="en-US" dirty="0" smtClean="0"/>
              <a:t> 2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...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b="1" dirty="0" smtClean="0"/>
              <a:t>]</a:t>
            </a:r>
            <a:r>
              <a:rPr lang="en-US" i="1" dirty="0" smtClean="0"/>
              <a:t> // [ 1, 2, "hello", true, 7 ]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 smtClean="0"/>
              <a:t>,</a:t>
            </a:r>
            <a:r>
              <a:rPr lang="en-US" dirty="0" smtClean="0"/>
              <a:t> 2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...</a:t>
            </a:r>
            <a:r>
              <a:rPr lang="en-US" dirty="0" err="1" smtClean="0"/>
              <a:t>params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b="1" dirty="0" smtClean="0"/>
              <a:t>===</a:t>
            </a:r>
            <a:r>
              <a:rPr lang="en-US" dirty="0" smtClean="0"/>
              <a:t> 9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260648"/>
            <a:ext cx="4495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srgbClr val="EB571C"/>
                </a:solidFill>
              </a:rPr>
              <a:t>Default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144028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332656"/>
            <a:ext cx="8496944" cy="637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Using this in callbacks</a:t>
            </a:r>
          </a:p>
          <a:p>
            <a:endParaRPr lang="en-US" sz="200" dirty="0" smtClean="0"/>
          </a:p>
          <a:p>
            <a:r>
              <a:rPr lang="en-US" dirty="0" err="1" smtClean="0"/>
              <a:t>arr</a:t>
            </a:r>
            <a:r>
              <a:rPr lang="en-US" dirty="0" smtClean="0"/>
              <a:t> = [1,2,3];</a:t>
            </a:r>
          </a:p>
          <a:p>
            <a:r>
              <a:rPr lang="en-US" dirty="0" err="1" smtClean="0"/>
              <a:t>arr.summarize</a:t>
            </a:r>
            <a:r>
              <a:rPr lang="en-US" dirty="0" smtClean="0"/>
              <a:t> = function() {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this.sum</a:t>
            </a:r>
            <a:r>
              <a:rPr lang="en-US" dirty="0" smtClean="0"/>
              <a:t> = 0;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this.forEach</a:t>
            </a:r>
            <a:r>
              <a:rPr lang="en-US" dirty="0" smtClean="0"/>
              <a:t>(function(e) { </a:t>
            </a:r>
            <a:r>
              <a:rPr lang="en-US" dirty="0" err="1" smtClean="0"/>
              <a:t>this.sum</a:t>
            </a:r>
            <a:r>
              <a:rPr lang="en-US" dirty="0" smtClean="0"/>
              <a:t> = </a:t>
            </a:r>
            <a:r>
              <a:rPr lang="en-US" dirty="0" err="1" smtClean="0"/>
              <a:t>this.sum+e</a:t>
            </a:r>
            <a:r>
              <a:rPr lang="en-US" dirty="0" smtClean="0"/>
              <a:t>; } ); </a:t>
            </a:r>
          </a:p>
          <a:p>
            <a:r>
              <a:rPr lang="en-US" dirty="0" smtClean="0"/>
              <a:t>   // </a:t>
            </a:r>
            <a:r>
              <a:rPr lang="en-US" i="1" dirty="0" smtClean="0"/>
              <a:t>Callbacks are executed in their own context, this points to </a:t>
            </a:r>
            <a:r>
              <a:rPr lang="en-US" b="1" i="1" dirty="0" smtClean="0"/>
              <a:t>function</a:t>
            </a:r>
            <a:r>
              <a:rPr lang="en-US" i="1" dirty="0" smtClean="0"/>
              <a:t>, not </a:t>
            </a:r>
            <a:r>
              <a:rPr lang="en-US" b="1" i="1" dirty="0" err="1" smtClean="0"/>
              <a:t>arr</a:t>
            </a:r>
            <a:endParaRPr lang="en-US" b="1" dirty="0" smtClean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b="1" i="1" dirty="0" smtClean="0">
                <a:solidFill>
                  <a:srgbClr val="EB571C"/>
                </a:solidFill>
              </a:rPr>
              <a:t>workaround:</a:t>
            </a:r>
          </a:p>
          <a:p>
            <a:r>
              <a:rPr lang="en-US" dirty="0" err="1" smtClean="0"/>
              <a:t>arr.summarize</a:t>
            </a:r>
            <a:r>
              <a:rPr lang="en-US" dirty="0" smtClean="0"/>
              <a:t> = function() {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this.sum</a:t>
            </a:r>
            <a:r>
              <a:rPr lang="en-US" dirty="0" smtClean="0"/>
              <a:t> = 0;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self = this;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this.forEach</a:t>
            </a:r>
            <a:r>
              <a:rPr lang="en-US" dirty="0" smtClean="0"/>
              <a:t>(function(e) { </a:t>
            </a:r>
            <a:r>
              <a:rPr lang="en-US" dirty="0" err="1" smtClean="0"/>
              <a:t>self.sum</a:t>
            </a:r>
            <a:r>
              <a:rPr lang="en-US" dirty="0" smtClean="0"/>
              <a:t> = </a:t>
            </a:r>
            <a:r>
              <a:rPr lang="en-US" dirty="0" err="1" smtClean="0"/>
              <a:t>self.sum+e</a:t>
            </a:r>
            <a:r>
              <a:rPr lang="en-US" dirty="0" smtClean="0"/>
              <a:t>; } );</a:t>
            </a:r>
          </a:p>
          <a:p>
            <a:r>
              <a:rPr lang="en-US" dirty="0" smtClean="0"/>
              <a:t>}</a:t>
            </a:r>
          </a:p>
          <a:p>
            <a:r>
              <a:rPr lang="en-US" b="1" i="1" dirty="0" smtClean="0">
                <a:solidFill>
                  <a:srgbClr val="EB571C"/>
                </a:solidFill>
              </a:rPr>
              <a:t>another workaround: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this.forEach</a:t>
            </a:r>
            <a:r>
              <a:rPr lang="en-US" dirty="0" smtClean="0"/>
              <a:t>(function(e) { </a:t>
            </a:r>
            <a:r>
              <a:rPr lang="en-US" dirty="0" err="1" smtClean="0"/>
              <a:t>this.sum</a:t>
            </a:r>
            <a:r>
              <a:rPr lang="en-US" dirty="0" smtClean="0"/>
              <a:t> = </a:t>
            </a:r>
            <a:r>
              <a:rPr lang="en-US" dirty="0" err="1" smtClean="0"/>
              <a:t>this.sum+e</a:t>
            </a:r>
            <a:r>
              <a:rPr lang="en-US" dirty="0" smtClean="0"/>
              <a:t>; }.bind(this) );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EB571C"/>
                </a:solidFill>
              </a:rPr>
              <a:t>lexical </a:t>
            </a:r>
            <a:r>
              <a:rPr lang="en-US" sz="2400" b="1" dirty="0">
                <a:solidFill>
                  <a:srgbClr val="EB571C"/>
                </a:solidFill>
              </a:rPr>
              <a:t>scoping “</a:t>
            </a:r>
            <a:r>
              <a:rPr lang="en-US" sz="2400" b="1" dirty="0" smtClean="0">
                <a:solidFill>
                  <a:srgbClr val="EB571C"/>
                </a:solidFill>
              </a:rPr>
              <a:t>this”</a:t>
            </a:r>
            <a:endParaRPr lang="en-US" dirty="0" smtClean="0">
              <a:solidFill>
                <a:srgbClr val="EB571C"/>
              </a:solidFill>
            </a:endParaRPr>
          </a:p>
          <a:p>
            <a:r>
              <a:rPr lang="en-US" dirty="0" err="1" smtClean="0"/>
              <a:t>arr.summarize</a:t>
            </a:r>
            <a:r>
              <a:rPr lang="en-US" dirty="0" smtClean="0"/>
              <a:t> = function() {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this.sum</a:t>
            </a:r>
            <a:r>
              <a:rPr lang="en-US" dirty="0" smtClean="0"/>
              <a:t> = 0; 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this.forEach</a:t>
            </a:r>
            <a:r>
              <a:rPr lang="en-US" dirty="0" smtClean="0"/>
              <a:t>(e=&gt;{ </a:t>
            </a:r>
            <a:r>
              <a:rPr lang="en-US" dirty="0" err="1" smtClean="0"/>
              <a:t>this.sum</a:t>
            </a:r>
            <a:r>
              <a:rPr lang="en-US" dirty="0" smtClean="0"/>
              <a:t> = </a:t>
            </a:r>
            <a:r>
              <a:rPr lang="en-US" dirty="0" err="1" smtClean="0"/>
              <a:t>this.sum+e</a:t>
            </a:r>
            <a:r>
              <a:rPr lang="en-US" dirty="0" smtClean="0"/>
              <a:t>; });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553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395536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Using classes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833221"/>
            <a:ext cx="7128792" cy="634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constructor (id, x, y)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.id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id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.move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(x, y)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move (x, y)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.x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x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.y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y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4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800" b="1" dirty="0" smtClean="0">
                <a:solidFill>
                  <a:srgbClr val="EB571C"/>
                </a:solidFill>
              </a:rPr>
              <a:t>Inheritance</a:t>
            </a:r>
            <a:endParaRPr lang="en-US" sz="2800" dirty="0">
              <a:solidFill>
                <a:srgbClr val="EB571C"/>
              </a:solidFill>
              <a:latin typeface="Monaco"/>
            </a:endParaRPr>
          </a:p>
          <a:p>
            <a:endParaRPr lang="en-US" sz="1400" dirty="0" smtClean="0"/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Rectangle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constructor (id, x, y, width, height) {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4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400" b="1" dirty="0">
                <a:solidFill>
                  <a:srgbClr val="000000"/>
                </a:solidFill>
                <a:latin typeface="Monaco"/>
              </a:rPr>
              <a:t>(id, x, y)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.width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 = width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.height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height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Circle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constructor (id, x, y, radius) {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4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400" b="1" dirty="0">
                <a:solidFill>
                  <a:srgbClr val="000000"/>
                </a:solidFill>
                <a:latin typeface="Monaco"/>
              </a:rPr>
              <a:t>(id, x, y)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s-ES_tradnl" sz="1400" b="1" dirty="0" err="1">
                <a:solidFill>
                  <a:srgbClr val="000000"/>
                </a:solidFill>
                <a:latin typeface="Monaco"/>
              </a:rPr>
              <a:t>.radius</a:t>
            </a:r>
            <a:r>
              <a:rPr lang="es-ES_tradnl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s-ES_tradnl" sz="1400" b="1" dirty="0" err="1">
                <a:solidFill>
                  <a:srgbClr val="000000"/>
                </a:solidFill>
                <a:latin typeface="Monaco"/>
              </a:rPr>
              <a:t>radius</a:t>
            </a:r>
            <a:endParaRPr lang="es-ES_tradnl" sz="1400" b="1" dirty="0">
              <a:solidFill>
                <a:srgbClr val="000000"/>
              </a:solidFill>
              <a:latin typeface="Monaco"/>
            </a:endParaRP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}</a:t>
            </a:r>
            <a:endParaRPr lang="ru-RU" sz="1400" dirty="0"/>
          </a:p>
          <a:p>
            <a:endParaRPr lang="en-US" sz="1400" dirty="0"/>
          </a:p>
          <a:p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89303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Shape =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(id, x, y)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.id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id;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.move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(x, y);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Shape.prototype.move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(x, y)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.x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x;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.y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y;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6389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1560" y="811732"/>
            <a:ext cx="9001000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…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`Shape(${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.id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})`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Rectangle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constructor (id, x, y, width, height)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(id, x, y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) </a:t>
            </a:r>
          </a:p>
          <a:p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	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...</a:t>
            </a:r>
          </a:p>
          <a:p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s-ES_tradnl" sz="1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s-ES_tradnl" sz="1600" dirty="0">
              <a:solidFill>
                <a:srgbClr val="000000"/>
              </a:solidFill>
              <a:latin typeface="Monaco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Monaco"/>
              </a:rPr>
              <a:t>toString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 ()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return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b="1" dirty="0" err="1">
                <a:solidFill>
                  <a:srgbClr val="2A00FF"/>
                </a:solidFill>
                <a:latin typeface="Monaco"/>
              </a:rPr>
              <a:t>Rectangle</a:t>
            </a:r>
            <a:r>
              <a:rPr lang="es-ES_tradnl" sz="1600" b="1" dirty="0">
                <a:solidFill>
                  <a:srgbClr val="2A00FF"/>
                </a:solidFill>
                <a:latin typeface="Monaco"/>
              </a:rPr>
              <a:t> &gt; "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600" b="1" dirty="0" err="1">
                <a:solidFill>
                  <a:srgbClr val="000000"/>
                </a:solidFill>
                <a:latin typeface="Monaco"/>
              </a:rPr>
              <a:t>.toString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class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 err="1">
                <a:solidFill>
                  <a:srgbClr val="000000"/>
                </a:solidFill>
                <a:latin typeface="Monaco"/>
              </a:rPr>
              <a:t>Circle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extends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 err="1">
                <a:solidFill>
                  <a:srgbClr val="000000"/>
                </a:solidFill>
                <a:latin typeface="Monaco"/>
              </a:rPr>
              <a:t>Shape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constructor (id, x, y, </a:t>
            </a:r>
            <a:r>
              <a:rPr lang="es-ES_tradnl" sz="1600" dirty="0" err="1">
                <a:solidFill>
                  <a:srgbClr val="000000"/>
                </a:solidFill>
                <a:latin typeface="Monaco"/>
              </a:rPr>
              <a:t>radius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(id, x, y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	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...</a:t>
            </a:r>
            <a:endParaRPr lang="es-ES_tradnl" sz="1600" b="1" dirty="0">
              <a:solidFill>
                <a:srgbClr val="000000"/>
              </a:solidFill>
              <a:latin typeface="Monaco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es-ES_tradnl" sz="1600" dirty="0">
              <a:solidFill>
                <a:srgbClr val="000000"/>
              </a:solidFill>
              <a:latin typeface="Monaco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Monaco"/>
              </a:rPr>
              <a:t>toString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 ()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return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b="1" dirty="0" err="1">
                <a:solidFill>
                  <a:srgbClr val="2A00FF"/>
                </a:solidFill>
                <a:latin typeface="Monaco"/>
              </a:rPr>
              <a:t>Circle</a:t>
            </a:r>
            <a:r>
              <a:rPr lang="es-ES_tradnl" sz="1600" b="1" dirty="0">
                <a:solidFill>
                  <a:srgbClr val="2A00FF"/>
                </a:solidFill>
                <a:latin typeface="Monaco"/>
              </a:rPr>
              <a:t> &gt; "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600" b="1" dirty="0" err="1">
                <a:solidFill>
                  <a:srgbClr val="000000"/>
                </a:solidFill>
                <a:latin typeface="Monaco"/>
              </a:rPr>
              <a:t>.toString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  <p:sp>
        <p:nvSpPr>
          <p:cNvPr id="4" name="Rectangle 2"/>
          <p:cNvSpPr/>
          <p:nvPr/>
        </p:nvSpPr>
        <p:spPr>
          <a:xfrm>
            <a:off x="395536" y="241484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Base class access</a:t>
            </a:r>
          </a:p>
        </p:txBody>
      </p:sp>
    </p:spTree>
    <p:extLst>
      <p:ext uri="{BB962C8B-B14F-4D97-AF65-F5344CB8AC3E}">
        <p14:creationId xmlns:p14="http://schemas.microsoft.com/office/powerpoint/2010/main" val="59438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657263"/>
            <a:ext cx="8424936" cy="5940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Circle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   static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defaultCircle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Circle(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"default"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0, 0, 100)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defRectangle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Rectangle.defaultRectangle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defCircle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   =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Circle.defaultCircle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16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800" b="1" dirty="0" smtClean="0">
                <a:solidFill>
                  <a:srgbClr val="EB571C"/>
                </a:solidFill>
              </a:rPr>
              <a:t>Getters/setters</a:t>
            </a:r>
            <a:endParaRPr lang="en-US" sz="2800" b="1" dirty="0">
              <a:solidFill>
                <a:srgbClr val="EB571C"/>
              </a:solidFill>
              <a:latin typeface="Monaco"/>
            </a:endParaRPr>
          </a:p>
          <a:p>
            <a:endParaRPr lang="en-US" sz="5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Rectangle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constructor (width, height)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._width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 = width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._height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height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set width  (width)  {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._width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width   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get width  ()       {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._width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   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set height (height) {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._height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height 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get height ()       {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._height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  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get area   ()       {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._width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*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._height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r =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Rectangle(50, 20)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r.area === 1000</a:t>
            </a:r>
            <a:endParaRPr lang="ru-RU" sz="1600" dirty="0"/>
          </a:p>
        </p:txBody>
      </p:sp>
      <p:sp>
        <p:nvSpPr>
          <p:cNvPr id="3" name="Rectangle 2"/>
          <p:cNvSpPr/>
          <p:nvPr/>
        </p:nvSpPr>
        <p:spPr>
          <a:xfrm>
            <a:off x="539552" y="18864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157634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646811"/>
            <a:ext cx="8208912" cy="5801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Monaco"/>
              </a:rPr>
              <a:t>//lib/</a:t>
            </a:r>
            <a:r>
              <a:rPr lang="en-US" sz="1600" dirty="0" err="1">
                <a:solidFill>
                  <a:srgbClr val="3F7F5F"/>
                </a:solidFill>
                <a:latin typeface="Monaco"/>
              </a:rPr>
              <a:t>math.js</a:t>
            </a:r>
            <a:endParaRPr lang="en-US" sz="1600" dirty="0">
              <a:solidFill>
                <a:srgbClr val="3F7F5F"/>
              </a:solidFill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export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sum (x, y) {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x + y }</a:t>
            </a:r>
          </a:p>
          <a:p>
            <a:r>
              <a:rPr lang="da-DK" sz="1600" b="1" dirty="0" err="1">
                <a:solidFill>
                  <a:srgbClr val="7F0055"/>
                </a:solidFill>
                <a:latin typeface="Monaco"/>
              </a:rPr>
              <a:t>export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600" b="1" dirty="0">
                <a:solidFill>
                  <a:srgbClr val="7F0055"/>
                </a:solidFill>
                <a:latin typeface="Monaco"/>
              </a:rPr>
              <a:t>var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pi = 3.141593</a:t>
            </a:r>
          </a:p>
          <a:p>
            <a:endParaRPr lang="da-DK" sz="1600" dirty="0">
              <a:latin typeface="Monaco"/>
            </a:endParaRPr>
          </a:p>
          <a:p>
            <a:r>
              <a:rPr lang="da-DK" sz="1600" dirty="0">
                <a:solidFill>
                  <a:srgbClr val="3F7F5F"/>
                </a:solidFill>
                <a:latin typeface="Monaco"/>
              </a:rPr>
              <a:t>//  </a:t>
            </a:r>
            <a:r>
              <a:rPr lang="da-DK" sz="1600" dirty="0" err="1">
                <a:solidFill>
                  <a:srgbClr val="3F7F5F"/>
                </a:solidFill>
                <a:latin typeface="Monaco"/>
              </a:rPr>
              <a:t>someApp.js</a:t>
            </a:r>
            <a:endParaRPr lang="da-DK" sz="1600" dirty="0">
              <a:solidFill>
                <a:srgbClr val="3F7F5F"/>
              </a:solidFill>
              <a:latin typeface="Monaco"/>
            </a:endParaRPr>
          </a:p>
          <a:p>
            <a:r>
              <a:rPr lang="da-DK" sz="1600" b="1" dirty="0">
                <a:solidFill>
                  <a:srgbClr val="7F0055"/>
                </a:solidFill>
                <a:latin typeface="Monaco"/>
              </a:rPr>
              <a:t>import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* as </a:t>
            </a:r>
            <a:r>
              <a:rPr lang="da-DK" sz="1600" b="1" dirty="0" err="1">
                <a:solidFill>
                  <a:srgbClr val="000000"/>
                </a:solidFill>
                <a:latin typeface="Monaco"/>
              </a:rPr>
              <a:t>math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from 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a-DK" sz="1600" b="1" dirty="0" err="1">
                <a:solidFill>
                  <a:srgbClr val="2A00FF"/>
                </a:solidFill>
                <a:latin typeface="Monaco"/>
              </a:rPr>
              <a:t>lib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/</a:t>
            </a:r>
            <a:r>
              <a:rPr lang="da-DK" sz="1600" b="1" dirty="0" err="1">
                <a:solidFill>
                  <a:srgbClr val="2A00FF"/>
                </a:solidFill>
                <a:latin typeface="Monaco"/>
              </a:rPr>
              <a:t>math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600" dirty="0">
                <a:solidFill>
                  <a:srgbClr val="2A00FF"/>
                </a:solidFill>
                <a:latin typeface="Monaco"/>
              </a:rPr>
              <a:t>"2π = "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da-DK" sz="1600" dirty="0" err="1">
                <a:solidFill>
                  <a:srgbClr val="000000"/>
                </a:solidFill>
                <a:latin typeface="Monaco"/>
              </a:rPr>
              <a:t>math.sum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Monaco"/>
              </a:rPr>
              <a:t>math.pi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da-DK" sz="1600" dirty="0" err="1">
                <a:solidFill>
                  <a:srgbClr val="000000"/>
                </a:solidFill>
                <a:latin typeface="Monaco"/>
              </a:rPr>
              <a:t>math.pi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))</a:t>
            </a:r>
          </a:p>
          <a:p>
            <a:endParaRPr lang="da-DK" sz="1600" dirty="0">
              <a:latin typeface="Monaco"/>
            </a:endParaRPr>
          </a:p>
          <a:p>
            <a:r>
              <a:rPr lang="da-DK" sz="1600" dirty="0">
                <a:solidFill>
                  <a:srgbClr val="3F7F5F"/>
                </a:solidFill>
                <a:latin typeface="Monaco"/>
              </a:rPr>
              <a:t>//  </a:t>
            </a:r>
            <a:r>
              <a:rPr lang="da-DK" sz="1600" dirty="0" err="1">
                <a:solidFill>
                  <a:srgbClr val="3F7F5F"/>
                </a:solidFill>
                <a:latin typeface="Monaco"/>
              </a:rPr>
              <a:t>otherApp.js</a:t>
            </a:r>
            <a:endParaRPr lang="da-DK" sz="1600" dirty="0">
              <a:solidFill>
                <a:srgbClr val="3F7F5F"/>
              </a:solidFill>
              <a:latin typeface="Monaco"/>
            </a:endParaRPr>
          </a:p>
          <a:p>
            <a:r>
              <a:rPr lang="da-DK" sz="1600" b="1" dirty="0">
                <a:solidFill>
                  <a:srgbClr val="7F0055"/>
                </a:solidFill>
                <a:latin typeface="Monaco"/>
              </a:rPr>
              <a:t>import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{ sum, pi } from 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a-DK" sz="1600" b="1" dirty="0" err="1">
                <a:solidFill>
                  <a:srgbClr val="2A00FF"/>
                </a:solidFill>
                <a:latin typeface="Monaco"/>
              </a:rPr>
              <a:t>lib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/</a:t>
            </a:r>
            <a:r>
              <a:rPr lang="da-DK" sz="1600" b="1" dirty="0" err="1">
                <a:solidFill>
                  <a:srgbClr val="2A00FF"/>
                </a:solidFill>
                <a:latin typeface="Monaco"/>
              </a:rPr>
              <a:t>math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el-GR" sz="1600" dirty="0">
                <a:solidFill>
                  <a:srgbClr val="000000"/>
                </a:solidFill>
                <a:latin typeface="Monaco"/>
              </a:rPr>
              <a:t>console.log(</a:t>
            </a:r>
            <a:r>
              <a:rPr lang="el-GR" sz="1600" dirty="0">
                <a:solidFill>
                  <a:srgbClr val="2A00FF"/>
                </a:solidFill>
                <a:latin typeface="Monaco"/>
              </a:rPr>
              <a:t>"2π = "</a:t>
            </a:r>
            <a:r>
              <a:rPr lang="el-GR" sz="1600" dirty="0">
                <a:solidFill>
                  <a:srgbClr val="000000"/>
                </a:solidFill>
                <a:latin typeface="Monaco"/>
              </a:rPr>
              <a:t> + sum(pi, pi)</a:t>
            </a:r>
            <a:r>
              <a:rPr lang="el-GR" sz="1600" dirty="0" smtClean="0">
                <a:solidFill>
                  <a:srgbClr val="000000"/>
                </a:solidFill>
                <a:latin typeface="Monaco"/>
              </a:rPr>
              <a:t>)</a:t>
            </a:r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rgbClr val="EB571C"/>
                </a:solidFill>
              </a:rPr>
              <a:t>Marking a value as the default exported </a:t>
            </a:r>
            <a:r>
              <a:rPr lang="en-US" sz="2800" b="1" dirty="0" smtClean="0">
                <a:solidFill>
                  <a:srgbClr val="EB571C"/>
                </a:solidFill>
              </a:rPr>
              <a:t>value</a:t>
            </a: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rgbClr val="3F7F5F"/>
                </a:solidFill>
                <a:latin typeface="Monaco"/>
              </a:rPr>
              <a:t>//  lib/</a:t>
            </a:r>
            <a:r>
              <a:rPr lang="en-US" sz="1600" dirty="0" err="1">
                <a:solidFill>
                  <a:srgbClr val="3F7F5F"/>
                </a:solidFill>
                <a:latin typeface="Monaco"/>
              </a:rPr>
              <a:t>mathplusplus.js</a:t>
            </a:r>
            <a:endParaRPr lang="en-US" sz="1600" dirty="0">
              <a:solidFill>
                <a:srgbClr val="3F7F5F"/>
              </a:solidFill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export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* from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"lib/math"</a:t>
            </a:r>
          </a:p>
          <a:p>
            <a:r>
              <a:rPr lang="pt-BR" sz="1600" b="1" dirty="0" err="1">
                <a:solidFill>
                  <a:srgbClr val="7F0055"/>
                </a:solidFill>
                <a:latin typeface="Monaco"/>
              </a:rPr>
              <a:t>export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Monaco"/>
              </a:rPr>
              <a:t>var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e = 2.71828182846</a:t>
            </a:r>
          </a:p>
          <a:p>
            <a:r>
              <a:rPr lang="pt-BR" sz="1600" b="1" dirty="0" err="1">
                <a:solidFill>
                  <a:srgbClr val="7F0055"/>
                </a:solidFill>
                <a:latin typeface="Monaco"/>
              </a:rPr>
              <a:t>export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Monaco"/>
              </a:rPr>
              <a:t>default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x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) =&gt; 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Math.exp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x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pt-BR" sz="1600" dirty="0">
              <a:latin typeface="Monaco"/>
            </a:endParaRPr>
          </a:p>
          <a:p>
            <a:r>
              <a:rPr lang="pt-BR" sz="1600" dirty="0">
                <a:solidFill>
                  <a:srgbClr val="3F7F5F"/>
                </a:solidFill>
                <a:latin typeface="Monaco"/>
              </a:rPr>
              <a:t>//  </a:t>
            </a:r>
            <a:r>
              <a:rPr lang="pt-BR" sz="1600" dirty="0" err="1">
                <a:solidFill>
                  <a:srgbClr val="3F7F5F"/>
                </a:solidFill>
                <a:latin typeface="Monaco"/>
              </a:rPr>
              <a:t>someApp.js</a:t>
            </a:r>
            <a:endParaRPr lang="pt-BR" sz="1600" dirty="0">
              <a:solidFill>
                <a:srgbClr val="3F7F5F"/>
              </a:solidFill>
              <a:latin typeface="Monaco"/>
            </a:endParaRPr>
          </a:p>
          <a:p>
            <a:r>
              <a:rPr lang="pt-BR" sz="1600" b="1" dirty="0" err="1">
                <a:solidFill>
                  <a:srgbClr val="7F0055"/>
                </a:solidFill>
                <a:latin typeface="Monaco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exp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, { 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pi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, e } 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pt-BR" sz="1600" b="1" dirty="0" err="1">
                <a:solidFill>
                  <a:srgbClr val="2A00FF"/>
                </a:solidFill>
                <a:latin typeface="Monaco"/>
              </a:rPr>
              <a:t>lib</a:t>
            </a:r>
            <a:r>
              <a:rPr lang="pt-BR" sz="1600" b="1" dirty="0">
                <a:solidFill>
                  <a:srgbClr val="2A00FF"/>
                </a:solidFill>
                <a:latin typeface="Monaco"/>
              </a:rPr>
              <a:t>/</a:t>
            </a:r>
            <a:r>
              <a:rPr lang="pt-BR" sz="1600" b="1" dirty="0" err="1">
                <a:solidFill>
                  <a:srgbClr val="2A00FF"/>
                </a:solidFill>
                <a:latin typeface="Monaco"/>
              </a:rPr>
              <a:t>mathplusplus</a:t>
            </a:r>
            <a:r>
              <a:rPr lang="pt-BR" sz="1600" b="1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el-GR" sz="1600" dirty="0">
                <a:solidFill>
                  <a:srgbClr val="000000"/>
                </a:solidFill>
                <a:latin typeface="Monaco"/>
              </a:rPr>
              <a:t>console.log(</a:t>
            </a:r>
            <a:r>
              <a:rPr lang="el-GR" sz="1600" dirty="0">
                <a:solidFill>
                  <a:srgbClr val="2A00FF"/>
                </a:solidFill>
                <a:latin typeface="Monaco"/>
              </a:rPr>
              <a:t>"e^{π} = "</a:t>
            </a:r>
            <a:r>
              <a:rPr lang="el-GR" sz="1600" dirty="0">
                <a:solidFill>
                  <a:srgbClr val="000000"/>
                </a:solidFill>
                <a:latin typeface="Monaco"/>
              </a:rPr>
              <a:t> + exp(pi))</a:t>
            </a:r>
            <a:endParaRPr lang="ru-RU" sz="1600" dirty="0"/>
          </a:p>
        </p:txBody>
      </p:sp>
      <p:sp>
        <p:nvSpPr>
          <p:cNvPr id="3" name="Rectangle 2"/>
          <p:cNvSpPr/>
          <p:nvPr/>
        </p:nvSpPr>
        <p:spPr>
          <a:xfrm>
            <a:off x="755576" y="116632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Modules import/export</a:t>
            </a:r>
          </a:p>
        </p:txBody>
      </p:sp>
    </p:spTree>
    <p:extLst>
      <p:ext uri="{BB962C8B-B14F-4D97-AF65-F5344CB8AC3E}">
        <p14:creationId xmlns:p14="http://schemas.microsoft.com/office/powerpoint/2010/main" val="223596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1268760"/>
            <a:ext cx="8820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msgAfterTimeout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, who, timeout)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onaco"/>
              </a:rPr>
              <a:t> return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Promise((resolve, reject) =&gt; {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(() =&gt; resolve(`${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} Hello ${who}!`), timeout)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msgAfterTimeout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"Foo"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100).then((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=&gt;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msgAfterTimeout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"Bar"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200)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).then((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=&gt;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(`done after 300ms:${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}`)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4" name="Rectangle 2"/>
          <p:cNvSpPr/>
          <p:nvPr/>
        </p:nvSpPr>
        <p:spPr>
          <a:xfrm>
            <a:off x="251520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Promises: built-in support</a:t>
            </a:r>
          </a:p>
        </p:txBody>
      </p:sp>
    </p:spTree>
    <p:extLst>
      <p:ext uri="{BB962C8B-B14F-4D97-AF65-F5344CB8AC3E}">
        <p14:creationId xmlns:p14="http://schemas.microsoft.com/office/powerpoint/2010/main" val="70916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998725"/>
            <a:ext cx="63904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* range (start, end, step)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(start &lt; end) {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tr-TR" sz="1600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 start</a:t>
            </a:r>
          </a:p>
          <a:p>
            <a:r>
              <a:rPr lang="hu-HU" sz="1600" dirty="0">
                <a:solidFill>
                  <a:srgbClr val="000000"/>
                </a:solidFill>
                <a:latin typeface="Monaco"/>
              </a:rPr>
              <a:t>        start += step</a:t>
            </a:r>
          </a:p>
          <a:p>
            <a:r>
              <a:rPr lang="hu-HU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hu-HU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hu-HU" sz="1600" dirty="0"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(let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of range(0, 10, 2))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// 0, 2, 4, 6, 8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onaco"/>
            </a:endParaRPr>
          </a:p>
          <a:p>
            <a:endParaRPr lang="ru-RU" sz="1600" dirty="0"/>
          </a:p>
        </p:txBody>
      </p:sp>
      <p:sp>
        <p:nvSpPr>
          <p:cNvPr id="3" name="Rectangle 2"/>
          <p:cNvSpPr/>
          <p:nvPr/>
        </p:nvSpPr>
        <p:spPr>
          <a:xfrm>
            <a:off x="755576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3591013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function* </a:t>
            </a:r>
            <a:r>
              <a:rPr lang="en-US" dirty="0" err="1"/>
              <a:t>genFunc</a:t>
            </a:r>
            <a:r>
              <a:rPr lang="en-US" dirty="0"/>
              <a:t>() {</a:t>
            </a:r>
          </a:p>
          <a:p>
            <a:r>
              <a:rPr lang="en-US" dirty="0"/>
              <a:t>        yield 'a';</a:t>
            </a:r>
          </a:p>
          <a:p>
            <a:r>
              <a:rPr lang="en-US" dirty="0"/>
              <a:t>        yield 'b'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return 1;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err="1"/>
              <a:t>genObj</a:t>
            </a:r>
            <a:r>
              <a:rPr lang="en-US" dirty="0"/>
              <a:t> = </a:t>
            </a:r>
            <a:r>
              <a:rPr lang="en-US" dirty="0" err="1"/>
              <a:t>genFunc</a:t>
            </a:r>
            <a:r>
              <a:rPr lang="en-US" dirty="0"/>
              <a:t>();</a:t>
            </a:r>
          </a:p>
          <a:p>
            <a:r>
              <a:rPr lang="en-US" dirty="0" err="1"/>
              <a:t>genObj.next</a:t>
            </a:r>
            <a:r>
              <a:rPr lang="en-US" dirty="0"/>
              <a:t>() // {value: "a", done: false}</a:t>
            </a:r>
            <a:endParaRPr lang="en-US" dirty="0" smtClean="0"/>
          </a:p>
          <a:p>
            <a:r>
              <a:rPr lang="en-US" dirty="0" err="1"/>
              <a:t>genObj.next</a:t>
            </a:r>
            <a:r>
              <a:rPr lang="en-US" dirty="0"/>
              <a:t>() // {value: "b", done: false}</a:t>
            </a:r>
            <a:endParaRPr lang="en-US" dirty="0" smtClean="0"/>
          </a:p>
          <a:p>
            <a:r>
              <a:rPr lang="en-US" dirty="0" err="1"/>
              <a:t>genObj.next</a:t>
            </a:r>
            <a:r>
              <a:rPr lang="en-US" dirty="0"/>
              <a:t>(</a:t>
            </a:r>
            <a:r>
              <a:rPr lang="en-US" dirty="0" smtClean="0"/>
              <a:t>) /</a:t>
            </a:r>
            <a:r>
              <a:rPr lang="en-US" dirty="0"/>
              <a:t>/  {value: 1, done: true}</a:t>
            </a:r>
            <a:endParaRPr lang="en-US" dirty="0" smtClean="0"/>
          </a:p>
          <a:p>
            <a:r>
              <a:rPr lang="tr-TR" dirty="0" err="1"/>
              <a:t>arr</a:t>
            </a:r>
            <a:r>
              <a:rPr lang="tr-TR" dirty="0"/>
              <a:t> = [...</a:t>
            </a:r>
            <a:r>
              <a:rPr lang="tr-TR" dirty="0" err="1"/>
              <a:t>genFunc</a:t>
            </a:r>
            <a:r>
              <a:rPr lang="tr-TR" dirty="0"/>
              <a:t>()]; // ['a', 'b']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48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1600" y="1098023"/>
            <a:ext cx="6912768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*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objectEntries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// In ES6, you can use strings </a:t>
            </a:r>
            <a:endParaRPr lang="en-US" dirty="0" smtClean="0">
              <a:solidFill>
                <a:srgbClr val="3F7F5F"/>
              </a:solidFill>
              <a:latin typeface="Monaco"/>
            </a:endParaRPr>
          </a:p>
          <a:p>
            <a:r>
              <a:rPr lang="en-US" dirty="0">
                <a:solidFill>
                  <a:srgbClr val="3F7F5F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Monaco"/>
              </a:rPr>
              <a:t>   // or 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symbols as property keys,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Monaco"/>
              </a:rPr>
              <a:t>Reflect.ownKeys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() retrieves both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let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propKeys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Reflect.ownKeys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(let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propKey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of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propKeys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yield [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propKey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propKey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]];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jane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 { first: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'Jane'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last: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'Doe'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};</a:t>
            </a:r>
          </a:p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(let [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key,value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] of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objectEntries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jane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)) {</a:t>
            </a:r>
          </a:p>
          <a:p>
            <a:r>
              <a:rPr lang="fi-FI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dirty="0" err="1">
                <a:solidFill>
                  <a:srgbClr val="000000"/>
                </a:solidFill>
                <a:latin typeface="Monaco"/>
              </a:rPr>
              <a:t>console.log(`${key</a:t>
            </a:r>
            <a:r>
              <a:rPr lang="fi-FI" dirty="0">
                <a:solidFill>
                  <a:srgbClr val="000000"/>
                </a:solidFill>
                <a:latin typeface="Monaco"/>
              </a:rPr>
              <a:t>}: ${</a:t>
            </a:r>
            <a:r>
              <a:rPr lang="fi-FI" dirty="0" err="1">
                <a:solidFill>
                  <a:srgbClr val="000000"/>
                </a:solidFill>
                <a:latin typeface="Monaco"/>
              </a:rPr>
              <a:t>value</a:t>
            </a:r>
            <a:r>
              <a:rPr lang="fi-FI" dirty="0">
                <a:solidFill>
                  <a:srgbClr val="000000"/>
                </a:solidFill>
                <a:latin typeface="Monaco"/>
              </a:rPr>
              <a:t>}`);</a:t>
            </a:r>
          </a:p>
          <a:p>
            <a:r>
              <a:rPr lang="fi-FI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fi-FI" dirty="0">
                <a:solidFill>
                  <a:srgbClr val="3F7F5F"/>
                </a:solidFill>
                <a:latin typeface="Monaco"/>
              </a:rPr>
              <a:t>// Output:</a:t>
            </a:r>
          </a:p>
          <a:p>
            <a:r>
              <a:rPr lang="fi-FI" dirty="0">
                <a:solidFill>
                  <a:srgbClr val="3F7F5F"/>
                </a:solidFill>
                <a:latin typeface="Monaco"/>
              </a:rPr>
              <a:t>// </a:t>
            </a:r>
            <a:r>
              <a:rPr lang="fi-FI" dirty="0" err="1">
                <a:solidFill>
                  <a:srgbClr val="3F7F5F"/>
                </a:solidFill>
                <a:latin typeface="Monaco"/>
              </a:rPr>
              <a:t>first</a:t>
            </a:r>
            <a:r>
              <a:rPr lang="fi-FI" dirty="0">
                <a:solidFill>
                  <a:srgbClr val="3F7F5F"/>
                </a:solidFill>
                <a:latin typeface="Monaco"/>
              </a:rPr>
              <a:t>: Jane</a:t>
            </a:r>
          </a:p>
          <a:p>
            <a:r>
              <a:rPr lang="fi-FI" dirty="0">
                <a:solidFill>
                  <a:srgbClr val="3F7F5F"/>
                </a:solidFill>
                <a:latin typeface="Monaco"/>
              </a:rPr>
              <a:t>// </a:t>
            </a:r>
            <a:r>
              <a:rPr lang="fi-FI" dirty="0" err="1">
                <a:solidFill>
                  <a:srgbClr val="3F7F5F"/>
                </a:solidFill>
                <a:latin typeface="Monaco"/>
              </a:rPr>
              <a:t>last</a:t>
            </a:r>
            <a:r>
              <a:rPr lang="fi-FI" dirty="0">
                <a:solidFill>
                  <a:srgbClr val="3F7F5F"/>
                </a:solidFill>
                <a:latin typeface="Monaco"/>
              </a:rPr>
              <a:t>: </a:t>
            </a:r>
            <a:r>
              <a:rPr lang="fi-FI" dirty="0" err="1">
                <a:solidFill>
                  <a:srgbClr val="3F7F5F"/>
                </a:solidFill>
                <a:latin typeface="Monaco"/>
              </a:rPr>
              <a:t>Doe</a:t>
            </a:r>
            <a:endParaRPr lang="fi-FI" dirty="0">
              <a:solidFill>
                <a:srgbClr val="3F7F5F"/>
              </a:solidFill>
              <a:latin typeface="Monaco"/>
            </a:endParaRPr>
          </a:p>
          <a:p>
            <a:endParaRPr lang="ru-RU" dirty="0"/>
          </a:p>
        </p:txBody>
      </p:sp>
      <p:sp>
        <p:nvSpPr>
          <p:cNvPr id="4" name="Rectangle 2"/>
          <p:cNvSpPr/>
          <p:nvPr/>
        </p:nvSpPr>
        <p:spPr>
          <a:xfrm>
            <a:off x="755576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Generators: example of use</a:t>
            </a:r>
          </a:p>
        </p:txBody>
      </p:sp>
    </p:spTree>
    <p:extLst>
      <p:ext uri="{BB962C8B-B14F-4D97-AF65-F5344CB8AC3E}">
        <p14:creationId xmlns:p14="http://schemas.microsoft.com/office/powerpoint/2010/main" val="225373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9600" y="1489481"/>
            <a:ext cx="7391400" cy="175432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 function </a:t>
            </a:r>
            <a:r>
              <a:rPr lang="en-US" dirty="0" err="1"/>
              <a:t>func</a:t>
            </a:r>
            <a:r>
              <a:rPr lang="en-US" dirty="0"/>
              <a:t>() {</a:t>
            </a:r>
          </a:p>
          <a:p>
            <a:r>
              <a:rPr lang="en-US" dirty="0"/>
              <a:t>        if (true) {</a:t>
            </a:r>
          </a:p>
          <a:p>
            <a:r>
              <a:rPr lang="en-US" dirty="0"/>
              <a:t>            let </a:t>
            </a:r>
            <a:r>
              <a:rPr lang="en-US" dirty="0" err="1"/>
              <a:t>tmp</a:t>
            </a:r>
            <a:r>
              <a:rPr lang="en-US" dirty="0"/>
              <a:t> = 123;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); // </a:t>
            </a:r>
            <a:r>
              <a:rPr lang="en-US" dirty="0" err="1"/>
              <a:t>ReferenceError</a:t>
            </a:r>
            <a:r>
              <a:rPr lang="en-US" dirty="0"/>
              <a:t>: </a:t>
            </a:r>
            <a:r>
              <a:rPr lang="en-US" dirty="0" err="1"/>
              <a:t>tmp</a:t>
            </a:r>
            <a:r>
              <a:rPr lang="en-US" dirty="0"/>
              <a:t> is not defined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9600" y="3546881"/>
            <a:ext cx="7391400" cy="175432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 function </a:t>
            </a:r>
            <a:r>
              <a:rPr lang="en-US" dirty="0" err="1"/>
              <a:t>func</a:t>
            </a:r>
            <a:r>
              <a:rPr lang="en-US" dirty="0"/>
              <a:t>() {</a:t>
            </a:r>
          </a:p>
          <a:p>
            <a:r>
              <a:rPr lang="en-US" dirty="0"/>
              <a:t>        if (true) {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123;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); // 123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609600" y="6298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EB571C"/>
                </a:solidFill>
              </a:rPr>
              <a:t>let operator</a:t>
            </a:r>
            <a:endParaRPr lang="en-US" sz="2800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59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05273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* foo() {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'a'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'b'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tr-TR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tr-TR" b="1" dirty="0">
                <a:solidFill>
                  <a:srgbClr val="000000"/>
                </a:solidFill>
                <a:latin typeface="Monaco"/>
              </a:rPr>
              <a:t>* bar() {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'x'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foo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'y'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tr-TR" dirty="0">
              <a:latin typeface="Monaco"/>
            </a:endParaRPr>
          </a:p>
          <a:p>
            <a:r>
              <a:rPr lang="tr-TR" dirty="0">
                <a:solidFill>
                  <a:srgbClr val="3F7F5F"/>
                </a:solidFill>
                <a:latin typeface="Monaco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Collect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all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values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yielded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by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bar() in an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array</a:t>
            </a:r>
            <a:endParaRPr lang="tr-TR" dirty="0">
              <a:solidFill>
                <a:srgbClr val="3F7F5F"/>
              </a:solidFill>
              <a:latin typeface="Monaco"/>
            </a:endParaRPr>
          </a:p>
          <a:p>
            <a:r>
              <a:rPr lang="sv-SE" dirty="0" err="1">
                <a:solidFill>
                  <a:srgbClr val="000000"/>
                </a:solidFill>
                <a:latin typeface="Monaco"/>
              </a:rPr>
              <a:t>let</a:t>
            </a:r>
            <a:r>
              <a:rPr lang="sv-SE" dirty="0">
                <a:solidFill>
                  <a:srgbClr val="000000"/>
                </a:solidFill>
                <a:latin typeface="Monaco"/>
              </a:rPr>
              <a:t> arr = [...bar()];</a:t>
            </a:r>
          </a:p>
          <a:p>
            <a:r>
              <a:rPr lang="tr-TR" dirty="0">
                <a:solidFill>
                  <a:srgbClr val="3F7F5F"/>
                </a:solidFill>
                <a:latin typeface="Monaco"/>
              </a:rPr>
              <a:t>// ['x', 'a', 'b', 'y']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Generators: recursion</a:t>
            </a:r>
          </a:p>
        </p:txBody>
      </p:sp>
    </p:spTree>
    <p:extLst>
      <p:ext uri="{BB962C8B-B14F-4D97-AF65-F5344CB8AC3E}">
        <p14:creationId xmlns:p14="http://schemas.microsoft.com/office/powerpoint/2010/main" val="1919357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1196752"/>
            <a:ext cx="6174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*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bla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yield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'sequence'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* [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'of'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dirty="0" err="1">
                <a:solidFill>
                  <a:srgbClr val="2A00FF"/>
                </a:solidFill>
                <a:latin typeface="Monaco"/>
              </a:rPr>
              <a:t>yielded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];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dirty="0" err="1">
                <a:solidFill>
                  <a:srgbClr val="2A00FF"/>
                </a:solidFill>
                <a:latin typeface="Monaco"/>
              </a:rPr>
              <a:t>values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tr-TR" dirty="0">
              <a:latin typeface="Monaco"/>
            </a:endParaRPr>
          </a:p>
          <a:p>
            <a:r>
              <a:rPr lang="sv-SE" dirty="0" err="1">
                <a:solidFill>
                  <a:srgbClr val="000000"/>
                </a:solidFill>
                <a:latin typeface="Monaco"/>
              </a:rPr>
              <a:t>let</a:t>
            </a:r>
            <a:r>
              <a:rPr lang="sv-SE" dirty="0">
                <a:solidFill>
                  <a:srgbClr val="000000"/>
                </a:solidFill>
                <a:latin typeface="Monaco"/>
              </a:rPr>
              <a:t> arr = [...</a:t>
            </a:r>
            <a:r>
              <a:rPr lang="sv-SE" dirty="0" err="1">
                <a:solidFill>
                  <a:srgbClr val="000000"/>
                </a:solidFill>
                <a:latin typeface="Monaco"/>
              </a:rPr>
              <a:t>bla</a:t>
            </a:r>
            <a:r>
              <a:rPr lang="sv-SE" dirty="0">
                <a:solidFill>
                  <a:srgbClr val="000000"/>
                </a:solidFill>
                <a:latin typeface="Monaco"/>
              </a:rPr>
              <a:t>()];</a:t>
            </a:r>
          </a:p>
          <a:p>
            <a:r>
              <a:rPr lang="sv-SE" dirty="0">
                <a:solidFill>
                  <a:srgbClr val="3F7F5F"/>
                </a:solidFill>
                <a:latin typeface="Monaco"/>
              </a:rPr>
              <a:t>// ['</a:t>
            </a:r>
            <a:r>
              <a:rPr lang="sv-SE" dirty="0" err="1">
                <a:solidFill>
                  <a:srgbClr val="3F7F5F"/>
                </a:solidFill>
                <a:latin typeface="Monaco"/>
              </a:rPr>
              <a:t>sequence</a:t>
            </a:r>
            <a:r>
              <a:rPr lang="sv-SE" dirty="0">
                <a:solidFill>
                  <a:srgbClr val="3F7F5F"/>
                </a:solidFill>
                <a:latin typeface="Monaco"/>
              </a:rPr>
              <a:t>', '</a:t>
            </a:r>
            <a:r>
              <a:rPr lang="sv-SE" dirty="0" err="1">
                <a:solidFill>
                  <a:srgbClr val="3F7F5F"/>
                </a:solidFill>
                <a:latin typeface="Monaco"/>
              </a:rPr>
              <a:t>of</a:t>
            </a:r>
            <a:r>
              <a:rPr lang="sv-SE" dirty="0">
                <a:solidFill>
                  <a:srgbClr val="3F7F5F"/>
                </a:solidFill>
                <a:latin typeface="Monaco"/>
              </a:rPr>
              <a:t>', '</a:t>
            </a:r>
            <a:r>
              <a:rPr lang="sv-SE" dirty="0" err="1">
                <a:solidFill>
                  <a:srgbClr val="3F7F5F"/>
                </a:solidFill>
                <a:latin typeface="Monaco"/>
              </a:rPr>
              <a:t>yielded</a:t>
            </a:r>
            <a:r>
              <a:rPr lang="sv-SE" dirty="0">
                <a:solidFill>
                  <a:srgbClr val="3F7F5F"/>
                </a:solidFill>
                <a:latin typeface="Monaco"/>
              </a:rPr>
              <a:t>', '</a:t>
            </a:r>
            <a:r>
              <a:rPr lang="sv-SE" dirty="0" err="1">
                <a:solidFill>
                  <a:srgbClr val="3F7F5F"/>
                </a:solidFill>
                <a:latin typeface="Monaco"/>
              </a:rPr>
              <a:t>values</a:t>
            </a:r>
            <a:r>
              <a:rPr lang="sv-SE" dirty="0">
                <a:solidFill>
                  <a:srgbClr val="3F7F5F"/>
                </a:solidFill>
                <a:latin typeface="Monaco"/>
              </a:rPr>
              <a:t>']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Generators: yielding arrays</a:t>
            </a:r>
          </a:p>
        </p:txBody>
      </p:sp>
    </p:spTree>
    <p:extLst>
      <p:ext uri="{BB962C8B-B14F-4D97-AF65-F5344CB8AC3E}">
        <p14:creationId xmlns:p14="http://schemas.microsoft.com/office/powerpoint/2010/main" val="3096587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584" y="1052736"/>
            <a:ext cx="63184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* genFunc1()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try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'Started'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tr-TR" sz="1600" dirty="0" err="1" smtClean="0">
                <a:solidFill>
                  <a:srgbClr val="000000"/>
                </a:solidFill>
                <a:latin typeface="Monaco"/>
              </a:rPr>
              <a:t>yield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tr-TR" sz="1600" dirty="0" smtClean="0">
                <a:solidFill>
                  <a:srgbClr val="3F7F5F"/>
                </a:solidFill>
                <a:latin typeface="Monaco"/>
              </a:rPr>
              <a:t>// (A)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  } </a:t>
            </a:r>
            <a:r>
              <a:rPr lang="tr-TR" sz="1600" b="1" dirty="0" err="1" smtClean="0">
                <a:solidFill>
                  <a:srgbClr val="7F0055"/>
                </a:solidFill>
                <a:latin typeface="Monaco"/>
              </a:rPr>
              <a:t>catch</a:t>
            </a:r>
            <a:r>
              <a:rPr lang="tr-TR" sz="1600" b="1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tr-TR" sz="1600" b="1" dirty="0" err="1" smtClean="0">
                <a:solidFill>
                  <a:srgbClr val="000000"/>
                </a:solidFill>
                <a:latin typeface="Monaco"/>
              </a:rPr>
              <a:t>error</a:t>
            </a:r>
            <a:r>
              <a:rPr lang="tr-TR" sz="16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tr-TR" sz="1600" dirty="0" err="1" smtClean="0">
                <a:solidFill>
                  <a:srgbClr val="000000"/>
                </a:solidFill>
                <a:latin typeface="Monaco"/>
              </a:rPr>
              <a:t>console.log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1600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tr-TR" sz="1600" dirty="0" err="1" smtClean="0">
                <a:solidFill>
                  <a:srgbClr val="2A00FF"/>
                </a:solidFill>
                <a:latin typeface="Monaco"/>
              </a:rPr>
              <a:t>Caught</a:t>
            </a:r>
            <a:r>
              <a:rPr lang="tr-TR" sz="1600" dirty="0" smtClean="0">
                <a:solidFill>
                  <a:srgbClr val="2A00FF"/>
                </a:solidFill>
                <a:latin typeface="Monaco"/>
              </a:rPr>
              <a:t>: '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+ </a:t>
            </a:r>
            <a:r>
              <a:rPr lang="tr-TR" sz="1600" dirty="0" err="1" smtClean="0">
                <a:solidFill>
                  <a:srgbClr val="000000"/>
                </a:solidFill>
                <a:latin typeface="Monaco"/>
              </a:rPr>
              <a:t>error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tr-TR" sz="1600" dirty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&gt; let genObj1 = genFunc1();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&gt; genObj1.next()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Started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{ value: undefined, done: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&gt; genObj1.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Error(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'Problem!'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Caught: Error: Problem!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{ value: undefined, done: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</a:t>
            </a:r>
          </a:p>
          <a:p>
            <a:endParaRPr lang="tr-TR" sz="16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throw() signals an error</a:t>
            </a:r>
          </a:p>
        </p:txBody>
      </p:sp>
    </p:spTree>
    <p:extLst>
      <p:ext uri="{BB962C8B-B14F-4D97-AF65-F5344CB8AC3E}">
        <p14:creationId xmlns:p14="http://schemas.microsoft.com/office/powerpoint/2010/main" val="269466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 for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 calls</a:t>
            </a:r>
            <a:endParaRPr lang="en-US" sz="2800" b="1" dirty="0">
              <a:solidFill>
                <a:srgbClr val="EB571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032" y="87677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 smtClean="0"/>
              <a:t>asyncAdd</a:t>
            </a:r>
            <a:r>
              <a:rPr lang="en-US" dirty="0" smtClean="0"/>
              <a:t>(x</a:t>
            </a:r>
            <a:r>
              <a:rPr lang="en-US" dirty="0"/>
              <a:t>, </a:t>
            </a:r>
            <a:r>
              <a:rPr lang="en-US" dirty="0" smtClean="0"/>
              <a:t>y) </a:t>
            </a:r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setTimeout</a:t>
            </a:r>
            <a:r>
              <a:rPr lang="en-US" dirty="0"/>
              <a:t>(function() { </a:t>
            </a:r>
            <a:r>
              <a:rPr lang="en-US" dirty="0" err="1" smtClean="0"/>
              <a:t>it.next</a:t>
            </a:r>
            <a:r>
              <a:rPr lang="en-US" dirty="0" smtClean="0"/>
              <a:t>(</a:t>
            </a:r>
            <a:r>
              <a:rPr lang="en-US" dirty="0" err="1" smtClean="0"/>
              <a:t>x+y</a:t>
            </a:r>
            <a:r>
              <a:rPr lang="en-US" dirty="0" smtClean="0"/>
              <a:t>);}, 1000);</a:t>
            </a:r>
            <a:endParaRPr lang="en-US" dirty="0"/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*process() {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res = yield </a:t>
            </a:r>
            <a:r>
              <a:rPr lang="en-US" dirty="0" err="1" smtClean="0"/>
              <a:t>asyncAdd</a:t>
            </a:r>
            <a:r>
              <a:rPr lang="en-US" dirty="0" smtClean="0"/>
              <a:t>(1,2);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res2 = yield </a:t>
            </a:r>
            <a:r>
              <a:rPr lang="en-US" dirty="0" err="1" smtClean="0"/>
              <a:t>asyncAdd</a:t>
            </a:r>
            <a:r>
              <a:rPr lang="en-US" dirty="0" smtClean="0"/>
              <a:t>(res,3);</a:t>
            </a:r>
            <a:endParaRPr lang="en-US" dirty="0"/>
          </a:p>
          <a:p>
            <a:r>
              <a:rPr lang="en-US" dirty="0"/>
              <a:t>   console.log(res2);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it = process();</a:t>
            </a:r>
          </a:p>
          <a:p>
            <a:r>
              <a:rPr lang="en-US" dirty="0" err="1" smtClean="0"/>
              <a:t>it.next</a:t>
            </a:r>
            <a:r>
              <a:rPr lang="en-US" dirty="0" smtClean="0"/>
              <a:t>();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919220" y="783868"/>
            <a:ext cx="4032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 smtClean="0"/>
              <a:t>asyncAdd</a:t>
            </a:r>
            <a:r>
              <a:rPr lang="en-US" dirty="0" smtClean="0"/>
              <a:t>(x</a:t>
            </a:r>
            <a:r>
              <a:rPr lang="en-US" dirty="0"/>
              <a:t>, </a:t>
            </a:r>
            <a:r>
              <a:rPr lang="en-US" dirty="0" smtClean="0"/>
              <a:t>y, f) </a:t>
            </a:r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setTimeout</a:t>
            </a:r>
            <a:r>
              <a:rPr lang="en-US" dirty="0"/>
              <a:t>(function() { </a:t>
            </a:r>
            <a:r>
              <a:rPr lang="en-US" dirty="0" smtClean="0"/>
              <a:t>f(</a:t>
            </a:r>
            <a:r>
              <a:rPr lang="en-US" dirty="0" err="1" smtClean="0"/>
              <a:t>x+y</a:t>
            </a:r>
            <a:r>
              <a:rPr lang="en-US" dirty="0" smtClean="0"/>
              <a:t>);}, 1000);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asyncAdd</a:t>
            </a:r>
            <a:r>
              <a:rPr lang="en-US" dirty="0" smtClean="0"/>
              <a:t>(1, 2, function(res)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asyncAdd</a:t>
            </a:r>
            <a:r>
              <a:rPr lang="en-US" dirty="0" smtClean="0"/>
              <a:t>(res, 3, function(res) {</a:t>
            </a:r>
            <a:br>
              <a:rPr lang="en-US" dirty="0" smtClean="0"/>
            </a:br>
            <a:r>
              <a:rPr lang="en-US" dirty="0" smtClean="0"/>
              <a:t>       console.log(res);</a:t>
            </a:r>
            <a:br>
              <a:rPr lang="en-US" dirty="0" smtClean="0"/>
            </a:br>
            <a:r>
              <a:rPr lang="en-US" dirty="0" smtClean="0"/>
              <a:t>   })</a:t>
            </a:r>
          </a:p>
          <a:p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81063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76470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add(</a:t>
            </a:r>
            <a:r>
              <a:rPr lang="en-US" dirty="0" err="1"/>
              <a:t>x,y</a:t>
            </a:r>
            <a:r>
              <a:rPr lang="en-US" dirty="0"/>
              <a:t>) {</a:t>
            </a:r>
          </a:p>
          <a:p>
            <a:r>
              <a:rPr lang="en-US" dirty="0"/>
              <a:t>   return new Promise(function(</a:t>
            </a:r>
            <a:r>
              <a:rPr lang="en-US" dirty="0" err="1"/>
              <a:t>resolve,reject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setTimeout</a:t>
            </a:r>
            <a:r>
              <a:rPr lang="en-US" dirty="0" smtClean="0"/>
              <a:t>(()=&gt;resolve(</a:t>
            </a:r>
            <a:r>
              <a:rPr lang="en-US" dirty="0" err="1" smtClean="0"/>
              <a:t>x+y</a:t>
            </a:r>
            <a:r>
              <a:rPr lang="en-US" dirty="0" smtClean="0"/>
              <a:t>), 1000);</a:t>
            </a:r>
          </a:p>
          <a:p>
            <a:r>
              <a:rPr lang="en-US" dirty="0" smtClean="0"/>
              <a:t>   });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run(function *main()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res1 = yield add(1,2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res2 = yield add(res1, 3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/>
              <a:t>console.log(res2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/>
              <a:t>function run(g)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it = g(), ret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iterate = (</a:t>
            </a:r>
            <a:r>
              <a:rPr lang="en-US" dirty="0" err="1"/>
              <a:t>val</a:t>
            </a:r>
            <a:r>
              <a:rPr lang="en-US" dirty="0" smtClean="0"/>
              <a:t>)=&gt;{</a:t>
            </a:r>
          </a:p>
          <a:p>
            <a:r>
              <a:rPr lang="en-US" dirty="0" smtClean="0"/>
              <a:t>           </a:t>
            </a:r>
            <a:r>
              <a:rPr lang="en-US" dirty="0"/>
              <a:t>ret = </a:t>
            </a:r>
            <a:r>
              <a:rPr lang="en-US" dirty="0" err="1"/>
              <a:t>it.next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</a:t>
            </a:r>
            <a:r>
              <a:rPr lang="en-US" dirty="0"/>
              <a:t>if (!</a:t>
            </a:r>
            <a:r>
              <a:rPr lang="en-US" dirty="0" err="1"/>
              <a:t>ret.done</a:t>
            </a:r>
            <a:r>
              <a:rPr lang="en-US" dirty="0"/>
              <a:t>) </a:t>
            </a:r>
            <a:r>
              <a:rPr lang="en-US" dirty="0" err="1"/>
              <a:t>ret.value.then</a:t>
            </a:r>
            <a:r>
              <a:rPr lang="en-US" dirty="0"/>
              <a:t>( iterate </a:t>
            </a:r>
            <a:r>
              <a:rPr lang="en-US" dirty="0" smtClean="0"/>
              <a:t>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wait on the promise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             </a:t>
            </a:r>
            <a:r>
              <a:rPr lang="en-US" dirty="0"/>
              <a:t>else </a:t>
            </a:r>
            <a:r>
              <a:rPr lang="en-US" dirty="0" err="1" smtClean="0"/>
              <a:t>setTimeout</a:t>
            </a:r>
            <a:r>
              <a:rPr lang="en-US" dirty="0" smtClean="0"/>
              <a:t>(()=&gt;iterate(</a:t>
            </a:r>
            <a:r>
              <a:rPr lang="en-US" dirty="0" err="1" smtClean="0"/>
              <a:t>ret.value</a:t>
            </a:r>
            <a:r>
              <a:rPr lang="en-US" dirty="0" smtClean="0"/>
              <a:t>), 0);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avoid synchronous recursion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/>
              <a:t>iterate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8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 for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 calls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9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980728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/>
              <a:t>run(g)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it = g(), ret</a:t>
            </a:r>
            <a:r>
              <a:rPr lang="en-US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var</a:t>
            </a:r>
            <a:r>
              <a:rPr lang="en-US" b="1" dirty="0" smtClean="0"/>
              <a:t> exception = (e)=&gt;</a:t>
            </a:r>
            <a:r>
              <a:rPr lang="en-US" b="1" dirty="0" err="1" smtClean="0"/>
              <a:t>it.throw</a:t>
            </a:r>
            <a:r>
              <a:rPr lang="en-US" b="1" dirty="0" smtClean="0"/>
              <a:t>(e);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iterate = (</a:t>
            </a:r>
            <a:r>
              <a:rPr lang="en-US" dirty="0" err="1"/>
              <a:t>val</a:t>
            </a:r>
            <a:r>
              <a:rPr lang="en-US" dirty="0" smtClean="0"/>
              <a:t>)=&gt;{</a:t>
            </a:r>
          </a:p>
          <a:p>
            <a:r>
              <a:rPr lang="en-US" dirty="0" smtClean="0"/>
              <a:t>           </a:t>
            </a:r>
            <a:r>
              <a:rPr lang="en-US" dirty="0"/>
              <a:t>ret = </a:t>
            </a:r>
            <a:r>
              <a:rPr lang="en-US" dirty="0" err="1"/>
              <a:t>it.next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</a:t>
            </a:r>
            <a:r>
              <a:rPr lang="en-US" dirty="0"/>
              <a:t>if (!</a:t>
            </a:r>
            <a:r>
              <a:rPr lang="en-US" dirty="0" err="1"/>
              <a:t>ret.done</a:t>
            </a:r>
            <a:r>
              <a:rPr lang="en-US" dirty="0"/>
              <a:t>) </a:t>
            </a:r>
            <a:r>
              <a:rPr lang="en-US" dirty="0" err="1"/>
              <a:t>ret.value.then</a:t>
            </a:r>
            <a:r>
              <a:rPr lang="en-US" dirty="0"/>
              <a:t>( </a:t>
            </a:r>
            <a:r>
              <a:rPr lang="en-US" dirty="0" smtClean="0"/>
              <a:t>iterate, </a:t>
            </a:r>
            <a:r>
              <a:rPr lang="en-US" b="1" dirty="0" smtClean="0"/>
              <a:t>exception</a:t>
            </a:r>
            <a:r>
              <a:rPr lang="en-US" dirty="0" smtClean="0"/>
              <a:t>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wait on the promise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             </a:t>
            </a:r>
            <a:r>
              <a:rPr lang="en-US" dirty="0"/>
              <a:t>else </a:t>
            </a:r>
            <a:r>
              <a:rPr lang="en-US" dirty="0" err="1" smtClean="0"/>
              <a:t>setTimeout</a:t>
            </a:r>
            <a:r>
              <a:rPr lang="en-US" dirty="0" smtClean="0"/>
              <a:t>(()=&gt;iterate(</a:t>
            </a:r>
            <a:r>
              <a:rPr lang="en-US" dirty="0" err="1" smtClean="0"/>
              <a:t>ret.value</a:t>
            </a:r>
            <a:r>
              <a:rPr lang="en-US" dirty="0" smtClean="0"/>
              <a:t>), 0);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avoid synchronous recursion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/>
              <a:t>iterate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8" name="Rectangle 2"/>
          <p:cNvSpPr/>
          <p:nvPr/>
        </p:nvSpPr>
        <p:spPr>
          <a:xfrm>
            <a:off x="251520" y="260648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 for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 calls: add reject processing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687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1379" y="1124744"/>
            <a:ext cx="842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add(</a:t>
            </a:r>
            <a:r>
              <a:rPr lang="en-US" dirty="0" err="1"/>
              <a:t>x,y</a:t>
            </a:r>
            <a:r>
              <a:rPr lang="en-US" dirty="0"/>
              <a:t>) {</a:t>
            </a:r>
          </a:p>
          <a:p>
            <a:r>
              <a:rPr lang="en-US" dirty="0"/>
              <a:t>   return new Promise(function(</a:t>
            </a:r>
            <a:r>
              <a:rPr lang="en-US" dirty="0" err="1"/>
              <a:t>resolve,reject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 err="1"/>
              <a:t>setTimeout</a:t>
            </a:r>
            <a:r>
              <a:rPr lang="en-US" dirty="0" smtClean="0"/>
              <a:t>(()=&gt;</a:t>
            </a:r>
            <a:r>
              <a:rPr lang="en-US" dirty="0"/>
              <a:t>x&gt;0?resolve(</a:t>
            </a:r>
            <a:r>
              <a:rPr lang="en-US" dirty="0" err="1"/>
              <a:t>x+y</a:t>
            </a:r>
            <a:r>
              <a:rPr lang="en-US" dirty="0"/>
              <a:t>):reject("x should be &gt;0"), 1000);</a:t>
            </a:r>
          </a:p>
          <a:p>
            <a:r>
              <a:rPr lang="en-US" dirty="0"/>
              <a:t>   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run(function *main()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try {</a:t>
            </a:r>
          </a:p>
          <a:p>
            <a:r>
              <a:rPr lang="en-US" dirty="0" smtClean="0"/>
              <a:t>       </a:t>
            </a:r>
            <a:r>
              <a:rPr lang="en-US" dirty="0" err="1"/>
              <a:t>var</a:t>
            </a:r>
            <a:r>
              <a:rPr lang="en-US" dirty="0"/>
              <a:t> res1 = yield </a:t>
            </a:r>
            <a:r>
              <a:rPr lang="en-US" dirty="0" smtClean="0"/>
              <a:t>add(0,2);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} catch(err)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console.log</a:t>
            </a:r>
            <a:r>
              <a:rPr lang="en-US" dirty="0"/>
              <a:t>( "Error: " + err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/>
              <a:t>return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res2 = yield add(res1, 3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/>
              <a:t>console.log(res2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</p:txBody>
      </p:sp>
      <p:sp>
        <p:nvSpPr>
          <p:cNvPr id="8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 for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 calls with exceptions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8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268760"/>
            <a:ext cx="81003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fetchJson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fetch(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.then(request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request.text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.then(text =&gt;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JSON.parse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(text);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})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(error =&gt;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(`ERROR: ${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error.stack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}`);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});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fetchJson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'http://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example.com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/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some_file.json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.then(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));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Example: </a:t>
            </a:r>
            <a:r>
              <a:rPr lang="en-US" sz="2800" b="1" dirty="0" err="1" smtClean="0">
                <a:solidFill>
                  <a:srgbClr val="EB571C"/>
                </a:solidFill>
              </a:rPr>
              <a:t>fetchJson</a:t>
            </a:r>
            <a:r>
              <a:rPr lang="en-US" sz="2800" b="1" dirty="0" smtClean="0">
                <a:solidFill>
                  <a:srgbClr val="EB571C"/>
                </a:solidFill>
              </a:rPr>
              <a:t> with promises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64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Example: </a:t>
            </a:r>
            <a:r>
              <a:rPr lang="en-US" sz="2800" b="1" dirty="0" err="1" smtClean="0">
                <a:solidFill>
                  <a:srgbClr val="EB571C"/>
                </a:solidFill>
              </a:rPr>
              <a:t>fetchJson</a:t>
            </a:r>
            <a:r>
              <a:rPr lang="en-US" sz="2800" b="1" dirty="0" smtClean="0">
                <a:solidFill>
                  <a:srgbClr val="EB571C"/>
                </a:solidFill>
              </a:rPr>
              <a:t> with co library</a:t>
            </a:r>
            <a:endParaRPr lang="en-US" sz="2800" b="1" dirty="0">
              <a:solidFill>
                <a:srgbClr val="EB571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700808"/>
            <a:ext cx="77768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7F0055"/>
                </a:solidFill>
                <a:latin typeface="Monaco"/>
              </a:rPr>
              <a:t>const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fetchJson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= co(function* ()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try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let request =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yield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fetch(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let text =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yield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request.text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JSON.parse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(text);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catch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(error)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(`ERROR: ${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error.stack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}`);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47470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Example: </a:t>
            </a:r>
            <a:r>
              <a:rPr lang="en-US" sz="2800" b="1" dirty="0" err="1" smtClean="0">
                <a:solidFill>
                  <a:srgbClr val="EB571C"/>
                </a:solidFill>
              </a:rPr>
              <a:t>fetchJson</a:t>
            </a:r>
            <a:r>
              <a:rPr lang="en-US" sz="2800" b="1" dirty="0" smtClean="0">
                <a:solidFill>
                  <a:srgbClr val="EB571C"/>
                </a:solidFill>
              </a:rPr>
              <a:t> with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/await (ES7+)</a:t>
            </a:r>
            <a:endParaRPr lang="en-US" sz="2800" b="1" dirty="0">
              <a:solidFill>
                <a:srgbClr val="EB571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052736"/>
            <a:ext cx="83529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Monaco"/>
              </a:rPr>
              <a:t>async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function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fetchJson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try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let request =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fetch(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let text =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request.text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JSON.parse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(text);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catch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(error)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(`ERROR: ${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error.stack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}`);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4725144"/>
            <a:ext cx="8244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async</a:t>
            </a:r>
            <a:r>
              <a:rPr lang="en-US" b="1" dirty="0" smtClean="0"/>
              <a:t> </a:t>
            </a:r>
            <a:r>
              <a:rPr lang="en-US" dirty="0" smtClean="0"/>
              <a:t>declaration: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function declarations: </a:t>
            </a:r>
            <a:r>
              <a:rPr lang="en-US" dirty="0" err="1"/>
              <a:t>async</a:t>
            </a:r>
            <a:r>
              <a:rPr lang="en-US" dirty="0"/>
              <a:t> function foo() {}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Async</a:t>
            </a:r>
            <a:r>
              <a:rPr lang="en-US" dirty="0"/>
              <a:t> function expressions: </a:t>
            </a:r>
            <a:r>
              <a:rPr lang="en-US" dirty="0" err="1"/>
              <a:t>const</a:t>
            </a:r>
            <a:r>
              <a:rPr lang="en-US" dirty="0"/>
              <a:t> foo = </a:t>
            </a:r>
            <a:r>
              <a:rPr lang="en-US" dirty="0" err="1"/>
              <a:t>async</a:t>
            </a:r>
            <a:r>
              <a:rPr lang="en-US" dirty="0"/>
              <a:t> function () {};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Async</a:t>
            </a:r>
            <a:r>
              <a:rPr lang="en-US" dirty="0"/>
              <a:t> method definitions: let </a:t>
            </a:r>
            <a:r>
              <a:rPr lang="en-US" dirty="0" err="1"/>
              <a:t>obj</a:t>
            </a:r>
            <a:r>
              <a:rPr lang="en-US" dirty="0"/>
              <a:t> = { </a:t>
            </a:r>
            <a:r>
              <a:rPr lang="en-US" dirty="0" err="1"/>
              <a:t>async</a:t>
            </a:r>
            <a:r>
              <a:rPr lang="en-US" dirty="0"/>
              <a:t> foo() {} }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Async</a:t>
            </a:r>
            <a:r>
              <a:rPr lang="en-US" dirty="0"/>
              <a:t> arrow functions: </a:t>
            </a:r>
            <a:r>
              <a:rPr lang="en-US" dirty="0" err="1"/>
              <a:t>const</a:t>
            </a:r>
            <a:r>
              <a:rPr lang="en-US" dirty="0"/>
              <a:t> foo = </a:t>
            </a:r>
            <a:r>
              <a:rPr lang="en-US" dirty="0" err="1"/>
              <a:t>async</a:t>
            </a:r>
            <a:r>
              <a:rPr lang="en-US" dirty="0"/>
              <a:t> () =&gt; {};</a:t>
            </a:r>
          </a:p>
        </p:txBody>
      </p:sp>
    </p:spTree>
    <p:extLst>
      <p:ext uri="{BB962C8B-B14F-4D97-AF65-F5344CB8AC3E}">
        <p14:creationId xmlns:p14="http://schemas.microsoft.com/office/powerpoint/2010/main" val="41183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27584" y="1268760"/>
            <a:ext cx="7620000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 function </a:t>
            </a:r>
            <a:r>
              <a:rPr lang="en-US" dirty="0" err="1"/>
              <a:t>func</a:t>
            </a:r>
            <a:r>
              <a:rPr lang="en-US" dirty="0"/>
              <a:t>() {</a:t>
            </a:r>
          </a:p>
          <a:p>
            <a:r>
              <a:rPr lang="en-US" dirty="0"/>
              <a:t>      let foo = 5;</a:t>
            </a:r>
          </a:p>
          <a:p>
            <a:r>
              <a:rPr lang="en-US" dirty="0"/>
              <a:t>      if (···) {</a:t>
            </a:r>
          </a:p>
          <a:p>
            <a:r>
              <a:rPr lang="en-US" dirty="0"/>
              <a:t>         let foo = 10; // shadows outer `foo`</a:t>
            </a:r>
          </a:p>
          <a:p>
            <a:r>
              <a:rPr lang="en-US" dirty="0"/>
              <a:t>         </a:t>
            </a:r>
            <a:r>
              <a:rPr lang="en-US" dirty="0" err="1"/>
              <a:t>console.log</a:t>
            </a:r>
            <a:r>
              <a:rPr lang="en-US" dirty="0"/>
              <a:t>(foo); // 10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console.log</a:t>
            </a:r>
            <a:r>
              <a:rPr lang="en-US" dirty="0"/>
              <a:t>(foo); // 5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4" name="Название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EB571C"/>
                </a:solidFill>
              </a:rPr>
              <a:t>let operator</a:t>
            </a:r>
            <a:endParaRPr lang="en-US" sz="2800" dirty="0">
              <a:solidFill>
                <a:srgbClr val="EB571C"/>
              </a:solidFill>
            </a:endParaRPr>
          </a:p>
        </p:txBody>
      </p:sp>
      <p:sp>
        <p:nvSpPr>
          <p:cNvPr id="6" name="Название 1"/>
          <p:cNvSpPr>
            <a:spLocks noGrp="1"/>
          </p:cNvSpPr>
          <p:nvPr>
            <p:ph type="title"/>
          </p:nvPr>
        </p:nvSpPr>
        <p:spPr>
          <a:xfrm>
            <a:off x="611560" y="34381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const</a:t>
            </a:r>
            <a:endParaRPr lang="en-US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76808" y="4293096"/>
            <a:ext cx="7467600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31775"/>
            <a:r>
              <a:rPr lang="tr-TR" b="1" dirty="0" err="1" smtClean="0"/>
              <a:t>let</a:t>
            </a:r>
            <a:r>
              <a:rPr lang="tr-TR" dirty="0" smtClean="0"/>
              <a:t> </a:t>
            </a:r>
            <a:r>
              <a:rPr lang="tr-TR" dirty="0" err="1"/>
              <a:t>foo</a:t>
            </a:r>
            <a:r>
              <a:rPr lang="tr-TR" dirty="0"/>
              <a:t> = '</a:t>
            </a:r>
            <a:r>
              <a:rPr lang="tr-TR" dirty="0" err="1"/>
              <a:t>abc</a:t>
            </a:r>
            <a:r>
              <a:rPr lang="tr-TR" dirty="0"/>
              <a:t>';</a:t>
            </a:r>
          </a:p>
          <a:p>
            <a:pPr marL="231775"/>
            <a:r>
              <a:rPr lang="tr-TR" dirty="0" err="1" smtClean="0"/>
              <a:t>foo</a:t>
            </a:r>
            <a:r>
              <a:rPr lang="tr-TR" dirty="0" smtClean="0"/>
              <a:t> </a:t>
            </a:r>
            <a:r>
              <a:rPr lang="tr-TR" dirty="0"/>
              <a:t>= 'def';</a:t>
            </a:r>
          </a:p>
          <a:p>
            <a:pPr marL="231775"/>
            <a:r>
              <a:rPr lang="tr-TR" dirty="0" err="1" smtClean="0"/>
              <a:t>console.log</a:t>
            </a:r>
            <a:r>
              <a:rPr lang="tr-TR" dirty="0"/>
              <a:t>(</a:t>
            </a:r>
            <a:r>
              <a:rPr lang="tr-TR" dirty="0" err="1"/>
              <a:t>foo</a:t>
            </a:r>
            <a:r>
              <a:rPr lang="tr-TR" dirty="0"/>
              <a:t>); // </a:t>
            </a:r>
            <a:r>
              <a:rPr lang="tr-TR" b="1" dirty="0" smtClean="0"/>
              <a:t>def</a:t>
            </a:r>
          </a:p>
          <a:p>
            <a:pPr marL="231775"/>
            <a:endParaRPr lang="tr-TR" dirty="0"/>
          </a:p>
          <a:p>
            <a:pPr marL="231775"/>
            <a:r>
              <a:rPr lang="en-US" b="1" dirty="0" err="1" smtClean="0"/>
              <a:t>const</a:t>
            </a:r>
            <a:r>
              <a:rPr lang="en-US" dirty="0" smtClean="0"/>
              <a:t> foo2 </a:t>
            </a:r>
            <a:r>
              <a:rPr lang="en-US" dirty="0"/>
              <a:t>= '</a:t>
            </a:r>
            <a:r>
              <a:rPr lang="en-US" dirty="0" err="1"/>
              <a:t>abc</a:t>
            </a:r>
            <a:r>
              <a:rPr lang="en-US" dirty="0"/>
              <a:t>';</a:t>
            </a:r>
          </a:p>
          <a:p>
            <a:pPr marL="231775"/>
            <a:r>
              <a:rPr lang="en-US" dirty="0" smtClean="0"/>
              <a:t>foo2 </a:t>
            </a:r>
            <a:r>
              <a:rPr lang="en-US" dirty="0"/>
              <a:t>= '</a:t>
            </a:r>
            <a:r>
              <a:rPr lang="en-US" dirty="0" err="1"/>
              <a:t>def</a:t>
            </a:r>
            <a:r>
              <a:rPr lang="en-US" dirty="0"/>
              <a:t>'; // </a:t>
            </a:r>
            <a:r>
              <a:rPr lang="en-US" b="1" dirty="0" err="1"/>
              <a:t>TypeError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71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Example: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/await in </a:t>
            </a:r>
            <a:r>
              <a:rPr lang="en-US" sz="2800" b="1" dirty="0" err="1" smtClean="0">
                <a:solidFill>
                  <a:srgbClr val="EB571C"/>
                </a:solidFill>
              </a:rPr>
              <a:t>TypeScript</a:t>
            </a:r>
            <a:endParaRPr lang="en-US" sz="2800" b="1" dirty="0">
              <a:solidFill>
                <a:srgbClr val="EB571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196752"/>
            <a:ext cx="9289032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Monaco"/>
              </a:rPr>
              <a:t>async</a:t>
            </a:r>
            <a:r>
              <a:rPr lang="en-US" dirty="0">
                <a:solidFill>
                  <a:srgbClr val="FF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startup()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(!</a:t>
            </a:r>
            <a:r>
              <a:rPr lang="en-US" b="1" dirty="0">
                <a:solidFill>
                  <a:srgbClr val="FF0000"/>
                </a:solidFill>
                <a:latin typeface="Monaco"/>
              </a:rPr>
              <a:t>await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fs.exists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metabasePath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Monaco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fs.mkdir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metabasePath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(!</a:t>
            </a:r>
            <a:r>
              <a:rPr lang="en-US" b="1" dirty="0">
                <a:solidFill>
                  <a:srgbClr val="FF0000"/>
                </a:solidFill>
                <a:latin typeface="Monaco"/>
              </a:rPr>
              <a:t>await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fs.exists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coverartPath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fs.mkdir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coverartPath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"Loading 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metabase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..."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metabaseJson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: string;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metabaseJson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dirty="0">
                <a:solidFill>
                  <a:srgbClr val="FF0000"/>
                </a:solidFill>
                <a:latin typeface="Monaco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fs.readFile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metabaseFile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'utf8'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(x)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"No existing 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metabase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 found"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400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2016 / ES7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813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98072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add(</a:t>
            </a:r>
            <a:r>
              <a:rPr lang="en-US" dirty="0" err="1"/>
              <a:t>x,y</a:t>
            </a:r>
            <a:r>
              <a:rPr lang="en-US" dirty="0"/>
              <a:t>) {</a:t>
            </a:r>
          </a:p>
          <a:p>
            <a:r>
              <a:rPr lang="en-US" dirty="0"/>
              <a:t>   return new Promise(function(</a:t>
            </a:r>
            <a:r>
              <a:rPr lang="en-US" dirty="0" err="1"/>
              <a:t>resolve,reject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 err="1"/>
              <a:t>setTimeout</a:t>
            </a:r>
            <a:r>
              <a:rPr lang="en-US" dirty="0"/>
              <a:t>(()=&gt;x&gt;0?resolve(</a:t>
            </a:r>
            <a:r>
              <a:rPr lang="en-US" dirty="0" err="1"/>
              <a:t>x+y</a:t>
            </a:r>
            <a:r>
              <a:rPr lang="en-US" dirty="0"/>
              <a:t>):reject("x should be &gt;0"), 1000);</a:t>
            </a:r>
          </a:p>
          <a:p>
            <a:r>
              <a:rPr lang="en-US" dirty="0"/>
              <a:t>   });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function main()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res </a:t>
            </a:r>
            <a:r>
              <a:rPr lang="en-US" dirty="0"/>
              <a:t>= </a:t>
            </a:r>
            <a:r>
              <a:rPr lang="en-US" b="1" dirty="0"/>
              <a:t>await</a:t>
            </a:r>
            <a:r>
              <a:rPr lang="en-US" dirty="0"/>
              <a:t> </a:t>
            </a:r>
            <a:r>
              <a:rPr lang="en-US" dirty="0" smtClean="0"/>
              <a:t>add(1, 2);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res2 </a:t>
            </a:r>
            <a:r>
              <a:rPr lang="en-US" dirty="0"/>
              <a:t>= </a:t>
            </a:r>
            <a:r>
              <a:rPr lang="en-US" b="1" dirty="0"/>
              <a:t>await</a:t>
            </a:r>
            <a:r>
              <a:rPr lang="en-US" dirty="0"/>
              <a:t> </a:t>
            </a:r>
            <a:r>
              <a:rPr lang="en-US" dirty="0" smtClean="0"/>
              <a:t>add (res, 3);</a:t>
            </a:r>
            <a:endParaRPr lang="en-US" dirty="0"/>
          </a:p>
          <a:p>
            <a:r>
              <a:rPr lang="en-US" dirty="0" smtClean="0"/>
              <a:t>    console.log</a:t>
            </a:r>
            <a:r>
              <a:rPr lang="en-US" dirty="0"/>
              <a:t>( </a:t>
            </a:r>
            <a:r>
              <a:rPr lang="en-US" dirty="0" smtClean="0"/>
              <a:t>res2 ); //6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main();</a:t>
            </a:r>
            <a:endParaRPr lang="ru-RU" dirty="0"/>
          </a:p>
        </p:txBody>
      </p:sp>
      <p:sp>
        <p:nvSpPr>
          <p:cNvPr id="7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B571C"/>
                </a:solidFill>
              </a:rPr>
              <a:t>ES7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/await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1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 </a:t>
            </a:r>
            <a:r>
              <a:rPr lang="en-US" dirty="0"/>
              <a:t>operator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x ** y</a:t>
            </a:r>
          </a:p>
          <a:p>
            <a:endParaRPr lang="en-US" sz="2000" dirty="0"/>
          </a:p>
          <a:p>
            <a:r>
              <a:rPr lang="en-US" sz="2000" dirty="0" smtClean="0"/>
              <a:t>produce the same result as </a:t>
            </a:r>
            <a:r>
              <a:rPr lang="en-US" sz="2000" dirty="0" err="1" smtClean="0"/>
              <a:t>Math.pow</a:t>
            </a:r>
            <a:r>
              <a:rPr lang="en-US" sz="2000" dirty="0" smtClean="0"/>
              <a:t>(</a:t>
            </a:r>
            <a:r>
              <a:rPr lang="en-US" sz="2000" dirty="0" err="1" smtClean="0"/>
              <a:t>x,y</a:t>
            </a:r>
            <a:r>
              <a:rPr lang="en-US" sz="2000" dirty="0" smtClean="0"/>
              <a:t>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79515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Trailing commas in function parameters and arrays/objects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396552" y="141277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Monaco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Monaco"/>
              </a:rPr>
              <a:t>let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first: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'Jane'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last: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'Doe'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};</a:t>
            </a:r>
          </a:p>
          <a:p>
            <a:endParaRPr lang="en-US" dirty="0">
              <a:latin typeface="Monaco"/>
            </a:endParaRPr>
          </a:p>
          <a:p>
            <a:r>
              <a:rPr lang="sv-SE" dirty="0">
                <a:solidFill>
                  <a:srgbClr val="000000"/>
                </a:solidFill>
                <a:latin typeface="Monaco"/>
              </a:rPr>
              <a:t>	</a:t>
            </a:r>
            <a:r>
              <a:rPr lang="sv-SE" dirty="0" err="1">
                <a:solidFill>
                  <a:srgbClr val="000000"/>
                </a:solidFill>
                <a:latin typeface="Monaco"/>
              </a:rPr>
              <a:t>let</a:t>
            </a:r>
            <a:r>
              <a:rPr lang="sv-SE" dirty="0">
                <a:solidFill>
                  <a:srgbClr val="000000"/>
                </a:solidFill>
                <a:latin typeface="Monaco"/>
              </a:rPr>
              <a:t> arr = [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	           </a:t>
            </a:r>
            <a:r>
              <a:rPr lang="fr-FR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dirty="0" err="1">
                <a:solidFill>
                  <a:srgbClr val="2A00FF"/>
                </a:solidFill>
                <a:latin typeface="Monaco"/>
              </a:rPr>
              <a:t>red</a:t>
            </a:r>
            <a:r>
              <a:rPr lang="fr-FR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          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'green'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          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'blue'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       ]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arr.length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// 3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	</a:t>
            </a:r>
            <a:endParaRPr lang="tr-TR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1340768"/>
            <a:ext cx="453650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function foo(</a:t>
            </a:r>
          </a:p>
          <a:p>
            <a:r>
              <a:rPr lang="pt-BR" dirty="0">
                <a:solidFill>
                  <a:srgbClr val="000000"/>
                </a:solidFill>
                <a:latin typeface="Monaco"/>
              </a:rPr>
              <a:t>		        param1,</a:t>
            </a:r>
          </a:p>
          <a:p>
            <a:r>
              <a:rPr lang="pt-BR" dirty="0">
                <a:solidFill>
                  <a:srgbClr val="000000"/>
                </a:solidFill>
                <a:latin typeface="Monaco"/>
              </a:rPr>
              <a:t>		        param2,</a:t>
            </a:r>
          </a:p>
          <a:p>
            <a:r>
              <a:rPr lang="pt-B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pt-BR" dirty="0" smtClean="0">
                <a:solidFill>
                  <a:srgbClr val="000000"/>
                </a:solidFill>
                <a:latin typeface="Monaco"/>
              </a:rPr>
              <a:t>   ) </a:t>
            </a:r>
            <a:r>
              <a:rPr lang="pt-BR" dirty="0">
                <a:solidFill>
                  <a:srgbClr val="000000"/>
                </a:solidFill>
                <a:latin typeface="Monaco"/>
              </a:rPr>
              <a:t>{}	</a:t>
            </a:r>
          </a:p>
          <a:p>
            <a:r>
              <a:rPr lang="pt-BR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nl-NL" dirty="0">
                <a:solidFill>
                  <a:srgbClr val="000000"/>
                </a:solidFill>
                <a:latin typeface="Monaco"/>
              </a:rPr>
              <a:t>	</a:t>
            </a:r>
            <a:r>
              <a:rPr lang="nl-NL" dirty="0" err="1">
                <a:solidFill>
                  <a:srgbClr val="000000"/>
                </a:solidFill>
                <a:latin typeface="Monaco"/>
              </a:rPr>
              <a:t>foo</a:t>
            </a:r>
            <a:r>
              <a:rPr lang="nl-NL" dirty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fr-FR" dirty="0">
                <a:solidFill>
                  <a:srgbClr val="2A00FF"/>
                </a:solidFill>
                <a:latin typeface="Monaco"/>
              </a:rPr>
              <a:t>'abc'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'def'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tr-TR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464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7164288" cy="137017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77872"/>
            <a:ext cx="7344816" cy="13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18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928992" cy="3024696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437112"/>
            <a:ext cx="8564750" cy="205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7" y="1196752"/>
            <a:ext cx="870794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21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Decorating a class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58499"/>
            <a:ext cx="7848872" cy="33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6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with the parameter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4744"/>
            <a:ext cx="7668344" cy="39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332656"/>
            <a:ext cx="8064896" cy="658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Arrow function</a:t>
            </a:r>
          </a:p>
          <a:p>
            <a:endParaRPr lang="en-US" b="1" dirty="0" smtClean="0"/>
          </a:p>
          <a:p>
            <a:r>
              <a:rPr lang="en-US" dirty="0" smtClean="0"/>
              <a:t>f = v </a:t>
            </a:r>
            <a:r>
              <a:rPr lang="en-US" b="1" dirty="0"/>
              <a:t>=&gt;</a:t>
            </a:r>
            <a:r>
              <a:rPr lang="en-US" dirty="0"/>
              <a:t> v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smtClean="0"/>
              <a:t>1;</a:t>
            </a:r>
          </a:p>
          <a:p>
            <a:endParaRPr lang="en-US" dirty="0" smtClean="0"/>
          </a:p>
          <a:p>
            <a:r>
              <a:rPr lang="en-US" i="1" dirty="0" smtClean="0"/>
              <a:t>Usage example:</a:t>
            </a:r>
            <a:endParaRPr lang="en-US" i="1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[1,2,3];</a:t>
            </a:r>
          </a:p>
          <a:p>
            <a:r>
              <a:rPr lang="en-US" dirty="0" err="1" smtClean="0"/>
              <a:t>arr.forEach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=&gt;console.log(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endParaRPr lang="en-US" dirty="0"/>
          </a:p>
          <a:p>
            <a:r>
              <a:rPr lang="en-US" sz="2800" b="1" dirty="0" smtClean="0">
                <a:solidFill>
                  <a:srgbClr val="EB571C"/>
                </a:solidFill>
              </a:rPr>
              <a:t>Arrow function with multiple parameters</a:t>
            </a:r>
          </a:p>
          <a:p>
            <a:endParaRPr lang="en-US" dirty="0" smtClean="0"/>
          </a:p>
          <a:p>
            <a:r>
              <a:rPr lang="en-US" dirty="0" smtClean="0"/>
              <a:t>f = (</a:t>
            </a:r>
            <a:r>
              <a:rPr lang="en-US" dirty="0" err="1" smtClean="0"/>
              <a:t>x,y</a:t>
            </a:r>
            <a:r>
              <a:rPr lang="en-US" dirty="0" smtClean="0"/>
              <a:t>) =&gt; 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r>
              <a:rPr lang="en-US" dirty="0" smtClean="0"/>
              <a:t>f(1,2) === 3;</a:t>
            </a:r>
          </a:p>
          <a:p>
            <a:endParaRPr lang="en-US" dirty="0" smtClean="0"/>
          </a:p>
          <a:p>
            <a:r>
              <a:rPr lang="en-US" sz="2800" b="1" dirty="0" smtClean="0">
                <a:solidFill>
                  <a:srgbClr val="EB571C"/>
                </a:solidFill>
              </a:rPr>
              <a:t>Arrow function with function body</a:t>
            </a:r>
          </a:p>
          <a:p>
            <a:endParaRPr lang="en-US" dirty="0"/>
          </a:p>
          <a:p>
            <a:r>
              <a:rPr lang="es-ES" dirty="0" smtClean="0"/>
              <a:t>f = (</a:t>
            </a:r>
            <a:r>
              <a:rPr lang="es-ES" dirty="0" err="1" smtClean="0"/>
              <a:t>x,y</a:t>
            </a:r>
            <a:r>
              <a:rPr lang="es-ES" dirty="0" smtClean="0"/>
              <a:t>) =&gt; { </a:t>
            </a:r>
          </a:p>
          <a:p>
            <a:r>
              <a:rPr lang="es-ES" dirty="0" smtClean="0"/>
              <a:t>  console.log(</a:t>
            </a:r>
            <a:r>
              <a:rPr lang="es-ES" dirty="0" err="1" smtClean="0"/>
              <a:t>x,y</a:t>
            </a:r>
            <a:r>
              <a:rPr lang="es-ES" dirty="0" smtClean="0"/>
              <a:t>); </a:t>
            </a:r>
          </a:p>
          <a:p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x+y</a:t>
            </a:r>
            <a:r>
              <a:rPr lang="es-ES" dirty="0" smtClean="0"/>
              <a:t>;</a:t>
            </a:r>
          </a:p>
          <a:p>
            <a:r>
              <a:rPr lang="es-E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b="1" dirty="0"/>
          </a:p>
        </p:txBody>
      </p:sp>
      <p:sp>
        <p:nvSpPr>
          <p:cNvPr id="4" name="Rectangle 3"/>
          <p:cNvSpPr/>
          <p:nvPr/>
        </p:nvSpPr>
        <p:spPr>
          <a:xfrm>
            <a:off x="4211960" y="332656"/>
            <a:ext cx="48245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var</a:t>
            </a:r>
            <a:r>
              <a:rPr lang="en-US" dirty="0" smtClean="0"/>
              <a:t> f = function </a:t>
            </a:r>
            <a:r>
              <a:rPr lang="en-US" dirty="0"/>
              <a:t>(v) { return v + 1; })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1961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476672"/>
            <a:ext cx="4163280" cy="3939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EB571C"/>
                </a:solidFill>
              </a:rPr>
              <a:t>Property Shorthand</a:t>
            </a:r>
            <a:endParaRPr lang="en-US" sz="2800" dirty="0" smtClean="0">
              <a:solidFill>
                <a:srgbClr val="EB571C"/>
              </a:solidFill>
            </a:endParaRPr>
          </a:p>
          <a:p>
            <a:endParaRPr lang="en-US" dirty="0"/>
          </a:p>
          <a:p>
            <a:r>
              <a:rPr lang="en-US" dirty="0" err="1" smtClean="0"/>
              <a:t>obj</a:t>
            </a:r>
            <a:r>
              <a:rPr lang="en-US" b="1" dirty="0" smtClean="0"/>
              <a:t> </a:t>
            </a:r>
            <a:r>
              <a:rPr lang="en-US" b="1" dirty="0"/>
              <a:t>= {</a:t>
            </a:r>
            <a:r>
              <a:rPr lang="en-US" dirty="0"/>
              <a:t> x</a:t>
            </a:r>
            <a:r>
              <a:rPr lang="en-US" b="1" dirty="0"/>
              <a:t>,</a:t>
            </a:r>
            <a:r>
              <a:rPr lang="en-US" dirty="0"/>
              <a:t> y </a:t>
            </a:r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s-ES" b="1" i="1" dirty="0" err="1" smtClean="0"/>
              <a:t>same</a:t>
            </a:r>
            <a:r>
              <a:rPr lang="es-ES" b="1" i="1" dirty="0" smtClean="0"/>
              <a:t> as </a:t>
            </a:r>
            <a:r>
              <a:rPr lang="es-ES" dirty="0" err="1" smtClean="0"/>
              <a:t>obj</a:t>
            </a:r>
            <a:r>
              <a:rPr lang="es-ES" b="1" dirty="0" smtClean="0"/>
              <a:t> = {</a:t>
            </a:r>
            <a:r>
              <a:rPr lang="es-ES" dirty="0" smtClean="0"/>
              <a:t> x: x</a:t>
            </a:r>
            <a:r>
              <a:rPr lang="es-ES" b="1" dirty="0" smtClean="0"/>
              <a:t>,</a:t>
            </a:r>
            <a:r>
              <a:rPr lang="es-ES" dirty="0" smtClean="0"/>
              <a:t> y: y </a:t>
            </a:r>
            <a:r>
              <a:rPr lang="es-ES" b="1" dirty="0" smtClean="0"/>
              <a:t>};</a:t>
            </a:r>
          </a:p>
          <a:p>
            <a:endParaRPr lang="es-ES" b="1" dirty="0"/>
          </a:p>
          <a:p>
            <a:r>
              <a:rPr lang="en-US" sz="2400" b="1" dirty="0">
                <a:solidFill>
                  <a:srgbClr val="EB571C"/>
                </a:solidFill>
              </a:rPr>
              <a:t>Computed Property </a:t>
            </a:r>
            <a:r>
              <a:rPr lang="en-US" sz="2400" b="1" dirty="0" smtClean="0">
                <a:solidFill>
                  <a:srgbClr val="EB571C"/>
                </a:solidFill>
              </a:rPr>
              <a:t>Names</a:t>
            </a:r>
          </a:p>
          <a:p>
            <a:endParaRPr lang="en-US" b="1" dirty="0"/>
          </a:p>
          <a:p>
            <a:r>
              <a:rPr lang="en-US" dirty="0" err="1"/>
              <a:t>obj</a:t>
            </a:r>
            <a:r>
              <a:rPr lang="en-US" b="1" dirty="0"/>
              <a:t> = 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foo</a:t>
            </a:r>
            <a:r>
              <a:rPr lang="en-US" dirty="0"/>
              <a:t>: "bar"</a:t>
            </a:r>
            <a:r>
              <a:rPr lang="en-US" b="1" dirty="0"/>
              <a:t>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[</a:t>
            </a:r>
            <a:r>
              <a:rPr lang="en-US" dirty="0" smtClean="0"/>
              <a:t> </a:t>
            </a:r>
            <a:r>
              <a:rPr lang="en-US" dirty="0"/>
              <a:t>"prop_" </a:t>
            </a:r>
            <a:r>
              <a:rPr lang="en-US" b="1" dirty="0"/>
              <a:t>+</a:t>
            </a:r>
            <a:r>
              <a:rPr lang="en-US" dirty="0"/>
              <a:t> foo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b="1" dirty="0"/>
              <a:t>]</a:t>
            </a:r>
            <a:r>
              <a:rPr lang="en-US" dirty="0"/>
              <a:t>: 42 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es-ES" dirty="0" smtClean="0"/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55576" y="4272677"/>
            <a:ext cx="4572000" cy="2569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EB571C"/>
                </a:solidFill>
              </a:rPr>
              <a:t>Method </a:t>
            </a:r>
            <a:r>
              <a:rPr lang="en-US" sz="2400" b="1" dirty="0" smtClean="0">
                <a:solidFill>
                  <a:srgbClr val="EB571C"/>
                </a:solidFill>
              </a:rPr>
              <a:t>Properties</a:t>
            </a:r>
            <a:br>
              <a:rPr lang="en-US" sz="2400" b="1" dirty="0" smtClean="0">
                <a:solidFill>
                  <a:srgbClr val="EB571C"/>
                </a:solidFill>
              </a:rPr>
            </a:br>
            <a:endParaRPr lang="en-US" sz="1050" dirty="0" smtClean="0"/>
          </a:p>
          <a:p>
            <a:r>
              <a:rPr lang="en-US" dirty="0" err="1" smtClean="0"/>
              <a:t>obj</a:t>
            </a:r>
            <a:r>
              <a:rPr lang="en-US" b="1" dirty="0" smtClean="0"/>
              <a:t> </a:t>
            </a:r>
            <a:r>
              <a:rPr lang="en-US" b="1" dirty="0"/>
              <a:t>= 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foo </a:t>
            </a:r>
            <a:r>
              <a:rPr lang="en-US" b="1" dirty="0"/>
              <a:t>(</a:t>
            </a:r>
            <a:r>
              <a:rPr lang="en-US" dirty="0"/>
              <a:t>a</a:t>
            </a:r>
            <a:r>
              <a:rPr lang="en-US" b="1" dirty="0"/>
              <a:t>,</a:t>
            </a:r>
            <a:r>
              <a:rPr lang="en-US" dirty="0"/>
              <a:t> b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bar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*</a:t>
            </a:r>
            <a:r>
              <a:rPr lang="en-US" dirty="0" err="1"/>
              <a:t>quux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}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067944" y="2996952"/>
            <a:ext cx="2676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obj</a:t>
            </a:r>
            <a:r>
              <a:rPr lang="en-US" b="1" dirty="0"/>
              <a:t> = {</a:t>
            </a:r>
            <a:r>
              <a:rPr lang="en-US" dirty="0"/>
              <a:t> foo: "bar" </a:t>
            </a:r>
            <a:r>
              <a:rPr lang="en-US" b="1" dirty="0"/>
              <a:t>};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obj</a:t>
            </a:r>
            <a:r>
              <a:rPr lang="en-US" b="1" dirty="0"/>
              <a:t>[</a:t>
            </a:r>
            <a:r>
              <a:rPr lang="en-US" dirty="0"/>
              <a:t> "prop_" </a:t>
            </a:r>
            <a:r>
              <a:rPr lang="en-US" b="1" dirty="0"/>
              <a:t>+</a:t>
            </a:r>
            <a:r>
              <a:rPr lang="en-US" dirty="0"/>
              <a:t> foo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b="1" dirty="0"/>
              <a:t>]</a:t>
            </a:r>
            <a:r>
              <a:rPr lang="en-US" dirty="0"/>
              <a:t> = 42</a:t>
            </a:r>
            <a:r>
              <a:rPr lang="en-US" b="1" dirty="0"/>
              <a:t>;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067944" y="486916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obj</a:t>
            </a:r>
            <a:r>
              <a:rPr lang="en-US" b="1" dirty="0"/>
              <a:t> = 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foo</a:t>
            </a:r>
            <a:r>
              <a:rPr lang="en-US" dirty="0"/>
              <a:t>: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</a:t>
            </a:r>
            <a:r>
              <a:rPr lang="en-US" b="1" dirty="0"/>
              <a:t>,</a:t>
            </a:r>
            <a:r>
              <a:rPr lang="en-US" dirty="0"/>
              <a:t> b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bar</a:t>
            </a:r>
            <a:r>
              <a:rPr lang="en-US" dirty="0"/>
              <a:t>: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// </a:t>
            </a:r>
            <a:r>
              <a:rPr lang="en-US" i="1" dirty="0" err="1"/>
              <a:t>quux</a:t>
            </a:r>
            <a:r>
              <a:rPr lang="en-US" i="1" dirty="0"/>
              <a:t>: no equivalent in ES5</a:t>
            </a:r>
            <a:r>
              <a:rPr lang="en-US" dirty="0"/>
              <a:t> … </a:t>
            </a:r>
            <a:endParaRPr lang="en-US" dirty="0" smtClean="0"/>
          </a:p>
          <a:p>
            <a:r>
              <a:rPr lang="en-US" b="1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1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332656"/>
            <a:ext cx="3744416" cy="6194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EB571C"/>
                </a:solidFill>
              </a:rPr>
              <a:t>Array matching</a:t>
            </a:r>
          </a:p>
          <a:p>
            <a:endParaRPr lang="en-US" sz="1000" b="1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list</a:t>
            </a:r>
            <a:r>
              <a:rPr lang="en-US" b="1" dirty="0"/>
              <a:t> = [</a:t>
            </a:r>
            <a:r>
              <a:rPr lang="en-US" dirty="0"/>
              <a:t> 1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,</a:t>
            </a:r>
            <a:r>
              <a:rPr lang="en-US" dirty="0"/>
              <a:t> 3 </a:t>
            </a:r>
            <a:r>
              <a:rPr lang="en-US" b="1" dirty="0"/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b="1" dirty="0"/>
              <a:t>[</a:t>
            </a:r>
            <a:r>
              <a:rPr lang="en-US" dirty="0"/>
              <a:t> a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b </a:t>
            </a:r>
            <a:r>
              <a:rPr lang="en-US" b="1" dirty="0"/>
              <a:t>] = </a:t>
            </a:r>
            <a:r>
              <a:rPr lang="en-US" dirty="0"/>
              <a:t>list </a:t>
            </a:r>
            <a:endParaRPr lang="en-US" dirty="0" smtClean="0"/>
          </a:p>
          <a:p>
            <a:r>
              <a:rPr lang="en-US" b="1" dirty="0" smtClean="0"/>
              <a:t>[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b="1" dirty="0"/>
              <a:t>,</a:t>
            </a:r>
            <a:r>
              <a:rPr lang="en-US" dirty="0"/>
              <a:t> a </a:t>
            </a:r>
            <a:r>
              <a:rPr lang="en-US" b="1" dirty="0"/>
              <a:t>] = [</a:t>
            </a:r>
            <a:r>
              <a:rPr lang="en-US" dirty="0"/>
              <a:t> a</a:t>
            </a:r>
            <a:r>
              <a:rPr lang="en-US" b="1" dirty="0"/>
              <a:t>,</a:t>
            </a:r>
            <a:r>
              <a:rPr lang="en-US" dirty="0"/>
              <a:t> b 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400" b="1" dirty="0" smtClean="0">
                <a:solidFill>
                  <a:srgbClr val="EB571C"/>
                </a:solidFill>
              </a:rPr>
              <a:t>Object matching</a:t>
            </a:r>
          </a:p>
          <a:p>
            <a:endParaRPr lang="en-US" sz="1200" b="1" dirty="0"/>
          </a:p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op</a:t>
            </a:r>
            <a:r>
              <a:rPr lang="en-US" b="1" dirty="0"/>
              <a:t>,</a:t>
            </a:r>
            <a:r>
              <a:rPr lang="en-US" dirty="0"/>
              <a:t> lhs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 </a:t>
            </a:r>
            <a:r>
              <a:rPr lang="en-US" b="1" dirty="0"/>
              <a:t>} = </a:t>
            </a:r>
            <a:r>
              <a:rPr lang="en-US" dirty="0" err="1"/>
              <a:t>getASTNode</a:t>
            </a:r>
            <a:r>
              <a:rPr lang="en-US" b="1" dirty="0" smtClean="0"/>
              <a:t>()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sz="2400" b="1" dirty="0" smtClean="0">
                <a:solidFill>
                  <a:srgbClr val="EB571C"/>
                </a:solidFill>
              </a:rPr>
              <a:t>Fail-soft matching</a:t>
            </a:r>
            <a:r>
              <a:rPr lang="en-US" sz="2400" b="1" dirty="0">
                <a:solidFill>
                  <a:srgbClr val="EB571C"/>
                </a:solidFill>
              </a:rPr>
              <a:t/>
            </a:r>
            <a:br>
              <a:rPr lang="en-US" sz="2400" b="1" dirty="0">
                <a:solidFill>
                  <a:srgbClr val="EB571C"/>
                </a:solidFill>
              </a:rPr>
            </a:br>
            <a:endParaRPr lang="en-US" sz="1050" b="1" dirty="0"/>
          </a:p>
          <a:p>
            <a:r>
              <a:rPr lang="en-US" b="1" dirty="0" err="1"/>
              <a:t>var</a:t>
            </a:r>
            <a:r>
              <a:rPr lang="en-US" dirty="0"/>
              <a:t> list</a:t>
            </a:r>
            <a:r>
              <a:rPr lang="en-US" b="1" dirty="0"/>
              <a:t> = [</a:t>
            </a:r>
            <a:r>
              <a:rPr lang="en-US" dirty="0"/>
              <a:t> 7</a:t>
            </a:r>
            <a:r>
              <a:rPr lang="en-US" b="1" dirty="0"/>
              <a:t>,</a:t>
            </a:r>
            <a:r>
              <a:rPr lang="en-US" dirty="0"/>
              <a:t> 42 </a:t>
            </a:r>
            <a:r>
              <a:rPr lang="en-US" b="1" dirty="0"/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b="1" dirty="0"/>
              <a:t>[</a:t>
            </a:r>
            <a:r>
              <a:rPr lang="en-US" dirty="0"/>
              <a:t> a</a:t>
            </a:r>
            <a:r>
              <a:rPr lang="en-US" b="1" dirty="0"/>
              <a:t> = </a:t>
            </a:r>
            <a:r>
              <a:rPr lang="en-US" dirty="0"/>
              <a:t>1</a:t>
            </a:r>
            <a:r>
              <a:rPr lang="en-US" b="1" dirty="0"/>
              <a:t>,</a:t>
            </a:r>
            <a:r>
              <a:rPr lang="en-US" dirty="0"/>
              <a:t> b</a:t>
            </a:r>
            <a:r>
              <a:rPr lang="en-US" b="1" dirty="0"/>
              <a:t> = </a:t>
            </a:r>
            <a:r>
              <a:rPr lang="en-US" dirty="0"/>
              <a:t>2</a:t>
            </a:r>
            <a:r>
              <a:rPr lang="en-US" b="1" dirty="0"/>
              <a:t>,</a:t>
            </a:r>
            <a:r>
              <a:rPr lang="en-US" dirty="0"/>
              <a:t> c</a:t>
            </a:r>
            <a:r>
              <a:rPr lang="en-US" b="1" dirty="0"/>
              <a:t> = </a:t>
            </a:r>
            <a:r>
              <a:rPr lang="en-US" dirty="0"/>
              <a:t>3</a:t>
            </a:r>
            <a:r>
              <a:rPr lang="en-US" b="1" dirty="0"/>
              <a:t>,</a:t>
            </a:r>
            <a:r>
              <a:rPr lang="en-US" dirty="0"/>
              <a:t> d </a:t>
            </a:r>
            <a:r>
              <a:rPr lang="en-US" b="1" dirty="0"/>
              <a:t>] = </a:t>
            </a:r>
            <a:r>
              <a:rPr lang="en-US" dirty="0"/>
              <a:t>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a </a:t>
            </a:r>
            <a:r>
              <a:rPr lang="en-US" b="1" dirty="0"/>
              <a:t>===</a:t>
            </a:r>
            <a:r>
              <a:rPr lang="en-US" dirty="0"/>
              <a:t> 7 b </a:t>
            </a:r>
            <a:r>
              <a:rPr lang="en-US" b="1" dirty="0"/>
              <a:t>===</a:t>
            </a:r>
            <a:r>
              <a:rPr lang="en-US" dirty="0"/>
              <a:t> 42 </a:t>
            </a:r>
            <a:endParaRPr lang="en-US" dirty="0" smtClean="0"/>
          </a:p>
          <a:p>
            <a:r>
              <a:rPr lang="en-US" dirty="0" smtClean="0"/>
              <a:t>// c </a:t>
            </a:r>
            <a:r>
              <a:rPr lang="en-US" b="1" dirty="0"/>
              <a:t>===</a:t>
            </a:r>
            <a:r>
              <a:rPr lang="en-US" dirty="0"/>
              <a:t> 3 d </a:t>
            </a:r>
            <a:r>
              <a:rPr lang="en-US" b="1" dirty="0"/>
              <a:t>===</a:t>
            </a:r>
            <a:r>
              <a:rPr lang="en-US" dirty="0"/>
              <a:t> undefined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b="1" dirty="0"/>
          </a:p>
        </p:txBody>
      </p:sp>
      <p:sp>
        <p:nvSpPr>
          <p:cNvPr id="4" name="Rectangle 3"/>
          <p:cNvSpPr/>
          <p:nvPr/>
        </p:nvSpPr>
        <p:spPr>
          <a:xfrm>
            <a:off x="4572000" y="116632"/>
            <a:ext cx="5256584" cy="6624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sz="1050" b="1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list</a:t>
            </a:r>
            <a:r>
              <a:rPr lang="en-US" b="1" dirty="0"/>
              <a:t> = [</a:t>
            </a:r>
            <a:r>
              <a:rPr lang="en-US" dirty="0"/>
              <a:t> 1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,</a:t>
            </a:r>
            <a:r>
              <a:rPr lang="en-US" dirty="0"/>
              <a:t> 3 </a:t>
            </a:r>
            <a:r>
              <a:rPr lang="en-US" b="1" dirty="0"/>
              <a:t>];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="1" dirty="0"/>
              <a:t> = </a:t>
            </a:r>
            <a:r>
              <a:rPr lang="en-US" dirty="0"/>
              <a:t>list</a:t>
            </a:r>
            <a:r>
              <a:rPr lang="en-US" b="1" dirty="0"/>
              <a:t>[</a:t>
            </a:r>
            <a:r>
              <a:rPr lang="en-US" dirty="0"/>
              <a:t>0</a:t>
            </a:r>
            <a:r>
              <a:rPr lang="en-US" b="1" dirty="0"/>
              <a:t>],</a:t>
            </a:r>
            <a:r>
              <a:rPr lang="en-US" dirty="0"/>
              <a:t> b</a:t>
            </a:r>
            <a:r>
              <a:rPr lang="en-US" b="1" dirty="0"/>
              <a:t> = </a:t>
            </a:r>
            <a:r>
              <a:rPr lang="en-US" dirty="0"/>
              <a:t>list</a:t>
            </a:r>
            <a:r>
              <a:rPr lang="en-US" b="1" dirty="0"/>
              <a:t>[</a:t>
            </a:r>
            <a:r>
              <a:rPr lang="en-US" dirty="0"/>
              <a:t>2</a:t>
            </a:r>
            <a:r>
              <a:rPr lang="en-US" b="1" dirty="0"/>
              <a:t>];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tmp</a:t>
            </a:r>
            <a:r>
              <a:rPr lang="en-US" b="1" dirty="0"/>
              <a:t> = </a:t>
            </a:r>
            <a:r>
              <a:rPr lang="en-US" dirty="0"/>
              <a:t>a</a:t>
            </a:r>
            <a:r>
              <a:rPr lang="en-US" b="1" dirty="0"/>
              <a:t>;</a:t>
            </a:r>
            <a:r>
              <a:rPr lang="en-US" dirty="0"/>
              <a:t> a</a:t>
            </a:r>
            <a:r>
              <a:rPr lang="en-US" b="1" dirty="0"/>
              <a:t> = </a:t>
            </a:r>
            <a:r>
              <a:rPr lang="en-US" dirty="0"/>
              <a:t>b</a:t>
            </a:r>
            <a:r>
              <a:rPr lang="en-US" b="1" dirty="0"/>
              <a:t>;</a:t>
            </a:r>
            <a:r>
              <a:rPr lang="en-US" dirty="0"/>
              <a:t> b</a:t>
            </a:r>
            <a:r>
              <a:rPr lang="en-US" b="1" dirty="0"/>
              <a:t> = </a:t>
            </a:r>
            <a:r>
              <a:rPr lang="en-US" dirty="0" err="1"/>
              <a:t>tmp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b="1" dirty="0"/>
              <a:t> = </a:t>
            </a:r>
            <a:r>
              <a:rPr lang="en-US" dirty="0" err="1"/>
              <a:t>getASTNode</a:t>
            </a:r>
            <a:r>
              <a:rPr lang="en-US" b="1" dirty="0"/>
              <a:t>();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op </a:t>
            </a:r>
            <a:r>
              <a:rPr lang="en-US" b="1" dirty="0"/>
              <a:t>= </a:t>
            </a:r>
            <a:r>
              <a:rPr lang="en-US" dirty="0" err="1"/>
              <a:t>tmp</a:t>
            </a:r>
            <a:r>
              <a:rPr lang="en-US" b="1" dirty="0" err="1"/>
              <a:t>.</a:t>
            </a:r>
            <a:r>
              <a:rPr lang="en-US" dirty="0" err="1"/>
              <a:t>op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lhs</a:t>
            </a:r>
            <a:r>
              <a:rPr lang="en-US" b="1" dirty="0"/>
              <a:t> = </a:t>
            </a:r>
            <a:r>
              <a:rPr lang="en-US" dirty="0" err="1"/>
              <a:t>tmp</a:t>
            </a:r>
            <a:r>
              <a:rPr lang="en-US" b="1" dirty="0" err="1"/>
              <a:t>.</a:t>
            </a:r>
            <a:r>
              <a:rPr lang="en-US" dirty="0" err="1"/>
              <a:t>lhs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rhs</a:t>
            </a:r>
            <a:r>
              <a:rPr lang="en-US" b="1" dirty="0"/>
              <a:t> = </a:t>
            </a:r>
            <a:r>
              <a:rPr lang="en-US" dirty="0" err="1"/>
              <a:t>tmp</a:t>
            </a:r>
            <a:r>
              <a:rPr lang="en-US" b="1" dirty="0" err="1"/>
              <a:t>.</a:t>
            </a:r>
            <a:r>
              <a:rPr lang="en-US" dirty="0" err="1"/>
              <a:t>rhs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/>
              <a:t>var</a:t>
            </a:r>
            <a:r>
              <a:rPr lang="en-US" dirty="0"/>
              <a:t> list</a:t>
            </a:r>
            <a:r>
              <a:rPr lang="en-US" b="1" dirty="0"/>
              <a:t> = [</a:t>
            </a:r>
            <a:r>
              <a:rPr lang="en-US" dirty="0"/>
              <a:t> 7</a:t>
            </a:r>
            <a:r>
              <a:rPr lang="en-US" b="1" dirty="0"/>
              <a:t>,</a:t>
            </a:r>
            <a:r>
              <a:rPr lang="en-US" dirty="0"/>
              <a:t> 42 </a:t>
            </a:r>
            <a:r>
              <a:rPr lang="en-US" b="1" dirty="0"/>
              <a:t>];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="1" dirty="0"/>
              <a:t> = </a:t>
            </a:r>
            <a:r>
              <a:rPr lang="en-US" dirty="0" smtClean="0"/>
              <a:t>list</a:t>
            </a:r>
            <a:r>
              <a:rPr lang="en-US" b="1" dirty="0" smtClean="0"/>
              <a:t>[</a:t>
            </a:r>
            <a:r>
              <a:rPr lang="en-US" dirty="0" smtClean="0"/>
              <a:t>0</a:t>
            </a:r>
            <a:r>
              <a:rPr lang="en-US" b="1" dirty="0"/>
              <a:t>]</a:t>
            </a:r>
            <a:r>
              <a:rPr lang="en-US" dirty="0"/>
              <a:t> !== </a:t>
            </a:r>
            <a:r>
              <a:rPr lang="en-US" dirty="0" smtClean="0"/>
              <a:t>undefined </a:t>
            </a:r>
            <a:r>
              <a:rPr lang="en-US" dirty="0"/>
              <a:t>? list</a:t>
            </a:r>
            <a:r>
              <a:rPr lang="en-US" b="1" dirty="0"/>
              <a:t>[</a:t>
            </a:r>
            <a:r>
              <a:rPr lang="en-US" dirty="0"/>
              <a:t>0</a:t>
            </a:r>
            <a:r>
              <a:rPr lang="en-US" b="1" dirty="0"/>
              <a:t>]</a:t>
            </a:r>
            <a:r>
              <a:rPr lang="en-US" dirty="0"/>
              <a:t> : 1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b="1" dirty="0"/>
              <a:t> = </a:t>
            </a:r>
            <a:r>
              <a:rPr lang="en-US" dirty="0" smtClean="0"/>
              <a:t>list</a:t>
            </a:r>
            <a:r>
              <a:rPr lang="en-US" b="1" dirty="0" smtClean="0"/>
              <a:t>[</a:t>
            </a:r>
            <a:r>
              <a:rPr lang="en-US" dirty="0" smtClean="0"/>
              <a:t>1</a:t>
            </a:r>
            <a:r>
              <a:rPr lang="en-US" b="1" dirty="0"/>
              <a:t>]</a:t>
            </a:r>
            <a:r>
              <a:rPr lang="en-US" dirty="0"/>
              <a:t> !== </a:t>
            </a:r>
            <a:r>
              <a:rPr lang="en-US" dirty="0" smtClean="0"/>
              <a:t>undefined </a:t>
            </a:r>
            <a:r>
              <a:rPr lang="en-US" dirty="0"/>
              <a:t>? list</a:t>
            </a:r>
            <a:r>
              <a:rPr lang="en-US" b="1" dirty="0"/>
              <a:t>[</a:t>
            </a:r>
            <a:r>
              <a:rPr lang="en-US" dirty="0"/>
              <a:t>1</a:t>
            </a:r>
            <a:r>
              <a:rPr lang="en-US" b="1" dirty="0"/>
              <a:t>]</a:t>
            </a:r>
            <a:r>
              <a:rPr lang="en-US" dirty="0"/>
              <a:t> : 2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b="1" dirty="0"/>
              <a:t> = </a:t>
            </a:r>
            <a:r>
              <a:rPr lang="en-US" dirty="0" smtClean="0"/>
              <a:t>list</a:t>
            </a:r>
            <a:r>
              <a:rPr lang="en-US" b="1" dirty="0" smtClean="0"/>
              <a:t>[</a:t>
            </a:r>
            <a:r>
              <a:rPr lang="en-US" dirty="0" smtClean="0"/>
              <a:t>2</a:t>
            </a:r>
            <a:r>
              <a:rPr lang="en-US" b="1" dirty="0"/>
              <a:t>]</a:t>
            </a:r>
            <a:r>
              <a:rPr lang="en-US" dirty="0"/>
              <a:t> !== </a:t>
            </a:r>
            <a:r>
              <a:rPr lang="en-US" dirty="0" smtClean="0"/>
              <a:t>undefined </a:t>
            </a:r>
            <a:r>
              <a:rPr lang="en-US" dirty="0"/>
              <a:t>? list</a:t>
            </a:r>
            <a:r>
              <a:rPr lang="en-US" b="1" dirty="0"/>
              <a:t>[</a:t>
            </a:r>
            <a:r>
              <a:rPr lang="en-US" dirty="0"/>
              <a:t>2</a:t>
            </a:r>
            <a:r>
              <a:rPr lang="en-US" b="1" dirty="0"/>
              <a:t>]</a:t>
            </a:r>
            <a:r>
              <a:rPr lang="en-US" dirty="0"/>
              <a:t> : 3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b="1" dirty="0"/>
              <a:t> = </a:t>
            </a:r>
            <a:r>
              <a:rPr lang="en-US" dirty="0" smtClean="0"/>
              <a:t>list</a:t>
            </a:r>
            <a:r>
              <a:rPr lang="en-US" b="1" dirty="0" smtClean="0"/>
              <a:t>[</a:t>
            </a:r>
            <a:r>
              <a:rPr lang="en-US" dirty="0" smtClean="0"/>
              <a:t>3</a:t>
            </a:r>
            <a:r>
              <a:rPr lang="en-US" b="1" dirty="0"/>
              <a:t>]</a:t>
            </a:r>
            <a:r>
              <a:rPr lang="en-US" dirty="0"/>
              <a:t> !== </a:t>
            </a:r>
            <a:r>
              <a:rPr lang="en-US" dirty="0" smtClean="0"/>
              <a:t>undefined </a:t>
            </a:r>
            <a:r>
              <a:rPr lang="en-US" dirty="0"/>
              <a:t>? list</a:t>
            </a:r>
            <a:r>
              <a:rPr lang="en-US" b="1" dirty="0"/>
              <a:t>[</a:t>
            </a:r>
            <a:r>
              <a:rPr lang="en-US" dirty="0"/>
              <a:t>3</a:t>
            </a:r>
            <a:r>
              <a:rPr lang="en-US" b="1" dirty="0"/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: undefined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2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332656"/>
            <a:ext cx="3744416" cy="7009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EB571C"/>
                </a:solidFill>
              </a:rPr>
              <a:t>Array: new functions</a:t>
            </a:r>
          </a:p>
          <a:p>
            <a:endParaRPr lang="en-US" sz="700" b="1" dirty="0" smtClean="0"/>
          </a:p>
          <a:p>
            <a:r>
              <a:rPr lang="en-US" b="1" dirty="0"/>
              <a:t>[</a:t>
            </a:r>
            <a:r>
              <a:rPr lang="en-US" dirty="0"/>
              <a:t> 1</a:t>
            </a:r>
            <a:r>
              <a:rPr lang="en-US" b="1" dirty="0"/>
              <a:t>,</a:t>
            </a:r>
            <a:r>
              <a:rPr lang="en-US" dirty="0"/>
              <a:t> 3</a:t>
            </a:r>
            <a:r>
              <a:rPr lang="en-US" b="1" dirty="0"/>
              <a:t>,</a:t>
            </a:r>
            <a:r>
              <a:rPr lang="en-US" dirty="0"/>
              <a:t> 4</a:t>
            </a:r>
            <a:r>
              <a:rPr lang="en-US" b="1" dirty="0"/>
              <a:t>,</a:t>
            </a:r>
            <a:r>
              <a:rPr lang="en-US" dirty="0"/>
              <a:t> 2 </a:t>
            </a:r>
            <a:r>
              <a:rPr lang="en-US" b="1" dirty="0"/>
              <a:t>].</a:t>
            </a:r>
            <a:r>
              <a:rPr lang="en-US" dirty="0"/>
              <a:t>find</a:t>
            </a:r>
            <a:r>
              <a:rPr lang="en-US" b="1" dirty="0"/>
              <a:t>(</a:t>
            </a:r>
            <a:r>
              <a:rPr lang="en-US" dirty="0"/>
              <a:t>x </a:t>
            </a:r>
            <a:r>
              <a:rPr lang="en-US" b="1" dirty="0"/>
              <a:t>=&gt;</a:t>
            </a:r>
            <a:r>
              <a:rPr lang="en-US" dirty="0"/>
              <a:t> x </a:t>
            </a:r>
            <a:r>
              <a:rPr lang="en-US" b="1" dirty="0"/>
              <a:t>&gt;</a:t>
            </a:r>
            <a:r>
              <a:rPr lang="en-US" dirty="0"/>
              <a:t> 3</a:t>
            </a:r>
            <a:r>
              <a:rPr lang="en-US" b="1" dirty="0"/>
              <a:t>)</a:t>
            </a:r>
            <a:r>
              <a:rPr lang="en-US" i="1" dirty="0"/>
              <a:t> // 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400" b="1" dirty="0" smtClean="0">
                <a:solidFill>
                  <a:srgbClr val="EB571C"/>
                </a:solidFill>
              </a:rPr>
              <a:t>Object assigning</a:t>
            </a:r>
            <a:br>
              <a:rPr lang="en-US" sz="2400" b="1" dirty="0" smtClean="0">
                <a:solidFill>
                  <a:srgbClr val="EB571C"/>
                </a:solidFill>
              </a:rPr>
            </a:br>
            <a:endParaRPr lang="en-US" sz="700" b="1" dirty="0">
              <a:solidFill>
                <a:srgbClr val="EB571C"/>
              </a:solidFill>
            </a:endParaRPr>
          </a:p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b="1" dirty="0"/>
              <a:t>= {</a:t>
            </a:r>
            <a:r>
              <a:rPr lang="en-US" dirty="0"/>
              <a:t> </a:t>
            </a:r>
            <a:r>
              <a:rPr lang="en-US" dirty="0" err="1"/>
              <a:t>quux</a:t>
            </a:r>
            <a:r>
              <a:rPr lang="en-US" dirty="0"/>
              <a:t>: 0 </a:t>
            </a:r>
            <a:r>
              <a:rPr lang="en-US" b="1" dirty="0"/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src1</a:t>
            </a:r>
            <a:r>
              <a:rPr lang="en-US" b="1" dirty="0"/>
              <a:t> = {</a:t>
            </a:r>
            <a:r>
              <a:rPr lang="en-US" dirty="0"/>
              <a:t> foo: 1</a:t>
            </a:r>
            <a:r>
              <a:rPr lang="en-US" b="1" dirty="0"/>
              <a:t>,</a:t>
            </a:r>
            <a:r>
              <a:rPr lang="en-US" dirty="0"/>
              <a:t> bar: 2 </a:t>
            </a:r>
            <a:r>
              <a:rPr lang="en-US" b="1" dirty="0"/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src2</a:t>
            </a:r>
            <a:r>
              <a:rPr lang="en-US" b="1" dirty="0"/>
              <a:t> = {</a:t>
            </a:r>
            <a:r>
              <a:rPr lang="en-US" dirty="0"/>
              <a:t> foo: 3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baz</a:t>
            </a:r>
            <a:r>
              <a:rPr lang="en-US" dirty="0"/>
              <a:t>: 4 </a:t>
            </a:r>
            <a:r>
              <a:rPr lang="en-US" b="1" dirty="0"/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Object</a:t>
            </a:r>
            <a:r>
              <a:rPr lang="en-US" b="1" dirty="0" err="1" smtClean="0"/>
              <a:t>.</a:t>
            </a:r>
            <a:r>
              <a:rPr lang="en-US" dirty="0" err="1" smtClean="0"/>
              <a:t>assign</a:t>
            </a:r>
            <a:r>
              <a:rPr lang="en-US" b="1" dirty="0" smtClean="0"/>
              <a:t>(</a:t>
            </a:r>
            <a:r>
              <a:rPr lang="en-US" dirty="0" err="1" smtClean="0"/>
              <a:t>dst</a:t>
            </a:r>
            <a:r>
              <a:rPr lang="en-US" b="1" dirty="0"/>
              <a:t>,</a:t>
            </a:r>
            <a:r>
              <a:rPr lang="en-US" dirty="0"/>
              <a:t> src1</a:t>
            </a:r>
            <a:r>
              <a:rPr lang="en-US" b="1" dirty="0"/>
              <a:t>,</a:t>
            </a:r>
            <a:r>
              <a:rPr lang="en-US" dirty="0"/>
              <a:t> src2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dst</a:t>
            </a:r>
            <a:r>
              <a:rPr lang="en-US" b="1" dirty="0" err="1" smtClean="0"/>
              <a:t>.</a:t>
            </a:r>
            <a:r>
              <a:rPr lang="en-US" dirty="0" err="1" smtClean="0"/>
              <a:t>quux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0 </a:t>
            </a:r>
            <a:endParaRPr lang="en-US" dirty="0" smtClean="0"/>
          </a:p>
          <a:p>
            <a:r>
              <a:rPr lang="en-US" dirty="0" err="1" smtClean="0"/>
              <a:t>dst</a:t>
            </a:r>
            <a:r>
              <a:rPr lang="en-US" b="1" dirty="0" err="1" smtClean="0"/>
              <a:t>.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3 </a:t>
            </a:r>
            <a:endParaRPr lang="en-US" dirty="0" smtClean="0"/>
          </a:p>
          <a:p>
            <a:r>
              <a:rPr lang="en-US" dirty="0" err="1" smtClean="0"/>
              <a:t>dst</a:t>
            </a:r>
            <a:r>
              <a:rPr lang="en-US" b="1" dirty="0" err="1" smtClean="0"/>
              <a:t>.</a:t>
            </a:r>
            <a:r>
              <a:rPr lang="en-US" dirty="0" err="1" smtClean="0"/>
              <a:t>bar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2 </a:t>
            </a:r>
            <a:endParaRPr lang="en-US" dirty="0" smtClean="0"/>
          </a:p>
          <a:p>
            <a:r>
              <a:rPr lang="en-US" dirty="0" err="1" smtClean="0"/>
              <a:t>dst</a:t>
            </a:r>
            <a:r>
              <a:rPr lang="en-US" b="1" dirty="0" err="1" smtClean="0"/>
              <a:t>.</a:t>
            </a:r>
            <a:r>
              <a:rPr lang="en-US" dirty="0" err="1" smtClean="0"/>
              <a:t>baz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4 </a:t>
            </a:r>
            <a:endParaRPr lang="en-US" dirty="0" smtClean="0"/>
          </a:p>
          <a:p>
            <a:endParaRPr lang="en-US" dirty="0"/>
          </a:p>
          <a:p>
            <a:r>
              <a:rPr lang="en-US" sz="2400" b="1" dirty="0">
                <a:solidFill>
                  <a:srgbClr val="EB571C"/>
                </a:solidFill>
              </a:rPr>
              <a:t>String searching</a:t>
            </a:r>
          </a:p>
          <a:p>
            <a:endParaRPr lang="en-US" sz="700" dirty="0"/>
          </a:p>
          <a:p>
            <a:r>
              <a:rPr lang="en-US" dirty="0"/>
              <a:t>"hello"</a:t>
            </a:r>
            <a:r>
              <a:rPr lang="en-US" b="1" dirty="0"/>
              <a:t>.</a:t>
            </a:r>
            <a:r>
              <a:rPr lang="en-US" dirty="0" err="1"/>
              <a:t>startsWith</a:t>
            </a:r>
            <a:r>
              <a:rPr lang="en-US" b="1" dirty="0"/>
              <a:t>(</a:t>
            </a:r>
            <a:r>
              <a:rPr lang="en-US" dirty="0"/>
              <a:t>"</a:t>
            </a:r>
            <a:r>
              <a:rPr lang="en-US" dirty="0" err="1"/>
              <a:t>ello</a:t>
            </a:r>
            <a:r>
              <a:rPr lang="en-US" dirty="0"/>
              <a:t>"</a:t>
            </a:r>
            <a:r>
              <a:rPr lang="en-US" b="1" dirty="0"/>
              <a:t>,</a:t>
            </a:r>
            <a:r>
              <a:rPr lang="en-US" dirty="0"/>
              <a:t> 1</a:t>
            </a:r>
            <a:r>
              <a:rPr lang="en-US" b="1" dirty="0"/>
              <a:t>)</a:t>
            </a:r>
            <a:r>
              <a:rPr lang="en-US" i="1" dirty="0"/>
              <a:t> // true</a:t>
            </a:r>
            <a:r>
              <a:rPr lang="en-US" dirty="0"/>
              <a:t> "hello"</a:t>
            </a:r>
            <a:r>
              <a:rPr lang="en-US" b="1" dirty="0"/>
              <a:t>.</a:t>
            </a:r>
            <a:r>
              <a:rPr lang="en-US" dirty="0" err="1"/>
              <a:t>endsWith</a:t>
            </a:r>
            <a:r>
              <a:rPr lang="en-US" b="1" dirty="0"/>
              <a:t>(</a:t>
            </a:r>
            <a:r>
              <a:rPr lang="en-US" dirty="0"/>
              <a:t>"hell"</a:t>
            </a:r>
            <a:r>
              <a:rPr lang="en-US" b="1" dirty="0"/>
              <a:t>,</a:t>
            </a:r>
            <a:r>
              <a:rPr lang="en-US" dirty="0"/>
              <a:t> 4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</a:t>
            </a:r>
            <a:r>
              <a:rPr lang="en-US" dirty="0" err="1"/>
              <a:t>hello"</a:t>
            </a:r>
            <a:r>
              <a:rPr lang="en-US" b="1" dirty="0" err="1"/>
              <a:t>.</a:t>
            </a:r>
            <a:r>
              <a:rPr lang="en-US" dirty="0" err="1"/>
              <a:t>includes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</a:t>
            </a:r>
            <a:r>
              <a:rPr lang="en-US" dirty="0" err="1"/>
              <a:t>hello"</a:t>
            </a:r>
            <a:r>
              <a:rPr lang="en-US" b="1" dirty="0" err="1"/>
              <a:t>.</a:t>
            </a:r>
            <a:r>
              <a:rPr lang="en-US" dirty="0" err="1"/>
              <a:t>includes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,</a:t>
            </a:r>
            <a:r>
              <a:rPr lang="en-US" dirty="0"/>
              <a:t> 1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</a:t>
            </a:r>
            <a:r>
              <a:rPr lang="en-US" dirty="0" err="1"/>
              <a:t>hello"</a:t>
            </a:r>
            <a:r>
              <a:rPr lang="en-US" b="1" dirty="0" err="1"/>
              <a:t>.</a:t>
            </a:r>
            <a:r>
              <a:rPr lang="en-US" dirty="0" err="1"/>
              <a:t>includes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i="1" dirty="0"/>
              <a:t>// false</a:t>
            </a:r>
            <a:r>
              <a:rPr lang="en-US" dirty="0"/>
              <a:t>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7944" y="332656"/>
            <a:ext cx="5184576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[</a:t>
            </a:r>
            <a:r>
              <a:rPr lang="en-US" dirty="0"/>
              <a:t> 1</a:t>
            </a:r>
            <a:r>
              <a:rPr lang="en-US" b="1" dirty="0"/>
              <a:t>,</a:t>
            </a:r>
            <a:r>
              <a:rPr lang="en-US" dirty="0"/>
              <a:t> 3</a:t>
            </a:r>
            <a:r>
              <a:rPr lang="en-US" b="1" dirty="0"/>
              <a:t>,</a:t>
            </a:r>
            <a:r>
              <a:rPr lang="en-US" dirty="0"/>
              <a:t> 4</a:t>
            </a:r>
            <a:r>
              <a:rPr lang="en-US" b="1" dirty="0"/>
              <a:t>,</a:t>
            </a:r>
            <a:r>
              <a:rPr lang="en-US" dirty="0"/>
              <a:t> 2 </a:t>
            </a:r>
            <a:r>
              <a:rPr lang="en-US" b="1" dirty="0"/>
              <a:t>].</a:t>
            </a:r>
            <a:r>
              <a:rPr lang="en-US" dirty="0"/>
              <a:t>filter</a:t>
            </a:r>
            <a:r>
              <a:rPr lang="en-US" b="1" dirty="0"/>
              <a:t>(function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return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b="1" dirty="0"/>
              <a:t>&gt;</a:t>
            </a:r>
            <a:r>
              <a:rPr lang="en-US" dirty="0"/>
              <a:t> 3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b="1" dirty="0"/>
              <a:t>})[</a:t>
            </a:r>
            <a:r>
              <a:rPr lang="en-US" dirty="0"/>
              <a:t>0</a:t>
            </a:r>
            <a:r>
              <a:rPr lang="en-US" b="1" dirty="0"/>
              <a:t>];</a:t>
            </a:r>
            <a:r>
              <a:rPr lang="en-US" i="1" dirty="0"/>
              <a:t> // 4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b="1" dirty="0"/>
              <a:t>= {</a:t>
            </a:r>
            <a:r>
              <a:rPr lang="en-US" dirty="0"/>
              <a:t> </a:t>
            </a:r>
            <a:r>
              <a:rPr lang="en-US" dirty="0" err="1"/>
              <a:t>quux</a:t>
            </a:r>
            <a:r>
              <a:rPr lang="en-US" dirty="0"/>
              <a:t>: 0 </a:t>
            </a:r>
            <a:r>
              <a:rPr lang="en-US" b="1" dirty="0"/>
              <a:t>};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src1</a:t>
            </a:r>
            <a:r>
              <a:rPr lang="en-US" b="1" dirty="0"/>
              <a:t> = {</a:t>
            </a:r>
            <a:r>
              <a:rPr lang="en-US" dirty="0"/>
              <a:t> foo: 1</a:t>
            </a:r>
            <a:r>
              <a:rPr lang="en-US" b="1" dirty="0"/>
              <a:t>,</a:t>
            </a:r>
            <a:r>
              <a:rPr lang="en-US" dirty="0"/>
              <a:t> bar: 2 </a:t>
            </a:r>
            <a:r>
              <a:rPr lang="en-US" b="1" dirty="0"/>
              <a:t>};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src2</a:t>
            </a:r>
            <a:r>
              <a:rPr lang="en-US" b="1" dirty="0"/>
              <a:t> = {</a:t>
            </a:r>
            <a:r>
              <a:rPr lang="en-US" dirty="0"/>
              <a:t> foo: 3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baz</a:t>
            </a:r>
            <a:r>
              <a:rPr lang="en-US" dirty="0"/>
              <a:t>: 4 </a:t>
            </a:r>
            <a:r>
              <a:rPr lang="en-US" b="1" dirty="0"/>
              <a:t>};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Object</a:t>
            </a:r>
            <a:r>
              <a:rPr lang="en-US" b="1" dirty="0" err="1" smtClean="0"/>
              <a:t>.</a:t>
            </a:r>
            <a:r>
              <a:rPr lang="en-US" dirty="0" err="1" smtClean="0"/>
              <a:t>keys</a:t>
            </a:r>
            <a:r>
              <a:rPr lang="en-US" b="1" dirty="0" smtClean="0"/>
              <a:t>(</a:t>
            </a:r>
            <a:r>
              <a:rPr lang="en-US" dirty="0" smtClean="0"/>
              <a:t>src1</a:t>
            </a:r>
            <a:r>
              <a:rPr lang="en-US" b="1" dirty="0"/>
              <a:t>).</a:t>
            </a:r>
            <a:r>
              <a:rPr lang="en-US" dirty="0" err="1"/>
              <a:t>forEach</a:t>
            </a:r>
            <a:r>
              <a:rPr lang="en-US" b="1" dirty="0"/>
              <a:t>(function(</a:t>
            </a:r>
            <a:r>
              <a:rPr lang="en-US" dirty="0"/>
              <a:t>k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dst</a:t>
            </a:r>
            <a:r>
              <a:rPr lang="en-US" b="1" dirty="0" smtClean="0"/>
              <a:t>[</a:t>
            </a:r>
            <a:r>
              <a:rPr lang="en-US" dirty="0" smtClean="0"/>
              <a:t>k</a:t>
            </a:r>
            <a:r>
              <a:rPr lang="en-US" b="1" dirty="0"/>
              <a:t>] = </a:t>
            </a:r>
            <a:r>
              <a:rPr lang="en-US" dirty="0"/>
              <a:t>src1</a:t>
            </a:r>
            <a:r>
              <a:rPr lang="en-US" b="1" dirty="0"/>
              <a:t>[</a:t>
            </a:r>
            <a:r>
              <a:rPr lang="en-US" dirty="0"/>
              <a:t>k</a:t>
            </a:r>
            <a:r>
              <a:rPr lang="en-US" b="1" dirty="0"/>
              <a:t>];</a:t>
            </a:r>
            <a:r>
              <a:rPr lang="en-US" dirty="0"/>
              <a:t> </a:t>
            </a:r>
            <a:r>
              <a:rPr lang="en-US" b="1" dirty="0"/>
              <a:t>});</a:t>
            </a:r>
            <a:r>
              <a:rPr lang="en-US" dirty="0"/>
              <a:t> </a:t>
            </a:r>
            <a:r>
              <a:rPr lang="en-US" dirty="0" err="1"/>
              <a:t>Object</a:t>
            </a:r>
            <a:r>
              <a:rPr lang="en-US" b="1" dirty="0" err="1"/>
              <a:t>.</a:t>
            </a:r>
            <a:r>
              <a:rPr lang="en-US" dirty="0" err="1"/>
              <a:t>keys</a:t>
            </a:r>
            <a:r>
              <a:rPr lang="en-US" b="1" dirty="0"/>
              <a:t>(</a:t>
            </a:r>
            <a:r>
              <a:rPr lang="en-US" dirty="0"/>
              <a:t>src2</a:t>
            </a:r>
            <a:r>
              <a:rPr lang="en-US" b="1" dirty="0"/>
              <a:t>).</a:t>
            </a:r>
            <a:r>
              <a:rPr lang="en-US" dirty="0" err="1"/>
              <a:t>forEach</a:t>
            </a:r>
            <a:r>
              <a:rPr lang="en-US" b="1" dirty="0"/>
              <a:t>(function(</a:t>
            </a:r>
            <a:r>
              <a:rPr lang="en-US" dirty="0"/>
              <a:t>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dst</a:t>
            </a:r>
            <a:r>
              <a:rPr lang="en-US" b="1" dirty="0" smtClean="0"/>
              <a:t>[</a:t>
            </a:r>
            <a:r>
              <a:rPr lang="en-US" dirty="0" smtClean="0"/>
              <a:t>k</a:t>
            </a:r>
            <a:r>
              <a:rPr lang="en-US" b="1" dirty="0"/>
              <a:t>] = </a:t>
            </a:r>
            <a:r>
              <a:rPr lang="en-US" dirty="0"/>
              <a:t>src2</a:t>
            </a:r>
            <a:r>
              <a:rPr lang="en-US" b="1" dirty="0"/>
              <a:t>[</a:t>
            </a:r>
            <a:r>
              <a:rPr lang="en-US" dirty="0"/>
              <a:t>k</a:t>
            </a:r>
            <a:r>
              <a:rPr lang="en-US" b="1" dirty="0"/>
              <a:t>];</a:t>
            </a:r>
            <a:r>
              <a:rPr lang="en-US" dirty="0"/>
              <a:t> </a:t>
            </a:r>
            <a:r>
              <a:rPr lang="en-US" b="1" dirty="0"/>
              <a:t>});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"hello"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</a:t>
            </a:r>
            <a:r>
              <a:rPr lang="en-US" dirty="0" err="1"/>
              <a:t>ello</a:t>
            </a:r>
            <a:r>
              <a:rPr lang="en-US" dirty="0"/>
              <a:t>"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1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"hell"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4 </a:t>
            </a:r>
            <a:r>
              <a:rPr lang="en-US" b="1" dirty="0"/>
              <a:t>-</a:t>
            </a:r>
            <a:r>
              <a:rPr lang="en-US" dirty="0"/>
              <a:t> "</a:t>
            </a:r>
            <a:r>
              <a:rPr lang="en-US" dirty="0" err="1"/>
              <a:t>hell"</a:t>
            </a:r>
            <a:r>
              <a:rPr lang="en-US" b="1" dirty="0" err="1"/>
              <a:t>.</a:t>
            </a:r>
            <a:r>
              <a:rPr lang="en-US" dirty="0" err="1"/>
              <a:t>length</a:t>
            </a:r>
            <a:r>
              <a:rPr lang="en-US" b="1" dirty="0"/>
              <a:t>);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dirty="0" smtClean="0"/>
              <a:t>"</a:t>
            </a:r>
            <a:r>
              <a:rPr lang="en-US" dirty="0"/>
              <a:t>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)</a:t>
            </a:r>
            <a:r>
              <a:rPr lang="en-US" dirty="0"/>
              <a:t> !== 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,</a:t>
            </a:r>
            <a:r>
              <a:rPr lang="en-US" dirty="0"/>
              <a:t> 1</a:t>
            </a:r>
            <a:r>
              <a:rPr lang="en-US" b="1" dirty="0"/>
              <a:t>)</a:t>
            </a:r>
            <a:r>
              <a:rPr lang="en-US" dirty="0"/>
              <a:t> !== 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r>
              <a:rPr lang="en-US" i="1" dirty="0"/>
              <a:t> // true</a:t>
            </a:r>
            <a:r>
              <a:rPr lang="en-US" dirty="0"/>
              <a:t> "hello"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)</a:t>
            </a:r>
            <a:r>
              <a:rPr lang="en-US" dirty="0"/>
              <a:t> !== 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r>
              <a:rPr lang="en-US" i="1" dirty="0"/>
              <a:t> // false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933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44624"/>
            <a:ext cx="8604448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EB571C"/>
                </a:solidFill>
              </a:rPr>
              <a:t>Set</a:t>
            </a:r>
            <a:endParaRPr lang="en-US" b="1" dirty="0" smtClean="0">
              <a:solidFill>
                <a:srgbClr val="EB571C"/>
              </a:solidFill>
            </a:endParaRPr>
          </a:p>
          <a:p>
            <a:r>
              <a:rPr lang="en-US" b="1" dirty="0"/>
              <a:t>let</a:t>
            </a:r>
            <a:r>
              <a:rPr lang="en-US" dirty="0"/>
              <a:t> s</a:t>
            </a:r>
            <a:r>
              <a:rPr lang="en-US" b="1" dirty="0"/>
              <a:t> = new</a:t>
            </a:r>
            <a:r>
              <a:rPr lang="en-US" dirty="0"/>
              <a:t> Set</a:t>
            </a:r>
            <a:r>
              <a:rPr lang="en-US" b="1" dirty="0"/>
              <a:t>()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b="1" dirty="0" err="1" smtClean="0"/>
              <a:t>.</a:t>
            </a:r>
            <a:r>
              <a:rPr lang="en-US" dirty="0" err="1" smtClean="0"/>
              <a:t>add</a:t>
            </a:r>
            <a:r>
              <a:rPr lang="en-US" b="1" dirty="0"/>
              <a:t>(</a:t>
            </a:r>
            <a:r>
              <a:rPr lang="en-US" dirty="0"/>
              <a:t>"hello"</a:t>
            </a:r>
            <a:r>
              <a:rPr lang="en-US" b="1" dirty="0"/>
              <a:t>).</a:t>
            </a:r>
            <a:r>
              <a:rPr lang="en-US" dirty="0"/>
              <a:t>add</a:t>
            </a:r>
            <a:r>
              <a:rPr lang="en-US" b="1" dirty="0"/>
              <a:t>(</a:t>
            </a:r>
            <a:r>
              <a:rPr lang="en-US" dirty="0"/>
              <a:t>"goodbye"</a:t>
            </a:r>
            <a:r>
              <a:rPr lang="en-US" b="1" dirty="0"/>
              <a:t>).</a:t>
            </a:r>
            <a:r>
              <a:rPr lang="en-US" dirty="0"/>
              <a:t>add</a:t>
            </a:r>
            <a:r>
              <a:rPr lang="en-US" b="1" dirty="0"/>
              <a:t>(</a:t>
            </a:r>
            <a:r>
              <a:rPr lang="en-US" dirty="0"/>
              <a:t>"hello"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b="1" dirty="0" err="1" smtClean="0"/>
              <a:t>.</a:t>
            </a:r>
            <a:r>
              <a:rPr lang="en-US" dirty="0" err="1" smtClean="0"/>
              <a:t>size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2 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b="1" dirty="0" err="1" smtClean="0"/>
              <a:t>.</a:t>
            </a:r>
            <a:r>
              <a:rPr lang="en-US" dirty="0" err="1" smtClean="0"/>
              <a:t>has</a:t>
            </a:r>
            <a:r>
              <a:rPr lang="en-US" b="1" dirty="0"/>
              <a:t>(</a:t>
            </a:r>
            <a:r>
              <a:rPr lang="en-US" dirty="0"/>
              <a:t>"hello"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true </a:t>
            </a:r>
            <a:endParaRPr lang="en-US" dirty="0" smtClean="0"/>
          </a:p>
          <a:p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b="1" dirty="0"/>
              <a:t>(let</a:t>
            </a:r>
            <a:r>
              <a:rPr lang="en-US" dirty="0"/>
              <a:t> key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="1" dirty="0" err="1"/>
              <a:t>.</a:t>
            </a:r>
            <a:r>
              <a:rPr lang="en-US" dirty="0" err="1"/>
              <a:t>values</a:t>
            </a:r>
            <a:r>
              <a:rPr lang="en-US" b="1" dirty="0"/>
              <a:t>())</a:t>
            </a:r>
            <a:r>
              <a:rPr lang="en-US" i="1" dirty="0"/>
              <a:t> // insertion order</a:t>
            </a:r>
            <a:r>
              <a:rPr lang="en-US" dirty="0"/>
              <a:t> console</a:t>
            </a:r>
            <a:r>
              <a:rPr lang="en-US" b="1" dirty="0"/>
              <a:t>.</a:t>
            </a:r>
            <a:r>
              <a:rPr lang="en-US" dirty="0"/>
              <a:t>log</a:t>
            </a:r>
            <a:r>
              <a:rPr lang="en-US" b="1" dirty="0"/>
              <a:t>(</a:t>
            </a:r>
            <a:r>
              <a:rPr lang="en-US" dirty="0"/>
              <a:t>key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r>
              <a:rPr lang="en-US" dirty="0" smtClean="0">
                <a:solidFill>
                  <a:srgbClr val="EB571C"/>
                </a:solidFill>
              </a:rPr>
              <a:t/>
            </a:r>
            <a:br>
              <a:rPr lang="en-US" dirty="0" smtClean="0">
                <a:solidFill>
                  <a:srgbClr val="EB571C"/>
                </a:solidFill>
              </a:rPr>
            </a:br>
            <a:r>
              <a:rPr lang="en-US" sz="2400" b="1" dirty="0" smtClean="0">
                <a:solidFill>
                  <a:srgbClr val="EB571C"/>
                </a:solidFill>
              </a:rPr>
              <a:t>Map</a:t>
            </a:r>
            <a:endParaRPr lang="en-US" b="1" dirty="0">
              <a:solidFill>
                <a:srgbClr val="EB571C"/>
              </a:solidFill>
            </a:endParaRPr>
          </a:p>
          <a:p>
            <a:r>
              <a:rPr lang="en-US" b="1" dirty="0"/>
              <a:t>let</a:t>
            </a:r>
            <a:r>
              <a:rPr lang="en-US" dirty="0"/>
              <a:t> m</a:t>
            </a:r>
            <a:r>
              <a:rPr lang="en-US" b="1" dirty="0"/>
              <a:t> = new</a:t>
            </a:r>
            <a:r>
              <a:rPr lang="en-US" dirty="0"/>
              <a:t> Map</a:t>
            </a:r>
            <a:r>
              <a:rPr lang="en-US" b="1" dirty="0"/>
              <a:t>()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b="1" dirty="0" err="1" smtClean="0"/>
              <a:t>.</a:t>
            </a:r>
            <a:r>
              <a:rPr lang="en-US" dirty="0" err="1" smtClean="0"/>
              <a:t>set</a:t>
            </a:r>
            <a:r>
              <a:rPr lang="en-US" b="1" dirty="0"/>
              <a:t>(</a:t>
            </a:r>
            <a:r>
              <a:rPr lang="en-US" dirty="0"/>
              <a:t>"hello"</a:t>
            </a:r>
            <a:r>
              <a:rPr lang="en-US" b="1" dirty="0"/>
              <a:t>,</a:t>
            </a:r>
            <a:r>
              <a:rPr lang="en-US" dirty="0"/>
              <a:t> 42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b="1" dirty="0" err="1" smtClean="0"/>
              <a:t>.</a:t>
            </a:r>
            <a:r>
              <a:rPr lang="en-US" dirty="0" err="1" smtClean="0"/>
              <a:t>set</a:t>
            </a:r>
            <a:r>
              <a:rPr lang="en-US" b="1" dirty="0" smtClean="0"/>
              <a:t>(</a:t>
            </a:r>
            <a:r>
              <a:rPr lang="en-US" dirty="0" smtClean="0"/>
              <a:t>s</a:t>
            </a:r>
            <a:r>
              <a:rPr lang="en-US" b="1" dirty="0"/>
              <a:t>,</a:t>
            </a:r>
            <a:r>
              <a:rPr lang="en-US" dirty="0"/>
              <a:t> 34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b="1" dirty="0" err="1" smtClean="0"/>
              <a:t>.</a:t>
            </a:r>
            <a:r>
              <a:rPr lang="en-US" dirty="0" err="1" smtClean="0"/>
              <a:t>get</a:t>
            </a:r>
            <a:r>
              <a:rPr lang="en-US" b="1" dirty="0" smtClean="0"/>
              <a:t>(</a:t>
            </a:r>
            <a:r>
              <a:rPr lang="en-US" dirty="0" smtClean="0"/>
              <a:t>s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34 </a:t>
            </a:r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b="1" dirty="0" err="1" smtClean="0"/>
              <a:t>.</a:t>
            </a:r>
            <a:r>
              <a:rPr lang="en-US" dirty="0" err="1" smtClean="0"/>
              <a:t>size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2 </a:t>
            </a:r>
            <a:endParaRPr lang="en-US" dirty="0" smtClean="0"/>
          </a:p>
          <a:p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b="1" dirty="0"/>
              <a:t>(let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dirty="0"/>
              <a:t> key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b="1" dirty="0" err="1"/>
              <a:t>.</a:t>
            </a:r>
            <a:r>
              <a:rPr lang="en-US" dirty="0" err="1"/>
              <a:t>entries</a:t>
            </a:r>
            <a:r>
              <a:rPr lang="en-US" b="1" dirty="0"/>
              <a:t>())</a:t>
            </a:r>
            <a:r>
              <a:rPr lang="en-US" dirty="0"/>
              <a:t> console</a:t>
            </a:r>
            <a:r>
              <a:rPr lang="en-US" b="1" dirty="0"/>
              <a:t>.</a:t>
            </a:r>
            <a:r>
              <a:rPr lang="en-US" dirty="0"/>
              <a:t>log</a:t>
            </a:r>
            <a:r>
              <a:rPr lang="en-US" b="1" dirty="0"/>
              <a:t>(</a:t>
            </a:r>
            <a:r>
              <a:rPr lang="en-US" dirty="0"/>
              <a:t>key </a:t>
            </a:r>
            <a:r>
              <a:rPr lang="en-US" b="1" dirty="0"/>
              <a:t>+</a:t>
            </a:r>
            <a:r>
              <a:rPr lang="en-US" dirty="0"/>
              <a:t> "</a:t>
            </a:r>
            <a:r>
              <a:rPr lang="en-US" b="1" dirty="0"/>
              <a:t> = </a:t>
            </a:r>
            <a:r>
              <a:rPr lang="en-US" dirty="0"/>
              <a:t>"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b="1" dirty="0"/>
              <a:t>)</a:t>
            </a:r>
          </a:p>
          <a:p>
            <a:endParaRPr lang="en-US" b="1" dirty="0" smtClean="0"/>
          </a:p>
          <a:p>
            <a:r>
              <a:rPr lang="en-US" sz="2400" b="1" dirty="0" err="1" smtClean="0">
                <a:solidFill>
                  <a:srgbClr val="EB571C"/>
                </a:solidFill>
              </a:rPr>
              <a:t>WeakSet</a:t>
            </a:r>
            <a:r>
              <a:rPr lang="en-US" sz="2400" b="1" dirty="0" smtClean="0">
                <a:solidFill>
                  <a:srgbClr val="EB571C"/>
                </a:solidFill>
              </a:rPr>
              <a:t>/</a:t>
            </a:r>
            <a:r>
              <a:rPr lang="en-US" sz="2400" b="1" dirty="0" err="1" smtClean="0">
                <a:solidFill>
                  <a:srgbClr val="EB571C"/>
                </a:solidFill>
              </a:rPr>
              <a:t>WeakMap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weakSet</a:t>
            </a:r>
            <a:r>
              <a:rPr lang="en-US" b="1" dirty="0" smtClean="0"/>
              <a:t> = new</a:t>
            </a:r>
            <a:r>
              <a:rPr lang="en-US" dirty="0" smtClean="0"/>
              <a:t> </a:t>
            </a:r>
            <a:r>
              <a:rPr lang="en-US" dirty="0" err="1" smtClean="0"/>
              <a:t>WeakSet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= {}; // only objects allowed</a:t>
            </a:r>
          </a:p>
          <a:p>
            <a:r>
              <a:rPr lang="en-US" dirty="0" err="1" smtClean="0"/>
              <a:t>weakSet.add</a:t>
            </a:r>
            <a:r>
              <a:rPr lang="en-US" dirty="0" smtClean="0"/>
              <a:t>(a);</a:t>
            </a:r>
          </a:p>
          <a:p>
            <a:r>
              <a:rPr lang="en-US" dirty="0" err="1" smtClean="0"/>
              <a:t>weakSet.has</a:t>
            </a:r>
            <a:r>
              <a:rPr lang="en-US" dirty="0" smtClean="0"/>
              <a:t>(a); // true</a:t>
            </a:r>
          </a:p>
          <a:p>
            <a:r>
              <a:rPr lang="en-US" dirty="0" smtClean="0"/>
              <a:t>a = null; // now a can be garbage collected</a:t>
            </a:r>
          </a:p>
          <a:p>
            <a:r>
              <a:rPr lang="en-US" dirty="0" smtClean="0"/>
              <a:t>for (e in </a:t>
            </a:r>
            <a:r>
              <a:rPr lang="en-US" dirty="0" err="1" smtClean="0"/>
              <a:t>weakSet</a:t>
            </a:r>
            <a:r>
              <a:rPr lang="en-US" dirty="0" smtClean="0"/>
              <a:t>) console.log(e); // not working: </a:t>
            </a:r>
            <a:r>
              <a:rPr lang="en-US" dirty="0" err="1" smtClean="0"/>
              <a:t>WeakSet</a:t>
            </a:r>
            <a:r>
              <a:rPr lang="en-US" dirty="0" smtClean="0"/>
              <a:t> is not </a:t>
            </a:r>
            <a:r>
              <a:rPr lang="en-US" dirty="0" err="1" smtClean="0"/>
              <a:t>itarable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34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332656"/>
            <a:ext cx="3960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B571C"/>
                </a:solidFill>
              </a:rPr>
              <a:t>String </a:t>
            </a:r>
            <a:r>
              <a:rPr lang="en-US" sz="2800" b="1" dirty="0" smtClean="0">
                <a:solidFill>
                  <a:srgbClr val="EB571C"/>
                </a:solidFill>
              </a:rPr>
              <a:t>Interpolation</a:t>
            </a:r>
          </a:p>
          <a:p>
            <a:endParaRPr lang="en-US" sz="1600" b="1" dirty="0" smtClean="0"/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customer = { name: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"Foo"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 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card = { amount: 7,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product: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"Bar"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unitprice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42 }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message = </a:t>
            </a:r>
            <a:r>
              <a:rPr lang="en-US" sz="1600" dirty="0">
                <a:solidFill>
                  <a:srgbClr val="008000"/>
                </a:solidFill>
                <a:latin typeface="Monaco"/>
              </a:rPr>
              <a:t>`Hello ${</a:t>
            </a:r>
            <a:r>
              <a:rPr lang="en-US" sz="1600" dirty="0" err="1">
                <a:solidFill>
                  <a:srgbClr val="008000"/>
                </a:solidFill>
                <a:latin typeface="Monaco"/>
              </a:rPr>
              <a:t>customer.name</a:t>
            </a:r>
            <a:r>
              <a:rPr lang="en-US" sz="1600" dirty="0">
                <a:solidFill>
                  <a:srgbClr val="008000"/>
                </a:solidFill>
                <a:latin typeface="Monaco"/>
              </a:rPr>
              <a:t>}, want to buy ${</a:t>
            </a:r>
            <a:r>
              <a:rPr lang="en-US" sz="1600" dirty="0" err="1">
                <a:solidFill>
                  <a:srgbClr val="008000"/>
                </a:solidFill>
                <a:latin typeface="Monaco"/>
              </a:rPr>
              <a:t>card.amount</a:t>
            </a:r>
            <a:r>
              <a:rPr lang="en-US" sz="1600" dirty="0">
                <a:solidFill>
                  <a:srgbClr val="008000"/>
                </a:solidFill>
                <a:latin typeface="Monaco"/>
              </a:rPr>
              <a:t>} ${</a:t>
            </a:r>
            <a:r>
              <a:rPr lang="en-US" sz="1600" dirty="0" err="1">
                <a:solidFill>
                  <a:srgbClr val="008000"/>
                </a:solidFill>
                <a:latin typeface="Monaco"/>
              </a:rPr>
              <a:t>card.product</a:t>
            </a:r>
            <a:r>
              <a:rPr lang="en-US" sz="1600" dirty="0">
                <a:solidFill>
                  <a:srgbClr val="008000"/>
                </a:solidFill>
                <a:latin typeface="Monaco"/>
              </a:rPr>
              <a:t>} </a:t>
            </a:r>
            <a:r>
              <a:rPr lang="en-US" sz="1600" b="1" dirty="0">
                <a:solidFill>
                  <a:srgbClr val="008000"/>
                </a:solidFill>
                <a:latin typeface="Monaco"/>
              </a:rPr>
              <a:t>for a total of ${</a:t>
            </a:r>
            <a:r>
              <a:rPr lang="en-US" sz="1600" b="1" dirty="0" err="1">
                <a:solidFill>
                  <a:srgbClr val="008000"/>
                </a:solidFill>
                <a:latin typeface="Monaco"/>
              </a:rPr>
              <a:t>card.amount</a:t>
            </a:r>
            <a:r>
              <a:rPr lang="en-US" sz="1600" b="1" dirty="0">
                <a:solidFill>
                  <a:srgbClr val="008000"/>
                </a:solidFill>
                <a:latin typeface="Monaco"/>
              </a:rPr>
              <a:t> * </a:t>
            </a:r>
            <a:r>
              <a:rPr lang="en-US" sz="1600" b="1" dirty="0" err="1">
                <a:solidFill>
                  <a:srgbClr val="008000"/>
                </a:solidFill>
                <a:latin typeface="Monaco"/>
              </a:rPr>
              <a:t>card.unitprice</a:t>
            </a:r>
            <a:r>
              <a:rPr lang="en-US" sz="1600" b="1" dirty="0">
                <a:solidFill>
                  <a:srgbClr val="008000"/>
                </a:solidFill>
                <a:latin typeface="Monaco"/>
              </a:rPr>
              <a:t>} bucks?` 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ru-RU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4499992" y="723468"/>
            <a:ext cx="4464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 smtClean="0"/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customer = { name: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"Foo"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}; 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card = { amount: 7,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product: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"Bar"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unitprice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42 };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message =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"Hello 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customer.name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",\n"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"want to buy 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card.amount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card.product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 for\n"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 total of 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card.amount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card.unitprice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 bucks?"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2501468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V2015.potx</Template>
  <TotalTime>22460</TotalTime>
  <Words>3675</Words>
  <Application>Microsoft Macintosh PowerPoint</Application>
  <PresentationFormat>Экран (4:3)</PresentationFormat>
  <Paragraphs>649</Paragraphs>
  <Slides>39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39</vt:i4>
      </vt:variant>
    </vt:vector>
  </HeadingPairs>
  <TitlesOfParts>
    <vt:vector size="41" baseType="lpstr">
      <vt:lpstr>Luxoft: Computer / TV</vt:lpstr>
      <vt:lpstr>powerpoint-template-luxoft-v4.3</vt:lpstr>
      <vt:lpstr>JavaScript  ES6  EcmaScript 2015</vt:lpstr>
      <vt:lpstr>Презентация PowerPoint</vt:lpstr>
      <vt:lpstr>const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New number functions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EcmaScript 2016 / ES7</vt:lpstr>
      <vt:lpstr>Презентация PowerPoint</vt:lpstr>
      <vt:lpstr>Exponentiation operator</vt:lpstr>
      <vt:lpstr>Trailing commas in function parameters and arrays/objects</vt:lpstr>
      <vt:lpstr>Decorators</vt:lpstr>
      <vt:lpstr>Decorators</vt:lpstr>
      <vt:lpstr>Decorators</vt:lpstr>
      <vt:lpstr>Decorating a class</vt:lpstr>
      <vt:lpstr>Decorator with the parameter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Sonkin</dc:creator>
  <cp:lastModifiedBy>Vladimir Sonkin</cp:lastModifiedBy>
  <cp:revision>26</cp:revision>
  <dcterms:created xsi:type="dcterms:W3CDTF">2015-12-15T10:26:07Z</dcterms:created>
  <dcterms:modified xsi:type="dcterms:W3CDTF">2016-02-12T19:17:21Z</dcterms:modified>
</cp:coreProperties>
</file>