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C3C2611-4C71-4FC5-86AE-919BDF0F9419}" styleName="">
    <a:wholeTbl>
      <a:tcTxStyle>
        <a:srgbClr val="000000"/>
        <a:latin typeface="Graphik"/>
        <a:ea typeface="Graphik"/>
        <a:cs typeface="Graphik"/>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a:srgbClr val="000000"/>
        <a:latin typeface="Graphik Semibold"/>
        <a:ea typeface="Graphik Semibold"/>
        <a:cs typeface="Graphik Semibold"/>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a:srgbClr val="000000"/>
        <a:latin typeface="Graphik Semibold"/>
        <a:ea typeface="Graphik Semibold"/>
        <a:cs typeface="Graphik Semibold"/>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a:srgbClr val="000000"/>
        <a:latin typeface="Graphik Semibold"/>
        <a:ea typeface="Graphik Semibold"/>
        <a:cs typeface="Graphik Semibold"/>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p:txBody>
      </p:sp>
      <p:sp>
        <p:nvSpPr>
          <p:cNvPr id="149" name="Shape 14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panose="020B0503030202060203"/>
                <a:ea typeface="Graphik Medium" panose="020B0503030202060203"/>
                <a:cs typeface="Graphik Medium" panose="020B0503030202060203"/>
                <a:sym typeface="Graphik Medium" panose="020B0503030202060203"/>
              </a:defRPr>
            </a:lvl1pPr>
          </a:lstStyle>
          <a:p>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panose="020B0503030202060203"/>
                <a:ea typeface="Graphik Semibold" panose="020B0503030202060203"/>
                <a:cs typeface="Graphik Semibold" panose="020B0503030202060203"/>
                <a:sym typeface="Graphik Semibold" panose="020B0503030202060203"/>
              </a:defRPr>
            </a:lvl1pPr>
            <a:lvl2pPr marL="0" indent="457200" algn="ctr" defTabSz="825500">
              <a:lnSpc>
                <a:spcPct val="100000"/>
              </a:lnSpc>
              <a:spcBef>
                <a:spcPts val="0"/>
              </a:spcBef>
              <a:buSzTx/>
              <a:buNone/>
              <a:defRPr sz="6000" spc="-59">
                <a:latin typeface="Graphik Semibold" panose="020B0503030202060203"/>
                <a:ea typeface="Graphik Semibold" panose="020B0503030202060203"/>
                <a:cs typeface="Graphik Semibold" panose="020B0503030202060203"/>
                <a:sym typeface="Graphik Semibold" panose="020B0503030202060203"/>
              </a:defRPr>
            </a:lvl2pPr>
            <a:lvl3pPr marL="0" indent="914400" algn="ctr" defTabSz="825500">
              <a:lnSpc>
                <a:spcPct val="100000"/>
              </a:lnSpc>
              <a:spcBef>
                <a:spcPts val="0"/>
              </a:spcBef>
              <a:buSzTx/>
              <a:buNone/>
              <a:defRPr sz="6000" spc="-59">
                <a:latin typeface="Graphik Semibold" panose="020B0503030202060203"/>
                <a:ea typeface="Graphik Semibold" panose="020B0503030202060203"/>
                <a:cs typeface="Graphik Semibold" panose="020B0503030202060203"/>
                <a:sym typeface="Graphik Semibold" panose="020B0503030202060203"/>
              </a:defRPr>
            </a:lvl3pPr>
            <a:lvl4pPr marL="0" indent="1371600" algn="ctr" defTabSz="825500">
              <a:lnSpc>
                <a:spcPct val="100000"/>
              </a:lnSpc>
              <a:spcBef>
                <a:spcPts val="0"/>
              </a:spcBef>
              <a:buSzTx/>
              <a:buNone/>
              <a:defRPr sz="6000" spc="-59">
                <a:latin typeface="Graphik Semibold" panose="020B0503030202060203"/>
                <a:ea typeface="Graphik Semibold" panose="020B0503030202060203"/>
                <a:cs typeface="Graphik Semibold" panose="020B0503030202060203"/>
                <a:sym typeface="Graphik Semibold" panose="020B0503030202060203"/>
              </a:defRPr>
            </a:lvl4pPr>
            <a:lvl5pPr marL="0" indent="1828800" algn="ctr" defTabSz="825500">
              <a:lnSpc>
                <a:spcPct val="100000"/>
              </a:lnSpc>
              <a:spcBef>
                <a:spcPts val="0"/>
              </a:spcBef>
              <a:buSzTx/>
              <a:buNone/>
              <a:defRPr sz="6000" spc="-59">
                <a:latin typeface="Graphik Semibold" panose="020B0503030202060203"/>
                <a:ea typeface="Graphik Semibold" panose="020B0503030202060203"/>
                <a:cs typeface="Graphik Semibold" panose="020B0503030202060203"/>
                <a:sym typeface="Graphik Semibold" panose="020B0503030202060203"/>
              </a:defRPr>
            </a:lvl5pPr>
          </a:lstStyle>
          <a:p>
            <a:r>
              <a:t>Presentation Subtitle</a:t>
            </a:r>
          </a:p>
          <a:p>
            <a:pPr lvl="1"/>
          </a:p>
          <a:p>
            <a:pPr lvl="2"/>
          </a:p>
          <a:p>
            <a:pPr lvl="3"/>
          </a:p>
          <a:p>
            <a:pPr lvl="4"/>
          </a:p>
        </p:txBody>
      </p:sp>
      <p:sp>
        <p:nvSpPr>
          <p:cNvPr id="14"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p>
          <a:p>
            <a:pPr lvl="2"/>
          </a:p>
          <a:p>
            <a:pPr lvl="3"/>
          </a:p>
          <a:p>
            <a:pPr lvl="4"/>
          </a:p>
        </p:txBody>
      </p:sp>
      <p:sp>
        <p:nvSpPr>
          <p:cNvPr id="9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1pPr>
          </a:lstStyle>
          <a:p>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p>
          <a:p>
            <a:pPr lvl="2"/>
          </a:p>
          <a:p>
            <a:pPr lvl="3"/>
          </a:p>
          <a:p>
            <a:pPr lvl="4"/>
          </a:p>
        </p:txBody>
      </p:sp>
      <p:sp>
        <p:nvSpPr>
          <p:cNvPr id="10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1pPr>
          </a:lstStyle>
          <a:p>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p>
          <a:p>
            <a:pPr lvl="2"/>
          </a:p>
          <a:p>
            <a:pPr lvl="3"/>
          </a:p>
          <a:p>
            <a:pPr lvl="4"/>
          </a:p>
        </p:txBody>
      </p:sp>
      <p:sp>
        <p:nvSpPr>
          <p:cNvPr id="117"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p:txBody>
      </p:sp>
      <p:sp>
        <p:nvSpPr>
          <p:cNvPr id="127"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p:txBody>
      </p:sp>
      <p:sp>
        <p:nvSpPr>
          <p:cNvPr id="135"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panose="020B0503030202060203"/>
                <a:ea typeface="Graphik Semibold" panose="020B0503030202060203"/>
                <a:cs typeface="Graphik Semibold" panose="020B0503030202060203"/>
                <a:sym typeface="Graphik Semibold" panose="020B0503030202060203"/>
              </a:defRPr>
            </a:lvl1pPr>
            <a:lvl2pPr marL="0" indent="457200" algn="ctr" defTabSz="825500">
              <a:lnSpc>
                <a:spcPct val="100000"/>
              </a:lnSpc>
              <a:spcBef>
                <a:spcPts val="0"/>
              </a:spcBef>
              <a:buSzTx/>
              <a:buNone/>
              <a:defRPr sz="6000" spc="-59">
                <a:solidFill>
                  <a:srgbClr val="FFFFFF"/>
                </a:solidFill>
                <a:latin typeface="Graphik Semibold" panose="020B0503030202060203"/>
                <a:ea typeface="Graphik Semibold" panose="020B0503030202060203"/>
                <a:cs typeface="Graphik Semibold" panose="020B0503030202060203"/>
                <a:sym typeface="Graphik Semibold" panose="020B0503030202060203"/>
              </a:defRPr>
            </a:lvl2pPr>
            <a:lvl3pPr marL="0" indent="914400" algn="ctr" defTabSz="825500">
              <a:lnSpc>
                <a:spcPct val="100000"/>
              </a:lnSpc>
              <a:spcBef>
                <a:spcPts val="0"/>
              </a:spcBef>
              <a:buSzTx/>
              <a:buNone/>
              <a:defRPr sz="6000" spc="-59">
                <a:solidFill>
                  <a:srgbClr val="FFFFFF"/>
                </a:solidFill>
                <a:latin typeface="Graphik Semibold" panose="020B0503030202060203"/>
                <a:ea typeface="Graphik Semibold" panose="020B0503030202060203"/>
                <a:cs typeface="Graphik Semibold" panose="020B0503030202060203"/>
                <a:sym typeface="Graphik Semibold" panose="020B0503030202060203"/>
              </a:defRPr>
            </a:lvl3pPr>
            <a:lvl4pPr marL="0" indent="1371600" algn="ctr" defTabSz="825500">
              <a:lnSpc>
                <a:spcPct val="100000"/>
              </a:lnSpc>
              <a:spcBef>
                <a:spcPts val="0"/>
              </a:spcBef>
              <a:buSzTx/>
              <a:buNone/>
              <a:defRPr sz="6000" spc="-59">
                <a:solidFill>
                  <a:srgbClr val="FFFFFF"/>
                </a:solidFill>
                <a:latin typeface="Graphik Semibold" panose="020B0503030202060203"/>
                <a:ea typeface="Graphik Semibold" panose="020B0503030202060203"/>
                <a:cs typeface="Graphik Semibold" panose="020B0503030202060203"/>
                <a:sym typeface="Graphik Semibold" panose="020B0503030202060203"/>
              </a:defRPr>
            </a:lvl4pPr>
            <a:lvl5pPr marL="0" indent="1828800" algn="ctr" defTabSz="825500">
              <a:lnSpc>
                <a:spcPct val="100000"/>
              </a:lnSpc>
              <a:spcBef>
                <a:spcPts val="0"/>
              </a:spcBef>
              <a:buSzTx/>
              <a:buNone/>
              <a:defRPr sz="6000" spc="-59">
                <a:solidFill>
                  <a:srgbClr val="FFFFFF"/>
                </a:solidFill>
                <a:latin typeface="Graphik Semibold" panose="020B0503030202060203"/>
                <a:ea typeface="Graphik Semibold" panose="020B0503030202060203"/>
                <a:cs typeface="Graphik Semibold" panose="020B0503030202060203"/>
                <a:sym typeface="Graphik Semibold" panose="020B0503030202060203"/>
              </a:defRPr>
            </a:lvl5pPr>
          </a:lstStyle>
          <a:p>
            <a:r>
              <a:t>Presentation Subtitle</a:t>
            </a:r>
          </a:p>
          <a:p>
            <a:pPr lvl="1"/>
          </a:p>
          <a:p>
            <a:pPr lvl="2"/>
          </a:p>
          <a:p>
            <a:pPr lvl="3"/>
          </a:p>
          <a:p>
            <a:pPr lvl="4"/>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panose="020B0503030202060203"/>
                <a:ea typeface="Graphik Medium" panose="020B0503030202060203"/>
                <a:cs typeface="Graphik Medium" panose="020B0503030202060203"/>
                <a:sym typeface="Graphik Medium" panose="020B0503030202060203"/>
              </a:defRPr>
            </a:lvl1pPr>
          </a:lstStyle>
          <a:p>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1pPr>
            <a:lvl2pPr marL="0" indent="45720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2pPr>
            <a:lvl3pPr marL="0" indent="91440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3pPr>
            <a:lvl4pPr marL="0" indent="137160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4pPr>
            <a:lvl5pPr marL="0" indent="182880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5pPr>
          </a:lstStyle>
          <a:p>
            <a:r>
              <a:t>Slide Subtitle</a:t>
            </a:r>
          </a:p>
          <a:p>
            <a:pPr lvl="1"/>
          </a:p>
          <a:p>
            <a:pPr lvl="2"/>
          </a:p>
          <a:p>
            <a:pPr lvl="3"/>
          </a:p>
          <a:p>
            <a:pPr lvl="4"/>
          </a:p>
        </p:txBody>
      </p:sp>
      <p:sp>
        <p:nvSpPr>
          <p:cNvPr id="3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r>
              <a:t>Slide Title</a:t>
            </a:r>
          </a:p>
        </p:txBody>
      </p:sp>
      <p:sp>
        <p:nvSpPr>
          <p:cNvPr id="43" name="Body Level One…"/>
          <p:cNvSpPr txBox="1"/>
          <p:nvPr>
            <p:ph type="body" idx="1" hasCustomPrompt="1"/>
          </p:nvPr>
        </p:nvSpPr>
        <p:spPr>
          <a:prstGeom prst="rect">
            <a:avLst/>
          </a:prstGeom>
        </p:spPr>
        <p:txBody>
          <a:bodyPr/>
          <a:lstStyle/>
          <a:p>
            <a:r>
              <a:t>Slide bullet text</a:t>
            </a:r>
          </a:p>
          <a:p>
            <a:pPr lvl="1"/>
          </a:p>
          <a:p>
            <a:pPr lvl="2"/>
          </a:p>
          <a:p>
            <a:pPr lvl="3"/>
          </a:p>
          <a:p>
            <a:pPr lvl="4"/>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1pPr>
          </a:lstStyle>
          <a:p>
            <a:r>
              <a:t>Slide Subtitle</a:t>
            </a:r>
          </a:p>
        </p:txBody>
      </p:sp>
      <p:sp>
        <p:nvSpPr>
          <p:cNvPr id="4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r>
              <a:t>Slide bullet text</a:t>
            </a:r>
          </a:p>
          <a:p>
            <a:pPr lvl="1"/>
          </a:p>
          <a:p>
            <a:pPr lvl="2"/>
          </a:p>
          <a:p>
            <a:pPr lvl="3"/>
          </a:p>
          <a:p>
            <a:pPr lvl="4"/>
          </a:p>
        </p:txBody>
      </p:sp>
      <p:sp>
        <p:nvSpPr>
          <p:cNvPr id="53"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1pPr>
          </a:lstStyle>
          <a:p>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r>
              <a:t>Slide bullet text</a:t>
            </a:r>
          </a:p>
          <a:p>
            <a:pPr lvl="1"/>
          </a:p>
          <a:p>
            <a:pPr lvl="2"/>
          </a:p>
          <a:p>
            <a:pPr lvl="3"/>
          </a:p>
          <a:p>
            <a:pPr lvl="4"/>
          </a:p>
        </p:txBody>
      </p:sp>
      <p:sp>
        <p:nvSpPr>
          <p:cNvPr id="64" name="Slide Number"/>
          <p:cNvSpPr txBox="1"/>
          <p:nvPr>
            <p:ph type="sldNum" sz="quarter" idx="2"/>
          </p:nvPr>
        </p:nvSpPr>
        <p:spPr>
          <a:xfrm>
            <a:off x="1200403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1pPr>
          </a:lstStyle>
          <a:p>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p>
          <a:p>
            <a:pPr lvl="2"/>
          </a:p>
          <a:p>
            <a:pPr lvl="3"/>
          </a:p>
          <a:p>
            <a:pPr lvl="4"/>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panose="020B0503030202060203"/>
                <a:ea typeface="Graphik Semibold" panose="020B0503030202060203"/>
                <a:cs typeface="Graphik Semibold" panose="020B0503030202060203"/>
                <a:sym typeface="Graphik Semibold" panose="020B0503030202060203"/>
              </a:defRPr>
            </a:lvl1pPr>
          </a:lstStyle>
          <a:p>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p:spPr>
        <p:txBody>
          <a:bodyPr lIns="50800" tIns="50800" rIns="50800" bIns="50800">
            <a:normAutofit/>
          </a:bodyPr>
          <a:lstStyle/>
          <a:p>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p:spPr>
        <p:txBody>
          <a:bodyPr lIns="50800" tIns="50800" rIns="50800" bIns="50800">
            <a:normAutofit/>
          </a:bodyPr>
          <a:lstStyle/>
          <a:p>
            <a:r>
              <a:t>Slide bullet text</a:t>
            </a:r>
          </a:p>
          <a:p>
            <a:pPr lvl="1"/>
          </a:p>
          <a:p>
            <a:pPr lvl="2"/>
          </a:p>
          <a:p>
            <a:pPr lvl="3"/>
          </a:p>
          <a:p>
            <a:pPr lvl="4"/>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panose="020B0503030202060203"/>
                <a:ea typeface="Graphik" panose="020B0503030202060203"/>
                <a:cs typeface="Graphik" panose="020B0503030202060203"/>
                <a:sym typeface="Graphik" panose="020B0503030202060203"/>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7765" rtl="0" latinLnBrk="0">
        <a:lnSpc>
          <a:spcPct val="90000"/>
        </a:lnSpc>
        <a:spcBef>
          <a:spcPts val="2400"/>
        </a:spcBef>
        <a:spcAft>
          <a:spcPts val="0"/>
        </a:spcAft>
        <a:buClrTx/>
        <a:buSzPct val="150000"/>
        <a:buFontTx/>
        <a:buChar char="•"/>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1pPr>
      <a:lvl2pPr marL="0" marR="0" indent="4572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2pPr>
      <a:lvl3pPr marL="0" marR="0" indent="9144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3pPr>
      <a:lvl4pPr marL="0" marR="0" indent="13716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4pPr>
      <a:lvl5pPr marL="0" marR="0" indent="18288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5pPr>
      <a:lvl6pPr marL="0" marR="0" indent="22860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6pPr>
      <a:lvl7pPr marL="0" marR="0" indent="27432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7pPr>
      <a:lvl8pPr marL="0" marR="0" indent="32004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8pPr>
      <a:lvl9pPr marL="0" marR="0" indent="3657600" algn="ctr" defTabSz="584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Graphik" panose="020B0503030202060203"/>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陈童 2023.3.29"/>
          <p:cNvSpPr txBox="1"/>
          <p:nvPr>
            <p:ph type="body" idx="21"/>
          </p:nvPr>
        </p:nvSpPr>
        <p:spPr>
          <a:prstGeom prst="rect">
            <a:avLst/>
          </a:prstGeom>
        </p:spPr>
        <p:txBody>
          <a:bodyPr/>
          <a:lstStyle>
            <a:lvl1pPr defTabSz="758825">
              <a:defRPr sz="2760" spc="-27"/>
            </a:lvl1pPr>
          </a:lstStyle>
          <a:p>
            <a:r>
              <a:t>陈童 2023.3.29</a:t>
            </a:r>
          </a:p>
        </p:txBody>
      </p:sp>
      <p:sp>
        <p:nvSpPr>
          <p:cNvPr id="152" name="基于模型增强的图对比学习算法设计与实现"/>
          <p:cNvSpPr txBox="1"/>
          <p:nvPr>
            <p:ph type="ctrTitle"/>
          </p:nvPr>
        </p:nvSpPr>
        <p:spPr>
          <a:prstGeom prst="rect">
            <a:avLst/>
          </a:prstGeom>
        </p:spPr>
        <p:txBody>
          <a:bodyPr/>
          <a:lstStyle/>
          <a:p>
            <a:r>
              <a:t>基于模型增强的图对比学习算法设计与实现</a:t>
            </a:r>
            <a:endParaRPr sz="1400" b="1" spc="-14">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中期检查"/>
          <p:cNvSpPr txBox="1"/>
          <p:nvPr>
            <p:ph type="subTitle" sz="quarter" idx="1"/>
          </p:nvPr>
        </p:nvSpPr>
        <p:spPr>
          <a:xfrm>
            <a:off x="1219200" y="8583579"/>
            <a:ext cx="21945600" cy="2250593"/>
          </a:xfrm>
          <a:prstGeom prst="rect">
            <a:avLst/>
          </a:prstGeom>
        </p:spPr>
        <p:txBody>
          <a:bodyPr/>
          <a:lstStyle/>
          <a:p>
            <a:r>
              <a:t>中期检查</a:t>
            </a:r>
          </a:p>
        </p:txBody>
      </p:sp>
      <p:sp>
        <p:nvSpPr>
          <p:cNvPr id="154" name="导师：杨成"/>
          <p:cNvSpPr txBox="1"/>
          <p:nvPr/>
        </p:nvSpPr>
        <p:spPr>
          <a:xfrm>
            <a:off x="1219200" y="12659870"/>
            <a:ext cx="21945600" cy="605791"/>
          </a:xfrm>
          <a:prstGeom prst="rect">
            <a:avLst/>
          </a:prstGeom>
          <a:ln w="12700">
            <a:miter lim="400000"/>
          </a:ln>
        </p:spPr>
        <p:txBody>
          <a:bodyPr lIns="50800" tIns="50800" rIns="50800" bIns="50800">
            <a:normAutofit/>
          </a:bodyPr>
          <a:lstStyle>
            <a:lvl1pPr defTabSz="784225">
              <a:lnSpc>
                <a:spcPct val="100000"/>
              </a:lnSpc>
              <a:defRPr sz="2850" spc="-28">
                <a:latin typeface="Graphik Medium" panose="020B0503030202060203"/>
                <a:ea typeface="Graphik Medium" panose="020B0503030202060203"/>
                <a:cs typeface="Graphik Medium" panose="020B0503030202060203"/>
                <a:sym typeface="Graphik Medium" panose="020B0503030202060203"/>
              </a:defRPr>
            </a:lvl1pPr>
          </a:lstStyle>
          <a:p>
            <a:r>
              <a:t>导师：杨成</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异质图简介"/>
          <p:cNvSpPr txBox="1"/>
          <p:nvPr>
            <p:ph type="title"/>
          </p:nvPr>
        </p:nvSpPr>
        <p:spPr>
          <a:prstGeom prst="rect">
            <a:avLst/>
          </a:prstGeom>
        </p:spPr>
        <p:txBody>
          <a:bodyPr/>
          <a:lstStyle/>
          <a:p>
            <a:r>
              <a:t>异质图简介</a:t>
            </a:r>
          </a:p>
        </p:txBody>
      </p:sp>
      <p:pic>
        <p:nvPicPr>
          <p:cNvPr id="157" name="Image" descr="Image"/>
          <p:cNvPicPr>
            <a:picLocks noChangeAspect="1"/>
          </p:cNvPicPr>
          <p:nvPr/>
        </p:nvPicPr>
        <p:blipFill>
          <a:blip r:embed="rId1"/>
          <a:stretch>
            <a:fillRect/>
          </a:stretch>
        </p:blipFill>
        <p:spPr>
          <a:xfrm>
            <a:off x="254000" y="2757806"/>
            <a:ext cx="17059624" cy="6485836"/>
          </a:xfrm>
          <a:prstGeom prst="rect">
            <a:avLst/>
          </a:prstGeom>
          <a:ln w="12700">
            <a:miter lim="400000"/>
            <a:headEnd/>
            <a:tailEnd/>
          </a:ln>
        </p:spPr>
      </p:pic>
      <p:sp>
        <p:nvSpPr>
          <p:cNvPr id="158" name="异质图：边和节点具有不同的类型"/>
          <p:cNvSpPr txBox="1"/>
          <p:nvPr/>
        </p:nvSpPr>
        <p:spPr>
          <a:xfrm>
            <a:off x="16017030" y="2343754"/>
            <a:ext cx="8686197" cy="889001"/>
          </a:xfrm>
          <a:prstGeom prst="rect">
            <a:avLst/>
          </a:prstGeom>
          <a:ln w="12700">
            <a:miter lim="400000"/>
          </a:ln>
        </p:spPr>
        <p:txBody>
          <a:bodyPr lIns="50800" tIns="50800" rIns="50800" bIns="50800" anchor="ctr">
            <a:spAutoFit/>
          </a:bodyPr>
          <a:lstStyle>
            <a:lvl1pPr algn="l" defTabSz="2437765">
              <a:spcBef>
                <a:spcPts val="2400"/>
              </a:spcBef>
              <a:defRPr sz="4400"/>
            </a:lvl1pPr>
          </a:lstStyle>
          <a:p>
            <a:r>
              <a:t>异质图：边和节点具有不同的类型</a:t>
            </a:r>
          </a:p>
        </p:txBody>
      </p:sp>
      <p:sp>
        <p:nvSpPr>
          <p:cNvPr id="159" name="复杂性…"/>
          <p:cNvSpPr txBox="1"/>
          <p:nvPr/>
        </p:nvSpPr>
        <p:spPr>
          <a:xfrm>
            <a:off x="18154186" y="4030884"/>
            <a:ext cx="5684554" cy="2463801"/>
          </a:xfrm>
          <a:prstGeom prst="rect">
            <a:avLst/>
          </a:prstGeom>
          <a:ln w="12700">
            <a:miter lim="400000"/>
          </a:ln>
        </p:spPr>
        <p:txBody>
          <a:bodyPr lIns="50800" tIns="50800" rIns="50800" bIns="50800" anchor="ctr">
            <a:spAutoFit/>
          </a:bodyPr>
          <a:lstStyle/>
          <a:p>
            <a:pPr marL="546100" indent="-546100" algn="l" defTabSz="825500">
              <a:lnSpc>
                <a:spcPct val="100000"/>
              </a:lnSpc>
              <a:buSzPct val="150000"/>
              <a:buChar char="•"/>
              <a:defRPr sz="4400" spc="-44">
                <a:latin typeface="Graphik Semibold" panose="020B0503030202060203"/>
                <a:ea typeface="Graphik Semibold" panose="020B0503030202060203"/>
                <a:cs typeface="Graphik Semibold" panose="020B0503030202060203"/>
                <a:sym typeface="Graphik Semibold" panose="020B0503030202060203"/>
              </a:defRPr>
            </a:pPr>
            <a:r>
              <a:t>复杂性</a:t>
            </a:r>
          </a:p>
          <a:p>
            <a:pPr marL="546100" indent="-546100" algn="l" defTabSz="825500">
              <a:lnSpc>
                <a:spcPct val="100000"/>
              </a:lnSpc>
              <a:buSzPct val="150000"/>
              <a:buChar char="•"/>
              <a:defRPr sz="4400" spc="-44">
                <a:latin typeface="Graphik Semibold" panose="020B0503030202060203"/>
                <a:ea typeface="Graphik Semibold" panose="020B0503030202060203"/>
                <a:cs typeface="Graphik Semibold" panose="020B0503030202060203"/>
                <a:sym typeface="Graphik Semibold" panose="020B0503030202060203"/>
              </a:defRPr>
            </a:pPr>
            <a:r>
              <a:t>多样性</a:t>
            </a:r>
          </a:p>
          <a:p>
            <a:pPr marL="546100" indent="-546100" algn="l" defTabSz="825500">
              <a:lnSpc>
                <a:spcPct val="100000"/>
              </a:lnSpc>
              <a:buSzPct val="150000"/>
              <a:buChar char="•"/>
              <a:defRPr sz="4400" spc="-44">
                <a:latin typeface="Graphik Semibold" panose="020B0503030202060203"/>
                <a:ea typeface="Graphik Semibold" panose="020B0503030202060203"/>
                <a:cs typeface="Graphik Semibold" panose="020B0503030202060203"/>
                <a:sym typeface="Graphik Semibold" panose="020B0503030202060203"/>
              </a:defRPr>
            </a:pPr>
            <a:r>
              <a:t>受到广泛的应用</a:t>
            </a:r>
          </a:p>
        </p:txBody>
      </p:sp>
      <p:sp>
        <p:nvSpPr>
          <p:cNvPr id="160" name="社交网络分析：异质图可以用于建模社交网络中的用户、群组、关系等不同类型的实体，帮助了解社交网络的结构、演化和用户行为。…"/>
          <p:cNvSpPr txBox="1"/>
          <p:nvPr/>
        </p:nvSpPr>
        <p:spPr>
          <a:xfrm>
            <a:off x="123773" y="10478926"/>
            <a:ext cx="24136455" cy="2438401"/>
          </a:xfrm>
          <a:prstGeom prst="rect">
            <a:avLst/>
          </a:prstGeom>
          <a:ln w="12700">
            <a:miter lim="400000"/>
          </a:ln>
        </p:spPr>
        <p:txBody>
          <a:bodyPr wrap="none" lIns="50800" tIns="50800" rIns="50800" bIns="50800" anchor="ctr">
            <a:spAutoFit/>
          </a:bodyPr>
          <a:lstStyle/>
          <a:p>
            <a:pPr marL="372110" indent="-372110" algn="l" defTabSz="825500">
              <a:lnSpc>
                <a:spcPct val="100000"/>
              </a:lnSpc>
              <a:buSzPct val="150000"/>
              <a:buChar char="•"/>
              <a:defRPr sz="3300" spc="-33">
                <a:latin typeface="Graphik Medium" panose="020B0503030202060203"/>
                <a:ea typeface="Graphik Medium" panose="020B0503030202060203"/>
                <a:cs typeface="Graphik Medium" panose="020B0503030202060203"/>
                <a:sym typeface="Graphik Medium" panose="020B0503030202060203"/>
              </a:defRPr>
            </a:pPr>
            <a:r>
              <a:t>社交网络分析：异质图可以用于建模社交网络中的用户、群组、关系等不同类型的实体，帮助了解社交网络的结构、演化和用户行为。</a:t>
            </a:r>
          </a:p>
          <a:p>
            <a:pPr marL="372110" indent="-372110" algn="l" defTabSz="825500">
              <a:lnSpc>
                <a:spcPct val="100000"/>
              </a:lnSpc>
              <a:buSzPct val="150000"/>
              <a:buChar char="•"/>
              <a:defRPr sz="3300" spc="-33">
                <a:latin typeface="Graphik Medium" panose="020B0503030202060203"/>
                <a:ea typeface="Graphik Medium" panose="020B0503030202060203"/>
                <a:cs typeface="Graphik Medium" panose="020B0503030202060203"/>
                <a:sym typeface="Graphik Medium" panose="020B0503030202060203"/>
              </a:defRPr>
            </a:pPr>
            <a:r>
              <a:t>知识图谱：异质图可以用于建模知识图谱中的实体和关系，如人物、机构、事件等，有助于知识的表示、推理和应用。</a:t>
            </a:r>
          </a:p>
          <a:p>
            <a:pPr marL="372110" indent="-372110" algn="l" defTabSz="825500">
              <a:lnSpc>
                <a:spcPct val="100000"/>
              </a:lnSpc>
              <a:buSzPct val="150000"/>
              <a:buChar char="•"/>
              <a:defRPr sz="3300" spc="-33">
                <a:latin typeface="Graphik Medium" panose="020B0503030202060203"/>
                <a:ea typeface="Graphik Medium" panose="020B0503030202060203"/>
                <a:cs typeface="Graphik Medium" panose="020B0503030202060203"/>
                <a:sym typeface="Graphik Medium" panose="020B0503030202060203"/>
              </a:defRPr>
            </a:pPr>
            <a:r>
              <a:t>推荐系统：异质图可以用于建模推荐系统中的用户、物品、关系等不同类型实体，有助于个性化推荐和信息过滤。</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旨在解决的问题"/>
          <p:cNvSpPr txBox="1"/>
          <p:nvPr>
            <p:ph type="title"/>
          </p:nvPr>
        </p:nvSpPr>
        <p:spPr>
          <a:prstGeom prst="rect">
            <a:avLst/>
          </a:prstGeom>
        </p:spPr>
        <p:txBody>
          <a:bodyPr/>
          <a:lstStyle/>
          <a:p>
            <a:r>
              <a:t>旨在解决的问题</a:t>
            </a:r>
          </a:p>
        </p:txBody>
      </p:sp>
      <p:sp>
        <p:nvSpPr>
          <p:cNvPr id="163" name="传统的神经网络主要是针对向量和矩阵等欧氏空间的结构化数据设计的，无法处理非欧氏空间的图数据，在此基础下，图神经网络应运而生。…"/>
          <p:cNvSpPr txBox="1"/>
          <p:nvPr>
            <p:ph type="body" sz="half" idx="1"/>
          </p:nvPr>
        </p:nvSpPr>
        <p:spPr>
          <a:xfrm>
            <a:off x="1219200" y="2873760"/>
            <a:ext cx="21945600" cy="4188450"/>
          </a:xfrm>
          <a:prstGeom prst="rect">
            <a:avLst/>
          </a:prstGeom>
        </p:spPr>
        <p:txBody>
          <a:bodyPr/>
          <a:lstStyle/>
          <a:p>
            <a:r>
              <a:t>传统的神经网络主要是针对向量和矩阵等欧氏空间的结构化数据设计的，无法处理非欧氏空间的图数据，在此基础下，图神经网络应运而生。</a:t>
            </a:r>
          </a:p>
          <a:p>
            <a:r>
              <a:t>目前图神经网络大多是基于元路径（Metapath）的同质图神经网络，专注于处理单一种类节点，而无法根据异质图本身的结构特质进行模型结构设计</a:t>
            </a:r>
          </a:p>
        </p:txBody>
      </p:sp>
      <p:sp>
        <p:nvSpPr>
          <p:cNvPr id="164" name="研究的基本思路"/>
          <p:cNvSpPr txBox="1"/>
          <p:nvPr/>
        </p:nvSpPr>
        <p:spPr>
          <a:xfrm>
            <a:off x="7460301" y="6721939"/>
            <a:ext cx="9463398" cy="1600201"/>
          </a:xfrm>
          <a:prstGeom prst="rect">
            <a:avLst/>
          </a:prstGeom>
          <a:ln w="12700">
            <a:miter lim="400000"/>
          </a:ln>
        </p:spPr>
        <p:txBody>
          <a:bodyPr lIns="50800" tIns="50800" rIns="50800" bIns="50800" anchor="ctr">
            <a:spAutoFit/>
          </a:bodyPr>
          <a:lstStyle>
            <a:lvl1pPr>
              <a:lnSpc>
                <a:spcPct val="80000"/>
              </a:lnSpc>
              <a:defRPr sz="8400" spc="-84">
                <a:latin typeface="+mn-lt"/>
                <a:ea typeface="+mn-ea"/>
                <a:cs typeface="+mn-cs"/>
                <a:sym typeface="Canela Bold"/>
              </a:defRPr>
            </a:lvl1pPr>
          </a:lstStyle>
          <a:p>
            <a:r>
              <a:t>研究的基本思路</a:t>
            </a:r>
          </a:p>
        </p:txBody>
      </p:sp>
      <p:sp>
        <p:nvSpPr>
          <p:cNvPr id="165" name="根据元路径（Metapath）分别提取异质图的特定节点序列模式，并根据异质图本身的特质，将异质图多种节点序列分别投入对应的编码器（Encoder），最后根据对比学习的老师-学生模型计算输出，从异质图的节点结构和关系出发提高模型的效果。"/>
          <p:cNvSpPr txBox="1"/>
          <p:nvPr/>
        </p:nvSpPr>
        <p:spPr>
          <a:xfrm>
            <a:off x="1709158" y="8137499"/>
            <a:ext cx="20525178" cy="3214161"/>
          </a:xfrm>
          <a:prstGeom prst="rect">
            <a:avLst/>
          </a:prstGeom>
          <a:ln w="12700">
            <a:miter lim="400000"/>
          </a:ln>
        </p:spPr>
        <p:txBody>
          <a:bodyPr lIns="50800" tIns="50800" rIns="50800" bIns="50800" anchor="ctr">
            <a:spAutoFit/>
          </a:bodyPr>
          <a:lstStyle>
            <a:lvl1pPr algn="l" defTabSz="2437765">
              <a:spcBef>
                <a:spcPts val="2400"/>
              </a:spcBef>
              <a:defRPr sz="4400"/>
            </a:lvl1pPr>
          </a:lstStyle>
          <a:p>
            <a:r>
              <a:t>根据元路径（Metapath）分别提取异质图的特定节点序列模式，并根据异质图本身的特质，将异质图多种节点序列分别投入对应的编码器（Encoder），最后根据对比学习的老师-学生模型计算输出，从异质图的节点结构和关系出发提高模型的效果。</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模型结构介绍"/>
          <p:cNvSpPr txBox="1"/>
          <p:nvPr>
            <p:ph type="title"/>
          </p:nvPr>
        </p:nvSpPr>
        <p:spPr>
          <a:xfrm>
            <a:off x="1219200" y="584793"/>
            <a:ext cx="21945601" cy="1727201"/>
          </a:xfrm>
          <a:prstGeom prst="rect">
            <a:avLst/>
          </a:prstGeom>
        </p:spPr>
        <p:txBody>
          <a:bodyPr/>
          <a:lstStyle/>
          <a:p>
            <a:r>
              <a:t>模型结构介绍</a:t>
            </a:r>
          </a:p>
        </p:txBody>
      </p:sp>
      <p:pic>
        <p:nvPicPr>
          <p:cNvPr id="168" name="模型图.png" descr="模型图.png"/>
          <p:cNvPicPr>
            <a:picLocks noChangeAspect="1"/>
          </p:cNvPicPr>
          <p:nvPr/>
        </p:nvPicPr>
        <p:blipFill>
          <a:blip r:embed="rId1"/>
          <a:stretch>
            <a:fillRect/>
          </a:stretch>
        </p:blipFill>
        <p:spPr>
          <a:xfrm>
            <a:off x="11278" y="990926"/>
            <a:ext cx="24361444" cy="13716001"/>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当前进度以及接下来的工作"/>
          <p:cNvSpPr txBox="1"/>
          <p:nvPr>
            <p:ph type="title"/>
          </p:nvPr>
        </p:nvSpPr>
        <p:spPr>
          <a:prstGeom prst="rect">
            <a:avLst/>
          </a:prstGeom>
        </p:spPr>
        <p:txBody>
          <a:bodyPr/>
          <a:lstStyle/>
          <a:p>
            <a:r>
              <a:t>当前进度以及接下来的工作</a:t>
            </a:r>
          </a:p>
        </p:txBody>
      </p:sp>
      <p:sp>
        <p:nvSpPr>
          <p:cNvPr id="171" name="前期文献调研，方法和算法选择工作。…"/>
          <p:cNvSpPr txBox="1"/>
          <p:nvPr>
            <p:ph type="body" sz="half" idx="1"/>
          </p:nvPr>
        </p:nvSpPr>
        <p:spPr>
          <a:xfrm>
            <a:off x="1179730" y="4323881"/>
            <a:ext cx="10427481" cy="7854535"/>
          </a:xfrm>
          <a:prstGeom prst="rect">
            <a:avLst/>
          </a:prstGeom>
        </p:spPr>
        <p:txBody>
          <a:bodyPr/>
          <a:lstStyle/>
          <a:p>
            <a:pPr marL="228600" indent="-228600">
              <a:buSzPct val="100000"/>
            </a:pPr>
            <a:r>
              <a:t>前期文献调研，方法和算法选择工作。</a:t>
            </a:r>
          </a:p>
          <a:p>
            <a:pPr marL="228600" indent="-228600">
              <a:buSzPct val="100000"/>
            </a:pPr>
            <a:r>
              <a:t>完成实验算法设计，并使用pytorch编码。</a:t>
            </a:r>
          </a:p>
          <a:p>
            <a:pPr marL="228600" indent="-228600">
              <a:buSzPct val="100000"/>
            </a:pPr>
            <a:r>
              <a:t>完成初步数据集的模型试验以及结果分析。</a:t>
            </a:r>
          </a:p>
        </p:txBody>
      </p:sp>
      <p:sp>
        <p:nvSpPr>
          <p:cNvPr id="172" name="目前已完成"/>
          <p:cNvSpPr txBox="1"/>
          <p:nvPr/>
        </p:nvSpPr>
        <p:spPr>
          <a:xfrm>
            <a:off x="1665124" y="2828690"/>
            <a:ext cx="3886201" cy="1168401"/>
          </a:xfrm>
          <a:prstGeom prst="rect">
            <a:avLst/>
          </a:prstGeom>
          <a:ln w="12700">
            <a:miter lim="400000"/>
          </a:ln>
        </p:spPr>
        <p:txBody>
          <a:bodyPr wrap="none" lIns="50800" tIns="50800" rIns="50800" bIns="50800" anchor="ctr">
            <a:spAutoFit/>
          </a:bodyPr>
          <a:lstStyle>
            <a:lvl1pPr defTabSz="825500">
              <a:lnSpc>
                <a:spcPct val="100000"/>
              </a:lnSpc>
              <a:defRPr sz="6000" spc="-59">
                <a:latin typeface="Graphik Semibold" panose="020B0503030202060203"/>
                <a:ea typeface="Graphik Semibold" panose="020B0503030202060203"/>
                <a:cs typeface="Graphik Semibold" panose="020B0503030202060203"/>
                <a:sym typeface="Graphik Semibold" panose="020B0503030202060203"/>
              </a:defRPr>
            </a:lvl1pPr>
          </a:lstStyle>
          <a:p>
            <a:r>
              <a:t>目前已完成</a:t>
            </a:r>
          </a:p>
        </p:txBody>
      </p:sp>
      <p:sp>
        <p:nvSpPr>
          <p:cNvPr id="173" name="接下来的任务"/>
          <p:cNvSpPr txBox="1"/>
          <p:nvPr/>
        </p:nvSpPr>
        <p:spPr>
          <a:xfrm>
            <a:off x="12657401" y="2499914"/>
            <a:ext cx="4640581" cy="1168401"/>
          </a:xfrm>
          <a:prstGeom prst="rect">
            <a:avLst/>
          </a:prstGeom>
          <a:ln w="12700">
            <a:miter lim="400000"/>
          </a:ln>
        </p:spPr>
        <p:txBody>
          <a:bodyPr wrap="none" lIns="50800" tIns="50800" rIns="50800" bIns="50800" anchor="ctr">
            <a:spAutoFit/>
          </a:bodyPr>
          <a:lstStyle>
            <a:lvl1pPr defTabSz="825500">
              <a:lnSpc>
                <a:spcPct val="100000"/>
              </a:lnSpc>
              <a:defRPr sz="6000" spc="-59">
                <a:latin typeface="Graphik Semibold" panose="020B0503030202060203"/>
                <a:ea typeface="Graphik Semibold" panose="020B0503030202060203"/>
                <a:cs typeface="Graphik Semibold" panose="020B0503030202060203"/>
                <a:sym typeface="Graphik Semibold" panose="020B0503030202060203"/>
              </a:defRPr>
            </a:lvl1pPr>
          </a:lstStyle>
          <a:p>
            <a:r>
              <a:t>接下来的任务</a:t>
            </a:r>
          </a:p>
        </p:txBody>
      </p:sp>
      <p:sp>
        <p:nvSpPr>
          <p:cNvPr id="174" name="根据实验结果调整模型参数和结构。…"/>
          <p:cNvSpPr txBox="1"/>
          <p:nvPr/>
        </p:nvSpPr>
        <p:spPr>
          <a:xfrm>
            <a:off x="12549197" y="3995105"/>
            <a:ext cx="10427482" cy="7854535"/>
          </a:xfrm>
          <a:prstGeom prst="rect">
            <a:avLst/>
          </a:prstGeom>
          <a:ln w="12700">
            <a:miter lim="400000"/>
          </a:ln>
        </p:spPr>
        <p:txBody>
          <a:bodyPr lIns="50800" tIns="50800" rIns="50800" bIns="50800">
            <a:normAutofit/>
          </a:bodyPr>
          <a:lstStyle/>
          <a:p>
            <a:pPr marL="228600" indent="-228600" algn="l" defTabSz="2437765">
              <a:spcBef>
                <a:spcPts val="2400"/>
              </a:spcBef>
              <a:buSzPct val="100000"/>
              <a:buChar char="•"/>
              <a:defRPr sz="4400"/>
            </a:pPr>
            <a:r>
              <a:t>根据实验结果调整模型参数和结构。</a:t>
            </a:r>
          </a:p>
          <a:p>
            <a:pPr marL="228600" indent="-228600" algn="l" defTabSz="2437765">
              <a:spcBef>
                <a:spcPts val="2400"/>
              </a:spcBef>
              <a:buSzPct val="100000"/>
              <a:buChar char="•"/>
              <a:defRPr sz="4400"/>
            </a:pPr>
            <a:r>
              <a:t>完成实验结果分析</a:t>
            </a:r>
          </a:p>
          <a:p>
            <a:pPr marL="228600" indent="-228600" algn="l" defTabSz="2437765">
              <a:spcBef>
                <a:spcPts val="2400"/>
              </a:spcBef>
              <a:buSzPct val="100000"/>
              <a:buChar char="•"/>
              <a:defRPr sz="4400"/>
            </a:pPr>
            <a:r>
              <a:t>撰写毕业论文</a:t>
            </a:r>
          </a:p>
        </p:txBody>
      </p:sp>
      <p:graphicFrame>
        <p:nvGraphicFramePr>
          <p:cNvPr id="175" name="Table 1"/>
          <p:cNvGraphicFramePr/>
          <p:nvPr>
            <p:custDataLst>
              <p:tags r:id="rId1"/>
            </p:custDataLst>
          </p:nvPr>
        </p:nvGraphicFramePr>
        <p:xfrm>
          <a:off x="913130" y="7352030"/>
          <a:ext cx="10960100" cy="10121900"/>
        </p:xfrm>
        <a:graphic>
          <a:graphicData uri="http://schemas.openxmlformats.org/drawingml/2006/table">
            <a:tbl>
              <a:tblPr firstRow="1" firstCol="1">
                <a:tableStyleId>{4C3C2611-4C71-4FC5-86AE-919BDF0F9419}</a:tableStyleId>
              </a:tblPr>
              <a:tblGrid>
                <a:gridCol w="2551430"/>
                <a:gridCol w="1794510"/>
                <a:gridCol w="2230120"/>
                <a:gridCol w="2192020"/>
                <a:gridCol w="2192020"/>
              </a:tblGrid>
              <a:tr h="2024380">
                <a:tc>
                  <a:txBody>
                    <a:bodyPr/>
                    <a:lstStyle/>
                    <a:p>
                      <a:pPr defTabSz="914400">
                        <a:tabLst>
                          <a:tab pos="1663700" algn="l"/>
                        </a:tabLst>
                        <a:defRPr sz="3200" b="0">
                          <a:sym typeface="Graphik Semibold" panose="020B0503030202060203"/>
                        </a:defRPr>
                      </a:pPr>
                    </a:p>
                  </a:txBody>
                  <a:tcPr marL="50800" marR="50800" marT="50800" marB="50800" anchor="ctr" anchorCtr="0" horzOverflow="overflow"/>
                </a:tc>
                <a:tc>
                  <a:txBody>
                    <a:bodyPr/>
                    <a:lstStyle/>
                    <a:p>
                      <a:pPr defTabSz="914400">
                        <a:tabLst>
                          <a:tab pos="1663700" algn="l"/>
                        </a:tabLst>
                        <a:defRPr sz="1800" b="0"/>
                      </a:pPr>
                      <a:r>
                        <a:rPr sz="3200">
                          <a:sym typeface="Graphik Semibold" panose="020B0503030202060203"/>
                        </a:rPr>
                        <a:t>Freebase</a:t>
                      </a:r>
                      <a:endParaRPr sz="3200">
                        <a:sym typeface="Graphik Semibold" panose="020B0503030202060203"/>
                      </a:endParaRPr>
                    </a:p>
                  </a:txBody>
                  <a:tcPr marL="50800" marR="50800" marT="50800" marB="50800" anchor="ctr" anchorCtr="0" horzOverflow="overflow"/>
                </a:tc>
                <a:tc>
                  <a:txBody>
                    <a:bodyPr/>
                    <a:lstStyle/>
                    <a:p>
                      <a:pPr defTabSz="914400">
                        <a:tabLst>
                          <a:tab pos="1663700" algn="l"/>
                        </a:tabLst>
                        <a:defRPr sz="1800" b="0"/>
                      </a:pPr>
                      <a:r>
                        <a:rPr sz="3200">
                          <a:sym typeface="Graphik Semibold" panose="020B0503030202060203"/>
                        </a:rPr>
                        <a:t>ACM</a:t>
                      </a:r>
                      <a:endParaRPr sz="3200">
                        <a:sym typeface="Graphik Semibold" panose="020B0503030202060203"/>
                      </a:endParaRPr>
                    </a:p>
                  </a:txBody>
                  <a:tcPr marL="50800" marR="50800" marT="50800" marB="50800" anchor="ctr" anchorCtr="0" horzOverflow="overflow"/>
                </a:tc>
                <a:tc>
                  <a:txBody>
                    <a:bodyPr/>
                    <a:lstStyle/>
                    <a:p>
                      <a:pPr defTabSz="914400">
                        <a:tabLst>
                          <a:tab pos="1663700" algn="l"/>
                        </a:tabLst>
                        <a:defRPr sz="1800" b="0"/>
                      </a:pPr>
                      <a:r>
                        <a:rPr sz="3200">
                          <a:sym typeface="Graphik Semibold" panose="020B0503030202060203"/>
                        </a:rPr>
                        <a:t>Aminer</a:t>
                      </a:r>
                      <a:endParaRPr sz="3200">
                        <a:sym typeface="Graphik Semibold" panose="020B0503030202060203"/>
                      </a:endParaRPr>
                    </a:p>
                  </a:txBody>
                  <a:tcPr marL="50800" marR="50800" marT="50800" marB="50800" anchor="ctr" anchorCtr="0" horzOverflow="overflow"/>
                </a:tc>
                <a:tc>
                  <a:txBody>
                    <a:bodyPr/>
                    <a:lstStyle/>
                    <a:p>
                      <a:pPr defTabSz="914400">
                        <a:tabLst>
                          <a:tab pos="1663700" algn="l"/>
                        </a:tabLst>
                        <a:defRPr sz="1800" b="0"/>
                      </a:pPr>
                      <a:r>
                        <a:rPr sz="3200">
                          <a:sym typeface="Graphik Semibold" panose="020B0503030202060203"/>
                        </a:rPr>
                        <a:t>DBLP</a:t>
                      </a:r>
                      <a:endParaRPr sz="3200">
                        <a:sym typeface="Graphik Semibold" panose="020B0503030202060203"/>
                      </a:endParaRPr>
                    </a:p>
                  </a:txBody>
                  <a:tcPr marL="50800" marR="50800" marT="50800" marB="50800" anchor="ctr" anchorCtr="0" horzOverflow="overflow"/>
                </a:tc>
              </a:tr>
              <a:tr h="2024380">
                <a:tc>
                  <a:txBody>
                    <a:bodyPr/>
                    <a:lstStyle/>
                    <a:p>
                      <a:pPr defTabSz="914400">
                        <a:tabLst>
                          <a:tab pos="1663700" algn="l"/>
                        </a:tabLst>
                        <a:defRPr sz="1800" b="0"/>
                      </a:pPr>
                      <a:r>
                        <a:rPr sz="3200">
                          <a:sym typeface="Graphik Semibold" panose="020B0503030202060203"/>
                        </a:rPr>
                        <a:t>ACC</a:t>
                      </a:r>
                      <a:endParaRPr sz="3200">
                        <a:sym typeface="Graphik Semibold" panose="020B0503030202060203"/>
                      </a:endParaRPr>
                    </a:p>
                  </a:txBody>
                  <a:tcPr marL="50800" marR="50800" marT="50800" marB="50800" anchor="ctr" anchorCtr="0" horzOverflow="overflow"/>
                </a:tc>
                <a:tc>
                  <a:txBody>
                    <a:bodyPr/>
                    <a:lstStyle/>
                    <a:p>
                      <a:pPr defTabSz="914400">
                        <a:tabLst>
                          <a:tab pos="1663700" algn="l"/>
                        </a:tabLst>
                        <a:defRPr sz="1800"/>
                      </a:pPr>
                      <a:r>
                        <a:rPr sz="3200"/>
                        <a:t>60.60</a:t>
                      </a:r>
                      <a:endParaRPr sz="3200"/>
                    </a:p>
                  </a:txBody>
                  <a:tcPr marL="50800" marR="50800" marT="50800" marB="50800" anchor="ctr" anchorCtr="0" horzOverflow="overflow"/>
                </a:tc>
                <a:tc>
                  <a:txBody>
                    <a:bodyPr/>
                    <a:lstStyle/>
                    <a:p>
                      <a:pPr defTabSz="914400">
                        <a:tabLst>
                          <a:tab pos="1663700" algn="l"/>
                        </a:tabLst>
                        <a:defRPr sz="1800"/>
                      </a:pPr>
                      <a:r>
                        <a:rPr sz="3200"/>
                        <a:t>90.20</a:t>
                      </a:r>
                      <a:endParaRPr sz="3200"/>
                    </a:p>
                  </a:txBody>
                  <a:tcPr marL="50800" marR="50800" marT="50800" marB="50800" anchor="ctr" anchorCtr="0" horzOverflow="overflow"/>
                </a:tc>
                <a:tc>
                  <a:txBody>
                    <a:bodyPr/>
                    <a:lstStyle/>
                    <a:p>
                      <a:pPr defTabSz="914400">
                        <a:tabLst>
                          <a:tab pos="1663700" algn="l"/>
                        </a:tabLst>
                        <a:defRPr sz="1800"/>
                      </a:pPr>
                      <a:r>
                        <a:rPr sz="3200"/>
                        <a:t>77.90</a:t>
                      </a:r>
                      <a:endParaRPr sz="3200"/>
                    </a:p>
                  </a:txBody>
                  <a:tcPr marL="50800" marR="50800" marT="50800" marB="50800" anchor="ctr" anchorCtr="0" horzOverflow="overflow"/>
                </a:tc>
                <a:tc>
                  <a:txBody>
                    <a:bodyPr/>
                    <a:lstStyle/>
                    <a:p>
                      <a:pPr defTabSz="914400">
                        <a:tabLst>
                          <a:tab pos="1663700" algn="l"/>
                        </a:tabLst>
                        <a:defRPr sz="1800"/>
                      </a:pPr>
                      <a:r>
                        <a:rPr sz="3200"/>
                        <a:t>92.90</a:t>
                      </a:r>
                      <a:endParaRPr sz="3200"/>
                    </a:p>
                  </a:txBody>
                  <a:tcPr marL="50800" marR="50800" marT="50800" marB="50800" anchor="ctr" anchorCtr="0" horzOverflow="overflow"/>
                </a:tc>
              </a:tr>
              <a:tr h="2024380">
                <a:tc>
                  <a:txBody>
                    <a:bodyPr/>
                    <a:lstStyle/>
                    <a:p>
                      <a:pPr defTabSz="914400">
                        <a:tabLst>
                          <a:tab pos="1663700" algn="l"/>
                        </a:tabLst>
                        <a:defRPr sz="1800" b="0"/>
                      </a:pPr>
                      <a:r>
                        <a:rPr sz="3200">
                          <a:sym typeface="Graphik Semibold" panose="020B0503030202060203"/>
                        </a:rPr>
                        <a:t>GraphSAGE</a:t>
                      </a:r>
                      <a:endParaRPr sz="3200">
                        <a:sym typeface="Graphik Semibold" panose="020B0503030202060203"/>
                      </a:endParaRPr>
                    </a:p>
                  </a:txBody>
                  <a:tcPr marL="50800" marR="50800" marT="50800" marB="50800" anchor="ctr" anchorCtr="0" horzOverflow="overflow"/>
                </a:tc>
                <a:tc>
                  <a:txBody>
                    <a:bodyPr/>
                    <a:lstStyle/>
                    <a:p>
                      <a:pPr defTabSz="914400">
                        <a:tabLst>
                          <a:tab pos="1663700" algn="l"/>
                        </a:tabLst>
                        <a:defRPr sz="1800"/>
                      </a:pPr>
                      <a:r>
                        <a:rPr sz="3200"/>
                        <a:t>67.63</a:t>
                      </a:r>
                      <a:endParaRPr sz="3200"/>
                    </a:p>
                  </a:txBody>
                  <a:tcPr marL="50800" marR="50800" marT="50800" marB="50800" anchor="ctr" anchorCtr="0" horzOverflow="overflow"/>
                </a:tc>
                <a:tc>
                  <a:txBody>
                    <a:bodyPr/>
                    <a:lstStyle/>
                    <a:p>
                      <a:pPr defTabSz="914400">
                        <a:tabLst>
                          <a:tab pos="1663700" algn="l"/>
                        </a:tabLst>
                        <a:defRPr sz="1800"/>
                      </a:pPr>
                      <a:r>
                        <a:rPr sz="3200"/>
                        <a:t>65.88</a:t>
                      </a:r>
                      <a:endParaRPr sz="3200"/>
                    </a:p>
                  </a:txBody>
                  <a:tcPr marL="50800" marR="50800" marT="50800" marB="50800" anchor="ctr" anchorCtr="0" horzOverflow="overflow"/>
                </a:tc>
                <a:tc>
                  <a:txBody>
                    <a:bodyPr/>
                    <a:lstStyle/>
                    <a:p>
                      <a:pPr defTabSz="914400">
                        <a:tabLst>
                          <a:tab pos="1663700" algn="l"/>
                        </a:tabLst>
                        <a:defRPr sz="1800"/>
                      </a:pPr>
                      <a:r>
                        <a:rPr sz="3200"/>
                        <a:t>70.86</a:t>
                      </a:r>
                      <a:endParaRPr sz="3200"/>
                    </a:p>
                  </a:txBody>
                  <a:tcPr marL="50800" marR="50800" marT="50800" marB="50800" anchor="ctr" anchorCtr="0" horzOverflow="overflow"/>
                </a:tc>
                <a:tc>
                  <a:txBody>
                    <a:bodyPr/>
                    <a:lstStyle/>
                    <a:p>
                      <a:pPr defTabSz="914400">
                        <a:tabLst>
                          <a:tab pos="1663700" algn="l"/>
                        </a:tabLst>
                        <a:defRPr sz="1800"/>
                      </a:pPr>
                      <a:r>
                        <a:rPr sz="3200"/>
                        <a:t>90.59</a:t>
                      </a:r>
                      <a:endParaRPr sz="3200"/>
                    </a:p>
                  </a:txBody>
                  <a:tcPr marL="50800" marR="50800" marT="50800" marB="50800" anchor="ctr" anchorCtr="0" horzOverflow="overflow"/>
                </a:tc>
              </a:tr>
              <a:tr h="2024380">
                <a:tc>
                  <a:txBody>
                    <a:bodyPr/>
                    <a:lstStyle/>
                    <a:p>
                      <a:pPr defTabSz="914400">
                        <a:tabLst>
                          <a:tab pos="1663700" algn="l"/>
                        </a:tabLst>
                        <a:defRPr sz="3200" b="0">
                          <a:sym typeface="Graphik Semibold" panose="020B0503030202060203"/>
                        </a:defRPr>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r>
              <a:tr h="2024380">
                <a:tc>
                  <a:txBody>
                    <a:bodyPr/>
                    <a:lstStyle/>
                    <a:p>
                      <a:pPr defTabSz="914400">
                        <a:tabLst>
                          <a:tab pos="1663700" algn="l"/>
                        </a:tabLst>
                        <a:defRPr sz="3200" b="0">
                          <a:sym typeface="Graphik Semibold" panose="020B0503030202060203"/>
                        </a:defRPr>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谢谢"/>
          <p:cNvSpPr txBox="1"/>
          <p:nvPr>
            <p:ph type="title"/>
          </p:nvPr>
        </p:nvSpPr>
        <p:spPr>
          <a:xfrm>
            <a:off x="1219200" y="5994400"/>
            <a:ext cx="21945600" cy="1727200"/>
          </a:xfrm>
          <a:prstGeom prst="rect">
            <a:avLst/>
          </a:prstGeom>
        </p:spPr>
        <p:txBody>
          <a:bodyPr/>
          <a:lstStyle>
            <a:lvl1pPr defTabSz="2023745">
              <a:defRPr sz="9130" spc="-91"/>
            </a:lvl1pPr>
          </a:lstStyle>
          <a:p>
            <a:r>
              <a:t>谢谢</a:t>
            </a:r>
          </a:p>
        </p:txBody>
      </p:sp>
    </p:spTree>
  </p:cSld>
  <p:clrMapOvr>
    <a:masterClrMapping/>
  </p:clrMapOvr>
  <p:transition spd="med"/>
</p:sld>
</file>

<file path=ppt/tags/tag1.xml><?xml version="1.0" encoding="utf-8"?>
<p:tagLst xmlns:p="http://schemas.openxmlformats.org/presentationml/2006/main">
  <p:tag name="KSO_WM_UNIT_TABLE_BEAUTIFY" val="smartTable{0c4bb8f9-3a28-4d92-8f45-53171f4a5de7}"/>
</p:tagLst>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Graphik" panose="020B0503030202060203"/>
            <a:ea typeface="Graphik" panose="020B0503030202060203"/>
            <a:cs typeface="Graphik" panose="020B0503030202060203"/>
            <a:sym typeface="Graphik" panose="020B05030302020602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Graphik" panose="020B0503030202060203"/>
            <a:ea typeface="Graphik" panose="020B0503030202060203"/>
            <a:cs typeface="Graphik" panose="020B0503030202060203"/>
            <a:sym typeface="Graphik" panose="020B05030302020602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Words>
  <Application>WPS Writer</Application>
  <PresentationFormat/>
  <Paragraphs>75</Paragraphs>
  <Slides>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vt:i4>
      </vt:variant>
    </vt:vector>
  </HeadingPairs>
  <TitlesOfParts>
    <vt:vector size="25" baseType="lpstr">
      <vt:lpstr>Arial</vt:lpstr>
      <vt:lpstr>SimSun</vt:lpstr>
      <vt:lpstr>Wingdings</vt:lpstr>
      <vt:lpstr>Canela Text Regular</vt:lpstr>
      <vt:lpstr>Graphik</vt:lpstr>
      <vt:lpstr>Canela Bold</vt:lpstr>
      <vt:lpstr>Graphik Medium</vt:lpstr>
      <vt:lpstr>Graphik Semibold</vt:lpstr>
      <vt:lpstr>Canela Deck Regular</vt:lpstr>
      <vt:lpstr>Canela Regular</vt:lpstr>
      <vt:lpstr>Helvetica Neue</vt:lpstr>
      <vt:lpstr>Times New Roman</vt:lpstr>
      <vt:lpstr>SimSun</vt:lpstr>
      <vt:lpstr>宋体-简</vt:lpstr>
      <vt:lpstr>微软雅黑</vt:lpstr>
      <vt:lpstr>汉仪旗黑</vt:lpstr>
      <vt:lpstr>Arial Unicode MS</vt:lpstr>
      <vt:lpstr>Canela Bold</vt:lpstr>
      <vt:lpstr>23_ClassicWhite</vt:lpstr>
      <vt:lpstr>基于模型增强的图对比学习算法设计与实现</vt:lpstr>
      <vt:lpstr>异质图简介</vt:lpstr>
      <vt:lpstr>旨在解决的问题</vt:lpstr>
      <vt:lpstr>模型结构介绍</vt:lpstr>
      <vt:lpstr>当前进度以及接下来的工作</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基于模型增强的图对比学习算法设计与实现</dc:title>
  <dc:creator/>
  <cp:lastModifiedBy>tongchen</cp:lastModifiedBy>
  <cp:revision>1</cp:revision>
  <dcterms:created xsi:type="dcterms:W3CDTF">2023-03-28T08:01:24Z</dcterms:created>
  <dcterms:modified xsi:type="dcterms:W3CDTF">2023-03-28T08:01:24Z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