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269" r:id="rId3"/>
    <p:sldId id="258" r:id="rId4"/>
    <p:sldId id="270" r:id="rId5"/>
    <p:sldId id="307" r:id="rId6"/>
    <p:sldId id="429" r:id="rId7"/>
    <p:sldId id="309" r:id="rId8"/>
    <p:sldId id="430" r:id="rId9"/>
    <p:sldId id="310" r:id="rId10"/>
    <p:sldId id="408" r:id="rId11"/>
    <p:sldId id="312" r:id="rId12"/>
    <p:sldId id="311" r:id="rId13"/>
    <p:sldId id="367" r:id="rId14"/>
    <p:sldId id="368" r:id="rId15"/>
    <p:sldId id="376" r:id="rId16"/>
    <p:sldId id="370" r:id="rId17"/>
    <p:sldId id="372" r:id="rId18"/>
    <p:sldId id="371" r:id="rId19"/>
    <p:sldId id="373" r:id="rId20"/>
    <p:sldId id="375" r:id="rId21"/>
    <p:sldId id="435" r:id="rId22"/>
    <p:sldId id="274" r:id="rId23"/>
    <p:sldId id="278" r:id="rId24"/>
    <p:sldId id="411" r:id="rId25"/>
    <p:sldId id="321" r:id="rId26"/>
    <p:sldId id="409" r:id="rId27"/>
    <p:sldId id="322" r:id="rId28"/>
    <p:sldId id="410" r:id="rId29"/>
    <p:sldId id="382" r:id="rId30"/>
    <p:sldId id="395" r:id="rId31"/>
    <p:sldId id="378" r:id="rId32"/>
    <p:sldId id="432" r:id="rId33"/>
    <p:sldId id="318" r:id="rId34"/>
    <p:sldId id="388" r:id="rId35"/>
    <p:sldId id="282" r:id="rId36"/>
    <p:sldId id="433" r:id="rId37"/>
    <p:sldId id="319" r:id="rId38"/>
    <p:sldId id="397" r:id="rId39"/>
    <p:sldId id="379" r:id="rId40"/>
    <p:sldId id="380" r:id="rId41"/>
    <p:sldId id="412" r:id="rId42"/>
    <p:sldId id="434" r:id="rId43"/>
    <p:sldId id="326" r:id="rId44"/>
    <p:sldId id="400" r:id="rId45"/>
    <p:sldId id="328" r:id="rId46"/>
    <p:sldId id="389" r:id="rId47"/>
    <p:sldId id="417" r:id="rId48"/>
    <p:sldId id="401" r:id="rId49"/>
    <p:sldId id="385" r:id="rId50"/>
    <p:sldId id="418" r:id="rId51"/>
    <p:sldId id="420" r:id="rId52"/>
    <p:sldId id="387" r:id="rId53"/>
    <p:sldId id="419" r:id="rId54"/>
    <p:sldId id="402" r:id="rId55"/>
    <p:sldId id="391" r:id="rId56"/>
    <p:sldId id="392" r:id="rId57"/>
    <p:sldId id="386" r:id="rId58"/>
    <p:sldId id="421" r:id="rId59"/>
    <p:sldId id="422" r:id="rId60"/>
    <p:sldId id="416" r:id="rId61"/>
    <p:sldId id="403" r:id="rId62"/>
    <p:sldId id="428" r:id="rId63"/>
    <p:sldId id="431" r:id="rId64"/>
    <p:sldId id="275" r:id="rId65"/>
    <p:sldId id="404" r:id="rId66"/>
    <p:sldId id="405" r:id="rId67"/>
    <p:sldId id="406" r:id="rId68"/>
    <p:sldId id="292" r:id="rId69"/>
    <p:sldId id="293" r:id="rId70"/>
    <p:sldId id="393" r:id="rId71"/>
    <p:sldId id="423" r:id="rId72"/>
    <p:sldId id="425" r:id="rId73"/>
    <p:sldId id="426" r:id="rId74"/>
    <p:sldId id="427" r:id="rId75"/>
    <p:sldId id="343" r:id="rId76"/>
    <p:sldId id="424" r:id="rId77"/>
    <p:sldId id="276" r:id="rId78"/>
    <p:sldId id="366" r:id="rId79"/>
    <p:sldId id="415" r:id="rId80"/>
    <p:sldId id="261" r:id="rId81"/>
  </p:sldIdLst>
  <p:sldSz cx="12192000" cy="6858000"/>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69E"/>
    <a:srgbClr val="88CDDD"/>
    <a:srgbClr val="F44212"/>
    <a:srgbClr val="FDF360"/>
    <a:srgbClr val="7E0000"/>
    <a:srgbClr val="BA4F9D"/>
    <a:srgbClr val="D18B0D"/>
    <a:srgbClr val="B96C7C"/>
    <a:srgbClr val="FFE8A2"/>
    <a:srgbClr val="FFEE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250" autoAdjust="0"/>
  </p:normalViewPr>
  <p:slideViewPr>
    <p:cSldViewPr snapToGrid="0">
      <p:cViewPr varScale="1">
        <p:scale>
          <a:sx n="72" d="100"/>
          <a:sy n="72" d="100"/>
        </p:scale>
        <p:origin x="1027" y="53"/>
      </p:cViewPr>
      <p:guideLst/>
    </p:cSldViewPr>
  </p:slideViewPr>
  <p:notesTextViewPr>
    <p:cViewPr>
      <p:scale>
        <a:sx n="3" d="2"/>
        <a:sy n="3" d="2"/>
      </p:scale>
      <p:origin x="0" y="0"/>
    </p:cViewPr>
  </p:notesTextViewPr>
  <p:sorterViewPr>
    <p:cViewPr>
      <p:scale>
        <a:sx n="75" d="100"/>
        <a:sy n="75" d="100"/>
      </p:scale>
      <p:origin x="0" y="-187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99F51-0851-4524-A022-BA1954AE2202}"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zh-CN" altLang="en-US"/>
        </a:p>
      </dgm:t>
    </dgm:pt>
    <dgm:pt modelId="{1258D0F1-F272-41C6-AC8D-24D4D6391BBD}">
      <dgm:prSet phldrT="[文本]" custT="1"/>
      <dgm:spPr/>
      <dgm:t>
        <a:bodyPr/>
        <a:lstStyle/>
        <a:p>
          <a:r>
            <a:rPr lang="zh-CN" altLang="en-US" sz="1400" b="1" dirty="0">
              <a:effectLst>
                <a:outerShdw blurRad="38100" dist="38100" dir="2700000" algn="tl">
                  <a:srgbClr val="000000">
                    <a:alpha val="43137"/>
                  </a:srgbClr>
                </a:outerShdw>
              </a:effectLst>
            </a:rPr>
            <a:t>搜索策略划分</a:t>
          </a:r>
        </a:p>
      </dgm:t>
    </dgm:pt>
    <dgm:pt modelId="{0D223792-E6F3-400D-BD8E-ED4A971CA3D1}" type="parTrans" cxnId="{769E4C3E-2696-4A01-BC23-66DF2F93CD92}">
      <dgm:prSet/>
      <dgm:spPr/>
      <dgm:t>
        <a:bodyPr/>
        <a:lstStyle/>
        <a:p>
          <a:endParaRPr lang="zh-CN" altLang="en-US" sz="1400" b="1">
            <a:effectLst>
              <a:outerShdw blurRad="38100" dist="38100" dir="2700000" algn="tl">
                <a:srgbClr val="000000">
                  <a:alpha val="43137"/>
                </a:srgbClr>
              </a:outerShdw>
            </a:effectLst>
          </a:endParaRPr>
        </a:p>
      </dgm:t>
    </dgm:pt>
    <dgm:pt modelId="{3A6FCAA7-73A7-469A-9B66-34ADE74A9D2D}" type="sibTrans" cxnId="{769E4C3E-2696-4A01-BC23-66DF2F93CD92}">
      <dgm:prSet/>
      <dgm:spPr/>
      <dgm:t>
        <a:bodyPr/>
        <a:lstStyle/>
        <a:p>
          <a:endParaRPr lang="zh-CN" altLang="en-US" sz="1400" b="1">
            <a:effectLst>
              <a:outerShdw blurRad="38100" dist="38100" dir="2700000" algn="tl">
                <a:srgbClr val="000000">
                  <a:alpha val="43137"/>
                </a:srgbClr>
              </a:outerShdw>
            </a:effectLst>
          </a:endParaRPr>
        </a:p>
      </dgm:t>
    </dgm:pt>
    <dgm:pt modelId="{E2DA3A65-28A9-4E55-8E72-FF02CBB0CC9D}">
      <dgm:prSet phldrT="[文本]" custT="1"/>
      <dgm:spPr/>
      <dgm:t>
        <a:bodyPr/>
        <a:lstStyle/>
        <a:p>
          <a:r>
            <a:rPr lang="zh-CN" altLang="en-US" sz="1400" b="1" dirty="0">
              <a:effectLst>
                <a:outerShdw blurRad="38100" dist="38100" dir="2700000" algn="tl">
                  <a:srgbClr val="000000">
                    <a:alpha val="43137"/>
                  </a:srgbClr>
                </a:outerShdw>
              </a:effectLst>
            </a:rPr>
            <a:t>问题的表示方法</a:t>
          </a:r>
        </a:p>
      </dgm:t>
    </dgm:pt>
    <dgm:pt modelId="{E50F5853-FAE2-4B6A-A9FC-6AEBB01D4B01}" type="parTrans" cxnId="{868829D3-6ECB-476E-A316-0D33FDC8B24C}">
      <dgm:prSet custT="1"/>
      <dgm:spPr/>
      <dgm:t>
        <a:bodyPr/>
        <a:lstStyle/>
        <a:p>
          <a:endParaRPr lang="zh-CN" altLang="en-US" sz="1400" b="1">
            <a:effectLst>
              <a:outerShdw blurRad="38100" dist="38100" dir="2700000" algn="tl">
                <a:srgbClr val="000000">
                  <a:alpha val="43137"/>
                </a:srgbClr>
              </a:outerShdw>
            </a:effectLst>
          </a:endParaRPr>
        </a:p>
      </dgm:t>
    </dgm:pt>
    <dgm:pt modelId="{07B558AD-4EDF-42AC-B619-F6C4B1B0553E}" type="sibTrans" cxnId="{868829D3-6ECB-476E-A316-0D33FDC8B24C}">
      <dgm:prSet/>
      <dgm:spPr/>
      <dgm:t>
        <a:bodyPr/>
        <a:lstStyle/>
        <a:p>
          <a:endParaRPr lang="zh-CN" altLang="en-US" sz="1400" b="1">
            <a:effectLst>
              <a:outerShdw blurRad="38100" dist="38100" dir="2700000" algn="tl">
                <a:srgbClr val="000000">
                  <a:alpha val="43137"/>
                </a:srgbClr>
              </a:outerShdw>
            </a:effectLst>
          </a:endParaRPr>
        </a:p>
      </dgm:t>
    </dgm:pt>
    <dgm:pt modelId="{CD631F7B-CFC6-4B1D-B783-04E8C071EDE0}">
      <dgm:prSet phldrT="[文本]" custT="1"/>
      <dgm:spPr/>
      <dgm:t>
        <a:bodyPr/>
        <a:lstStyle/>
        <a:p>
          <a:r>
            <a:rPr lang="zh-CN" altLang="en-US" sz="1400" b="1" dirty="0">
              <a:effectLst>
                <a:outerShdw blurRad="38100" dist="38100" dir="2700000" algn="tl">
                  <a:srgbClr val="000000">
                    <a:alpha val="43137"/>
                  </a:srgbClr>
                </a:outerShdw>
              </a:effectLst>
            </a:rPr>
            <a:t>状态空间搜索</a:t>
          </a:r>
        </a:p>
      </dgm:t>
    </dgm:pt>
    <dgm:pt modelId="{CDD3C7E5-7C2D-4434-A249-376EBC019DA4}" type="parTrans" cxnId="{39401D81-696A-4AA1-A97F-94E486B4E22C}">
      <dgm:prSet custT="1"/>
      <dgm:spPr/>
      <dgm:t>
        <a:bodyPr/>
        <a:lstStyle/>
        <a:p>
          <a:endParaRPr lang="zh-CN" altLang="en-US" sz="1400" b="1">
            <a:effectLst>
              <a:outerShdw blurRad="38100" dist="38100" dir="2700000" algn="tl">
                <a:srgbClr val="000000">
                  <a:alpha val="43137"/>
                </a:srgbClr>
              </a:outerShdw>
            </a:effectLst>
          </a:endParaRPr>
        </a:p>
      </dgm:t>
    </dgm:pt>
    <dgm:pt modelId="{E709BF78-8EE6-42D0-BDF9-5D526EA32EF4}" type="sibTrans" cxnId="{39401D81-696A-4AA1-A97F-94E486B4E22C}">
      <dgm:prSet/>
      <dgm:spPr/>
      <dgm:t>
        <a:bodyPr/>
        <a:lstStyle/>
        <a:p>
          <a:endParaRPr lang="zh-CN" altLang="en-US" sz="1400" b="1">
            <a:effectLst>
              <a:outerShdw blurRad="38100" dist="38100" dir="2700000" algn="tl">
                <a:srgbClr val="000000">
                  <a:alpha val="43137"/>
                </a:srgbClr>
              </a:outerShdw>
            </a:effectLst>
          </a:endParaRPr>
        </a:p>
      </dgm:t>
    </dgm:pt>
    <dgm:pt modelId="{52BB6572-D53E-4916-8926-154408E7704C}">
      <dgm:prSet phldrT="[文本]" custT="1"/>
      <dgm:spPr/>
      <dgm:t>
        <a:bodyPr/>
        <a:lstStyle/>
        <a:p>
          <a:r>
            <a:rPr lang="zh-CN" altLang="en-US" sz="1400" b="1" dirty="0">
              <a:effectLst>
                <a:outerShdw blurRad="38100" dist="38100" dir="2700000" algn="tl">
                  <a:srgbClr val="000000">
                    <a:alpha val="43137"/>
                  </a:srgbClr>
                </a:outerShdw>
              </a:effectLst>
            </a:rPr>
            <a:t>是否使用启发式信息</a:t>
          </a:r>
        </a:p>
      </dgm:t>
    </dgm:pt>
    <dgm:pt modelId="{AD991C31-061C-4B32-93EE-585C8DB42F40}" type="parTrans" cxnId="{1EFA3095-7536-4315-8D27-2C461527BDA4}">
      <dgm:prSet custT="1"/>
      <dgm:spPr/>
      <dgm:t>
        <a:bodyPr/>
        <a:lstStyle/>
        <a:p>
          <a:endParaRPr lang="zh-CN" altLang="en-US" sz="1400" b="1">
            <a:effectLst>
              <a:outerShdw blurRad="38100" dist="38100" dir="2700000" algn="tl">
                <a:srgbClr val="000000">
                  <a:alpha val="43137"/>
                </a:srgbClr>
              </a:outerShdw>
            </a:effectLst>
          </a:endParaRPr>
        </a:p>
      </dgm:t>
    </dgm:pt>
    <dgm:pt modelId="{711DBB90-E86A-4111-AA90-F992BF42210A}" type="sibTrans" cxnId="{1EFA3095-7536-4315-8D27-2C461527BDA4}">
      <dgm:prSet/>
      <dgm:spPr/>
      <dgm:t>
        <a:bodyPr/>
        <a:lstStyle/>
        <a:p>
          <a:endParaRPr lang="zh-CN" altLang="en-US" sz="1400" b="1">
            <a:effectLst>
              <a:outerShdw blurRad="38100" dist="38100" dir="2700000" algn="tl">
                <a:srgbClr val="000000">
                  <a:alpha val="43137"/>
                </a:srgbClr>
              </a:outerShdw>
            </a:effectLst>
          </a:endParaRPr>
        </a:p>
      </dgm:t>
    </dgm:pt>
    <dgm:pt modelId="{AF14589A-CEA5-4E4E-BD07-3905453CCE24}">
      <dgm:prSet phldrT="[文本]" custT="1"/>
      <dgm:spPr/>
      <dgm:t>
        <a:bodyPr/>
        <a:lstStyle/>
        <a:p>
          <a:r>
            <a:rPr lang="zh-CN" altLang="en-US" sz="1400" b="1" dirty="0">
              <a:effectLst>
                <a:outerShdw blurRad="38100" dist="38100" dir="2700000" algn="tl">
                  <a:srgbClr val="000000">
                    <a:alpha val="43137"/>
                  </a:srgbClr>
                </a:outerShdw>
              </a:effectLst>
            </a:rPr>
            <a:t>盲目搜索</a:t>
          </a:r>
        </a:p>
      </dgm:t>
    </dgm:pt>
    <dgm:pt modelId="{F02610F7-B316-4EAD-B00D-F578E75F2CCD}" type="parTrans" cxnId="{FE0BF7EA-4D18-453D-8965-A9AC95EED0AD}">
      <dgm:prSet custT="1"/>
      <dgm:spPr/>
      <dgm:t>
        <a:bodyPr/>
        <a:lstStyle/>
        <a:p>
          <a:endParaRPr lang="zh-CN" altLang="en-US" sz="1400" b="1">
            <a:effectLst>
              <a:outerShdw blurRad="38100" dist="38100" dir="2700000" algn="tl">
                <a:srgbClr val="000000">
                  <a:alpha val="43137"/>
                </a:srgbClr>
              </a:outerShdw>
            </a:effectLst>
          </a:endParaRPr>
        </a:p>
      </dgm:t>
    </dgm:pt>
    <dgm:pt modelId="{AEA37F25-C024-4D36-B929-BFFAD8C3EBC0}" type="sibTrans" cxnId="{FE0BF7EA-4D18-453D-8965-A9AC95EED0AD}">
      <dgm:prSet/>
      <dgm:spPr/>
      <dgm:t>
        <a:bodyPr/>
        <a:lstStyle/>
        <a:p>
          <a:endParaRPr lang="zh-CN" altLang="en-US" sz="1400" b="1">
            <a:effectLst>
              <a:outerShdw blurRad="38100" dist="38100" dir="2700000" algn="tl">
                <a:srgbClr val="000000">
                  <a:alpha val="43137"/>
                </a:srgbClr>
              </a:outerShdw>
            </a:effectLst>
          </a:endParaRPr>
        </a:p>
      </dgm:t>
    </dgm:pt>
    <dgm:pt modelId="{A7F13E60-0EF8-42E8-B192-3E645B2F4918}">
      <dgm:prSet phldrT="[文本]" custT="1"/>
      <dgm:spPr/>
      <dgm:t>
        <a:bodyPr/>
        <a:lstStyle/>
        <a:p>
          <a:r>
            <a:rPr lang="zh-CN" altLang="en-US" sz="1400" b="1" dirty="0">
              <a:effectLst>
                <a:outerShdw blurRad="38100" dist="38100" dir="2700000" algn="tl">
                  <a:srgbClr val="000000">
                    <a:alpha val="43137"/>
                  </a:srgbClr>
                </a:outerShdw>
              </a:effectLst>
            </a:rPr>
            <a:t>启发式搜索</a:t>
          </a:r>
        </a:p>
      </dgm:t>
    </dgm:pt>
    <dgm:pt modelId="{51306066-CFCE-42D6-A5C2-031C3E44F7A2}" type="parTrans" cxnId="{D69768E9-23B6-4195-9565-7987CE0AFB14}">
      <dgm:prSet custT="1"/>
      <dgm:spPr/>
      <dgm:t>
        <a:bodyPr/>
        <a:lstStyle/>
        <a:p>
          <a:endParaRPr lang="zh-CN" altLang="en-US" sz="1400" b="1">
            <a:effectLst>
              <a:outerShdw blurRad="38100" dist="38100" dir="2700000" algn="tl">
                <a:srgbClr val="000000">
                  <a:alpha val="43137"/>
                </a:srgbClr>
              </a:outerShdw>
            </a:effectLst>
          </a:endParaRPr>
        </a:p>
      </dgm:t>
    </dgm:pt>
    <dgm:pt modelId="{3CD9EDB7-85BD-4356-B0B3-4959733FA273}" type="sibTrans" cxnId="{D69768E9-23B6-4195-9565-7987CE0AFB14}">
      <dgm:prSet/>
      <dgm:spPr/>
      <dgm:t>
        <a:bodyPr/>
        <a:lstStyle/>
        <a:p>
          <a:endParaRPr lang="zh-CN" altLang="en-US" sz="1400" b="1">
            <a:effectLst>
              <a:outerShdw blurRad="38100" dist="38100" dir="2700000" algn="tl">
                <a:srgbClr val="000000">
                  <a:alpha val="43137"/>
                </a:srgbClr>
              </a:outerShdw>
            </a:effectLst>
          </a:endParaRPr>
        </a:p>
      </dgm:t>
    </dgm:pt>
    <dgm:pt modelId="{CE69E51C-C42D-439A-8218-D1D67AFAFA06}">
      <dgm:prSet phldrT="[文本]" custT="1"/>
      <dgm:spPr/>
      <dgm:t>
        <a:bodyPr/>
        <a:lstStyle/>
        <a:p>
          <a:r>
            <a:rPr lang="zh-CN" altLang="en-US" sz="1400" b="1" dirty="0">
              <a:effectLst>
                <a:outerShdw blurRad="38100" dist="38100" dir="2700000" algn="tl">
                  <a:srgbClr val="000000">
                    <a:alpha val="43137"/>
                  </a:srgbClr>
                </a:outerShdw>
              </a:effectLst>
            </a:rPr>
            <a:t>与</a:t>
          </a:r>
          <a:r>
            <a:rPr lang="en-US" altLang="zh-CN" sz="1400" b="1" dirty="0">
              <a:effectLst>
                <a:outerShdw blurRad="38100" dist="38100" dir="2700000" algn="tl">
                  <a:srgbClr val="000000">
                    <a:alpha val="43137"/>
                  </a:srgbClr>
                </a:outerShdw>
              </a:effectLst>
            </a:rPr>
            <a:t>/</a:t>
          </a:r>
          <a:r>
            <a:rPr lang="zh-CN" altLang="en-US" sz="1400" b="1" dirty="0">
              <a:effectLst>
                <a:outerShdw blurRad="38100" dist="38100" dir="2700000" algn="tl">
                  <a:srgbClr val="000000">
                    <a:alpha val="43137"/>
                  </a:srgbClr>
                </a:outerShdw>
              </a:effectLst>
            </a:rPr>
            <a:t>或树搜索</a:t>
          </a:r>
        </a:p>
      </dgm:t>
    </dgm:pt>
    <dgm:pt modelId="{CDE1C94D-979A-4B27-B4B9-455D21338598}" type="parTrans" cxnId="{9B51C8FA-B067-418B-9569-8AE28F76733A}">
      <dgm:prSet custT="1"/>
      <dgm:spPr/>
      <dgm:t>
        <a:bodyPr/>
        <a:lstStyle/>
        <a:p>
          <a:endParaRPr lang="zh-CN" altLang="en-US" sz="1400" b="1">
            <a:effectLst>
              <a:outerShdw blurRad="38100" dist="38100" dir="2700000" algn="tl">
                <a:srgbClr val="000000">
                  <a:alpha val="43137"/>
                </a:srgbClr>
              </a:outerShdw>
            </a:effectLst>
          </a:endParaRPr>
        </a:p>
      </dgm:t>
    </dgm:pt>
    <dgm:pt modelId="{73A48A2B-C29E-491C-860B-2C9BDA52B576}" type="sibTrans" cxnId="{9B51C8FA-B067-418B-9569-8AE28F76733A}">
      <dgm:prSet/>
      <dgm:spPr/>
      <dgm:t>
        <a:bodyPr/>
        <a:lstStyle/>
        <a:p>
          <a:endParaRPr lang="zh-CN" altLang="en-US" sz="1400" b="1">
            <a:effectLst>
              <a:outerShdw blurRad="38100" dist="38100" dir="2700000" algn="tl">
                <a:srgbClr val="000000">
                  <a:alpha val="43137"/>
                </a:srgbClr>
              </a:outerShdw>
            </a:effectLst>
          </a:endParaRPr>
        </a:p>
      </dgm:t>
    </dgm:pt>
    <dgm:pt modelId="{99C2584A-7DAA-4727-9998-6E890A0BF512}" type="pres">
      <dgm:prSet presAssocID="{EAD99F51-0851-4524-A022-BA1954AE2202}" presName="diagram" presStyleCnt="0">
        <dgm:presLayoutVars>
          <dgm:chPref val="1"/>
          <dgm:dir/>
          <dgm:animOne val="branch"/>
          <dgm:animLvl val="lvl"/>
          <dgm:resizeHandles val="exact"/>
        </dgm:presLayoutVars>
      </dgm:prSet>
      <dgm:spPr/>
    </dgm:pt>
    <dgm:pt modelId="{6D833F55-DB27-47AF-B2AB-EE668A050C06}" type="pres">
      <dgm:prSet presAssocID="{1258D0F1-F272-41C6-AC8D-24D4D6391BBD}" presName="root1" presStyleCnt="0"/>
      <dgm:spPr/>
    </dgm:pt>
    <dgm:pt modelId="{0B36E535-47EC-4BEF-9E84-F51CA5053720}" type="pres">
      <dgm:prSet presAssocID="{1258D0F1-F272-41C6-AC8D-24D4D6391BBD}" presName="LevelOneTextNode" presStyleLbl="node0" presStyleIdx="0" presStyleCnt="1" custScaleX="181104">
        <dgm:presLayoutVars>
          <dgm:chPref val="3"/>
        </dgm:presLayoutVars>
      </dgm:prSet>
      <dgm:spPr/>
    </dgm:pt>
    <dgm:pt modelId="{4D5125EF-4CF0-4A3D-BDD8-C5EDE71EFD13}" type="pres">
      <dgm:prSet presAssocID="{1258D0F1-F272-41C6-AC8D-24D4D6391BBD}" presName="level2hierChild" presStyleCnt="0"/>
      <dgm:spPr/>
    </dgm:pt>
    <dgm:pt modelId="{8E7B644B-FE5E-4667-A7ED-9062AE5AEEDD}" type="pres">
      <dgm:prSet presAssocID="{E50F5853-FAE2-4B6A-A9FC-6AEBB01D4B01}" presName="conn2-1" presStyleLbl="parChTrans1D2" presStyleIdx="0" presStyleCnt="2" custScaleX="2000000"/>
      <dgm:spPr/>
    </dgm:pt>
    <dgm:pt modelId="{206C5A71-1350-4347-877A-54CE4240A8E7}" type="pres">
      <dgm:prSet presAssocID="{E50F5853-FAE2-4B6A-A9FC-6AEBB01D4B01}" presName="connTx" presStyleLbl="parChTrans1D2" presStyleIdx="0" presStyleCnt="2"/>
      <dgm:spPr/>
    </dgm:pt>
    <dgm:pt modelId="{61D14F08-C03D-40A4-A578-F08FF2A07C13}" type="pres">
      <dgm:prSet presAssocID="{E2DA3A65-28A9-4E55-8E72-FF02CBB0CC9D}" presName="root2" presStyleCnt="0"/>
      <dgm:spPr/>
    </dgm:pt>
    <dgm:pt modelId="{F4CBC62D-6A5C-4598-B2E5-1C08830ACC2C}" type="pres">
      <dgm:prSet presAssocID="{E2DA3A65-28A9-4E55-8E72-FF02CBB0CC9D}" presName="LevelTwoTextNode" presStyleLbl="node2" presStyleIdx="0" presStyleCnt="2" custScaleX="181104">
        <dgm:presLayoutVars>
          <dgm:chPref val="3"/>
        </dgm:presLayoutVars>
      </dgm:prSet>
      <dgm:spPr/>
    </dgm:pt>
    <dgm:pt modelId="{5D34D537-4AA9-4A6A-BDB9-C949277998B8}" type="pres">
      <dgm:prSet presAssocID="{E2DA3A65-28A9-4E55-8E72-FF02CBB0CC9D}" presName="level3hierChild" presStyleCnt="0"/>
      <dgm:spPr/>
    </dgm:pt>
    <dgm:pt modelId="{1A704068-254F-4521-9AFC-79FEBF908845}" type="pres">
      <dgm:prSet presAssocID="{CDD3C7E5-7C2D-4434-A249-376EBC019DA4}" presName="conn2-1" presStyleLbl="parChTrans1D3" presStyleIdx="0" presStyleCnt="4" custScaleX="2000000"/>
      <dgm:spPr/>
    </dgm:pt>
    <dgm:pt modelId="{77E93909-6CCD-403E-AF28-E85364BAC87F}" type="pres">
      <dgm:prSet presAssocID="{CDD3C7E5-7C2D-4434-A249-376EBC019DA4}" presName="connTx" presStyleLbl="parChTrans1D3" presStyleIdx="0" presStyleCnt="4"/>
      <dgm:spPr/>
    </dgm:pt>
    <dgm:pt modelId="{647FBDF0-28A7-4ABE-86F9-0CCBCCACB4E3}" type="pres">
      <dgm:prSet presAssocID="{CD631F7B-CFC6-4B1D-B783-04E8C071EDE0}" presName="root2" presStyleCnt="0"/>
      <dgm:spPr/>
    </dgm:pt>
    <dgm:pt modelId="{CC4D8A55-6DEE-4CB6-9012-CC5BA4990766}" type="pres">
      <dgm:prSet presAssocID="{CD631F7B-CFC6-4B1D-B783-04E8C071EDE0}" presName="LevelTwoTextNode" presStyleLbl="node3" presStyleIdx="0" presStyleCnt="4" custScaleX="181104">
        <dgm:presLayoutVars>
          <dgm:chPref val="3"/>
        </dgm:presLayoutVars>
      </dgm:prSet>
      <dgm:spPr/>
    </dgm:pt>
    <dgm:pt modelId="{12E92351-B731-4AC4-96AE-BD947500E099}" type="pres">
      <dgm:prSet presAssocID="{CD631F7B-CFC6-4B1D-B783-04E8C071EDE0}" presName="level3hierChild" presStyleCnt="0"/>
      <dgm:spPr/>
    </dgm:pt>
    <dgm:pt modelId="{84992EEF-7816-4192-AA69-1668DBDBAE14}" type="pres">
      <dgm:prSet presAssocID="{CDE1C94D-979A-4B27-B4B9-455D21338598}" presName="conn2-1" presStyleLbl="parChTrans1D3" presStyleIdx="1" presStyleCnt="4" custScaleX="2000000"/>
      <dgm:spPr/>
    </dgm:pt>
    <dgm:pt modelId="{AD918DD8-5F9D-41B9-8AAC-09359B071213}" type="pres">
      <dgm:prSet presAssocID="{CDE1C94D-979A-4B27-B4B9-455D21338598}" presName="connTx" presStyleLbl="parChTrans1D3" presStyleIdx="1" presStyleCnt="4"/>
      <dgm:spPr/>
    </dgm:pt>
    <dgm:pt modelId="{C8844434-A6ED-4C8F-84C4-6698F81AA82A}" type="pres">
      <dgm:prSet presAssocID="{CE69E51C-C42D-439A-8218-D1D67AFAFA06}" presName="root2" presStyleCnt="0"/>
      <dgm:spPr/>
    </dgm:pt>
    <dgm:pt modelId="{9D40CBAC-148E-43CD-AC37-2042376BC2EE}" type="pres">
      <dgm:prSet presAssocID="{CE69E51C-C42D-439A-8218-D1D67AFAFA06}" presName="LevelTwoTextNode" presStyleLbl="node3" presStyleIdx="1" presStyleCnt="4" custScaleX="181104">
        <dgm:presLayoutVars>
          <dgm:chPref val="3"/>
        </dgm:presLayoutVars>
      </dgm:prSet>
      <dgm:spPr/>
    </dgm:pt>
    <dgm:pt modelId="{9EF660BD-BEE1-4B4F-AFE2-C0316BADB8FB}" type="pres">
      <dgm:prSet presAssocID="{CE69E51C-C42D-439A-8218-D1D67AFAFA06}" presName="level3hierChild" presStyleCnt="0"/>
      <dgm:spPr/>
    </dgm:pt>
    <dgm:pt modelId="{0B085122-3673-4865-A6DD-8DA239CDA207}" type="pres">
      <dgm:prSet presAssocID="{AD991C31-061C-4B32-93EE-585C8DB42F40}" presName="conn2-1" presStyleLbl="parChTrans1D2" presStyleIdx="1" presStyleCnt="2" custScaleX="2000000"/>
      <dgm:spPr/>
    </dgm:pt>
    <dgm:pt modelId="{4CCF12FE-072D-43DF-A745-E12F0A8661A8}" type="pres">
      <dgm:prSet presAssocID="{AD991C31-061C-4B32-93EE-585C8DB42F40}" presName="connTx" presStyleLbl="parChTrans1D2" presStyleIdx="1" presStyleCnt="2"/>
      <dgm:spPr/>
    </dgm:pt>
    <dgm:pt modelId="{B6FCA930-DFCD-4CD9-AEAC-B517E488F9B2}" type="pres">
      <dgm:prSet presAssocID="{52BB6572-D53E-4916-8926-154408E7704C}" presName="root2" presStyleCnt="0"/>
      <dgm:spPr/>
    </dgm:pt>
    <dgm:pt modelId="{C7C46AEF-D696-44D9-AE21-819D3B42C6B5}" type="pres">
      <dgm:prSet presAssocID="{52BB6572-D53E-4916-8926-154408E7704C}" presName="LevelTwoTextNode" presStyleLbl="node2" presStyleIdx="1" presStyleCnt="2" custScaleX="181104">
        <dgm:presLayoutVars>
          <dgm:chPref val="3"/>
        </dgm:presLayoutVars>
      </dgm:prSet>
      <dgm:spPr/>
    </dgm:pt>
    <dgm:pt modelId="{769817CE-4C84-4079-B5B1-2287600D2D90}" type="pres">
      <dgm:prSet presAssocID="{52BB6572-D53E-4916-8926-154408E7704C}" presName="level3hierChild" presStyleCnt="0"/>
      <dgm:spPr/>
    </dgm:pt>
    <dgm:pt modelId="{4BA6E975-0295-456A-AD88-0803AA57F219}" type="pres">
      <dgm:prSet presAssocID="{F02610F7-B316-4EAD-B00D-F578E75F2CCD}" presName="conn2-1" presStyleLbl="parChTrans1D3" presStyleIdx="2" presStyleCnt="4" custScaleX="2000000"/>
      <dgm:spPr/>
    </dgm:pt>
    <dgm:pt modelId="{56E85CAB-899A-4514-832D-F1912AB2D30F}" type="pres">
      <dgm:prSet presAssocID="{F02610F7-B316-4EAD-B00D-F578E75F2CCD}" presName="connTx" presStyleLbl="parChTrans1D3" presStyleIdx="2" presStyleCnt="4"/>
      <dgm:spPr/>
    </dgm:pt>
    <dgm:pt modelId="{E3E092D8-605F-4AA5-BE08-00F800FB5150}" type="pres">
      <dgm:prSet presAssocID="{AF14589A-CEA5-4E4E-BD07-3905453CCE24}" presName="root2" presStyleCnt="0"/>
      <dgm:spPr/>
    </dgm:pt>
    <dgm:pt modelId="{0C4CBEF1-8001-4E0E-A9A3-963B08B57C0B}" type="pres">
      <dgm:prSet presAssocID="{AF14589A-CEA5-4E4E-BD07-3905453CCE24}" presName="LevelTwoTextNode" presStyleLbl="node3" presStyleIdx="2" presStyleCnt="4" custScaleX="181104">
        <dgm:presLayoutVars>
          <dgm:chPref val="3"/>
        </dgm:presLayoutVars>
      </dgm:prSet>
      <dgm:spPr/>
    </dgm:pt>
    <dgm:pt modelId="{A1EB2D66-2D03-462D-9D05-75B2C5F6123D}" type="pres">
      <dgm:prSet presAssocID="{AF14589A-CEA5-4E4E-BD07-3905453CCE24}" presName="level3hierChild" presStyleCnt="0"/>
      <dgm:spPr/>
    </dgm:pt>
    <dgm:pt modelId="{EBE89591-BC87-41D5-9011-914C05DA79B2}" type="pres">
      <dgm:prSet presAssocID="{51306066-CFCE-42D6-A5C2-031C3E44F7A2}" presName="conn2-1" presStyleLbl="parChTrans1D3" presStyleIdx="3" presStyleCnt="4" custScaleX="2000000"/>
      <dgm:spPr/>
    </dgm:pt>
    <dgm:pt modelId="{40CD6B08-42C5-4724-B1DA-13C2F1F8CCB0}" type="pres">
      <dgm:prSet presAssocID="{51306066-CFCE-42D6-A5C2-031C3E44F7A2}" presName="connTx" presStyleLbl="parChTrans1D3" presStyleIdx="3" presStyleCnt="4"/>
      <dgm:spPr/>
    </dgm:pt>
    <dgm:pt modelId="{5541D0B3-9CB3-404F-AF56-9C68456CB1B0}" type="pres">
      <dgm:prSet presAssocID="{A7F13E60-0EF8-42E8-B192-3E645B2F4918}" presName="root2" presStyleCnt="0"/>
      <dgm:spPr/>
    </dgm:pt>
    <dgm:pt modelId="{CE8DE438-5C25-4935-A8D5-7FD3C156CBAB}" type="pres">
      <dgm:prSet presAssocID="{A7F13E60-0EF8-42E8-B192-3E645B2F4918}" presName="LevelTwoTextNode" presStyleLbl="node3" presStyleIdx="3" presStyleCnt="4" custScaleX="181104">
        <dgm:presLayoutVars>
          <dgm:chPref val="3"/>
        </dgm:presLayoutVars>
      </dgm:prSet>
      <dgm:spPr/>
    </dgm:pt>
    <dgm:pt modelId="{33BB6DE7-90B2-4026-831D-7879B5370177}" type="pres">
      <dgm:prSet presAssocID="{A7F13E60-0EF8-42E8-B192-3E645B2F4918}" presName="level3hierChild" presStyleCnt="0"/>
      <dgm:spPr/>
    </dgm:pt>
  </dgm:ptLst>
  <dgm:cxnLst>
    <dgm:cxn modelId="{611A9411-58F7-4BFF-A5C9-4EB4841CACF2}" type="presOf" srcId="{E50F5853-FAE2-4B6A-A9FC-6AEBB01D4B01}" destId="{206C5A71-1350-4347-877A-54CE4240A8E7}" srcOrd="1" destOrd="0" presId="urn:microsoft.com/office/officeart/2005/8/layout/hierarchy2"/>
    <dgm:cxn modelId="{769E4C3E-2696-4A01-BC23-66DF2F93CD92}" srcId="{EAD99F51-0851-4524-A022-BA1954AE2202}" destId="{1258D0F1-F272-41C6-AC8D-24D4D6391BBD}" srcOrd="0" destOrd="0" parTransId="{0D223792-E6F3-400D-BD8E-ED4A971CA3D1}" sibTransId="{3A6FCAA7-73A7-469A-9B66-34ADE74A9D2D}"/>
    <dgm:cxn modelId="{CA8B8340-157F-425C-9114-70E4B334CFEA}" type="presOf" srcId="{AF14589A-CEA5-4E4E-BD07-3905453CCE24}" destId="{0C4CBEF1-8001-4E0E-A9A3-963B08B57C0B}" srcOrd="0" destOrd="0" presId="urn:microsoft.com/office/officeart/2005/8/layout/hierarchy2"/>
    <dgm:cxn modelId="{0DD30774-1EBA-47E6-B7A6-3DBE1E0B8F01}" type="presOf" srcId="{CD631F7B-CFC6-4B1D-B783-04E8C071EDE0}" destId="{CC4D8A55-6DEE-4CB6-9012-CC5BA4990766}" srcOrd="0" destOrd="0" presId="urn:microsoft.com/office/officeart/2005/8/layout/hierarchy2"/>
    <dgm:cxn modelId="{FEED8B74-89E9-4FE8-97A2-8559FEA84D7B}" type="presOf" srcId="{E2DA3A65-28A9-4E55-8E72-FF02CBB0CC9D}" destId="{F4CBC62D-6A5C-4598-B2E5-1C08830ACC2C}" srcOrd="0" destOrd="0" presId="urn:microsoft.com/office/officeart/2005/8/layout/hierarchy2"/>
    <dgm:cxn modelId="{46066A56-8148-43A6-ABF0-D79A3E244C0D}" type="presOf" srcId="{52BB6572-D53E-4916-8926-154408E7704C}" destId="{C7C46AEF-D696-44D9-AE21-819D3B42C6B5}" srcOrd="0" destOrd="0" presId="urn:microsoft.com/office/officeart/2005/8/layout/hierarchy2"/>
    <dgm:cxn modelId="{D8032C7E-53A6-475C-B5F8-FA3072697442}" type="presOf" srcId="{F02610F7-B316-4EAD-B00D-F578E75F2CCD}" destId="{4BA6E975-0295-456A-AD88-0803AA57F219}" srcOrd="0" destOrd="0" presId="urn:microsoft.com/office/officeart/2005/8/layout/hierarchy2"/>
    <dgm:cxn modelId="{39401D81-696A-4AA1-A97F-94E486B4E22C}" srcId="{E2DA3A65-28A9-4E55-8E72-FF02CBB0CC9D}" destId="{CD631F7B-CFC6-4B1D-B783-04E8C071EDE0}" srcOrd="0" destOrd="0" parTransId="{CDD3C7E5-7C2D-4434-A249-376EBC019DA4}" sibTransId="{E709BF78-8EE6-42D0-BDF9-5D526EA32EF4}"/>
    <dgm:cxn modelId="{198AE487-4945-46DF-8636-9EFAB3F6FBF6}" type="presOf" srcId="{E50F5853-FAE2-4B6A-A9FC-6AEBB01D4B01}" destId="{8E7B644B-FE5E-4667-A7ED-9062AE5AEEDD}" srcOrd="0" destOrd="0" presId="urn:microsoft.com/office/officeart/2005/8/layout/hierarchy2"/>
    <dgm:cxn modelId="{231E2A89-7AC2-42D7-ADDD-E11025C79674}" type="presOf" srcId="{51306066-CFCE-42D6-A5C2-031C3E44F7A2}" destId="{40CD6B08-42C5-4724-B1DA-13C2F1F8CCB0}" srcOrd="1" destOrd="0" presId="urn:microsoft.com/office/officeart/2005/8/layout/hierarchy2"/>
    <dgm:cxn modelId="{B39F8C8E-E025-4365-A4EE-DFEE26C28142}" type="presOf" srcId="{1258D0F1-F272-41C6-AC8D-24D4D6391BBD}" destId="{0B36E535-47EC-4BEF-9E84-F51CA5053720}" srcOrd="0" destOrd="0" presId="urn:microsoft.com/office/officeart/2005/8/layout/hierarchy2"/>
    <dgm:cxn modelId="{8CCF0D91-5254-4C42-83F9-2676FC7F9471}" type="presOf" srcId="{51306066-CFCE-42D6-A5C2-031C3E44F7A2}" destId="{EBE89591-BC87-41D5-9011-914C05DA79B2}" srcOrd="0" destOrd="0" presId="urn:microsoft.com/office/officeart/2005/8/layout/hierarchy2"/>
    <dgm:cxn modelId="{D0D72F95-06BB-40DA-BFFA-A673D13FAA29}" type="presOf" srcId="{CDD3C7E5-7C2D-4434-A249-376EBC019DA4}" destId="{1A704068-254F-4521-9AFC-79FEBF908845}" srcOrd="0" destOrd="0" presId="urn:microsoft.com/office/officeart/2005/8/layout/hierarchy2"/>
    <dgm:cxn modelId="{1EFA3095-7536-4315-8D27-2C461527BDA4}" srcId="{1258D0F1-F272-41C6-AC8D-24D4D6391BBD}" destId="{52BB6572-D53E-4916-8926-154408E7704C}" srcOrd="1" destOrd="0" parTransId="{AD991C31-061C-4B32-93EE-585C8DB42F40}" sibTransId="{711DBB90-E86A-4111-AA90-F992BF42210A}"/>
    <dgm:cxn modelId="{93EEBBA3-B021-46E5-95E6-08C4A96EE025}" type="presOf" srcId="{CE69E51C-C42D-439A-8218-D1D67AFAFA06}" destId="{9D40CBAC-148E-43CD-AC37-2042376BC2EE}" srcOrd="0" destOrd="0" presId="urn:microsoft.com/office/officeart/2005/8/layout/hierarchy2"/>
    <dgm:cxn modelId="{E3829DB4-284A-4E0E-B321-C77D9B8248F2}" type="presOf" srcId="{AD991C31-061C-4B32-93EE-585C8DB42F40}" destId="{0B085122-3673-4865-A6DD-8DA239CDA207}" srcOrd="0" destOrd="0" presId="urn:microsoft.com/office/officeart/2005/8/layout/hierarchy2"/>
    <dgm:cxn modelId="{871CA7B7-4CF2-4A3D-BB7B-518C7C89133F}" type="presOf" srcId="{CDE1C94D-979A-4B27-B4B9-455D21338598}" destId="{84992EEF-7816-4192-AA69-1668DBDBAE14}" srcOrd="0" destOrd="0" presId="urn:microsoft.com/office/officeart/2005/8/layout/hierarchy2"/>
    <dgm:cxn modelId="{868829D3-6ECB-476E-A316-0D33FDC8B24C}" srcId="{1258D0F1-F272-41C6-AC8D-24D4D6391BBD}" destId="{E2DA3A65-28A9-4E55-8E72-FF02CBB0CC9D}" srcOrd="0" destOrd="0" parTransId="{E50F5853-FAE2-4B6A-A9FC-6AEBB01D4B01}" sibTransId="{07B558AD-4EDF-42AC-B619-F6C4B1B0553E}"/>
    <dgm:cxn modelId="{A96B8FD6-C381-4399-8258-DF67EF89664A}" type="presOf" srcId="{A7F13E60-0EF8-42E8-B192-3E645B2F4918}" destId="{CE8DE438-5C25-4935-A8D5-7FD3C156CBAB}" srcOrd="0" destOrd="0" presId="urn:microsoft.com/office/officeart/2005/8/layout/hierarchy2"/>
    <dgm:cxn modelId="{24AF78E0-ED55-4AE4-972C-095573604FC4}" type="presOf" srcId="{F02610F7-B316-4EAD-B00D-F578E75F2CCD}" destId="{56E85CAB-899A-4514-832D-F1912AB2D30F}" srcOrd="1" destOrd="0" presId="urn:microsoft.com/office/officeart/2005/8/layout/hierarchy2"/>
    <dgm:cxn modelId="{1220AAE8-98B4-4F11-906D-74E3C77408EA}" type="presOf" srcId="{CDE1C94D-979A-4B27-B4B9-455D21338598}" destId="{AD918DD8-5F9D-41B9-8AAC-09359B071213}" srcOrd="1" destOrd="0" presId="urn:microsoft.com/office/officeart/2005/8/layout/hierarchy2"/>
    <dgm:cxn modelId="{D69768E9-23B6-4195-9565-7987CE0AFB14}" srcId="{52BB6572-D53E-4916-8926-154408E7704C}" destId="{A7F13E60-0EF8-42E8-B192-3E645B2F4918}" srcOrd="1" destOrd="0" parTransId="{51306066-CFCE-42D6-A5C2-031C3E44F7A2}" sibTransId="{3CD9EDB7-85BD-4356-B0B3-4959733FA273}"/>
    <dgm:cxn modelId="{FE0BF7EA-4D18-453D-8965-A9AC95EED0AD}" srcId="{52BB6572-D53E-4916-8926-154408E7704C}" destId="{AF14589A-CEA5-4E4E-BD07-3905453CCE24}" srcOrd="0" destOrd="0" parTransId="{F02610F7-B316-4EAD-B00D-F578E75F2CCD}" sibTransId="{AEA37F25-C024-4D36-B929-BFFAD8C3EBC0}"/>
    <dgm:cxn modelId="{191CD9EB-9CC4-4101-A2A5-E4769C9C0E16}" type="presOf" srcId="{CDD3C7E5-7C2D-4434-A249-376EBC019DA4}" destId="{77E93909-6CCD-403E-AF28-E85364BAC87F}" srcOrd="1" destOrd="0" presId="urn:microsoft.com/office/officeart/2005/8/layout/hierarchy2"/>
    <dgm:cxn modelId="{9FD97DF1-6377-4541-8238-F49CED799F1A}" type="presOf" srcId="{EAD99F51-0851-4524-A022-BA1954AE2202}" destId="{99C2584A-7DAA-4727-9998-6E890A0BF512}" srcOrd="0" destOrd="0" presId="urn:microsoft.com/office/officeart/2005/8/layout/hierarchy2"/>
    <dgm:cxn modelId="{A465D9F5-77CE-4B89-A573-7668A949134D}" type="presOf" srcId="{AD991C31-061C-4B32-93EE-585C8DB42F40}" destId="{4CCF12FE-072D-43DF-A745-E12F0A8661A8}" srcOrd="1" destOrd="0" presId="urn:microsoft.com/office/officeart/2005/8/layout/hierarchy2"/>
    <dgm:cxn modelId="{9B51C8FA-B067-418B-9569-8AE28F76733A}" srcId="{E2DA3A65-28A9-4E55-8E72-FF02CBB0CC9D}" destId="{CE69E51C-C42D-439A-8218-D1D67AFAFA06}" srcOrd="1" destOrd="0" parTransId="{CDE1C94D-979A-4B27-B4B9-455D21338598}" sibTransId="{73A48A2B-C29E-491C-860B-2C9BDA52B576}"/>
    <dgm:cxn modelId="{26271BD8-7F1F-43E5-ABEC-0E3CDCF83C1E}" type="presParOf" srcId="{99C2584A-7DAA-4727-9998-6E890A0BF512}" destId="{6D833F55-DB27-47AF-B2AB-EE668A050C06}" srcOrd="0" destOrd="0" presId="urn:microsoft.com/office/officeart/2005/8/layout/hierarchy2"/>
    <dgm:cxn modelId="{D913260C-A16B-44E3-A847-819548A0812B}" type="presParOf" srcId="{6D833F55-DB27-47AF-B2AB-EE668A050C06}" destId="{0B36E535-47EC-4BEF-9E84-F51CA5053720}" srcOrd="0" destOrd="0" presId="urn:microsoft.com/office/officeart/2005/8/layout/hierarchy2"/>
    <dgm:cxn modelId="{3B0DBDDA-5B43-44C1-A3A3-EB69D241BA08}" type="presParOf" srcId="{6D833F55-DB27-47AF-B2AB-EE668A050C06}" destId="{4D5125EF-4CF0-4A3D-BDD8-C5EDE71EFD13}" srcOrd="1" destOrd="0" presId="urn:microsoft.com/office/officeart/2005/8/layout/hierarchy2"/>
    <dgm:cxn modelId="{E536BE44-5AF9-4626-BDFE-9E60C8C37074}" type="presParOf" srcId="{4D5125EF-4CF0-4A3D-BDD8-C5EDE71EFD13}" destId="{8E7B644B-FE5E-4667-A7ED-9062AE5AEEDD}" srcOrd="0" destOrd="0" presId="urn:microsoft.com/office/officeart/2005/8/layout/hierarchy2"/>
    <dgm:cxn modelId="{928A1968-A9BB-4333-A015-AE6AA8EB9983}" type="presParOf" srcId="{8E7B644B-FE5E-4667-A7ED-9062AE5AEEDD}" destId="{206C5A71-1350-4347-877A-54CE4240A8E7}" srcOrd="0" destOrd="0" presId="urn:microsoft.com/office/officeart/2005/8/layout/hierarchy2"/>
    <dgm:cxn modelId="{66EEAC1B-8584-4533-AD7A-BCB713E07912}" type="presParOf" srcId="{4D5125EF-4CF0-4A3D-BDD8-C5EDE71EFD13}" destId="{61D14F08-C03D-40A4-A578-F08FF2A07C13}" srcOrd="1" destOrd="0" presId="urn:microsoft.com/office/officeart/2005/8/layout/hierarchy2"/>
    <dgm:cxn modelId="{536E8DBF-228E-49C4-B328-6E1FABA22D67}" type="presParOf" srcId="{61D14F08-C03D-40A4-A578-F08FF2A07C13}" destId="{F4CBC62D-6A5C-4598-B2E5-1C08830ACC2C}" srcOrd="0" destOrd="0" presId="urn:microsoft.com/office/officeart/2005/8/layout/hierarchy2"/>
    <dgm:cxn modelId="{79F910A5-9D54-4862-9D47-26F6DDFB98AF}" type="presParOf" srcId="{61D14F08-C03D-40A4-A578-F08FF2A07C13}" destId="{5D34D537-4AA9-4A6A-BDB9-C949277998B8}" srcOrd="1" destOrd="0" presId="urn:microsoft.com/office/officeart/2005/8/layout/hierarchy2"/>
    <dgm:cxn modelId="{138BE828-67F4-457C-B373-71994FECE3F4}" type="presParOf" srcId="{5D34D537-4AA9-4A6A-BDB9-C949277998B8}" destId="{1A704068-254F-4521-9AFC-79FEBF908845}" srcOrd="0" destOrd="0" presId="urn:microsoft.com/office/officeart/2005/8/layout/hierarchy2"/>
    <dgm:cxn modelId="{711479E6-1616-453B-A748-4626D6EB5EA7}" type="presParOf" srcId="{1A704068-254F-4521-9AFC-79FEBF908845}" destId="{77E93909-6CCD-403E-AF28-E85364BAC87F}" srcOrd="0" destOrd="0" presId="urn:microsoft.com/office/officeart/2005/8/layout/hierarchy2"/>
    <dgm:cxn modelId="{1A202702-4E39-4853-9811-A0DC18A15988}" type="presParOf" srcId="{5D34D537-4AA9-4A6A-BDB9-C949277998B8}" destId="{647FBDF0-28A7-4ABE-86F9-0CCBCCACB4E3}" srcOrd="1" destOrd="0" presId="urn:microsoft.com/office/officeart/2005/8/layout/hierarchy2"/>
    <dgm:cxn modelId="{254CBB12-8CB0-4372-A1D7-A2C232647A00}" type="presParOf" srcId="{647FBDF0-28A7-4ABE-86F9-0CCBCCACB4E3}" destId="{CC4D8A55-6DEE-4CB6-9012-CC5BA4990766}" srcOrd="0" destOrd="0" presId="urn:microsoft.com/office/officeart/2005/8/layout/hierarchy2"/>
    <dgm:cxn modelId="{52A8A9C9-E955-4E8D-9464-018E14D6F704}" type="presParOf" srcId="{647FBDF0-28A7-4ABE-86F9-0CCBCCACB4E3}" destId="{12E92351-B731-4AC4-96AE-BD947500E099}" srcOrd="1" destOrd="0" presId="urn:microsoft.com/office/officeart/2005/8/layout/hierarchy2"/>
    <dgm:cxn modelId="{3383E409-A860-4C6D-8000-27FCBE5E80FB}" type="presParOf" srcId="{5D34D537-4AA9-4A6A-BDB9-C949277998B8}" destId="{84992EEF-7816-4192-AA69-1668DBDBAE14}" srcOrd="2" destOrd="0" presId="urn:microsoft.com/office/officeart/2005/8/layout/hierarchy2"/>
    <dgm:cxn modelId="{EF1617D5-DD5A-4256-86BF-C361C9AC8176}" type="presParOf" srcId="{84992EEF-7816-4192-AA69-1668DBDBAE14}" destId="{AD918DD8-5F9D-41B9-8AAC-09359B071213}" srcOrd="0" destOrd="0" presId="urn:microsoft.com/office/officeart/2005/8/layout/hierarchy2"/>
    <dgm:cxn modelId="{B1AB14E6-B12D-47C1-B07F-27656A0DCA48}" type="presParOf" srcId="{5D34D537-4AA9-4A6A-BDB9-C949277998B8}" destId="{C8844434-A6ED-4C8F-84C4-6698F81AA82A}" srcOrd="3" destOrd="0" presId="urn:microsoft.com/office/officeart/2005/8/layout/hierarchy2"/>
    <dgm:cxn modelId="{E3422D62-2BF1-42F0-8C7C-82935875F5B4}" type="presParOf" srcId="{C8844434-A6ED-4C8F-84C4-6698F81AA82A}" destId="{9D40CBAC-148E-43CD-AC37-2042376BC2EE}" srcOrd="0" destOrd="0" presId="urn:microsoft.com/office/officeart/2005/8/layout/hierarchy2"/>
    <dgm:cxn modelId="{ED407B16-F658-432B-8D9C-5FF2E3C9F040}" type="presParOf" srcId="{C8844434-A6ED-4C8F-84C4-6698F81AA82A}" destId="{9EF660BD-BEE1-4B4F-AFE2-C0316BADB8FB}" srcOrd="1" destOrd="0" presId="urn:microsoft.com/office/officeart/2005/8/layout/hierarchy2"/>
    <dgm:cxn modelId="{919A7724-E7FF-4462-B4FD-F11F7C7AC91F}" type="presParOf" srcId="{4D5125EF-4CF0-4A3D-BDD8-C5EDE71EFD13}" destId="{0B085122-3673-4865-A6DD-8DA239CDA207}" srcOrd="2" destOrd="0" presId="urn:microsoft.com/office/officeart/2005/8/layout/hierarchy2"/>
    <dgm:cxn modelId="{2F296233-A457-4250-8253-F0F36A19CD28}" type="presParOf" srcId="{0B085122-3673-4865-A6DD-8DA239CDA207}" destId="{4CCF12FE-072D-43DF-A745-E12F0A8661A8}" srcOrd="0" destOrd="0" presId="urn:microsoft.com/office/officeart/2005/8/layout/hierarchy2"/>
    <dgm:cxn modelId="{B5F69C05-954D-4E20-B74E-30E1106628C4}" type="presParOf" srcId="{4D5125EF-4CF0-4A3D-BDD8-C5EDE71EFD13}" destId="{B6FCA930-DFCD-4CD9-AEAC-B517E488F9B2}" srcOrd="3" destOrd="0" presId="urn:microsoft.com/office/officeart/2005/8/layout/hierarchy2"/>
    <dgm:cxn modelId="{3BED8ABF-67D8-4C11-95BA-AD4294020F37}" type="presParOf" srcId="{B6FCA930-DFCD-4CD9-AEAC-B517E488F9B2}" destId="{C7C46AEF-D696-44D9-AE21-819D3B42C6B5}" srcOrd="0" destOrd="0" presId="urn:microsoft.com/office/officeart/2005/8/layout/hierarchy2"/>
    <dgm:cxn modelId="{EF16D9F0-7F05-4AD9-A802-DE278946AC10}" type="presParOf" srcId="{B6FCA930-DFCD-4CD9-AEAC-B517E488F9B2}" destId="{769817CE-4C84-4079-B5B1-2287600D2D90}" srcOrd="1" destOrd="0" presId="urn:microsoft.com/office/officeart/2005/8/layout/hierarchy2"/>
    <dgm:cxn modelId="{4117D17B-D251-464D-8A7C-CDD6F312DE02}" type="presParOf" srcId="{769817CE-4C84-4079-B5B1-2287600D2D90}" destId="{4BA6E975-0295-456A-AD88-0803AA57F219}" srcOrd="0" destOrd="0" presId="urn:microsoft.com/office/officeart/2005/8/layout/hierarchy2"/>
    <dgm:cxn modelId="{BFB8F3E9-02DF-4FDC-9AE5-FEEBE5E2A781}" type="presParOf" srcId="{4BA6E975-0295-456A-AD88-0803AA57F219}" destId="{56E85CAB-899A-4514-832D-F1912AB2D30F}" srcOrd="0" destOrd="0" presId="urn:microsoft.com/office/officeart/2005/8/layout/hierarchy2"/>
    <dgm:cxn modelId="{3B4F0C06-27F0-447F-BB89-4D08681526C3}" type="presParOf" srcId="{769817CE-4C84-4079-B5B1-2287600D2D90}" destId="{E3E092D8-605F-4AA5-BE08-00F800FB5150}" srcOrd="1" destOrd="0" presId="urn:microsoft.com/office/officeart/2005/8/layout/hierarchy2"/>
    <dgm:cxn modelId="{E82A0055-ABFC-4483-9C6B-57B9500D8DCE}" type="presParOf" srcId="{E3E092D8-605F-4AA5-BE08-00F800FB5150}" destId="{0C4CBEF1-8001-4E0E-A9A3-963B08B57C0B}" srcOrd="0" destOrd="0" presId="urn:microsoft.com/office/officeart/2005/8/layout/hierarchy2"/>
    <dgm:cxn modelId="{2845D285-CAFD-4800-ACBF-B614D7563385}" type="presParOf" srcId="{E3E092D8-605F-4AA5-BE08-00F800FB5150}" destId="{A1EB2D66-2D03-462D-9D05-75B2C5F6123D}" srcOrd="1" destOrd="0" presId="urn:microsoft.com/office/officeart/2005/8/layout/hierarchy2"/>
    <dgm:cxn modelId="{2F6E7F2B-E370-4191-A6DB-BB7AEA67735F}" type="presParOf" srcId="{769817CE-4C84-4079-B5B1-2287600D2D90}" destId="{EBE89591-BC87-41D5-9011-914C05DA79B2}" srcOrd="2" destOrd="0" presId="urn:microsoft.com/office/officeart/2005/8/layout/hierarchy2"/>
    <dgm:cxn modelId="{9D543CBB-A34C-4F31-806B-368B736DBE95}" type="presParOf" srcId="{EBE89591-BC87-41D5-9011-914C05DA79B2}" destId="{40CD6B08-42C5-4724-B1DA-13C2F1F8CCB0}" srcOrd="0" destOrd="0" presId="urn:microsoft.com/office/officeart/2005/8/layout/hierarchy2"/>
    <dgm:cxn modelId="{74D725DB-5990-4C36-9625-FC0944E3DFF3}" type="presParOf" srcId="{769817CE-4C84-4079-B5B1-2287600D2D90}" destId="{5541D0B3-9CB3-404F-AF56-9C68456CB1B0}" srcOrd="3" destOrd="0" presId="urn:microsoft.com/office/officeart/2005/8/layout/hierarchy2"/>
    <dgm:cxn modelId="{248A752B-BCE9-44AB-BA4F-3678C8149E38}" type="presParOf" srcId="{5541D0B3-9CB3-404F-AF56-9C68456CB1B0}" destId="{CE8DE438-5C25-4935-A8D5-7FD3C156CBAB}" srcOrd="0" destOrd="0" presId="urn:microsoft.com/office/officeart/2005/8/layout/hierarchy2"/>
    <dgm:cxn modelId="{B7E6374D-34F1-4CAE-BB69-AB2FA818FF53}" type="presParOf" srcId="{5541D0B3-9CB3-404F-AF56-9C68456CB1B0}" destId="{33BB6DE7-90B2-4026-831D-7879B537017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C53EE-D527-4F49-A09D-D9E70963E447}" type="doc">
      <dgm:prSet loTypeId="urn:microsoft.com/office/officeart/2009/3/layout/HorizontalOrganizationChart" loCatId="hierarchy" qsTypeId="urn:microsoft.com/office/officeart/2005/8/quickstyle/simple5" qsCatId="simple" csTypeId="urn:microsoft.com/office/officeart/2005/8/colors/accent1_2" csCatId="accent1" phldr="1"/>
      <dgm:spPr/>
      <dgm:t>
        <a:bodyPr/>
        <a:lstStyle/>
        <a:p>
          <a:endParaRPr lang="zh-CN" altLang="en-US"/>
        </a:p>
      </dgm:t>
    </dgm:pt>
    <dgm:pt modelId="{4AC7906C-C3EA-4197-91FD-FDB9343DFF7C}">
      <dgm:prSet phldrT="[文本]" custT="1"/>
      <dgm:spPr/>
      <dgm:t>
        <a:bodyPr/>
        <a:lstStyle/>
        <a:p>
          <a:r>
            <a:rPr lang="zh-CN" altLang="en-US" sz="1400" dirty="0"/>
            <a:t>状态空间搜索</a:t>
          </a:r>
        </a:p>
      </dgm:t>
    </dgm:pt>
    <dgm:pt modelId="{58CA70AE-7667-4A8B-9514-31BC0FE675BD}" type="parTrans" cxnId="{8F166D0C-8D2B-4387-BC25-BFAF6D1AB8A7}">
      <dgm:prSet/>
      <dgm:spPr/>
      <dgm:t>
        <a:bodyPr/>
        <a:lstStyle/>
        <a:p>
          <a:endParaRPr lang="zh-CN" altLang="en-US" sz="1400"/>
        </a:p>
      </dgm:t>
    </dgm:pt>
    <dgm:pt modelId="{11E6E14D-FB72-4A8A-ADB2-E1414110EEB9}" type="sibTrans" cxnId="{8F166D0C-8D2B-4387-BC25-BFAF6D1AB8A7}">
      <dgm:prSet/>
      <dgm:spPr/>
      <dgm:t>
        <a:bodyPr/>
        <a:lstStyle/>
        <a:p>
          <a:endParaRPr lang="zh-CN" altLang="en-US" sz="1400"/>
        </a:p>
      </dgm:t>
    </dgm:pt>
    <dgm:pt modelId="{1A4DC12F-EC55-42AF-B1E8-2ABB279925B5}">
      <dgm:prSet phldrT="[文本]" custT="1"/>
      <dgm:spPr/>
      <dgm:t>
        <a:bodyPr/>
        <a:lstStyle/>
        <a:p>
          <a:r>
            <a:rPr lang="zh-CN" altLang="en-US" sz="1400" dirty="0"/>
            <a:t>启发式搜索</a:t>
          </a:r>
        </a:p>
      </dgm:t>
    </dgm:pt>
    <dgm:pt modelId="{92817E76-F7AE-4576-A33B-AA7F29A972AF}" type="parTrans" cxnId="{7A09ECC3-8B3B-4366-8D57-DB4E18A32A05}">
      <dgm:prSet/>
      <dgm:spPr/>
      <dgm:t>
        <a:bodyPr/>
        <a:lstStyle/>
        <a:p>
          <a:endParaRPr lang="zh-CN" altLang="en-US" sz="1400"/>
        </a:p>
      </dgm:t>
    </dgm:pt>
    <dgm:pt modelId="{409A2CF7-E508-45F4-B1D0-0E7A8125020E}" type="sibTrans" cxnId="{7A09ECC3-8B3B-4366-8D57-DB4E18A32A05}">
      <dgm:prSet/>
      <dgm:spPr/>
      <dgm:t>
        <a:bodyPr/>
        <a:lstStyle/>
        <a:p>
          <a:endParaRPr lang="zh-CN" altLang="en-US" sz="1400"/>
        </a:p>
      </dgm:t>
    </dgm:pt>
    <dgm:pt modelId="{A6135151-14C1-4F11-92B9-F8BC5B0BF787}">
      <dgm:prSet phldrT="[文本]" custT="1"/>
      <dgm:spPr/>
      <dgm:t>
        <a:bodyPr/>
        <a:lstStyle/>
        <a:p>
          <a:r>
            <a:rPr lang="zh-CN" altLang="en-US" sz="1400" dirty="0"/>
            <a:t>盲目搜索</a:t>
          </a:r>
        </a:p>
      </dgm:t>
    </dgm:pt>
    <dgm:pt modelId="{4148FA2A-DD94-4234-B04E-A0845CB10A26}" type="sibTrans" cxnId="{E8B4FB60-9ED3-4249-BB16-F81739DE81A4}">
      <dgm:prSet/>
      <dgm:spPr/>
      <dgm:t>
        <a:bodyPr/>
        <a:lstStyle/>
        <a:p>
          <a:endParaRPr lang="zh-CN" altLang="en-US" sz="1400"/>
        </a:p>
      </dgm:t>
    </dgm:pt>
    <dgm:pt modelId="{3FEACEBF-DDBA-4F23-98D0-02E410D1323A}" type="parTrans" cxnId="{E8B4FB60-9ED3-4249-BB16-F81739DE81A4}">
      <dgm:prSet/>
      <dgm:spPr/>
      <dgm:t>
        <a:bodyPr/>
        <a:lstStyle/>
        <a:p>
          <a:endParaRPr lang="zh-CN" altLang="en-US" sz="1400"/>
        </a:p>
      </dgm:t>
    </dgm:pt>
    <dgm:pt modelId="{62B1141E-0A63-4583-8B2D-81AD2B681883}">
      <dgm:prSet phldrT="[文本]" custT="1"/>
      <dgm:spPr/>
      <dgm:t>
        <a:bodyPr/>
        <a:lstStyle/>
        <a:p>
          <a:r>
            <a:rPr lang="zh-CN" altLang="en-US" sz="1400" dirty="0"/>
            <a:t>一般图搜索</a:t>
          </a:r>
        </a:p>
      </dgm:t>
    </dgm:pt>
    <dgm:pt modelId="{61DFCE51-4E8E-40D8-98C2-82ACE01B4608}" type="parTrans" cxnId="{3B06345E-322E-48F0-B06F-1A7856F249AD}">
      <dgm:prSet/>
      <dgm:spPr/>
      <dgm:t>
        <a:bodyPr/>
        <a:lstStyle/>
        <a:p>
          <a:endParaRPr lang="zh-CN" altLang="en-US" sz="1400"/>
        </a:p>
      </dgm:t>
    </dgm:pt>
    <dgm:pt modelId="{CA743427-E74C-4C4A-9083-2972748668FB}" type="sibTrans" cxnId="{3B06345E-322E-48F0-B06F-1A7856F249AD}">
      <dgm:prSet/>
      <dgm:spPr/>
      <dgm:t>
        <a:bodyPr/>
        <a:lstStyle/>
        <a:p>
          <a:endParaRPr lang="zh-CN" altLang="en-US" sz="1400"/>
        </a:p>
      </dgm:t>
    </dgm:pt>
    <dgm:pt modelId="{CAFE1B40-8511-4394-8996-C59C91A8D16D}">
      <dgm:prSet phldrT="[文本]" custT="1"/>
      <dgm:spPr/>
      <dgm:t>
        <a:bodyPr/>
        <a:lstStyle/>
        <a:p>
          <a:r>
            <a:rPr lang="zh-CN" altLang="en-US" sz="1400" dirty="0"/>
            <a:t>广度优先搜索</a:t>
          </a:r>
        </a:p>
      </dgm:t>
    </dgm:pt>
    <dgm:pt modelId="{D86E636B-3B27-461A-AF85-8B572ED17E8E}" type="parTrans" cxnId="{14041032-F0FE-4F0B-A7B4-FC6E0A5D4D19}">
      <dgm:prSet/>
      <dgm:spPr/>
      <dgm:t>
        <a:bodyPr/>
        <a:lstStyle/>
        <a:p>
          <a:endParaRPr lang="zh-CN" altLang="en-US" sz="1400"/>
        </a:p>
      </dgm:t>
    </dgm:pt>
    <dgm:pt modelId="{F92E44EA-6266-4A27-A9E0-F8740E903003}" type="sibTrans" cxnId="{14041032-F0FE-4F0B-A7B4-FC6E0A5D4D19}">
      <dgm:prSet/>
      <dgm:spPr/>
      <dgm:t>
        <a:bodyPr/>
        <a:lstStyle/>
        <a:p>
          <a:endParaRPr lang="zh-CN" altLang="en-US" sz="1400"/>
        </a:p>
      </dgm:t>
    </dgm:pt>
    <dgm:pt modelId="{16B2B911-6914-4C58-BF02-F1732EB4ACC3}">
      <dgm:prSet phldrT="[文本]" custT="1"/>
      <dgm:spPr/>
      <dgm:t>
        <a:bodyPr/>
        <a:lstStyle/>
        <a:p>
          <a:r>
            <a:rPr lang="zh-CN" altLang="en-US" sz="1400" dirty="0"/>
            <a:t>深度优先搜索</a:t>
          </a:r>
        </a:p>
      </dgm:t>
    </dgm:pt>
    <dgm:pt modelId="{190A584E-4328-4349-8D60-54B8F9AE010A}" type="parTrans" cxnId="{ABC634AB-01A1-4E7A-B631-569BCBF59C5C}">
      <dgm:prSet/>
      <dgm:spPr/>
      <dgm:t>
        <a:bodyPr/>
        <a:lstStyle/>
        <a:p>
          <a:endParaRPr lang="zh-CN" altLang="en-US" sz="1400"/>
        </a:p>
      </dgm:t>
    </dgm:pt>
    <dgm:pt modelId="{4632F4A4-8DF5-4E3C-9B77-5B59C977EE02}" type="sibTrans" cxnId="{ABC634AB-01A1-4E7A-B631-569BCBF59C5C}">
      <dgm:prSet/>
      <dgm:spPr/>
      <dgm:t>
        <a:bodyPr/>
        <a:lstStyle/>
        <a:p>
          <a:endParaRPr lang="zh-CN" altLang="en-US" sz="1400"/>
        </a:p>
      </dgm:t>
    </dgm:pt>
    <dgm:pt modelId="{40FE5B01-D57E-4764-9C97-595FF7EBE682}">
      <dgm:prSet phldrT="[文本]" custT="1"/>
      <dgm:spPr/>
      <dgm:t>
        <a:bodyPr/>
        <a:lstStyle/>
        <a:p>
          <a:r>
            <a:rPr lang="zh-CN" altLang="en-US" sz="1400" dirty="0"/>
            <a:t>代价树搜索</a:t>
          </a:r>
        </a:p>
      </dgm:t>
    </dgm:pt>
    <dgm:pt modelId="{5E60BE78-82EE-4DF6-AB47-8D9A68C1938D}" type="parTrans" cxnId="{2D8F68E3-D110-4FC1-9E1F-5D5ED2A8F5C0}">
      <dgm:prSet/>
      <dgm:spPr/>
      <dgm:t>
        <a:bodyPr/>
        <a:lstStyle/>
        <a:p>
          <a:endParaRPr lang="zh-CN" altLang="en-US" sz="1400"/>
        </a:p>
      </dgm:t>
    </dgm:pt>
    <dgm:pt modelId="{F73E0D23-E58E-4FFD-A506-F46A857552A4}" type="sibTrans" cxnId="{2D8F68E3-D110-4FC1-9E1F-5D5ED2A8F5C0}">
      <dgm:prSet/>
      <dgm:spPr/>
      <dgm:t>
        <a:bodyPr/>
        <a:lstStyle/>
        <a:p>
          <a:endParaRPr lang="zh-CN" altLang="en-US" sz="1400"/>
        </a:p>
      </dgm:t>
    </dgm:pt>
    <dgm:pt modelId="{C704B26C-0E43-47B3-B9B6-6F3B521964E2}">
      <dgm:prSet phldrT="[文本]" custT="1"/>
      <dgm:spPr/>
      <dgm:t>
        <a:bodyPr/>
        <a:lstStyle/>
        <a:p>
          <a:r>
            <a:rPr lang="en-US" altLang="zh-CN" sz="1400" dirty="0"/>
            <a:t>A</a:t>
          </a:r>
          <a:r>
            <a:rPr lang="zh-CN" altLang="en-US" sz="1400" dirty="0"/>
            <a:t>算法</a:t>
          </a:r>
        </a:p>
      </dgm:t>
    </dgm:pt>
    <dgm:pt modelId="{E4E1B8B8-D75C-4159-A01F-8249A491F3C7}" type="parTrans" cxnId="{63D0F9E3-C24D-4D66-81F2-42F65E86CFC9}">
      <dgm:prSet/>
      <dgm:spPr/>
      <dgm:t>
        <a:bodyPr/>
        <a:lstStyle/>
        <a:p>
          <a:endParaRPr lang="zh-CN" altLang="en-US" sz="1400"/>
        </a:p>
      </dgm:t>
    </dgm:pt>
    <dgm:pt modelId="{A175F762-C7F8-4E61-BABF-C25BE3A6FE1A}" type="sibTrans" cxnId="{63D0F9E3-C24D-4D66-81F2-42F65E86CFC9}">
      <dgm:prSet/>
      <dgm:spPr/>
      <dgm:t>
        <a:bodyPr/>
        <a:lstStyle/>
        <a:p>
          <a:endParaRPr lang="zh-CN" altLang="en-US" sz="1400"/>
        </a:p>
      </dgm:t>
    </dgm:pt>
    <dgm:pt modelId="{FDADFB9E-C672-433A-8E61-753EC4A7B9CD}">
      <dgm:prSet phldrT="[文本]" custT="1"/>
      <dgm:spPr/>
      <dgm:t>
        <a:bodyPr/>
        <a:lstStyle/>
        <a:p>
          <a:r>
            <a:rPr lang="en-US" altLang="zh-CN" sz="1400" dirty="0"/>
            <a:t>A</a:t>
          </a:r>
          <a:r>
            <a:rPr lang="zh-CN" altLang="en-US" sz="1400" dirty="0"/>
            <a:t>*算法</a:t>
          </a:r>
        </a:p>
      </dgm:t>
    </dgm:pt>
    <dgm:pt modelId="{B6CB13D5-0F30-4B29-876F-15112C72926A}" type="parTrans" cxnId="{98E8BA70-E2FF-4BC5-8ECD-F38C9ECCF9CF}">
      <dgm:prSet/>
      <dgm:spPr/>
      <dgm:t>
        <a:bodyPr/>
        <a:lstStyle/>
        <a:p>
          <a:endParaRPr lang="zh-CN" altLang="en-US" sz="1400"/>
        </a:p>
      </dgm:t>
    </dgm:pt>
    <dgm:pt modelId="{5112D842-309B-4E8D-9BD6-F54E65E31649}" type="sibTrans" cxnId="{98E8BA70-E2FF-4BC5-8ECD-F38C9ECCF9CF}">
      <dgm:prSet/>
      <dgm:spPr/>
      <dgm:t>
        <a:bodyPr/>
        <a:lstStyle/>
        <a:p>
          <a:endParaRPr lang="zh-CN" altLang="en-US" sz="1400"/>
        </a:p>
      </dgm:t>
    </dgm:pt>
    <dgm:pt modelId="{4190DCE1-DE67-4475-8858-1503379C1DA4}" type="pres">
      <dgm:prSet presAssocID="{7ADC53EE-D527-4F49-A09D-D9E70963E447}" presName="hierChild1" presStyleCnt="0">
        <dgm:presLayoutVars>
          <dgm:orgChart val="1"/>
          <dgm:chPref val="1"/>
          <dgm:dir/>
          <dgm:animOne val="branch"/>
          <dgm:animLvl val="lvl"/>
          <dgm:resizeHandles/>
        </dgm:presLayoutVars>
      </dgm:prSet>
      <dgm:spPr/>
    </dgm:pt>
    <dgm:pt modelId="{B45730D9-EB18-4548-AAE0-A3B611DFF4AB}" type="pres">
      <dgm:prSet presAssocID="{4AC7906C-C3EA-4197-91FD-FDB9343DFF7C}" presName="hierRoot1" presStyleCnt="0">
        <dgm:presLayoutVars>
          <dgm:hierBranch val="init"/>
        </dgm:presLayoutVars>
      </dgm:prSet>
      <dgm:spPr/>
    </dgm:pt>
    <dgm:pt modelId="{DFCF2CDE-FCBA-4C72-A288-BA240E0E55B8}" type="pres">
      <dgm:prSet presAssocID="{4AC7906C-C3EA-4197-91FD-FDB9343DFF7C}" presName="rootComposite1" presStyleCnt="0"/>
      <dgm:spPr/>
    </dgm:pt>
    <dgm:pt modelId="{1A570574-ED96-4929-9B6F-585644256DFC}" type="pres">
      <dgm:prSet presAssocID="{4AC7906C-C3EA-4197-91FD-FDB9343DFF7C}" presName="rootText1" presStyleLbl="node0" presStyleIdx="0" presStyleCnt="1">
        <dgm:presLayoutVars>
          <dgm:chPref val="3"/>
        </dgm:presLayoutVars>
      </dgm:prSet>
      <dgm:spPr/>
    </dgm:pt>
    <dgm:pt modelId="{B024C347-E373-4B9A-A2D0-C902716266FD}" type="pres">
      <dgm:prSet presAssocID="{4AC7906C-C3EA-4197-91FD-FDB9343DFF7C}" presName="rootConnector1" presStyleLbl="node1" presStyleIdx="0" presStyleCnt="0"/>
      <dgm:spPr/>
    </dgm:pt>
    <dgm:pt modelId="{D6FDB566-1C18-4EBD-AEA6-44D3CD3D4545}" type="pres">
      <dgm:prSet presAssocID="{4AC7906C-C3EA-4197-91FD-FDB9343DFF7C}" presName="hierChild2" presStyleCnt="0"/>
      <dgm:spPr/>
    </dgm:pt>
    <dgm:pt modelId="{DBF54C0A-9A2A-4303-BCBF-25C781EB1CFB}" type="pres">
      <dgm:prSet presAssocID="{3FEACEBF-DDBA-4F23-98D0-02E410D1323A}" presName="Name64" presStyleLbl="parChTrans1D2" presStyleIdx="0" presStyleCnt="2"/>
      <dgm:spPr/>
    </dgm:pt>
    <dgm:pt modelId="{F66F34EF-8428-44B2-9D60-76CF3AD46ECD}" type="pres">
      <dgm:prSet presAssocID="{A6135151-14C1-4F11-92B9-F8BC5B0BF787}" presName="hierRoot2" presStyleCnt="0">
        <dgm:presLayoutVars>
          <dgm:hierBranch val="init"/>
        </dgm:presLayoutVars>
      </dgm:prSet>
      <dgm:spPr/>
    </dgm:pt>
    <dgm:pt modelId="{92B171F4-7AEE-4155-9385-ACFBD24F34EF}" type="pres">
      <dgm:prSet presAssocID="{A6135151-14C1-4F11-92B9-F8BC5B0BF787}" presName="rootComposite" presStyleCnt="0"/>
      <dgm:spPr/>
    </dgm:pt>
    <dgm:pt modelId="{28AE6E6B-9CF3-4292-BF7E-199A700F7954}" type="pres">
      <dgm:prSet presAssocID="{A6135151-14C1-4F11-92B9-F8BC5B0BF787}" presName="rootText" presStyleLbl="node2" presStyleIdx="0" presStyleCnt="2">
        <dgm:presLayoutVars>
          <dgm:chPref val="3"/>
        </dgm:presLayoutVars>
      </dgm:prSet>
      <dgm:spPr/>
    </dgm:pt>
    <dgm:pt modelId="{9FC55FF4-6CB0-4B14-B5F8-378A12EBB5CD}" type="pres">
      <dgm:prSet presAssocID="{A6135151-14C1-4F11-92B9-F8BC5B0BF787}" presName="rootConnector" presStyleLbl="node2" presStyleIdx="0" presStyleCnt="2"/>
      <dgm:spPr/>
    </dgm:pt>
    <dgm:pt modelId="{36F2C441-A26B-4FC4-BB1E-AF2FB7675157}" type="pres">
      <dgm:prSet presAssocID="{A6135151-14C1-4F11-92B9-F8BC5B0BF787}" presName="hierChild4" presStyleCnt="0"/>
      <dgm:spPr/>
    </dgm:pt>
    <dgm:pt modelId="{E32142D6-11C6-4239-8D1F-9FAEC2170CB3}" type="pres">
      <dgm:prSet presAssocID="{61DFCE51-4E8E-40D8-98C2-82ACE01B4608}" presName="Name64" presStyleLbl="parChTrans1D3" presStyleIdx="0" presStyleCnt="6"/>
      <dgm:spPr/>
    </dgm:pt>
    <dgm:pt modelId="{571862B3-FF2F-42C1-9020-45FADDD31777}" type="pres">
      <dgm:prSet presAssocID="{62B1141E-0A63-4583-8B2D-81AD2B681883}" presName="hierRoot2" presStyleCnt="0">
        <dgm:presLayoutVars>
          <dgm:hierBranch val="init"/>
        </dgm:presLayoutVars>
      </dgm:prSet>
      <dgm:spPr/>
    </dgm:pt>
    <dgm:pt modelId="{9725D8EF-3496-432C-BED1-2C57A08C9BDE}" type="pres">
      <dgm:prSet presAssocID="{62B1141E-0A63-4583-8B2D-81AD2B681883}" presName="rootComposite" presStyleCnt="0"/>
      <dgm:spPr/>
    </dgm:pt>
    <dgm:pt modelId="{7C90EF80-E859-4090-866C-498BE7793761}" type="pres">
      <dgm:prSet presAssocID="{62B1141E-0A63-4583-8B2D-81AD2B681883}" presName="rootText" presStyleLbl="node3" presStyleIdx="0" presStyleCnt="6">
        <dgm:presLayoutVars>
          <dgm:chPref val="3"/>
        </dgm:presLayoutVars>
      </dgm:prSet>
      <dgm:spPr/>
    </dgm:pt>
    <dgm:pt modelId="{AB44270A-EC67-4657-BB07-569BD4558449}" type="pres">
      <dgm:prSet presAssocID="{62B1141E-0A63-4583-8B2D-81AD2B681883}" presName="rootConnector" presStyleLbl="node3" presStyleIdx="0" presStyleCnt="6"/>
      <dgm:spPr/>
    </dgm:pt>
    <dgm:pt modelId="{9D6BD08C-678A-4729-9A41-03329E22CDF1}" type="pres">
      <dgm:prSet presAssocID="{62B1141E-0A63-4583-8B2D-81AD2B681883}" presName="hierChild4" presStyleCnt="0"/>
      <dgm:spPr/>
    </dgm:pt>
    <dgm:pt modelId="{575421C8-F73B-4C61-901C-735FD201B1D7}" type="pres">
      <dgm:prSet presAssocID="{62B1141E-0A63-4583-8B2D-81AD2B681883}" presName="hierChild5" presStyleCnt="0"/>
      <dgm:spPr/>
    </dgm:pt>
    <dgm:pt modelId="{5A22F590-3C6B-46A1-A945-11EA0416C2B0}" type="pres">
      <dgm:prSet presAssocID="{D86E636B-3B27-461A-AF85-8B572ED17E8E}" presName="Name64" presStyleLbl="parChTrans1D3" presStyleIdx="1" presStyleCnt="6"/>
      <dgm:spPr/>
    </dgm:pt>
    <dgm:pt modelId="{01D67BF7-0E22-4407-8C90-84BD0A16D5C2}" type="pres">
      <dgm:prSet presAssocID="{CAFE1B40-8511-4394-8996-C59C91A8D16D}" presName="hierRoot2" presStyleCnt="0">
        <dgm:presLayoutVars>
          <dgm:hierBranch val="init"/>
        </dgm:presLayoutVars>
      </dgm:prSet>
      <dgm:spPr/>
    </dgm:pt>
    <dgm:pt modelId="{4BAA7D15-A4C2-48BA-81A7-2D180865CEE0}" type="pres">
      <dgm:prSet presAssocID="{CAFE1B40-8511-4394-8996-C59C91A8D16D}" presName="rootComposite" presStyleCnt="0"/>
      <dgm:spPr/>
    </dgm:pt>
    <dgm:pt modelId="{99F282ED-5C8C-483D-9AF1-89BD1571C6D7}" type="pres">
      <dgm:prSet presAssocID="{CAFE1B40-8511-4394-8996-C59C91A8D16D}" presName="rootText" presStyleLbl="node3" presStyleIdx="1" presStyleCnt="6">
        <dgm:presLayoutVars>
          <dgm:chPref val="3"/>
        </dgm:presLayoutVars>
      </dgm:prSet>
      <dgm:spPr/>
    </dgm:pt>
    <dgm:pt modelId="{88DD282E-9E8F-4B83-95B2-82CCAE1BCA20}" type="pres">
      <dgm:prSet presAssocID="{CAFE1B40-8511-4394-8996-C59C91A8D16D}" presName="rootConnector" presStyleLbl="node3" presStyleIdx="1" presStyleCnt="6"/>
      <dgm:spPr/>
    </dgm:pt>
    <dgm:pt modelId="{48E06AA1-C0DE-46D7-97BD-78877EC08C84}" type="pres">
      <dgm:prSet presAssocID="{CAFE1B40-8511-4394-8996-C59C91A8D16D}" presName="hierChild4" presStyleCnt="0"/>
      <dgm:spPr/>
    </dgm:pt>
    <dgm:pt modelId="{BEE73568-0247-4F22-B82E-4F5232F6BF7B}" type="pres">
      <dgm:prSet presAssocID="{CAFE1B40-8511-4394-8996-C59C91A8D16D}" presName="hierChild5" presStyleCnt="0"/>
      <dgm:spPr/>
    </dgm:pt>
    <dgm:pt modelId="{826616A0-43AB-44CD-9430-91F9F2DB98BD}" type="pres">
      <dgm:prSet presAssocID="{190A584E-4328-4349-8D60-54B8F9AE010A}" presName="Name64" presStyleLbl="parChTrans1D3" presStyleIdx="2" presStyleCnt="6"/>
      <dgm:spPr/>
    </dgm:pt>
    <dgm:pt modelId="{509FF8F0-75A7-46EA-BB9B-3745DA95B7DC}" type="pres">
      <dgm:prSet presAssocID="{16B2B911-6914-4C58-BF02-F1732EB4ACC3}" presName="hierRoot2" presStyleCnt="0">
        <dgm:presLayoutVars>
          <dgm:hierBranch val="init"/>
        </dgm:presLayoutVars>
      </dgm:prSet>
      <dgm:spPr/>
    </dgm:pt>
    <dgm:pt modelId="{E688BA81-7A22-490B-9BF9-2F5DCE84B5EF}" type="pres">
      <dgm:prSet presAssocID="{16B2B911-6914-4C58-BF02-F1732EB4ACC3}" presName="rootComposite" presStyleCnt="0"/>
      <dgm:spPr/>
    </dgm:pt>
    <dgm:pt modelId="{631B1197-C462-4BFF-AD90-8F27966AE195}" type="pres">
      <dgm:prSet presAssocID="{16B2B911-6914-4C58-BF02-F1732EB4ACC3}" presName="rootText" presStyleLbl="node3" presStyleIdx="2" presStyleCnt="6">
        <dgm:presLayoutVars>
          <dgm:chPref val="3"/>
        </dgm:presLayoutVars>
      </dgm:prSet>
      <dgm:spPr/>
    </dgm:pt>
    <dgm:pt modelId="{6E50D49A-43EE-437D-B376-361C478679E3}" type="pres">
      <dgm:prSet presAssocID="{16B2B911-6914-4C58-BF02-F1732EB4ACC3}" presName="rootConnector" presStyleLbl="node3" presStyleIdx="2" presStyleCnt="6"/>
      <dgm:spPr/>
    </dgm:pt>
    <dgm:pt modelId="{66E9E755-79B9-4CEA-A769-1A1A43C0BF9B}" type="pres">
      <dgm:prSet presAssocID="{16B2B911-6914-4C58-BF02-F1732EB4ACC3}" presName="hierChild4" presStyleCnt="0"/>
      <dgm:spPr/>
    </dgm:pt>
    <dgm:pt modelId="{2B259FFC-71A9-43E3-AE60-EFD844819D23}" type="pres">
      <dgm:prSet presAssocID="{16B2B911-6914-4C58-BF02-F1732EB4ACC3}" presName="hierChild5" presStyleCnt="0"/>
      <dgm:spPr/>
    </dgm:pt>
    <dgm:pt modelId="{43BA9E2C-BB6D-4B35-8C8F-080B12565A77}" type="pres">
      <dgm:prSet presAssocID="{5E60BE78-82EE-4DF6-AB47-8D9A68C1938D}" presName="Name64" presStyleLbl="parChTrans1D3" presStyleIdx="3" presStyleCnt="6"/>
      <dgm:spPr/>
    </dgm:pt>
    <dgm:pt modelId="{1B2B881E-2E8B-4A08-89E3-27B14F534388}" type="pres">
      <dgm:prSet presAssocID="{40FE5B01-D57E-4764-9C97-595FF7EBE682}" presName="hierRoot2" presStyleCnt="0">
        <dgm:presLayoutVars>
          <dgm:hierBranch val="init"/>
        </dgm:presLayoutVars>
      </dgm:prSet>
      <dgm:spPr/>
    </dgm:pt>
    <dgm:pt modelId="{21DF7661-07FB-4C0D-BBDF-066C1106262A}" type="pres">
      <dgm:prSet presAssocID="{40FE5B01-D57E-4764-9C97-595FF7EBE682}" presName="rootComposite" presStyleCnt="0"/>
      <dgm:spPr/>
    </dgm:pt>
    <dgm:pt modelId="{1497D787-A20F-4EA3-B772-E495476CD2E6}" type="pres">
      <dgm:prSet presAssocID="{40FE5B01-D57E-4764-9C97-595FF7EBE682}" presName="rootText" presStyleLbl="node3" presStyleIdx="3" presStyleCnt="6">
        <dgm:presLayoutVars>
          <dgm:chPref val="3"/>
        </dgm:presLayoutVars>
      </dgm:prSet>
      <dgm:spPr/>
    </dgm:pt>
    <dgm:pt modelId="{89D7B288-20F1-4103-B10A-D43311EACF93}" type="pres">
      <dgm:prSet presAssocID="{40FE5B01-D57E-4764-9C97-595FF7EBE682}" presName="rootConnector" presStyleLbl="node3" presStyleIdx="3" presStyleCnt="6"/>
      <dgm:spPr/>
    </dgm:pt>
    <dgm:pt modelId="{2B867AE4-A3C7-4CF2-8DC3-71A46F564A60}" type="pres">
      <dgm:prSet presAssocID="{40FE5B01-D57E-4764-9C97-595FF7EBE682}" presName="hierChild4" presStyleCnt="0"/>
      <dgm:spPr/>
    </dgm:pt>
    <dgm:pt modelId="{4F9ACC57-6DA9-4F18-82AB-850928F381D3}" type="pres">
      <dgm:prSet presAssocID="{40FE5B01-D57E-4764-9C97-595FF7EBE682}" presName="hierChild5" presStyleCnt="0"/>
      <dgm:spPr/>
    </dgm:pt>
    <dgm:pt modelId="{E64E5839-2254-4017-8301-96CB082D896F}" type="pres">
      <dgm:prSet presAssocID="{A6135151-14C1-4F11-92B9-F8BC5B0BF787}" presName="hierChild5" presStyleCnt="0"/>
      <dgm:spPr/>
    </dgm:pt>
    <dgm:pt modelId="{546A286C-0423-43CE-9CD2-C598AC330F2C}" type="pres">
      <dgm:prSet presAssocID="{92817E76-F7AE-4576-A33B-AA7F29A972AF}" presName="Name64" presStyleLbl="parChTrans1D2" presStyleIdx="1" presStyleCnt="2"/>
      <dgm:spPr/>
    </dgm:pt>
    <dgm:pt modelId="{B6C5B48F-76C9-4ABC-805E-31FA65258991}" type="pres">
      <dgm:prSet presAssocID="{1A4DC12F-EC55-42AF-B1E8-2ABB279925B5}" presName="hierRoot2" presStyleCnt="0">
        <dgm:presLayoutVars>
          <dgm:hierBranch val="init"/>
        </dgm:presLayoutVars>
      </dgm:prSet>
      <dgm:spPr/>
    </dgm:pt>
    <dgm:pt modelId="{54B3D5F6-16A2-4D98-8B64-020FA8908F08}" type="pres">
      <dgm:prSet presAssocID="{1A4DC12F-EC55-42AF-B1E8-2ABB279925B5}" presName="rootComposite" presStyleCnt="0"/>
      <dgm:spPr/>
    </dgm:pt>
    <dgm:pt modelId="{DB4D6E3C-E641-48C4-8E5C-B5C3DAE3BAE0}" type="pres">
      <dgm:prSet presAssocID="{1A4DC12F-EC55-42AF-B1E8-2ABB279925B5}" presName="rootText" presStyleLbl="node2" presStyleIdx="1" presStyleCnt="2">
        <dgm:presLayoutVars>
          <dgm:chPref val="3"/>
        </dgm:presLayoutVars>
      </dgm:prSet>
      <dgm:spPr/>
    </dgm:pt>
    <dgm:pt modelId="{A75FD7F1-E230-4604-85E4-655465362FF0}" type="pres">
      <dgm:prSet presAssocID="{1A4DC12F-EC55-42AF-B1E8-2ABB279925B5}" presName="rootConnector" presStyleLbl="node2" presStyleIdx="1" presStyleCnt="2"/>
      <dgm:spPr/>
    </dgm:pt>
    <dgm:pt modelId="{0A0CF4D8-B2A2-4EEC-8523-7B6BA6FF0A45}" type="pres">
      <dgm:prSet presAssocID="{1A4DC12F-EC55-42AF-B1E8-2ABB279925B5}" presName="hierChild4" presStyleCnt="0"/>
      <dgm:spPr/>
    </dgm:pt>
    <dgm:pt modelId="{71CC226D-2302-4F4D-B4D0-E49087402BD2}" type="pres">
      <dgm:prSet presAssocID="{E4E1B8B8-D75C-4159-A01F-8249A491F3C7}" presName="Name64" presStyleLbl="parChTrans1D3" presStyleIdx="4" presStyleCnt="6"/>
      <dgm:spPr/>
    </dgm:pt>
    <dgm:pt modelId="{EBE02A06-8720-4B5A-8460-D351B87412F2}" type="pres">
      <dgm:prSet presAssocID="{C704B26C-0E43-47B3-B9B6-6F3B521964E2}" presName="hierRoot2" presStyleCnt="0">
        <dgm:presLayoutVars>
          <dgm:hierBranch val="init"/>
        </dgm:presLayoutVars>
      </dgm:prSet>
      <dgm:spPr/>
    </dgm:pt>
    <dgm:pt modelId="{5D36F454-76C1-4DC3-B2E0-37DB2A048526}" type="pres">
      <dgm:prSet presAssocID="{C704B26C-0E43-47B3-B9B6-6F3B521964E2}" presName="rootComposite" presStyleCnt="0"/>
      <dgm:spPr/>
    </dgm:pt>
    <dgm:pt modelId="{28A15784-95FA-4966-9005-E5CDD9C3C085}" type="pres">
      <dgm:prSet presAssocID="{C704B26C-0E43-47B3-B9B6-6F3B521964E2}" presName="rootText" presStyleLbl="node3" presStyleIdx="4" presStyleCnt="6">
        <dgm:presLayoutVars>
          <dgm:chPref val="3"/>
        </dgm:presLayoutVars>
      </dgm:prSet>
      <dgm:spPr/>
    </dgm:pt>
    <dgm:pt modelId="{3929C7A0-CDB6-4C54-9258-55D370351B83}" type="pres">
      <dgm:prSet presAssocID="{C704B26C-0E43-47B3-B9B6-6F3B521964E2}" presName="rootConnector" presStyleLbl="node3" presStyleIdx="4" presStyleCnt="6"/>
      <dgm:spPr/>
    </dgm:pt>
    <dgm:pt modelId="{8347DBF0-4DD9-4416-8E85-93F97F411E4D}" type="pres">
      <dgm:prSet presAssocID="{C704B26C-0E43-47B3-B9B6-6F3B521964E2}" presName="hierChild4" presStyleCnt="0"/>
      <dgm:spPr/>
    </dgm:pt>
    <dgm:pt modelId="{69DE60CE-2E16-4030-9D81-DB5C7402D933}" type="pres">
      <dgm:prSet presAssocID="{C704B26C-0E43-47B3-B9B6-6F3B521964E2}" presName="hierChild5" presStyleCnt="0"/>
      <dgm:spPr/>
    </dgm:pt>
    <dgm:pt modelId="{2B3680B2-C004-46CD-B384-0F38EAE72A3B}" type="pres">
      <dgm:prSet presAssocID="{B6CB13D5-0F30-4B29-876F-15112C72926A}" presName="Name64" presStyleLbl="parChTrans1D3" presStyleIdx="5" presStyleCnt="6"/>
      <dgm:spPr/>
    </dgm:pt>
    <dgm:pt modelId="{389B9C51-2514-44DD-BC53-C86D8DD4BF01}" type="pres">
      <dgm:prSet presAssocID="{FDADFB9E-C672-433A-8E61-753EC4A7B9CD}" presName="hierRoot2" presStyleCnt="0">
        <dgm:presLayoutVars>
          <dgm:hierBranch val="init"/>
        </dgm:presLayoutVars>
      </dgm:prSet>
      <dgm:spPr/>
    </dgm:pt>
    <dgm:pt modelId="{95C5F21C-C049-40ED-86E2-36DCAAF5FF39}" type="pres">
      <dgm:prSet presAssocID="{FDADFB9E-C672-433A-8E61-753EC4A7B9CD}" presName="rootComposite" presStyleCnt="0"/>
      <dgm:spPr/>
    </dgm:pt>
    <dgm:pt modelId="{C9CFED13-A165-4CDE-8BCF-67A75EB3C13D}" type="pres">
      <dgm:prSet presAssocID="{FDADFB9E-C672-433A-8E61-753EC4A7B9CD}" presName="rootText" presStyleLbl="node3" presStyleIdx="5" presStyleCnt="6">
        <dgm:presLayoutVars>
          <dgm:chPref val="3"/>
        </dgm:presLayoutVars>
      </dgm:prSet>
      <dgm:spPr/>
    </dgm:pt>
    <dgm:pt modelId="{4195CF6A-E8DF-46E6-8969-B6627AB99B4E}" type="pres">
      <dgm:prSet presAssocID="{FDADFB9E-C672-433A-8E61-753EC4A7B9CD}" presName="rootConnector" presStyleLbl="node3" presStyleIdx="5" presStyleCnt="6"/>
      <dgm:spPr/>
    </dgm:pt>
    <dgm:pt modelId="{9ACA8784-7148-4B0E-B21C-67C5A3FC7477}" type="pres">
      <dgm:prSet presAssocID="{FDADFB9E-C672-433A-8E61-753EC4A7B9CD}" presName="hierChild4" presStyleCnt="0"/>
      <dgm:spPr/>
    </dgm:pt>
    <dgm:pt modelId="{FA808AC0-0E88-4C52-BE44-6B855144AE5E}" type="pres">
      <dgm:prSet presAssocID="{FDADFB9E-C672-433A-8E61-753EC4A7B9CD}" presName="hierChild5" presStyleCnt="0"/>
      <dgm:spPr/>
    </dgm:pt>
    <dgm:pt modelId="{9E357C93-7F2C-4CD8-8119-07CA8EA38031}" type="pres">
      <dgm:prSet presAssocID="{1A4DC12F-EC55-42AF-B1E8-2ABB279925B5}" presName="hierChild5" presStyleCnt="0"/>
      <dgm:spPr/>
    </dgm:pt>
    <dgm:pt modelId="{F548DC06-1FA1-4EB5-8B01-5240BD4EB3EF}" type="pres">
      <dgm:prSet presAssocID="{4AC7906C-C3EA-4197-91FD-FDB9343DFF7C}" presName="hierChild3" presStyleCnt="0"/>
      <dgm:spPr/>
    </dgm:pt>
  </dgm:ptLst>
  <dgm:cxnLst>
    <dgm:cxn modelId="{8C3F6200-16A0-42CD-98A9-08442AD931EE}" type="presOf" srcId="{E4E1B8B8-D75C-4159-A01F-8249A491F3C7}" destId="{71CC226D-2302-4F4D-B4D0-E49087402BD2}" srcOrd="0" destOrd="0" presId="urn:microsoft.com/office/officeart/2009/3/layout/HorizontalOrganizationChart"/>
    <dgm:cxn modelId="{39F1E200-F715-4C4B-8EE6-0BD9B7E40885}" type="presOf" srcId="{16B2B911-6914-4C58-BF02-F1732EB4ACC3}" destId="{631B1197-C462-4BFF-AD90-8F27966AE195}" srcOrd="0" destOrd="0" presId="urn:microsoft.com/office/officeart/2009/3/layout/HorizontalOrganizationChart"/>
    <dgm:cxn modelId="{B1DBEE02-D74B-4321-834B-096609B5CFA2}" type="presOf" srcId="{16B2B911-6914-4C58-BF02-F1732EB4ACC3}" destId="{6E50D49A-43EE-437D-B376-361C478679E3}" srcOrd="1" destOrd="0" presId="urn:microsoft.com/office/officeart/2009/3/layout/HorizontalOrganizationChart"/>
    <dgm:cxn modelId="{0DF34105-1F46-4CBA-8BCA-47CCDBFC7FCB}" type="presOf" srcId="{40FE5B01-D57E-4764-9C97-595FF7EBE682}" destId="{1497D787-A20F-4EA3-B772-E495476CD2E6}" srcOrd="0" destOrd="0" presId="urn:microsoft.com/office/officeart/2009/3/layout/HorizontalOrganizationChart"/>
    <dgm:cxn modelId="{8F166D0C-8D2B-4387-BC25-BFAF6D1AB8A7}" srcId="{7ADC53EE-D527-4F49-A09D-D9E70963E447}" destId="{4AC7906C-C3EA-4197-91FD-FDB9343DFF7C}" srcOrd="0" destOrd="0" parTransId="{58CA70AE-7667-4A8B-9514-31BC0FE675BD}" sibTransId="{11E6E14D-FB72-4A8A-ADB2-E1414110EEB9}"/>
    <dgm:cxn modelId="{A9A0B81B-9FAC-4BF9-ADD6-DE3FFCBEDB49}" type="presOf" srcId="{C704B26C-0E43-47B3-B9B6-6F3B521964E2}" destId="{3929C7A0-CDB6-4C54-9258-55D370351B83}" srcOrd="1" destOrd="0" presId="urn:microsoft.com/office/officeart/2009/3/layout/HorizontalOrganizationChart"/>
    <dgm:cxn modelId="{C59ED223-D4F3-444B-A4BD-E416B54D8290}" type="presOf" srcId="{4AC7906C-C3EA-4197-91FD-FDB9343DFF7C}" destId="{1A570574-ED96-4929-9B6F-585644256DFC}" srcOrd="0" destOrd="0" presId="urn:microsoft.com/office/officeart/2009/3/layout/HorizontalOrganizationChart"/>
    <dgm:cxn modelId="{DA4A5E25-C357-4E2F-9F20-5A955F4476C3}" type="presOf" srcId="{1A4DC12F-EC55-42AF-B1E8-2ABB279925B5}" destId="{A75FD7F1-E230-4604-85E4-655465362FF0}" srcOrd="1" destOrd="0" presId="urn:microsoft.com/office/officeart/2009/3/layout/HorizontalOrganizationChart"/>
    <dgm:cxn modelId="{9BFA7425-7952-4DF3-9915-D2A9E819CE51}" type="presOf" srcId="{1A4DC12F-EC55-42AF-B1E8-2ABB279925B5}" destId="{DB4D6E3C-E641-48C4-8E5C-B5C3DAE3BAE0}" srcOrd="0" destOrd="0" presId="urn:microsoft.com/office/officeart/2009/3/layout/HorizontalOrganizationChart"/>
    <dgm:cxn modelId="{5D25F027-BE05-4802-8976-B83811456D4E}" type="presOf" srcId="{FDADFB9E-C672-433A-8E61-753EC4A7B9CD}" destId="{4195CF6A-E8DF-46E6-8969-B6627AB99B4E}" srcOrd="1" destOrd="0" presId="urn:microsoft.com/office/officeart/2009/3/layout/HorizontalOrganizationChart"/>
    <dgm:cxn modelId="{897F132A-396D-47E7-9AEF-29CB8BBBC9A7}" type="presOf" srcId="{5E60BE78-82EE-4DF6-AB47-8D9A68C1938D}" destId="{43BA9E2C-BB6D-4B35-8C8F-080B12565A77}" srcOrd="0" destOrd="0" presId="urn:microsoft.com/office/officeart/2009/3/layout/HorizontalOrganizationChart"/>
    <dgm:cxn modelId="{B26EFD30-404B-4B2B-8532-420FA570AEFB}" type="presOf" srcId="{C704B26C-0E43-47B3-B9B6-6F3B521964E2}" destId="{28A15784-95FA-4966-9005-E5CDD9C3C085}" srcOrd="0" destOrd="0" presId="urn:microsoft.com/office/officeart/2009/3/layout/HorizontalOrganizationChart"/>
    <dgm:cxn modelId="{14041032-F0FE-4F0B-A7B4-FC6E0A5D4D19}" srcId="{A6135151-14C1-4F11-92B9-F8BC5B0BF787}" destId="{CAFE1B40-8511-4394-8996-C59C91A8D16D}" srcOrd="1" destOrd="0" parTransId="{D86E636B-3B27-461A-AF85-8B572ED17E8E}" sibTransId="{F92E44EA-6266-4A27-A9E0-F8740E903003}"/>
    <dgm:cxn modelId="{4E4AD534-4B80-4FC8-9E55-B016EBB33E96}" type="presOf" srcId="{CAFE1B40-8511-4394-8996-C59C91A8D16D}" destId="{99F282ED-5C8C-483D-9AF1-89BD1571C6D7}" srcOrd="0" destOrd="0" presId="urn:microsoft.com/office/officeart/2009/3/layout/HorizontalOrganizationChart"/>
    <dgm:cxn modelId="{4C416E35-A4F5-4BDC-9D30-AAD687B6F7E1}" type="presOf" srcId="{D86E636B-3B27-461A-AF85-8B572ED17E8E}" destId="{5A22F590-3C6B-46A1-A945-11EA0416C2B0}" srcOrd="0" destOrd="0" presId="urn:microsoft.com/office/officeart/2009/3/layout/HorizontalOrganizationChart"/>
    <dgm:cxn modelId="{BD4BB639-1DBF-4605-898A-448639B9B5A5}" type="presOf" srcId="{B6CB13D5-0F30-4B29-876F-15112C72926A}" destId="{2B3680B2-C004-46CD-B384-0F38EAE72A3B}" srcOrd="0" destOrd="0" presId="urn:microsoft.com/office/officeart/2009/3/layout/HorizontalOrganizationChart"/>
    <dgm:cxn modelId="{3B06345E-322E-48F0-B06F-1A7856F249AD}" srcId="{A6135151-14C1-4F11-92B9-F8BC5B0BF787}" destId="{62B1141E-0A63-4583-8B2D-81AD2B681883}" srcOrd="0" destOrd="0" parTransId="{61DFCE51-4E8E-40D8-98C2-82ACE01B4608}" sibTransId="{CA743427-E74C-4C4A-9083-2972748668FB}"/>
    <dgm:cxn modelId="{E8B4FB60-9ED3-4249-BB16-F81739DE81A4}" srcId="{4AC7906C-C3EA-4197-91FD-FDB9343DFF7C}" destId="{A6135151-14C1-4F11-92B9-F8BC5B0BF787}" srcOrd="0" destOrd="0" parTransId="{3FEACEBF-DDBA-4F23-98D0-02E410D1323A}" sibTransId="{4148FA2A-DD94-4234-B04E-A0845CB10A26}"/>
    <dgm:cxn modelId="{A1C28448-8D50-44AB-B0A9-70930608FC9D}" type="presOf" srcId="{4AC7906C-C3EA-4197-91FD-FDB9343DFF7C}" destId="{B024C347-E373-4B9A-A2D0-C902716266FD}" srcOrd="1" destOrd="0" presId="urn:microsoft.com/office/officeart/2009/3/layout/HorizontalOrganizationChart"/>
    <dgm:cxn modelId="{EE564A4A-848E-4DBE-B274-78E17632CC63}" type="presOf" srcId="{A6135151-14C1-4F11-92B9-F8BC5B0BF787}" destId="{9FC55FF4-6CB0-4B14-B5F8-378A12EBB5CD}" srcOrd="1" destOrd="0" presId="urn:microsoft.com/office/officeart/2009/3/layout/HorizontalOrganizationChart"/>
    <dgm:cxn modelId="{98E8BA70-E2FF-4BC5-8ECD-F38C9ECCF9CF}" srcId="{1A4DC12F-EC55-42AF-B1E8-2ABB279925B5}" destId="{FDADFB9E-C672-433A-8E61-753EC4A7B9CD}" srcOrd="1" destOrd="0" parTransId="{B6CB13D5-0F30-4B29-876F-15112C72926A}" sibTransId="{5112D842-309B-4E8D-9BD6-F54E65E31649}"/>
    <dgm:cxn modelId="{76256151-797F-4B34-8CFF-29D08994D312}" type="presOf" srcId="{A6135151-14C1-4F11-92B9-F8BC5B0BF787}" destId="{28AE6E6B-9CF3-4292-BF7E-199A700F7954}" srcOrd="0" destOrd="0" presId="urn:microsoft.com/office/officeart/2009/3/layout/HorizontalOrganizationChart"/>
    <dgm:cxn modelId="{0CD36D56-4C16-475F-8731-38C41E7F948C}" type="presOf" srcId="{61DFCE51-4E8E-40D8-98C2-82ACE01B4608}" destId="{E32142D6-11C6-4239-8D1F-9FAEC2170CB3}" srcOrd="0" destOrd="0" presId="urn:microsoft.com/office/officeart/2009/3/layout/HorizontalOrganizationChart"/>
    <dgm:cxn modelId="{A922BF8B-D0D6-4C00-9D84-D4620F471307}" type="presOf" srcId="{92817E76-F7AE-4576-A33B-AA7F29A972AF}" destId="{546A286C-0423-43CE-9CD2-C598AC330F2C}" srcOrd="0" destOrd="0" presId="urn:microsoft.com/office/officeart/2009/3/layout/HorizontalOrganizationChart"/>
    <dgm:cxn modelId="{C80B9A8D-0D76-4977-B49A-4465A4E217CB}" type="presOf" srcId="{62B1141E-0A63-4583-8B2D-81AD2B681883}" destId="{7C90EF80-E859-4090-866C-498BE7793761}" srcOrd="0" destOrd="0" presId="urn:microsoft.com/office/officeart/2009/3/layout/HorizontalOrganizationChart"/>
    <dgm:cxn modelId="{E8E25F94-7C7C-47C3-B4E8-D5795CE45439}" type="presOf" srcId="{CAFE1B40-8511-4394-8996-C59C91A8D16D}" destId="{88DD282E-9E8F-4B83-95B2-82CCAE1BCA20}" srcOrd="1" destOrd="0" presId="urn:microsoft.com/office/officeart/2009/3/layout/HorizontalOrganizationChart"/>
    <dgm:cxn modelId="{3D2397A2-BF7B-477D-A45C-D7A081E00CE1}" type="presOf" srcId="{7ADC53EE-D527-4F49-A09D-D9E70963E447}" destId="{4190DCE1-DE67-4475-8858-1503379C1DA4}" srcOrd="0" destOrd="0" presId="urn:microsoft.com/office/officeart/2009/3/layout/HorizontalOrganizationChart"/>
    <dgm:cxn modelId="{ABC634AB-01A1-4E7A-B631-569BCBF59C5C}" srcId="{A6135151-14C1-4F11-92B9-F8BC5B0BF787}" destId="{16B2B911-6914-4C58-BF02-F1732EB4ACC3}" srcOrd="2" destOrd="0" parTransId="{190A584E-4328-4349-8D60-54B8F9AE010A}" sibTransId="{4632F4A4-8DF5-4E3C-9B77-5B59C977EE02}"/>
    <dgm:cxn modelId="{CEBC18AC-87F7-4A79-A777-2473D0C2CDB4}" type="presOf" srcId="{190A584E-4328-4349-8D60-54B8F9AE010A}" destId="{826616A0-43AB-44CD-9430-91F9F2DB98BD}" srcOrd="0" destOrd="0" presId="urn:microsoft.com/office/officeart/2009/3/layout/HorizontalOrganizationChart"/>
    <dgm:cxn modelId="{B00577B0-5829-4D0A-B27E-4A6945D9336A}" type="presOf" srcId="{FDADFB9E-C672-433A-8E61-753EC4A7B9CD}" destId="{C9CFED13-A165-4CDE-8BCF-67A75EB3C13D}" srcOrd="0" destOrd="0" presId="urn:microsoft.com/office/officeart/2009/3/layout/HorizontalOrganizationChart"/>
    <dgm:cxn modelId="{B463FBB9-60BF-43DB-B960-9E598AEBF7C6}" type="presOf" srcId="{62B1141E-0A63-4583-8B2D-81AD2B681883}" destId="{AB44270A-EC67-4657-BB07-569BD4558449}" srcOrd="1" destOrd="0" presId="urn:microsoft.com/office/officeart/2009/3/layout/HorizontalOrganizationChart"/>
    <dgm:cxn modelId="{7A09ECC3-8B3B-4366-8D57-DB4E18A32A05}" srcId="{4AC7906C-C3EA-4197-91FD-FDB9343DFF7C}" destId="{1A4DC12F-EC55-42AF-B1E8-2ABB279925B5}" srcOrd="1" destOrd="0" parTransId="{92817E76-F7AE-4576-A33B-AA7F29A972AF}" sibTransId="{409A2CF7-E508-45F4-B1D0-0E7A8125020E}"/>
    <dgm:cxn modelId="{BBEF3CDB-8C89-4806-ABFE-C2E17BAFD4DD}" type="presOf" srcId="{3FEACEBF-DDBA-4F23-98D0-02E410D1323A}" destId="{DBF54C0A-9A2A-4303-BCBF-25C781EB1CFB}" srcOrd="0" destOrd="0" presId="urn:microsoft.com/office/officeart/2009/3/layout/HorizontalOrganizationChart"/>
    <dgm:cxn modelId="{2D8F68E3-D110-4FC1-9E1F-5D5ED2A8F5C0}" srcId="{A6135151-14C1-4F11-92B9-F8BC5B0BF787}" destId="{40FE5B01-D57E-4764-9C97-595FF7EBE682}" srcOrd="3" destOrd="0" parTransId="{5E60BE78-82EE-4DF6-AB47-8D9A68C1938D}" sibTransId="{F73E0D23-E58E-4FFD-A506-F46A857552A4}"/>
    <dgm:cxn modelId="{63D0F9E3-C24D-4D66-81F2-42F65E86CFC9}" srcId="{1A4DC12F-EC55-42AF-B1E8-2ABB279925B5}" destId="{C704B26C-0E43-47B3-B9B6-6F3B521964E2}" srcOrd="0" destOrd="0" parTransId="{E4E1B8B8-D75C-4159-A01F-8249A491F3C7}" sibTransId="{A175F762-C7F8-4E61-BABF-C25BE3A6FE1A}"/>
    <dgm:cxn modelId="{4790FAE7-87AB-4A21-92D5-CE286A50BFBE}" type="presOf" srcId="{40FE5B01-D57E-4764-9C97-595FF7EBE682}" destId="{89D7B288-20F1-4103-B10A-D43311EACF93}" srcOrd="1" destOrd="0" presId="urn:microsoft.com/office/officeart/2009/3/layout/HorizontalOrganizationChart"/>
    <dgm:cxn modelId="{7FDF34A3-DF20-47B2-96AD-39E1824742C5}" type="presParOf" srcId="{4190DCE1-DE67-4475-8858-1503379C1DA4}" destId="{B45730D9-EB18-4548-AAE0-A3B611DFF4AB}" srcOrd="0" destOrd="0" presId="urn:microsoft.com/office/officeart/2009/3/layout/HorizontalOrganizationChart"/>
    <dgm:cxn modelId="{352610CD-E11B-4BFD-BAC1-963D3113FA43}" type="presParOf" srcId="{B45730D9-EB18-4548-AAE0-A3B611DFF4AB}" destId="{DFCF2CDE-FCBA-4C72-A288-BA240E0E55B8}" srcOrd="0" destOrd="0" presId="urn:microsoft.com/office/officeart/2009/3/layout/HorizontalOrganizationChart"/>
    <dgm:cxn modelId="{1AAED444-BA2A-4F25-B670-575131F98DF4}" type="presParOf" srcId="{DFCF2CDE-FCBA-4C72-A288-BA240E0E55B8}" destId="{1A570574-ED96-4929-9B6F-585644256DFC}" srcOrd="0" destOrd="0" presId="urn:microsoft.com/office/officeart/2009/3/layout/HorizontalOrganizationChart"/>
    <dgm:cxn modelId="{27FF3325-EA8D-43DD-BE31-5BB76AB9A38F}" type="presParOf" srcId="{DFCF2CDE-FCBA-4C72-A288-BA240E0E55B8}" destId="{B024C347-E373-4B9A-A2D0-C902716266FD}" srcOrd="1" destOrd="0" presId="urn:microsoft.com/office/officeart/2009/3/layout/HorizontalOrganizationChart"/>
    <dgm:cxn modelId="{99FF3CBC-5CEA-4CA1-A754-7E11DF075BA9}" type="presParOf" srcId="{B45730D9-EB18-4548-AAE0-A3B611DFF4AB}" destId="{D6FDB566-1C18-4EBD-AEA6-44D3CD3D4545}" srcOrd="1" destOrd="0" presId="urn:microsoft.com/office/officeart/2009/3/layout/HorizontalOrganizationChart"/>
    <dgm:cxn modelId="{F8D98905-9809-44C4-8F08-80A9E23A7126}" type="presParOf" srcId="{D6FDB566-1C18-4EBD-AEA6-44D3CD3D4545}" destId="{DBF54C0A-9A2A-4303-BCBF-25C781EB1CFB}" srcOrd="0" destOrd="0" presId="urn:microsoft.com/office/officeart/2009/3/layout/HorizontalOrganizationChart"/>
    <dgm:cxn modelId="{1AFA47FB-E455-4BA9-9EA0-8D0DF673DC6B}" type="presParOf" srcId="{D6FDB566-1C18-4EBD-AEA6-44D3CD3D4545}" destId="{F66F34EF-8428-44B2-9D60-76CF3AD46ECD}" srcOrd="1" destOrd="0" presId="urn:microsoft.com/office/officeart/2009/3/layout/HorizontalOrganizationChart"/>
    <dgm:cxn modelId="{8CBB1ED4-FFD8-409C-B265-C8B804D9A6BE}" type="presParOf" srcId="{F66F34EF-8428-44B2-9D60-76CF3AD46ECD}" destId="{92B171F4-7AEE-4155-9385-ACFBD24F34EF}" srcOrd="0" destOrd="0" presId="urn:microsoft.com/office/officeart/2009/3/layout/HorizontalOrganizationChart"/>
    <dgm:cxn modelId="{E199E473-ABA4-4848-868D-D9D17D841B97}" type="presParOf" srcId="{92B171F4-7AEE-4155-9385-ACFBD24F34EF}" destId="{28AE6E6B-9CF3-4292-BF7E-199A700F7954}" srcOrd="0" destOrd="0" presId="urn:microsoft.com/office/officeart/2009/3/layout/HorizontalOrganizationChart"/>
    <dgm:cxn modelId="{7B963ECA-8175-48F7-8FC8-347142E65226}" type="presParOf" srcId="{92B171F4-7AEE-4155-9385-ACFBD24F34EF}" destId="{9FC55FF4-6CB0-4B14-B5F8-378A12EBB5CD}" srcOrd="1" destOrd="0" presId="urn:microsoft.com/office/officeart/2009/3/layout/HorizontalOrganizationChart"/>
    <dgm:cxn modelId="{79B36D74-D046-4650-BBF0-A15684D55334}" type="presParOf" srcId="{F66F34EF-8428-44B2-9D60-76CF3AD46ECD}" destId="{36F2C441-A26B-4FC4-BB1E-AF2FB7675157}" srcOrd="1" destOrd="0" presId="urn:microsoft.com/office/officeart/2009/3/layout/HorizontalOrganizationChart"/>
    <dgm:cxn modelId="{C45692E9-21C8-4C58-9A55-BCD1216B2109}" type="presParOf" srcId="{36F2C441-A26B-4FC4-BB1E-AF2FB7675157}" destId="{E32142D6-11C6-4239-8D1F-9FAEC2170CB3}" srcOrd="0" destOrd="0" presId="urn:microsoft.com/office/officeart/2009/3/layout/HorizontalOrganizationChart"/>
    <dgm:cxn modelId="{CF42D8DD-6665-477E-98E3-651BC4F6E60B}" type="presParOf" srcId="{36F2C441-A26B-4FC4-BB1E-AF2FB7675157}" destId="{571862B3-FF2F-42C1-9020-45FADDD31777}" srcOrd="1" destOrd="0" presId="urn:microsoft.com/office/officeart/2009/3/layout/HorizontalOrganizationChart"/>
    <dgm:cxn modelId="{A4B6C2A0-1CDF-4666-A2BC-A54E6FC18BC8}" type="presParOf" srcId="{571862B3-FF2F-42C1-9020-45FADDD31777}" destId="{9725D8EF-3496-432C-BED1-2C57A08C9BDE}" srcOrd="0" destOrd="0" presId="urn:microsoft.com/office/officeart/2009/3/layout/HorizontalOrganizationChart"/>
    <dgm:cxn modelId="{FBF073B3-CBA9-4C3A-A60A-099574D71F37}" type="presParOf" srcId="{9725D8EF-3496-432C-BED1-2C57A08C9BDE}" destId="{7C90EF80-E859-4090-866C-498BE7793761}" srcOrd="0" destOrd="0" presId="urn:microsoft.com/office/officeart/2009/3/layout/HorizontalOrganizationChart"/>
    <dgm:cxn modelId="{544F3D3E-3356-46FF-B2E0-05EAB4B9BB6D}" type="presParOf" srcId="{9725D8EF-3496-432C-BED1-2C57A08C9BDE}" destId="{AB44270A-EC67-4657-BB07-569BD4558449}" srcOrd="1" destOrd="0" presId="urn:microsoft.com/office/officeart/2009/3/layout/HorizontalOrganizationChart"/>
    <dgm:cxn modelId="{D4421204-80E4-45B3-B060-76611E26C90A}" type="presParOf" srcId="{571862B3-FF2F-42C1-9020-45FADDD31777}" destId="{9D6BD08C-678A-4729-9A41-03329E22CDF1}" srcOrd="1" destOrd="0" presId="urn:microsoft.com/office/officeart/2009/3/layout/HorizontalOrganizationChart"/>
    <dgm:cxn modelId="{65DB38E2-5B66-42BA-A64D-A25FA75648B9}" type="presParOf" srcId="{571862B3-FF2F-42C1-9020-45FADDD31777}" destId="{575421C8-F73B-4C61-901C-735FD201B1D7}" srcOrd="2" destOrd="0" presId="urn:microsoft.com/office/officeart/2009/3/layout/HorizontalOrganizationChart"/>
    <dgm:cxn modelId="{DEF81606-18BE-46DE-A06A-C75C1F5E077C}" type="presParOf" srcId="{36F2C441-A26B-4FC4-BB1E-AF2FB7675157}" destId="{5A22F590-3C6B-46A1-A945-11EA0416C2B0}" srcOrd="2" destOrd="0" presId="urn:microsoft.com/office/officeart/2009/3/layout/HorizontalOrganizationChart"/>
    <dgm:cxn modelId="{AD9A9013-292E-4525-A889-31276B491055}" type="presParOf" srcId="{36F2C441-A26B-4FC4-BB1E-AF2FB7675157}" destId="{01D67BF7-0E22-4407-8C90-84BD0A16D5C2}" srcOrd="3" destOrd="0" presId="urn:microsoft.com/office/officeart/2009/3/layout/HorizontalOrganizationChart"/>
    <dgm:cxn modelId="{E8153EAD-F5F7-43EE-8A9D-F7B58FA166CB}" type="presParOf" srcId="{01D67BF7-0E22-4407-8C90-84BD0A16D5C2}" destId="{4BAA7D15-A4C2-48BA-81A7-2D180865CEE0}" srcOrd="0" destOrd="0" presId="urn:microsoft.com/office/officeart/2009/3/layout/HorizontalOrganizationChart"/>
    <dgm:cxn modelId="{5DCDFBA2-8659-4F8F-8D93-2D07A59F6C30}" type="presParOf" srcId="{4BAA7D15-A4C2-48BA-81A7-2D180865CEE0}" destId="{99F282ED-5C8C-483D-9AF1-89BD1571C6D7}" srcOrd="0" destOrd="0" presId="urn:microsoft.com/office/officeart/2009/3/layout/HorizontalOrganizationChart"/>
    <dgm:cxn modelId="{B25840C0-5D32-4A2E-823F-B09A7DC60485}" type="presParOf" srcId="{4BAA7D15-A4C2-48BA-81A7-2D180865CEE0}" destId="{88DD282E-9E8F-4B83-95B2-82CCAE1BCA20}" srcOrd="1" destOrd="0" presId="urn:microsoft.com/office/officeart/2009/3/layout/HorizontalOrganizationChart"/>
    <dgm:cxn modelId="{CB57AC7E-A5AA-46AE-8C88-5678E9021C9A}" type="presParOf" srcId="{01D67BF7-0E22-4407-8C90-84BD0A16D5C2}" destId="{48E06AA1-C0DE-46D7-97BD-78877EC08C84}" srcOrd="1" destOrd="0" presId="urn:microsoft.com/office/officeart/2009/3/layout/HorizontalOrganizationChart"/>
    <dgm:cxn modelId="{FF92681D-492A-44EC-8C98-800F21715B42}" type="presParOf" srcId="{01D67BF7-0E22-4407-8C90-84BD0A16D5C2}" destId="{BEE73568-0247-4F22-B82E-4F5232F6BF7B}" srcOrd="2" destOrd="0" presId="urn:microsoft.com/office/officeart/2009/3/layout/HorizontalOrganizationChart"/>
    <dgm:cxn modelId="{6C24DE1A-CD9E-4177-BA30-FD81A13F289D}" type="presParOf" srcId="{36F2C441-A26B-4FC4-BB1E-AF2FB7675157}" destId="{826616A0-43AB-44CD-9430-91F9F2DB98BD}" srcOrd="4" destOrd="0" presId="urn:microsoft.com/office/officeart/2009/3/layout/HorizontalOrganizationChart"/>
    <dgm:cxn modelId="{2795BA62-9A9B-4B72-BFE3-E3A1CAD69672}" type="presParOf" srcId="{36F2C441-A26B-4FC4-BB1E-AF2FB7675157}" destId="{509FF8F0-75A7-46EA-BB9B-3745DA95B7DC}" srcOrd="5" destOrd="0" presId="urn:microsoft.com/office/officeart/2009/3/layout/HorizontalOrganizationChart"/>
    <dgm:cxn modelId="{09007453-D031-4B44-82BC-22051A69B047}" type="presParOf" srcId="{509FF8F0-75A7-46EA-BB9B-3745DA95B7DC}" destId="{E688BA81-7A22-490B-9BF9-2F5DCE84B5EF}" srcOrd="0" destOrd="0" presId="urn:microsoft.com/office/officeart/2009/3/layout/HorizontalOrganizationChart"/>
    <dgm:cxn modelId="{225C6B72-502E-4BD5-8357-3A9E0B4EF874}" type="presParOf" srcId="{E688BA81-7A22-490B-9BF9-2F5DCE84B5EF}" destId="{631B1197-C462-4BFF-AD90-8F27966AE195}" srcOrd="0" destOrd="0" presId="urn:microsoft.com/office/officeart/2009/3/layout/HorizontalOrganizationChart"/>
    <dgm:cxn modelId="{55E60AA3-B714-49CA-8636-D0EBEBCE08C0}" type="presParOf" srcId="{E688BA81-7A22-490B-9BF9-2F5DCE84B5EF}" destId="{6E50D49A-43EE-437D-B376-361C478679E3}" srcOrd="1" destOrd="0" presId="urn:microsoft.com/office/officeart/2009/3/layout/HorizontalOrganizationChart"/>
    <dgm:cxn modelId="{8C34FDF8-CB2D-47D2-93B8-6D14F9ECAD50}" type="presParOf" srcId="{509FF8F0-75A7-46EA-BB9B-3745DA95B7DC}" destId="{66E9E755-79B9-4CEA-A769-1A1A43C0BF9B}" srcOrd="1" destOrd="0" presId="urn:microsoft.com/office/officeart/2009/3/layout/HorizontalOrganizationChart"/>
    <dgm:cxn modelId="{F4DDB5C3-7156-43DE-99AA-9110B013DAFA}" type="presParOf" srcId="{509FF8F0-75A7-46EA-BB9B-3745DA95B7DC}" destId="{2B259FFC-71A9-43E3-AE60-EFD844819D23}" srcOrd="2" destOrd="0" presId="urn:microsoft.com/office/officeart/2009/3/layout/HorizontalOrganizationChart"/>
    <dgm:cxn modelId="{19B25F7A-D546-4466-9645-51807E4EDCED}" type="presParOf" srcId="{36F2C441-A26B-4FC4-BB1E-AF2FB7675157}" destId="{43BA9E2C-BB6D-4B35-8C8F-080B12565A77}" srcOrd="6" destOrd="0" presId="urn:microsoft.com/office/officeart/2009/3/layout/HorizontalOrganizationChart"/>
    <dgm:cxn modelId="{5D568BE1-4F85-4C4C-AFFC-82D5C0491380}" type="presParOf" srcId="{36F2C441-A26B-4FC4-BB1E-AF2FB7675157}" destId="{1B2B881E-2E8B-4A08-89E3-27B14F534388}" srcOrd="7" destOrd="0" presId="urn:microsoft.com/office/officeart/2009/3/layout/HorizontalOrganizationChart"/>
    <dgm:cxn modelId="{B8A63C96-31FC-40FA-A6BE-0A0DCD7DDAED}" type="presParOf" srcId="{1B2B881E-2E8B-4A08-89E3-27B14F534388}" destId="{21DF7661-07FB-4C0D-BBDF-066C1106262A}" srcOrd="0" destOrd="0" presId="urn:microsoft.com/office/officeart/2009/3/layout/HorizontalOrganizationChart"/>
    <dgm:cxn modelId="{C2923EC2-1083-4684-9B85-5D76F43A1779}" type="presParOf" srcId="{21DF7661-07FB-4C0D-BBDF-066C1106262A}" destId="{1497D787-A20F-4EA3-B772-E495476CD2E6}" srcOrd="0" destOrd="0" presId="urn:microsoft.com/office/officeart/2009/3/layout/HorizontalOrganizationChart"/>
    <dgm:cxn modelId="{8B303ABB-920C-48DB-B240-5AACB1BDC7DD}" type="presParOf" srcId="{21DF7661-07FB-4C0D-BBDF-066C1106262A}" destId="{89D7B288-20F1-4103-B10A-D43311EACF93}" srcOrd="1" destOrd="0" presId="urn:microsoft.com/office/officeart/2009/3/layout/HorizontalOrganizationChart"/>
    <dgm:cxn modelId="{CE41BB17-40B0-434C-8BA1-119BD4271DA6}" type="presParOf" srcId="{1B2B881E-2E8B-4A08-89E3-27B14F534388}" destId="{2B867AE4-A3C7-4CF2-8DC3-71A46F564A60}" srcOrd="1" destOrd="0" presId="urn:microsoft.com/office/officeart/2009/3/layout/HorizontalOrganizationChart"/>
    <dgm:cxn modelId="{F033F365-C46D-4E7D-A5E4-3937BB4C5684}" type="presParOf" srcId="{1B2B881E-2E8B-4A08-89E3-27B14F534388}" destId="{4F9ACC57-6DA9-4F18-82AB-850928F381D3}" srcOrd="2" destOrd="0" presId="urn:microsoft.com/office/officeart/2009/3/layout/HorizontalOrganizationChart"/>
    <dgm:cxn modelId="{D8188809-72E3-44DB-BE2F-E6E41CFA1B04}" type="presParOf" srcId="{F66F34EF-8428-44B2-9D60-76CF3AD46ECD}" destId="{E64E5839-2254-4017-8301-96CB082D896F}" srcOrd="2" destOrd="0" presId="urn:microsoft.com/office/officeart/2009/3/layout/HorizontalOrganizationChart"/>
    <dgm:cxn modelId="{5884AB3D-5A92-4457-A1DB-359E3997063C}" type="presParOf" srcId="{D6FDB566-1C18-4EBD-AEA6-44D3CD3D4545}" destId="{546A286C-0423-43CE-9CD2-C598AC330F2C}" srcOrd="2" destOrd="0" presId="urn:microsoft.com/office/officeart/2009/3/layout/HorizontalOrganizationChart"/>
    <dgm:cxn modelId="{D57AA3A0-8A86-4826-8CEE-3EF5BA3E2AB3}" type="presParOf" srcId="{D6FDB566-1C18-4EBD-AEA6-44D3CD3D4545}" destId="{B6C5B48F-76C9-4ABC-805E-31FA65258991}" srcOrd="3" destOrd="0" presId="urn:microsoft.com/office/officeart/2009/3/layout/HorizontalOrganizationChart"/>
    <dgm:cxn modelId="{7F137512-9E08-4986-8895-1E7595AA8DF6}" type="presParOf" srcId="{B6C5B48F-76C9-4ABC-805E-31FA65258991}" destId="{54B3D5F6-16A2-4D98-8B64-020FA8908F08}" srcOrd="0" destOrd="0" presId="urn:microsoft.com/office/officeart/2009/3/layout/HorizontalOrganizationChart"/>
    <dgm:cxn modelId="{B142BF59-299E-434E-8BB5-F305D6ACB16B}" type="presParOf" srcId="{54B3D5F6-16A2-4D98-8B64-020FA8908F08}" destId="{DB4D6E3C-E641-48C4-8E5C-B5C3DAE3BAE0}" srcOrd="0" destOrd="0" presId="urn:microsoft.com/office/officeart/2009/3/layout/HorizontalOrganizationChart"/>
    <dgm:cxn modelId="{38647061-C206-44E8-9676-A4F7B98D388D}" type="presParOf" srcId="{54B3D5F6-16A2-4D98-8B64-020FA8908F08}" destId="{A75FD7F1-E230-4604-85E4-655465362FF0}" srcOrd="1" destOrd="0" presId="urn:microsoft.com/office/officeart/2009/3/layout/HorizontalOrganizationChart"/>
    <dgm:cxn modelId="{DD5964C5-FC78-48C4-8B9C-98EA1F48C1A7}" type="presParOf" srcId="{B6C5B48F-76C9-4ABC-805E-31FA65258991}" destId="{0A0CF4D8-B2A2-4EEC-8523-7B6BA6FF0A45}" srcOrd="1" destOrd="0" presId="urn:microsoft.com/office/officeart/2009/3/layout/HorizontalOrganizationChart"/>
    <dgm:cxn modelId="{BEC868E6-FA8F-4143-ACFC-A96CF7E8FE90}" type="presParOf" srcId="{0A0CF4D8-B2A2-4EEC-8523-7B6BA6FF0A45}" destId="{71CC226D-2302-4F4D-B4D0-E49087402BD2}" srcOrd="0" destOrd="0" presId="urn:microsoft.com/office/officeart/2009/3/layout/HorizontalOrganizationChart"/>
    <dgm:cxn modelId="{F4DAA211-E775-4A1B-B8DA-B354138C0979}" type="presParOf" srcId="{0A0CF4D8-B2A2-4EEC-8523-7B6BA6FF0A45}" destId="{EBE02A06-8720-4B5A-8460-D351B87412F2}" srcOrd="1" destOrd="0" presId="urn:microsoft.com/office/officeart/2009/3/layout/HorizontalOrganizationChart"/>
    <dgm:cxn modelId="{B95AC3B4-47E6-47C4-AAEE-A34360C03362}" type="presParOf" srcId="{EBE02A06-8720-4B5A-8460-D351B87412F2}" destId="{5D36F454-76C1-4DC3-B2E0-37DB2A048526}" srcOrd="0" destOrd="0" presId="urn:microsoft.com/office/officeart/2009/3/layout/HorizontalOrganizationChart"/>
    <dgm:cxn modelId="{01200CE6-D0B2-47B9-877A-0D19EC6FFCEF}" type="presParOf" srcId="{5D36F454-76C1-4DC3-B2E0-37DB2A048526}" destId="{28A15784-95FA-4966-9005-E5CDD9C3C085}" srcOrd="0" destOrd="0" presId="urn:microsoft.com/office/officeart/2009/3/layout/HorizontalOrganizationChart"/>
    <dgm:cxn modelId="{533BD89F-FDAD-45A1-B8DD-FE0224F95F44}" type="presParOf" srcId="{5D36F454-76C1-4DC3-B2E0-37DB2A048526}" destId="{3929C7A0-CDB6-4C54-9258-55D370351B83}" srcOrd="1" destOrd="0" presId="urn:microsoft.com/office/officeart/2009/3/layout/HorizontalOrganizationChart"/>
    <dgm:cxn modelId="{BD5146E3-ABF5-4C27-ABCE-3E72B7E9A788}" type="presParOf" srcId="{EBE02A06-8720-4B5A-8460-D351B87412F2}" destId="{8347DBF0-4DD9-4416-8E85-93F97F411E4D}" srcOrd="1" destOrd="0" presId="urn:microsoft.com/office/officeart/2009/3/layout/HorizontalOrganizationChart"/>
    <dgm:cxn modelId="{41029657-D88B-4E16-8216-57CB29EE48FC}" type="presParOf" srcId="{EBE02A06-8720-4B5A-8460-D351B87412F2}" destId="{69DE60CE-2E16-4030-9D81-DB5C7402D933}" srcOrd="2" destOrd="0" presId="urn:microsoft.com/office/officeart/2009/3/layout/HorizontalOrganizationChart"/>
    <dgm:cxn modelId="{A43E440D-CA0C-4444-877A-A44F25B62873}" type="presParOf" srcId="{0A0CF4D8-B2A2-4EEC-8523-7B6BA6FF0A45}" destId="{2B3680B2-C004-46CD-B384-0F38EAE72A3B}" srcOrd="2" destOrd="0" presId="urn:microsoft.com/office/officeart/2009/3/layout/HorizontalOrganizationChart"/>
    <dgm:cxn modelId="{EFEB3B8A-0576-4100-B311-29C40123FDAE}" type="presParOf" srcId="{0A0CF4D8-B2A2-4EEC-8523-7B6BA6FF0A45}" destId="{389B9C51-2514-44DD-BC53-C86D8DD4BF01}" srcOrd="3" destOrd="0" presId="urn:microsoft.com/office/officeart/2009/3/layout/HorizontalOrganizationChart"/>
    <dgm:cxn modelId="{30066224-CFD0-4DE7-8C1C-79949A4CFD1F}" type="presParOf" srcId="{389B9C51-2514-44DD-BC53-C86D8DD4BF01}" destId="{95C5F21C-C049-40ED-86E2-36DCAAF5FF39}" srcOrd="0" destOrd="0" presId="urn:microsoft.com/office/officeart/2009/3/layout/HorizontalOrganizationChart"/>
    <dgm:cxn modelId="{53D6CC34-BD89-491E-987A-CB8C9453289F}" type="presParOf" srcId="{95C5F21C-C049-40ED-86E2-36DCAAF5FF39}" destId="{C9CFED13-A165-4CDE-8BCF-67A75EB3C13D}" srcOrd="0" destOrd="0" presId="urn:microsoft.com/office/officeart/2009/3/layout/HorizontalOrganizationChart"/>
    <dgm:cxn modelId="{79408850-4B44-4723-ABA9-4FDB6A0EBD4E}" type="presParOf" srcId="{95C5F21C-C049-40ED-86E2-36DCAAF5FF39}" destId="{4195CF6A-E8DF-46E6-8969-B6627AB99B4E}" srcOrd="1" destOrd="0" presId="urn:microsoft.com/office/officeart/2009/3/layout/HorizontalOrganizationChart"/>
    <dgm:cxn modelId="{9472F0E2-9832-4638-8F19-2259197FF43E}" type="presParOf" srcId="{389B9C51-2514-44DD-BC53-C86D8DD4BF01}" destId="{9ACA8784-7148-4B0E-B21C-67C5A3FC7477}" srcOrd="1" destOrd="0" presId="urn:microsoft.com/office/officeart/2009/3/layout/HorizontalOrganizationChart"/>
    <dgm:cxn modelId="{0FA08FDE-455A-4B66-ACE7-B4866DE94BCE}" type="presParOf" srcId="{389B9C51-2514-44DD-BC53-C86D8DD4BF01}" destId="{FA808AC0-0E88-4C52-BE44-6B855144AE5E}" srcOrd="2" destOrd="0" presId="urn:microsoft.com/office/officeart/2009/3/layout/HorizontalOrganizationChart"/>
    <dgm:cxn modelId="{56B4369A-8FFE-40D0-94CE-AA0593341058}" type="presParOf" srcId="{B6C5B48F-76C9-4ABC-805E-31FA65258991}" destId="{9E357C93-7F2C-4CD8-8119-07CA8EA38031}" srcOrd="2" destOrd="0" presId="urn:microsoft.com/office/officeart/2009/3/layout/HorizontalOrganizationChart"/>
    <dgm:cxn modelId="{C5E3707A-73D9-44FA-A008-A2991CD88CAA}" type="presParOf" srcId="{B45730D9-EB18-4548-AAE0-A3B611DFF4AB}" destId="{F548DC06-1FA1-4EB5-8B01-5240BD4EB3EF}"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6E535-47EC-4BEF-9E84-F51CA5053720}">
      <dsp:nvSpPr>
        <dsp:cNvPr id="0" name=""/>
        <dsp:cNvSpPr/>
      </dsp:nvSpPr>
      <dsp:spPr>
        <a:xfrm>
          <a:off x="996368" y="952948"/>
          <a:ext cx="1997181" cy="55139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搜索策略划分</a:t>
          </a:r>
        </a:p>
      </dsp:txBody>
      <dsp:txXfrm>
        <a:off x="1012518" y="969098"/>
        <a:ext cx="1964881" cy="519090"/>
      </dsp:txXfrm>
    </dsp:sp>
    <dsp:sp modelId="{8E7B644B-FE5E-4667-A7ED-9062AE5AEEDD}">
      <dsp:nvSpPr>
        <dsp:cNvPr id="0" name=""/>
        <dsp:cNvSpPr/>
      </dsp:nvSpPr>
      <dsp:spPr>
        <a:xfrm rot="18289469">
          <a:off x="2827886" y="891398"/>
          <a:ext cx="772439" cy="40390"/>
        </a:xfrm>
        <a:custGeom>
          <a:avLst/>
          <a:gdLst/>
          <a:ahLst/>
          <a:cxnLst/>
          <a:rect l="0" t="0" r="0" b="0"/>
          <a:pathLst>
            <a:path>
              <a:moveTo>
                <a:pt x="0" y="20195"/>
              </a:moveTo>
              <a:lnTo>
                <a:pt x="772439" y="2019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b="1" kern="1200">
            <a:effectLst>
              <a:outerShdw blurRad="38100" dist="38100" dir="2700000" algn="tl">
                <a:srgbClr val="000000">
                  <a:alpha val="43137"/>
                </a:srgbClr>
              </a:outerShdw>
            </a:effectLst>
          </a:endParaRPr>
        </a:p>
      </dsp:txBody>
      <dsp:txXfrm>
        <a:off x="2827886" y="892282"/>
        <a:ext cx="772439" cy="38621"/>
      </dsp:txXfrm>
    </dsp:sp>
    <dsp:sp modelId="{F4CBC62D-6A5C-4598-B2E5-1C08830ACC2C}">
      <dsp:nvSpPr>
        <dsp:cNvPr id="0" name=""/>
        <dsp:cNvSpPr/>
      </dsp:nvSpPr>
      <dsp:spPr>
        <a:xfrm>
          <a:off x="3434662" y="318848"/>
          <a:ext cx="1997181" cy="5513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问题的表示方法</a:t>
          </a:r>
        </a:p>
      </dsp:txBody>
      <dsp:txXfrm>
        <a:off x="3450812" y="334998"/>
        <a:ext cx="1964881" cy="519090"/>
      </dsp:txXfrm>
    </dsp:sp>
    <dsp:sp modelId="{1A704068-254F-4521-9AFC-79FEBF908845}">
      <dsp:nvSpPr>
        <dsp:cNvPr id="0" name=""/>
        <dsp:cNvSpPr/>
      </dsp:nvSpPr>
      <dsp:spPr>
        <a:xfrm rot="19457599">
          <a:off x="5380784" y="415824"/>
          <a:ext cx="543231" cy="40390"/>
        </a:xfrm>
        <a:custGeom>
          <a:avLst/>
          <a:gdLst/>
          <a:ahLst/>
          <a:cxnLst/>
          <a:rect l="0" t="0" r="0" b="0"/>
          <a:pathLst>
            <a:path>
              <a:moveTo>
                <a:pt x="0" y="20195"/>
              </a:moveTo>
              <a:lnTo>
                <a:pt x="543231" y="201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b="1" kern="1200">
            <a:effectLst>
              <a:outerShdw blurRad="38100" dist="38100" dir="2700000" algn="tl">
                <a:srgbClr val="000000">
                  <a:alpha val="43137"/>
                </a:srgbClr>
              </a:outerShdw>
            </a:effectLst>
          </a:endParaRPr>
        </a:p>
      </dsp:txBody>
      <dsp:txXfrm>
        <a:off x="5380784" y="422438"/>
        <a:ext cx="543231" cy="27161"/>
      </dsp:txXfrm>
    </dsp:sp>
    <dsp:sp modelId="{CC4D8A55-6DEE-4CB6-9012-CC5BA4990766}">
      <dsp:nvSpPr>
        <dsp:cNvPr id="0" name=""/>
        <dsp:cNvSpPr/>
      </dsp:nvSpPr>
      <dsp:spPr>
        <a:xfrm>
          <a:off x="5872956" y="1799"/>
          <a:ext cx="1997181" cy="55139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状态空间搜索</a:t>
          </a:r>
        </a:p>
      </dsp:txBody>
      <dsp:txXfrm>
        <a:off x="5889106" y="17949"/>
        <a:ext cx="1964881" cy="519090"/>
      </dsp:txXfrm>
    </dsp:sp>
    <dsp:sp modelId="{84992EEF-7816-4192-AA69-1668DBDBAE14}">
      <dsp:nvSpPr>
        <dsp:cNvPr id="0" name=""/>
        <dsp:cNvSpPr/>
      </dsp:nvSpPr>
      <dsp:spPr>
        <a:xfrm rot="2142401">
          <a:off x="5380784" y="732873"/>
          <a:ext cx="543231" cy="40390"/>
        </a:xfrm>
        <a:custGeom>
          <a:avLst/>
          <a:gdLst/>
          <a:ahLst/>
          <a:cxnLst/>
          <a:rect l="0" t="0" r="0" b="0"/>
          <a:pathLst>
            <a:path>
              <a:moveTo>
                <a:pt x="0" y="20195"/>
              </a:moveTo>
              <a:lnTo>
                <a:pt x="543231" y="201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b="1" kern="1200">
            <a:effectLst>
              <a:outerShdw blurRad="38100" dist="38100" dir="2700000" algn="tl">
                <a:srgbClr val="000000">
                  <a:alpha val="43137"/>
                </a:srgbClr>
              </a:outerShdw>
            </a:effectLst>
          </a:endParaRPr>
        </a:p>
      </dsp:txBody>
      <dsp:txXfrm>
        <a:off x="5380784" y="739488"/>
        <a:ext cx="543231" cy="27161"/>
      </dsp:txXfrm>
    </dsp:sp>
    <dsp:sp modelId="{9D40CBAC-148E-43CD-AC37-2042376BC2EE}">
      <dsp:nvSpPr>
        <dsp:cNvPr id="0" name=""/>
        <dsp:cNvSpPr/>
      </dsp:nvSpPr>
      <dsp:spPr>
        <a:xfrm>
          <a:off x="5872956" y="635898"/>
          <a:ext cx="1997181" cy="55139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与</a:t>
          </a:r>
          <a:r>
            <a:rPr lang="en-US" altLang="zh-CN" sz="1400" b="1" kern="1200" dirty="0">
              <a:effectLst>
                <a:outerShdw blurRad="38100" dist="38100" dir="2700000" algn="tl">
                  <a:srgbClr val="000000">
                    <a:alpha val="43137"/>
                  </a:srgbClr>
                </a:outerShdw>
              </a:effectLst>
            </a:rPr>
            <a:t>/</a:t>
          </a:r>
          <a:r>
            <a:rPr lang="zh-CN" altLang="en-US" sz="1400" b="1" kern="1200" dirty="0">
              <a:effectLst>
                <a:outerShdw blurRad="38100" dist="38100" dir="2700000" algn="tl">
                  <a:srgbClr val="000000">
                    <a:alpha val="43137"/>
                  </a:srgbClr>
                </a:outerShdw>
              </a:effectLst>
            </a:rPr>
            <a:t>或树搜索</a:t>
          </a:r>
        </a:p>
      </dsp:txBody>
      <dsp:txXfrm>
        <a:off x="5889106" y="652048"/>
        <a:ext cx="1964881" cy="519090"/>
      </dsp:txXfrm>
    </dsp:sp>
    <dsp:sp modelId="{0B085122-3673-4865-A6DD-8DA239CDA207}">
      <dsp:nvSpPr>
        <dsp:cNvPr id="0" name=""/>
        <dsp:cNvSpPr/>
      </dsp:nvSpPr>
      <dsp:spPr>
        <a:xfrm rot="3310531">
          <a:off x="2827886" y="1525498"/>
          <a:ext cx="772439" cy="40390"/>
        </a:xfrm>
        <a:custGeom>
          <a:avLst/>
          <a:gdLst/>
          <a:ahLst/>
          <a:cxnLst/>
          <a:rect l="0" t="0" r="0" b="0"/>
          <a:pathLst>
            <a:path>
              <a:moveTo>
                <a:pt x="0" y="20195"/>
              </a:moveTo>
              <a:lnTo>
                <a:pt x="772439" y="2019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b="1" kern="1200">
            <a:effectLst>
              <a:outerShdw blurRad="38100" dist="38100" dir="2700000" algn="tl">
                <a:srgbClr val="000000">
                  <a:alpha val="43137"/>
                </a:srgbClr>
              </a:outerShdw>
            </a:effectLst>
          </a:endParaRPr>
        </a:p>
      </dsp:txBody>
      <dsp:txXfrm>
        <a:off x="2827886" y="1526382"/>
        <a:ext cx="772439" cy="38621"/>
      </dsp:txXfrm>
    </dsp:sp>
    <dsp:sp modelId="{C7C46AEF-D696-44D9-AE21-819D3B42C6B5}">
      <dsp:nvSpPr>
        <dsp:cNvPr id="0" name=""/>
        <dsp:cNvSpPr/>
      </dsp:nvSpPr>
      <dsp:spPr>
        <a:xfrm>
          <a:off x="3434662" y="1587047"/>
          <a:ext cx="1997181" cy="55139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是否使用启发式信息</a:t>
          </a:r>
        </a:p>
      </dsp:txBody>
      <dsp:txXfrm>
        <a:off x="3450812" y="1603197"/>
        <a:ext cx="1964881" cy="519090"/>
      </dsp:txXfrm>
    </dsp:sp>
    <dsp:sp modelId="{4BA6E975-0295-456A-AD88-0803AA57F219}">
      <dsp:nvSpPr>
        <dsp:cNvPr id="0" name=""/>
        <dsp:cNvSpPr/>
      </dsp:nvSpPr>
      <dsp:spPr>
        <a:xfrm rot="19457599">
          <a:off x="5380784" y="1684022"/>
          <a:ext cx="543231" cy="40390"/>
        </a:xfrm>
        <a:custGeom>
          <a:avLst/>
          <a:gdLst/>
          <a:ahLst/>
          <a:cxnLst/>
          <a:rect l="0" t="0" r="0" b="0"/>
          <a:pathLst>
            <a:path>
              <a:moveTo>
                <a:pt x="0" y="20195"/>
              </a:moveTo>
              <a:lnTo>
                <a:pt x="543231" y="201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b="1" kern="1200">
            <a:effectLst>
              <a:outerShdw blurRad="38100" dist="38100" dir="2700000" algn="tl">
                <a:srgbClr val="000000">
                  <a:alpha val="43137"/>
                </a:srgbClr>
              </a:outerShdw>
            </a:effectLst>
          </a:endParaRPr>
        </a:p>
      </dsp:txBody>
      <dsp:txXfrm>
        <a:off x="5380784" y="1690637"/>
        <a:ext cx="543231" cy="27161"/>
      </dsp:txXfrm>
    </dsp:sp>
    <dsp:sp modelId="{0C4CBEF1-8001-4E0E-A9A3-963B08B57C0B}">
      <dsp:nvSpPr>
        <dsp:cNvPr id="0" name=""/>
        <dsp:cNvSpPr/>
      </dsp:nvSpPr>
      <dsp:spPr>
        <a:xfrm>
          <a:off x="5872956" y="1269997"/>
          <a:ext cx="1997181" cy="55139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盲目搜索</a:t>
          </a:r>
        </a:p>
      </dsp:txBody>
      <dsp:txXfrm>
        <a:off x="5889106" y="1286147"/>
        <a:ext cx="1964881" cy="519090"/>
      </dsp:txXfrm>
    </dsp:sp>
    <dsp:sp modelId="{EBE89591-BC87-41D5-9011-914C05DA79B2}">
      <dsp:nvSpPr>
        <dsp:cNvPr id="0" name=""/>
        <dsp:cNvSpPr/>
      </dsp:nvSpPr>
      <dsp:spPr>
        <a:xfrm rot="2142401">
          <a:off x="5380784" y="2001072"/>
          <a:ext cx="543231" cy="40390"/>
        </a:xfrm>
        <a:custGeom>
          <a:avLst/>
          <a:gdLst/>
          <a:ahLst/>
          <a:cxnLst/>
          <a:rect l="0" t="0" r="0" b="0"/>
          <a:pathLst>
            <a:path>
              <a:moveTo>
                <a:pt x="0" y="20195"/>
              </a:moveTo>
              <a:lnTo>
                <a:pt x="543231" y="201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b="1" kern="1200">
            <a:effectLst>
              <a:outerShdw blurRad="38100" dist="38100" dir="2700000" algn="tl">
                <a:srgbClr val="000000">
                  <a:alpha val="43137"/>
                </a:srgbClr>
              </a:outerShdw>
            </a:effectLst>
          </a:endParaRPr>
        </a:p>
      </dsp:txBody>
      <dsp:txXfrm>
        <a:off x="5380784" y="2007686"/>
        <a:ext cx="543231" cy="27161"/>
      </dsp:txXfrm>
    </dsp:sp>
    <dsp:sp modelId="{CE8DE438-5C25-4935-A8D5-7FD3C156CBAB}">
      <dsp:nvSpPr>
        <dsp:cNvPr id="0" name=""/>
        <dsp:cNvSpPr/>
      </dsp:nvSpPr>
      <dsp:spPr>
        <a:xfrm>
          <a:off x="5872956" y="1904097"/>
          <a:ext cx="1997181" cy="55139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启发式搜索</a:t>
          </a:r>
        </a:p>
      </dsp:txBody>
      <dsp:txXfrm>
        <a:off x="5889106" y="1920247"/>
        <a:ext cx="1964881" cy="519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680B2-C004-46CD-B384-0F38EAE72A3B}">
      <dsp:nvSpPr>
        <dsp:cNvPr id="0" name=""/>
        <dsp:cNvSpPr/>
      </dsp:nvSpPr>
      <dsp:spPr>
        <a:xfrm>
          <a:off x="4847828" y="3272677"/>
          <a:ext cx="313531" cy="337046"/>
        </a:xfrm>
        <a:custGeom>
          <a:avLst/>
          <a:gdLst/>
          <a:ahLst/>
          <a:cxnLst/>
          <a:rect l="0" t="0" r="0" b="0"/>
          <a:pathLst>
            <a:path>
              <a:moveTo>
                <a:pt x="0" y="0"/>
              </a:moveTo>
              <a:lnTo>
                <a:pt x="156765" y="0"/>
              </a:lnTo>
              <a:lnTo>
                <a:pt x="156765" y="337046"/>
              </a:lnTo>
              <a:lnTo>
                <a:pt x="313531" y="337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CC226D-2302-4F4D-B4D0-E49087402BD2}">
      <dsp:nvSpPr>
        <dsp:cNvPr id="0" name=""/>
        <dsp:cNvSpPr/>
      </dsp:nvSpPr>
      <dsp:spPr>
        <a:xfrm>
          <a:off x="4847828" y="2935631"/>
          <a:ext cx="313531" cy="337046"/>
        </a:xfrm>
        <a:custGeom>
          <a:avLst/>
          <a:gdLst/>
          <a:ahLst/>
          <a:cxnLst/>
          <a:rect l="0" t="0" r="0" b="0"/>
          <a:pathLst>
            <a:path>
              <a:moveTo>
                <a:pt x="0" y="337046"/>
              </a:moveTo>
              <a:lnTo>
                <a:pt x="156765" y="337046"/>
              </a:lnTo>
              <a:lnTo>
                <a:pt x="156765" y="0"/>
              </a:lnTo>
              <a:lnTo>
                <a:pt x="31353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6A286C-0423-43CE-9CD2-C598AC330F2C}">
      <dsp:nvSpPr>
        <dsp:cNvPr id="0" name=""/>
        <dsp:cNvSpPr/>
      </dsp:nvSpPr>
      <dsp:spPr>
        <a:xfrm>
          <a:off x="2966640" y="2261539"/>
          <a:ext cx="313531" cy="1011138"/>
        </a:xfrm>
        <a:custGeom>
          <a:avLst/>
          <a:gdLst/>
          <a:ahLst/>
          <a:cxnLst/>
          <a:rect l="0" t="0" r="0" b="0"/>
          <a:pathLst>
            <a:path>
              <a:moveTo>
                <a:pt x="0" y="0"/>
              </a:moveTo>
              <a:lnTo>
                <a:pt x="156765" y="0"/>
              </a:lnTo>
              <a:lnTo>
                <a:pt x="156765" y="1011138"/>
              </a:lnTo>
              <a:lnTo>
                <a:pt x="313531" y="10111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A9E2C-BB6D-4B35-8C8F-080B12565A77}">
      <dsp:nvSpPr>
        <dsp:cNvPr id="0" name=""/>
        <dsp:cNvSpPr/>
      </dsp:nvSpPr>
      <dsp:spPr>
        <a:xfrm>
          <a:off x="4847828" y="1250400"/>
          <a:ext cx="313531" cy="1011138"/>
        </a:xfrm>
        <a:custGeom>
          <a:avLst/>
          <a:gdLst/>
          <a:ahLst/>
          <a:cxnLst/>
          <a:rect l="0" t="0" r="0" b="0"/>
          <a:pathLst>
            <a:path>
              <a:moveTo>
                <a:pt x="0" y="0"/>
              </a:moveTo>
              <a:lnTo>
                <a:pt x="156765" y="0"/>
              </a:lnTo>
              <a:lnTo>
                <a:pt x="156765" y="1011138"/>
              </a:lnTo>
              <a:lnTo>
                <a:pt x="313531" y="10111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6616A0-43AB-44CD-9430-91F9F2DB98BD}">
      <dsp:nvSpPr>
        <dsp:cNvPr id="0" name=""/>
        <dsp:cNvSpPr/>
      </dsp:nvSpPr>
      <dsp:spPr>
        <a:xfrm>
          <a:off x="4847828" y="1250400"/>
          <a:ext cx="313531" cy="337046"/>
        </a:xfrm>
        <a:custGeom>
          <a:avLst/>
          <a:gdLst/>
          <a:ahLst/>
          <a:cxnLst/>
          <a:rect l="0" t="0" r="0" b="0"/>
          <a:pathLst>
            <a:path>
              <a:moveTo>
                <a:pt x="0" y="0"/>
              </a:moveTo>
              <a:lnTo>
                <a:pt x="156765" y="0"/>
              </a:lnTo>
              <a:lnTo>
                <a:pt x="156765" y="337046"/>
              </a:lnTo>
              <a:lnTo>
                <a:pt x="313531" y="3370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22F590-3C6B-46A1-A945-11EA0416C2B0}">
      <dsp:nvSpPr>
        <dsp:cNvPr id="0" name=""/>
        <dsp:cNvSpPr/>
      </dsp:nvSpPr>
      <dsp:spPr>
        <a:xfrm>
          <a:off x="4847828" y="913354"/>
          <a:ext cx="313531" cy="337046"/>
        </a:xfrm>
        <a:custGeom>
          <a:avLst/>
          <a:gdLst/>
          <a:ahLst/>
          <a:cxnLst/>
          <a:rect l="0" t="0" r="0" b="0"/>
          <a:pathLst>
            <a:path>
              <a:moveTo>
                <a:pt x="0" y="337046"/>
              </a:moveTo>
              <a:lnTo>
                <a:pt x="156765" y="337046"/>
              </a:lnTo>
              <a:lnTo>
                <a:pt x="156765" y="0"/>
              </a:lnTo>
              <a:lnTo>
                <a:pt x="31353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2142D6-11C6-4239-8D1F-9FAEC2170CB3}">
      <dsp:nvSpPr>
        <dsp:cNvPr id="0" name=""/>
        <dsp:cNvSpPr/>
      </dsp:nvSpPr>
      <dsp:spPr>
        <a:xfrm>
          <a:off x="4847828" y="239262"/>
          <a:ext cx="313531" cy="1011138"/>
        </a:xfrm>
        <a:custGeom>
          <a:avLst/>
          <a:gdLst/>
          <a:ahLst/>
          <a:cxnLst/>
          <a:rect l="0" t="0" r="0" b="0"/>
          <a:pathLst>
            <a:path>
              <a:moveTo>
                <a:pt x="0" y="1011138"/>
              </a:moveTo>
              <a:lnTo>
                <a:pt x="156765" y="1011138"/>
              </a:lnTo>
              <a:lnTo>
                <a:pt x="156765" y="0"/>
              </a:lnTo>
              <a:lnTo>
                <a:pt x="31353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F54C0A-9A2A-4303-BCBF-25C781EB1CFB}">
      <dsp:nvSpPr>
        <dsp:cNvPr id="0" name=""/>
        <dsp:cNvSpPr/>
      </dsp:nvSpPr>
      <dsp:spPr>
        <a:xfrm>
          <a:off x="2966640" y="1250400"/>
          <a:ext cx="313531" cy="1011138"/>
        </a:xfrm>
        <a:custGeom>
          <a:avLst/>
          <a:gdLst/>
          <a:ahLst/>
          <a:cxnLst/>
          <a:rect l="0" t="0" r="0" b="0"/>
          <a:pathLst>
            <a:path>
              <a:moveTo>
                <a:pt x="0" y="1011138"/>
              </a:moveTo>
              <a:lnTo>
                <a:pt x="156765" y="1011138"/>
              </a:lnTo>
              <a:lnTo>
                <a:pt x="156765" y="0"/>
              </a:lnTo>
              <a:lnTo>
                <a:pt x="31353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570574-ED96-4929-9B6F-585644256DFC}">
      <dsp:nvSpPr>
        <dsp:cNvPr id="0" name=""/>
        <dsp:cNvSpPr/>
      </dsp:nvSpPr>
      <dsp:spPr>
        <a:xfrm>
          <a:off x="1398984" y="2022471"/>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状态空间搜索</a:t>
          </a:r>
        </a:p>
      </dsp:txBody>
      <dsp:txXfrm>
        <a:off x="1398984" y="2022471"/>
        <a:ext cx="1567656" cy="478135"/>
      </dsp:txXfrm>
    </dsp:sp>
    <dsp:sp modelId="{28AE6E6B-9CF3-4292-BF7E-199A700F7954}">
      <dsp:nvSpPr>
        <dsp:cNvPr id="0" name=""/>
        <dsp:cNvSpPr/>
      </dsp:nvSpPr>
      <dsp:spPr>
        <a:xfrm>
          <a:off x="3280171" y="1011333"/>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盲目搜索</a:t>
          </a:r>
        </a:p>
      </dsp:txBody>
      <dsp:txXfrm>
        <a:off x="3280171" y="1011333"/>
        <a:ext cx="1567656" cy="478135"/>
      </dsp:txXfrm>
    </dsp:sp>
    <dsp:sp modelId="{7C90EF80-E859-4090-866C-498BE7793761}">
      <dsp:nvSpPr>
        <dsp:cNvPr id="0" name=""/>
        <dsp:cNvSpPr/>
      </dsp:nvSpPr>
      <dsp:spPr>
        <a:xfrm>
          <a:off x="5161359" y="194"/>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一般图搜索</a:t>
          </a:r>
        </a:p>
      </dsp:txBody>
      <dsp:txXfrm>
        <a:off x="5161359" y="194"/>
        <a:ext cx="1567656" cy="478135"/>
      </dsp:txXfrm>
    </dsp:sp>
    <dsp:sp modelId="{99F282ED-5C8C-483D-9AF1-89BD1571C6D7}">
      <dsp:nvSpPr>
        <dsp:cNvPr id="0" name=""/>
        <dsp:cNvSpPr/>
      </dsp:nvSpPr>
      <dsp:spPr>
        <a:xfrm>
          <a:off x="5161359" y="674287"/>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广度优先搜索</a:t>
          </a:r>
        </a:p>
      </dsp:txBody>
      <dsp:txXfrm>
        <a:off x="5161359" y="674287"/>
        <a:ext cx="1567656" cy="478135"/>
      </dsp:txXfrm>
    </dsp:sp>
    <dsp:sp modelId="{631B1197-C462-4BFF-AD90-8F27966AE195}">
      <dsp:nvSpPr>
        <dsp:cNvPr id="0" name=""/>
        <dsp:cNvSpPr/>
      </dsp:nvSpPr>
      <dsp:spPr>
        <a:xfrm>
          <a:off x="5161359" y="1348379"/>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深度优先搜索</a:t>
          </a:r>
        </a:p>
      </dsp:txBody>
      <dsp:txXfrm>
        <a:off x="5161359" y="1348379"/>
        <a:ext cx="1567656" cy="478135"/>
      </dsp:txXfrm>
    </dsp:sp>
    <dsp:sp modelId="{1497D787-A20F-4EA3-B772-E495476CD2E6}">
      <dsp:nvSpPr>
        <dsp:cNvPr id="0" name=""/>
        <dsp:cNvSpPr/>
      </dsp:nvSpPr>
      <dsp:spPr>
        <a:xfrm>
          <a:off x="5161359" y="2022471"/>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代价树搜索</a:t>
          </a:r>
        </a:p>
      </dsp:txBody>
      <dsp:txXfrm>
        <a:off x="5161359" y="2022471"/>
        <a:ext cx="1567656" cy="478135"/>
      </dsp:txXfrm>
    </dsp:sp>
    <dsp:sp modelId="{DB4D6E3C-E641-48C4-8E5C-B5C3DAE3BAE0}">
      <dsp:nvSpPr>
        <dsp:cNvPr id="0" name=""/>
        <dsp:cNvSpPr/>
      </dsp:nvSpPr>
      <dsp:spPr>
        <a:xfrm>
          <a:off x="3280171" y="3033609"/>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启发式搜索</a:t>
          </a:r>
        </a:p>
      </dsp:txBody>
      <dsp:txXfrm>
        <a:off x="3280171" y="3033609"/>
        <a:ext cx="1567656" cy="478135"/>
      </dsp:txXfrm>
    </dsp:sp>
    <dsp:sp modelId="{28A15784-95FA-4966-9005-E5CDD9C3C085}">
      <dsp:nvSpPr>
        <dsp:cNvPr id="0" name=""/>
        <dsp:cNvSpPr/>
      </dsp:nvSpPr>
      <dsp:spPr>
        <a:xfrm>
          <a:off x="5161359" y="2696563"/>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r>
            <a:rPr lang="zh-CN" altLang="en-US" sz="1400" kern="1200" dirty="0"/>
            <a:t>算法</a:t>
          </a:r>
        </a:p>
      </dsp:txBody>
      <dsp:txXfrm>
        <a:off x="5161359" y="2696563"/>
        <a:ext cx="1567656" cy="478135"/>
      </dsp:txXfrm>
    </dsp:sp>
    <dsp:sp modelId="{C9CFED13-A165-4CDE-8BCF-67A75EB3C13D}">
      <dsp:nvSpPr>
        <dsp:cNvPr id="0" name=""/>
        <dsp:cNvSpPr/>
      </dsp:nvSpPr>
      <dsp:spPr>
        <a:xfrm>
          <a:off x="5161359" y="3370655"/>
          <a:ext cx="1567656" cy="47813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r>
            <a:rPr lang="zh-CN" altLang="en-US" sz="1400" kern="1200" dirty="0"/>
            <a:t>*算法</a:t>
          </a:r>
        </a:p>
      </dsp:txBody>
      <dsp:txXfrm>
        <a:off x="5161359" y="3370655"/>
        <a:ext cx="1567656" cy="4781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从问题表示到问题解决有一个求解过程，即搜索。采用搜索技术找到问题答案。</a:t>
            </a:r>
            <a:endParaRPr lang="en-US" altLang="zh-CN" dirty="0"/>
          </a:p>
          <a:p>
            <a:r>
              <a:rPr lang="zh-CN" altLang="en-US" dirty="0"/>
              <a:t>现实世界中大多数问题为非结构化问题，只能利用已有知识一步一步地探寻。</a:t>
            </a:r>
            <a:endParaRPr lang="en-US" altLang="zh-CN" dirty="0"/>
          </a:p>
          <a:p>
            <a:r>
              <a:rPr lang="zh-CN" altLang="en-US" dirty="0"/>
              <a:t>如何确定推理路线，在付出尽量少代价前提下圆满解决问题。又或存在多条解决路线时，选择求解代价最小路线。就是我们今天要讨论的搜索策略</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251411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37469E"/>
                </a:solidFill>
              </a:rPr>
              <a:t>其中</a:t>
            </a:r>
            <a:r>
              <a:rPr lang="zh-CN" altLang="en-US" sz="1200" dirty="0">
                <a:solidFill>
                  <a:srgbClr val="37469E"/>
                </a:solidFill>
                <a:latin typeface="等线" panose="02010600030101010101" pitchFamily="2" charset="-122"/>
                <a:ea typeface="等线" panose="02010600030101010101" pitchFamily="2" charset="-122"/>
              </a:rPr>
              <a:t>①③</a:t>
            </a:r>
            <a:r>
              <a:rPr lang="zh-CN" altLang="en-US" sz="1200" dirty="0">
                <a:solidFill>
                  <a:srgbClr val="37469E"/>
                </a:solidFill>
              </a:rPr>
              <a:t>子问题都是一个二阶梵塔问题，它们都可以继续进行分解；</a:t>
            </a:r>
            <a:r>
              <a:rPr lang="zh-CN" altLang="en-US" sz="1200" dirty="0">
                <a:solidFill>
                  <a:srgbClr val="37469E"/>
                </a:solidFill>
                <a:latin typeface="等线" panose="02010600030101010101" pitchFamily="2" charset="-122"/>
                <a:ea typeface="等线" panose="02010600030101010101" pitchFamily="2" charset="-122"/>
              </a:rPr>
              <a:t>②</a:t>
            </a:r>
            <a:r>
              <a:rPr lang="zh-CN" altLang="en-US" sz="1200" dirty="0">
                <a:solidFill>
                  <a:srgbClr val="37469E"/>
                </a:solidFill>
              </a:rPr>
              <a:t>子问题是本原问题，不需要进行分解</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30577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37469E"/>
                </a:solidFill>
                <a:latin typeface="微软雅黑" panose="020B0503020204020204" pitchFamily="34" charset="-122"/>
                <a:ea typeface="微软雅黑" panose="020B0503020204020204" pitchFamily="34" charset="-122"/>
              </a:rPr>
              <a:t> </a:t>
            </a:r>
            <a:r>
              <a:rPr lang="zh-CN" altLang="en-US" sz="1200" b="1" dirty="0">
                <a:solidFill>
                  <a:srgbClr val="37469E"/>
                </a:solidFill>
                <a:latin typeface="微软雅黑" panose="020B0503020204020204" pitchFamily="34" charset="-122"/>
                <a:ea typeface="微软雅黑" panose="020B0503020204020204" pitchFamily="34" charset="-122"/>
              </a:rPr>
              <a:t>梵塔问题归约图：</a:t>
            </a:r>
            <a:r>
              <a:rPr lang="zh-CN" altLang="en-US" sz="1200" dirty="0">
                <a:solidFill>
                  <a:srgbClr val="37469E"/>
                </a:solidFill>
                <a:latin typeface="微软雅黑" panose="020B0503020204020204" pitchFamily="34" charset="-122"/>
                <a:ea typeface="微软雅黑" panose="020B0503020204020204" pitchFamily="34" charset="-122"/>
              </a:rPr>
              <a:t>子问题</a:t>
            </a:r>
            <a:r>
              <a:rPr lang="en-US" altLang="zh-CN" sz="1200" dirty="0">
                <a:solidFill>
                  <a:srgbClr val="37469E"/>
                </a:solidFill>
                <a:latin typeface="微软雅黑" panose="020B0503020204020204" pitchFamily="34" charset="-122"/>
                <a:ea typeface="微软雅黑" panose="020B0503020204020204" pitchFamily="34" charset="-122"/>
              </a:rPr>
              <a:t>2</a:t>
            </a:r>
            <a:r>
              <a:rPr lang="zh-CN" altLang="en-US" sz="1200" dirty="0">
                <a:solidFill>
                  <a:srgbClr val="37469E"/>
                </a:solidFill>
                <a:latin typeface="微软雅黑" panose="020B0503020204020204" pitchFamily="34" charset="-122"/>
                <a:ea typeface="微软雅黑" panose="020B0503020204020204" pitchFamily="34" charset="-122"/>
              </a:rPr>
              <a:t>可作为本原问题考虑，因为它的解只包含一步移动。应用一系列相似的推理，子问题</a:t>
            </a:r>
            <a:r>
              <a:rPr lang="en-US" altLang="zh-CN" sz="1200" dirty="0">
                <a:solidFill>
                  <a:srgbClr val="37469E"/>
                </a:solidFill>
                <a:latin typeface="微软雅黑" panose="020B0503020204020204" pitchFamily="34" charset="-122"/>
                <a:ea typeface="微软雅黑" panose="020B0503020204020204" pitchFamily="34" charset="-122"/>
              </a:rPr>
              <a:t>1</a:t>
            </a:r>
            <a:r>
              <a:rPr lang="zh-CN" altLang="en-US" sz="1200" dirty="0">
                <a:solidFill>
                  <a:srgbClr val="37469E"/>
                </a:solidFill>
                <a:latin typeface="微软雅黑" panose="020B0503020204020204" pitchFamily="34" charset="-122"/>
                <a:ea typeface="微软雅黑" panose="020B0503020204020204" pitchFamily="34" charset="-122"/>
              </a:rPr>
              <a:t>和子问题</a:t>
            </a:r>
            <a:r>
              <a:rPr lang="en-US" altLang="zh-CN" sz="1200" dirty="0">
                <a:solidFill>
                  <a:srgbClr val="37469E"/>
                </a:solidFill>
                <a:latin typeface="微软雅黑" panose="020B0503020204020204" pitchFamily="34" charset="-122"/>
                <a:ea typeface="微软雅黑" panose="020B0503020204020204" pitchFamily="34" charset="-122"/>
              </a:rPr>
              <a:t>3</a:t>
            </a:r>
            <a:r>
              <a:rPr lang="zh-CN" altLang="en-US" sz="1200" dirty="0">
                <a:solidFill>
                  <a:srgbClr val="37469E"/>
                </a:solidFill>
                <a:latin typeface="微软雅黑" panose="020B0503020204020204" pitchFamily="34" charset="-122"/>
                <a:ea typeface="微软雅黑" panose="020B0503020204020204" pitchFamily="34" charset="-122"/>
              </a:rPr>
              <a:t>也可被归约为本原问题，如图</a:t>
            </a:r>
            <a:r>
              <a:rPr lang="en-US" altLang="zh-CN" sz="1200" dirty="0">
                <a:solidFill>
                  <a:srgbClr val="37469E"/>
                </a:solidFill>
                <a:latin typeface="微软雅黑" panose="020B0503020204020204" pitchFamily="34" charset="-122"/>
                <a:ea typeface="微软雅黑" panose="020B0503020204020204" pitchFamily="34" charset="-122"/>
              </a:rPr>
              <a:t>2.10</a:t>
            </a:r>
            <a:r>
              <a:rPr lang="zh-CN" altLang="en-US" sz="1200" dirty="0">
                <a:solidFill>
                  <a:srgbClr val="37469E"/>
                </a:solidFill>
                <a:latin typeface="微软雅黑" panose="020B0503020204020204" pitchFamily="34" charset="-122"/>
                <a:ea typeface="微软雅黑" panose="020B0503020204020204" pitchFamily="34" charset="-122"/>
              </a:rPr>
              <a:t>所示。这种图式结构，叫做</a:t>
            </a:r>
            <a:r>
              <a:rPr lang="zh-CN" altLang="en-US" sz="1200" b="1" dirty="0">
                <a:solidFill>
                  <a:srgbClr val="37469E"/>
                </a:solidFill>
                <a:latin typeface="微软雅黑" panose="020B0503020204020204" pitchFamily="34" charset="-122"/>
                <a:ea typeface="微软雅黑" panose="020B0503020204020204" pitchFamily="34" charset="-122"/>
              </a:rPr>
              <a:t>与或图</a:t>
            </a:r>
            <a:r>
              <a:rPr lang="en-US" altLang="zh-CN" sz="1200" b="1" dirty="0">
                <a:solidFill>
                  <a:srgbClr val="37469E"/>
                </a:solidFill>
                <a:latin typeface="微软雅黑" panose="020B0503020204020204" pitchFamily="34" charset="-122"/>
                <a:ea typeface="微软雅黑" panose="020B0503020204020204" pitchFamily="34" charset="-122"/>
              </a:rPr>
              <a:t>(AND/OR graph)</a:t>
            </a:r>
            <a:r>
              <a:rPr lang="zh-CN" altLang="en-US" sz="1200" dirty="0">
                <a:solidFill>
                  <a:srgbClr val="37469E"/>
                </a:solidFill>
                <a:latin typeface="微软雅黑" panose="020B0503020204020204" pitchFamily="34" charset="-122"/>
                <a:ea typeface="微软雅黑" panose="020B0503020204020204" pitchFamily="34" charset="-122"/>
              </a:rPr>
              <a:t>。它能有效地说明如何由问题归约法求得问题的解答。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408241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图搜索算法需要用到两个重要的数据结构</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45426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3034290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盲目搜索适用于求解简单问题</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154907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3258966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2200016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2370089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38</a:t>
            </a:fld>
            <a:endParaRPr lang="zh-CN" altLang="en-US"/>
          </a:p>
        </p:txBody>
      </p:sp>
    </p:spTree>
    <p:extLst>
      <p:ext uri="{BB962C8B-B14F-4D97-AF65-F5344CB8AC3E}">
        <p14:creationId xmlns:p14="http://schemas.microsoft.com/office/powerpoint/2010/main" val="2639403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43</a:t>
            </a:fld>
            <a:endParaRPr lang="zh-CN" altLang="en-US"/>
          </a:p>
        </p:txBody>
      </p:sp>
    </p:spTree>
    <p:extLst>
      <p:ext uri="{BB962C8B-B14F-4D97-AF65-F5344CB8AC3E}">
        <p14:creationId xmlns:p14="http://schemas.microsoft.com/office/powerpoint/2010/main" val="141857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r>
              <a:rPr lang="zh-CN" altLang="en-US" dirty="0"/>
              <a:t>盲目搜索是按照预定的控制策略进行搜索，在搜索过程中获得的中间信息不用来改进控制策略。</a:t>
            </a:r>
          </a:p>
          <a:p>
            <a:pPr lvl="0" eaLnBrk="1" hangingPunct="1"/>
            <a:r>
              <a:rPr lang="zh-CN" altLang="en-US" dirty="0"/>
              <a:t>启发式搜索是在搜索中加入了与问题有关的启发性信息，用以指导搜索朝着最有希望的方向前进，加速问题的求解过程并找到最优解。</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307957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44</a:t>
            </a:fld>
            <a:endParaRPr lang="zh-CN" altLang="en-US"/>
          </a:p>
        </p:txBody>
      </p:sp>
    </p:spTree>
    <p:extLst>
      <p:ext uri="{BB962C8B-B14F-4D97-AF65-F5344CB8AC3E}">
        <p14:creationId xmlns:p14="http://schemas.microsoft.com/office/powerpoint/2010/main" val="2783359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45</a:t>
            </a:fld>
            <a:endParaRPr lang="zh-CN" altLang="en-US"/>
          </a:p>
        </p:txBody>
      </p:sp>
    </p:spTree>
    <p:extLst>
      <p:ext uri="{BB962C8B-B14F-4D97-AF65-F5344CB8AC3E}">
        <p14:creationId xmlns:p14="http://schemas.microsoft.com/office/powerpoint/2010/main" val="3239854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46</a:t>
            </a:fld>
            <a:endParaRPr lang="zh-CN" altLang="en-US"/>
          </a:p>
        </p:txBody>
      </p:sp>
    </p:spTree>
    <p:extLst>
      <p:ext uri="{BB962C8B-B14F-4D97-AF65-F5344CB8AC3E}">
        <p14:creationId xmlns:p14="http://schemas.microsoft.com/office/powerpoint/2010/main" val="12730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66</a:t>
            </a:fld>
            <a:endParaRPr lang="zh-CN" altLang="en-US"/>
          </a:p>
        </p:txBody>
      </p:sp>
    </p:spTree>
    <p:extLst>
      <p:ext uri="{BB962C8B-B14F-4D97-AF65-F5344CB8AC3E}">
        <p14:creationId xmlns:p14="http://schemas.microsoft.com/office/powerpoint/2010/main" val="1108469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67</a:t>
            </a:fld>
            <a:endParaRPr lang="zh-CN" altLang="en-US"/>
          </a:p>
        </p:txBody>
      </p:sp>
    </p:spTree>
    <p:extLst>
      <p:ext uri="{BB962C8B-B14F-4D97-AF65-F5344CB8AC3E}">
        <p14:creationId xmlns:p14="http://schemas.microsoft.com/office/powerpoint/2010/main" val="1610326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77</a:t>
            </a:fld>
            <a:endParaRPr lang="zh-CN" altLang="en-US"/>
          </a:p>
        </p:txBody>
      </p:sp>
    </p:spTree>
    <p:extLst>
      <p:ext uri="{BB962C8B-B14F-4D97-AF65-F5344CB8AC3E}">
        <p14:creationId xmlns:p14="http://schemas.microsoft.com/office/powerpoint/2010/main" val="336855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39720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410184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状态图：把初始状态可达的各状态组成的空间设想为由各状态对应节点组成的图。</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5062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传教士（野人）在岸边的人数状态有</a:t>
            </a:r>
            <a:r>
              <a:rPr lang="en-US" altLang="zh-CN" dirty="0"/>
              <a:t>4</a:t>
            </a:r>
            <a:r>
              <a:rPr lang="zh-CN" altLang="en-US" dirty="0"/>
              <a:t>种（</a:t>
            </a:r>
            <a:r>
              <a:rPr lang="en-US" altLang="zh-CN" dirty="0"/>
              <a:t>0,1,2,3</a:t>
            </a:r>
            <a:r>
              <a:rPr lang="zh-CN" altLang="en-US" dirty="0"/>
              <a:t>）</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56688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传教士（野人）在岸边的人数状态有</a:t>
            </a:r>
            <a:r>
              <a:rPr lang="en-US" altLang="zh-CN" dirty="0"/>
              <a:t>4</a:t>
            </a:r>
            <a:r>
              <a:rPr lang="zh-CN" altLang="en-US" dirty="0"/>
              <a:t>种（</a:t>
            </a:r>
            <a:r>
              <a:rPr lang="en-US" altLang="zh-CN" dirty="0"/>
              <a:t>0,1,2,3</a:t>
            </a:r>
            <a:r>
              <a:rPr lang="zh-CN" altLang="en-US" dirty="0"/>
              <a:t>）</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64632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从初始状态经过一系列操作变换成中间状态最后达到目标状态。这些状态相互转换之间的关联形成了状态空间图。由于要扩展比较多的节点，容易出现组合爆炸。因此状态空间法适合描述比较简单的应用问题。</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874973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（分而治之） </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2644360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FCCD8410-C9A4-4727-B338-EF7174F4D718}"/>
              </a:ext>
            </a:extLst>
          </p:cNvPr>
          <p:cNvSpPr/>
          <p:nvPr userDrawn="1"/>
        </p:nvSpPr>
        <p:spPr>
          <a:xfrm>
            <a:off x="-1" y="0"/>
            <a:ext cx="12192001" cy="6858000"/>
          </a:xfrm>
          <a:prstGeom prst="rect">
            <a:avLst/>
          </a:prstGeom>
          <a:blipFill dpi="0" rotWithShape="1">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1115694" y="3806186"/>
            <a:ext cx="6800276" cy="466960"/>
          </a:xfrm>
          <a:prstGeom prst="roundRect">
            <a:avLst>
              <a:gd name="adj" fmla="val 0"/>
            </a:avLst>
          </a:prstGeom>
          <a:noFill/>
          <a:ln>
            <a:noFill/>
          </a:ln>
        </p:spPr>
        <p:txBody>
          <a:bodyPr anchor="ctr">
            <a:normAutofit/>
          </a:bodyPr>
          <a:lstStyle>
            <a:lvl1pPr marL="0" indent="0" algn="l">
              <a:buNone/>
              <a:defRPr sz="1400" i="0" u="none">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 name="文本占位符 13"/>
          <p:cNvSpPr>
            <a:spLocks noGrp="1"/>
          </p:cNvSpPr>
          <p:nvPr userDrawn="1">
            <p:ph type="body" sz="quarter" idx="10" hasCustomPrompt="1"/>
          </p:nvPr>
        </p:nvSpPr>
        <p:spPr>
          <a:xfrm>
            <a:off x="3194034" y="5075221"/>
            <a:ext cx="4156680" cy="296271"/>
          </a:xfrm>
        </p:spPr>
        <p:txBody>
          <a:bodyPr vert="horz" anchor="ctr">
            <a:noAutofit/>
          </a:bodyPr>
          <a:lstStyle>
            <a:lvl1pPr marL="0" indent="0" algn="l">
              <a:buNone/>
              <a:defRPr sz="1500" b="0" i="0" u="none">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115694" y="5075222"/>
            <a:ext cx="4156680" cy="296271"/>
          </a:xfrm>
        </p:spPr>
        <p:txBody>
          <a:bodyPr vert="horz" anchor="ctr">
            <a:noAutofit/>
          </a:bodyPr>
          <a:lstStyle>
            <a:lvl1pPr marL="0" indent="0" algn="l">
              <a:buNone/>
              <a:defRPr sz="1500" b="0" i="0" u="none">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9802" name="标题 1"/>
          <p:cNvSpPr>
            <a:spLocks noGrp="1"/>
          </p:cNvSpPr>
          <p:nvPr userDrawn="1">
            <p:ph type="ctrTitle" hasCustomPrompt="1"/>
          </p:nvPr>
        </p:nvSpPr>
        <p:spPr>
          <a:xfrm>
            <a:off x="1115694" y="1284276"/>
            <a:ext cx="5388991" cy="2245617"/>
          </a:xfrm>
        </p:spPr>
        <p:txBody>
          <a:bodyPr anchor="b">
            <a:noAutofit/>
          </a:bodyPr>
          <a:lstStyle>
            <a:lvl1pPr algn="l">
              <a:defRPr sz="4800" i="0" u="none">
                <a:solidFill>
                  <a:schemeClr val="accent2"/>
                </a:solidFill>
              </a:defRPr>
            </a:lvl1pPr>
          </a:lstStyle>
          <a:p>
            <a:r>
              <a:rPr lang="en-US"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1D6B116-AC00-42DD-9F9F-78FC45AF7777}"/>
              </a:ext>
            </a:extLst>
          </p:cNvPr>
          <p:cNvSpPr/>
          <p:nvPr userDrawn="1"/>
        </p:nvSpPr>
        <p:spPr>
          <a:xfrm rot="2700000">
            <a:off x="1412396" y="2272501"/>
            <a:ext cx="3474191" cy="3474191"/>
          </a:xfrm>
          <a:prstGeom prst="rect">
            <a:avLst/>
          </a:prstGeom>
          <a:blipFill dpi="0" rotWithShape="0">
            <a:blip r:embed="rId2"/>
            <a:srcRect/>
            <a:stretch>
              <a:fillRect l="-31865" r="-459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096000" y="2866755"/>
            <a:ext cx="444213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7116" y="3762105"/>
            <a:ext cx="444213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14" name="矩形 13">
            <a:extLst>
              <a:ext uri="{FF2B5EF4-FFF2-40B4-BE49-F238E27FC236}">
                <a16:creationId xmlns:a16="http://schemas.microsoft.com/office/drawing/2014/main" id="{546B131A-72E9-4CCE-AC25-48111147CCC5}"/>
              </a:ext>
            </a:extLst>
          </p:cNvPr>
          <p:cNvSpPr/>
          <p:nvPr userDrawn="1"/>
        </p:nvSpPr>
        <p:spPr>
          <a:xfrm rot="2700000">
            <a:off x="2256663" y="754231"/>
            <a:ext cx="1750072" cy="1750072"/>
          </a:xfrm>
          <a:prstGeom prst="rect">
            <a:avLst/>
          </a:prstGeom>
          <a:noFill/>
          <a:ln w="133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2020/3/10</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2020/3/10</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flip="none" rotWithShape="1">
          <a:gsLst>
            <a:gs pos="0">
              <a:schemeClr val="accent5">
                <a:lumMod val="93000"/>
                <a:lumOff val="7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6" name="任意多边形: 形状 15">
            <a:extLst>
              <a:ext uri="{FF2B5EF4-FFF2-40B4-BE49-F238E27FC236}">
                <a16:creationId xmlns:a16="http://schemas.microsoft.com/office/drawing/2014/main" id="{567182B9-D699-4B3D-9393-CB5A5AFF816C}"/>
              </a:ext>
            </a:extLst>
          </p:cNvPr>
          <p:cNvSpPr/>
          <p:nvPr userDrawn="1"/>
        </p:nvSpPr>
        <p:spPr>
          <a:xfrm rot="2700000">
            <a:off x="4811640" y="598907"/>
            <a:ext cx="5660185" cy="5660185"/>
          </a:xfrm>
          <a:custGeom>
            <a:avLst/>
            <a:gdLst>
              <a:gd name="connsiteX0" fmla="*/ 0 w 5660185"/>
              <a:gd name="connsiteY0" fmla="*/ 810847 h 5660185"/>
              <a:gd name="connsiteX1" fmla="*/ 810848 w 5660185"/>
              <a:gd name="connsiteY1" fmla="*/ 0 h 5660185"/>
              <a:gd name="connsiteX2" fmla="*/ 5660185 w 5660185"/>
              <a:gd name="connsiteY2" fmla="*/ 0 h 5660185"/>
              <a:gd name="connsiteX3" fmla="*/ 5660185 w 5660185"/>
              <a:gd name="connsiteY3" fmla="*/ 4849339 h 5660185"/>
              <a:gd name="connsiteX4" fmla="*/ 4849339 w 5660185"/>
              <a:gd name="connsiteY4" fmla="*/ 5660185 h 5660185"/>
              <a:gd name="connsiteX5" fmla="*/ 0 w 5660185"/>
              <a:gd name="connsiteY5" fmla="*/ 5660185 h 566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60185" h="5660185">
                <a:moveTo>
                  <a:pt x="0" y="810847"/>
                </a:moveTo>
                <a:lnTo>
                  <a:pt x="810848" y="0"/>
                </a:lnTo>
                <a:lnTo>
                  <a:pt x="5660185" y="0"/>
                </a:lnTo>
                <a:lnTo>
                  <a:pt x="5660185" y="4849339"/>
                </a:lnTo>
                <a:lnTo>
                  <a:pt x="4849339" y="5660185"/>
                </a:lnTo>
                <a:lnTo>
                  <a:pt x="0" y="5660185"/>
                </a:lnTo>
                <a:close/>
              </a:path>
            </a:pathLst>
          </a:custGeom>
          <a:blipFill dpi="0" rotWithShape="0">
            <a:blip r:embed="rId2"/>
            <a:srcRect/>
            <a:stretch>
              <a:fillRect l="-30181" r="-221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EB8903C-A9C7-4513-9E9F-A6E88C04503D}"/>
              </a:ext>
            </a:extLst>
          </p:cNvPr>
          <p:cNvSpPr/>
          <p:nvPr userDrawn="1"/>
        </p:nvSpPr>
        <p:spPr>
          <a:xfrm rot="2700000">
            <a:off x="3528782" y="1372221"/>
            <a:ext cx="4113557" cy="4113557"/>
          </a:xfrm>
          <a:prstGeom prst="rect">
            <a:avLst/>
          </a:prstGeom>
          <a:noFill/>
          <a:ln w="114300">
            <a:solidFill>
              <a:schemeClr val="bg1">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4007361" y="2082344"/>
            <a:ext cx="3312130" cy="1260068"/>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07361" y="4110999"/>
            <a:ext cx="3312130"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4007361" y="3814728"/>
            <a:ext cx="33121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2020/3/10</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nipic.com/show/10403856.html"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image" Target="../media/image13.tmp"/><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image" Target="../media/image13.tmp"/><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image" Target="../media/image13.tmp"/><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image" Target="../media/image13.tmp"/><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3.tmp"/><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3">
            <a:extLst>
              <a:ext uri="{FF2B5EF4-FFF2-40B4-BE49-F238E27FC236}">
                <a16:creationId xmlns:a16="http://schemas.microsoft.com/office/drawing/2014/main" id="{E8E916F6-2CEE-4BFF-B08D-61AF69DE0B0D}"/>
              </a:ext>
            </a:extLst>
          </p:cNvPr>
          <p:cNvSpPr txBox="1">
            <a:spLocks/>
          </p:cNvSpPr>
          <p:nvPr/>
        </p:nvSpPr>
        <p:spPr>
          <a:xfrm>
            <a:off x="856343" y="1396623"/>
            <a:ext cx="6988479" cy="2705908"/>
          </a:xfrm>
          <a:prstGeom prst="rect">
            <a:avLst/>
          </a:prstGeom>
          <a:noFill/>
          <a:effectLst/>
        </p:spPr>
        <p:txBody>
          <a:bodyPr vert="horz" lIns="91440" tIns="45720" rIns="91440" bIns="45720" rtlCol="0" anchor="b">
            <a:noAutofit/>
          </a:bodyPr>
          <a:lstStyle>
            <a:lvl1pPr algn="r" defTabSz="914354" rtl="0" eaLnBrk="1" latinLnBrk="0" hangingPunct="1">
              <a:lnSpc>
                <a:spcPct val="90000"/>
              </a:lnSpc>
              <a:spcBef>
                <a:spcPct val="0"/>
              </a:spcBef>
              <a:buNone/>
              <a:defRPr sz="4800" b="1" i="0" u="none" kern="1200">
                <a:solidFill>
                  <a:schemeClr val="tx1"/>
                </a:solidFill>
                <a:latin typeface="+mj-lt"/>
                <a:ea typeface="+mj-ea"/>
                <a:cs typeface="+mj-cs"/>
              </a:defRPr>
            </a:lvl1pPr>
          </a:lstStyle>
          <a:p>
            <a:pPr algn="l">
              <a:lnSpc>
                <a:spcPct val="100000"/>
              </a:lnSpc>
            </a:pPr>
            <a:r>
              <a:rPr lang="en-US" altLang="zh-CN" sz="2800" dirty="0">
                <a:solidFill>
                  <a:schemeClr val="bg1"/>
                </a:solidFill>
              </a:rPr>
              <a:t>artificial intelligence</a:t>
            </a:r>
          </a:p>
          <a:p>
            <a:pPr algn="l">
              <a:lnSpc>
                <a:spcPct val="100000"/>
              </a:lnSpc>
            </a:pPr>
            <a:r>
              <a:rPr lang="zh-CN" altLang="en-US" sz="6600" dirty="0">
                <a:solidFill>
                  <a:schemeClr val="bg1"/>
                </a:solidFill>
              </a:rPr>
              <a:t>人工智能</a:t>
            </a:r>
            <a:r>
              <a:rPr lang="en-US" altLang="zh-CN" sz="6600" dirty="0">
                <a:solidFill>
                  <a:schemeClr val="bg1"/>
                </a:solidFill>
              </a:rPr>
              <a:t>(AI)</a:t>
            </a:r>
            <a:br>
              <a:rPr lang="en-US" altLang="zh-CN" sz="6600" dirty="0">
                <a:solidFill>
                  <a:schemeClr val="bg1"/>
                </a:solidFill>
              </a:rPr>
            </a:br>
            <a:r>
              <a:rPr lang="zh-CN" altLang="en-US" sz="6600" dirty="0">
                <a:solidFill>
                  <a:schemeClr val="bg1"/>
                </a:solidFill>
              </a:rPr>
              <a:t>第三章  搜索策略</a:t>
            </a:r>
          </a:p>
        </p:txBody>
      </p:sp>
      <p:sp>
        <p:nvSpPr>
          <p:cNvPr id="16" name="标题 3">
            <a:extLst>
              <a:ext uri="{FF2B5EF4-FFF2-40B4-BE49-F238E27FC236}">
                <a16:creationId xmlns:a16="http://schemas.microsoft.com/office/drawing/2014/main" id="{E53CA402-077B-480A-99B0-8BD9F8A9D8B6}"/>
              </a:ext>
            </a:extLst>
          </p:cNvPr>
          <p:cNvSpPr>
            <a:spLocks noGrp="1"/>
          </p:cNvSpPr>
          <p:nvPr>
            <p:ph type="ctrTitle"/>
          </p:nvPr>
        </p:nvSpPr>
        <p:spPr>
          <a:xfrm>
            <a:off x="852565" y="557546"/>
            <a:ext cx="6823379" cy="5159569"/>
          </a:xfrm>
          <a:noFill/>
          <a:effectLst/>
        </p:spPr>
        <p:txBody>
          <a:bodyPr>
            <a:noAutofit/>
          </a:bodyPr>
          <a:lstStyle/>
          <a:p>
            <a:pPr>
              <a:lnSpc>
                <a:spcPct val="100000"/>
              </a:lnSpc>
            </a:pPr>
            <a:r>
              <a:rPr lang="en-US" altLang="zh-CN" sz="2800" dirty="0"/>
              <a:t>artificial intelligence </a:t>
            </a:r>
            <a:br>
              <a:rPr lang="en-US" altLang="zh-CN" sz="2800" b="0" i="0" spc="300" dirty="0">
                <a:solidFill>
                  <a:schemeClr val="bg1"/>
                </a:solidFill>
                <a:latin typeface="+mn-lt"/>
              </a:rPr>
            </a:br>
            <a:r>
              <a:rPr lang="zh-CN" altLang="en-US" sz="6600" dirty="0">
                <a:blipFill dpi="0" rotWithShape="1">
                  <a:blip r:embed="rId4">
                    <a:alphaModFix amt="58000"/>
                  </a:blip>
                  <a:srcRect/>
                  <a:stretch>
                    <a:fillRect/>
                  </a:stretch>
                </a:blipFill>
              </a:rPr>
              <a:t>人工智能</a:t>
            </a:r>
            <a:r>
              <a:rPr lang="en-US" altLang="zh-CN" sz="6600" dirty="0">
                <a:blipFill dpi="0" rotWithShape="1">
                  <a:blip r:embed="rId4">
                    <a:alphaModFix amt="58000"/>
                  </a:blip>
                  <a:srcRect/>
                  <a:stretch>
                    <a:fillRect/>
                  </a:stretch>
                </a:blipFill>
              </a:rPr>
              <a:t>(AI)</a:t>
            </a:r>
            <a:br>
              <a:rPr lang="en-US" altLang="zh-CN" sz="6600" dirty="0">
                <a:blipFill dpi="0" rotWithShape="1">
                  <a:blip r:embed="rId4">
                    <a:alphaModFix amt="58000"/>
                  </a:blip>
                  <a:srcRect/>
                  <a:stretch>
                    <a:fillRect/>
                  </a:stretch>
                </a:blipFill>
              </a:rPr>
            </a:br>
            <a:r>
              <a:rPr lang="zh-CN" altLang="en-US" sz="6600" dirty="0">
                <a:blipFill dpi="0" rotWithShape="1">
                  <a:blip r:embed="rId4">
                    <a:alphaModFix amt="58000"/>
                  </a:blip>
                  <a:srcRect/>
                  <a:stretch>
                    <a:fillRect/>
                  </a:stretch>
                </a:blipFill>
              </a:rPr>
              <a:t>第三章  搜索策略</a:t>
            </a:r>
            <a:br>
              <a:rPr lang="zh-CN" altLang="en-US" sz="6600" dirty="0">
                <a:blipFill dpi="0" rotWithShape="1">
                  <a:blip r:embed="rId4">
                    <a:alphaModFix amt="58000"/>
                  </a:blip>
                  <a:srcRect/>
                  <a:stretch>
                    <a:fillRect/>
                  </a:stretch>
                </a:blipFill>
              </a:rPr>
            </a:br>
            <a:endParaRPr lang="zh-CN" altLang="en-US" sz="10600" i="0" dirty="0">
              <a:blipFill dpi="0" rotWithShape="1">
                <a:blip r:embed="rId4">
                  <a:alphaModFix amt="58000"/>
                </a:blip>
                <a:srcRect/>
                <a:stretch>
                  <a:fillRect/>
                </a:stretch>
              </a:blipFill>
            </a:endParaRPr>
          </a:p>
        </p:txBody>
      </p:sp>
      <p:sp>
        <p:nvSpPr>
          <p:cNvPr id="6" name="文本占位符 5"/>
          <p:cNvSpPr>
            <a:spLocks noGrp="1"/>
          </p:cNvSpPr>
          <p:nvPr>
            <p:ph type="body" sz="quarter" idx="10"/>
          </p:nvPr>
        </p:nvSpPr>
        <p:spPr>
          <a:xfrm>
            <a:off x="669924" y="4102531"/>
            <a:ext cx="5426075" cy="340343"/>
          </a:xfrm>
        </p:spPr>
        <p:txBody>
          <a:bodyPr/>
          <a:lstStyle/>
          <a:p>
            <a:pPr algn="l"/>
            <a:r>
              <a:rPr lang="zh-CN" altLang="en-US" sz="1600" i="1" spc="800" dirty="0">
                <a:solidFill>
                  <a:srgbClr val="37469E"/>
                </a:solidFill>
              </a:rPr>
              <a:t>新疆大学软件学院</a:t>
            </a:r>
            <a:endParaRPr lang="en-US" altLang="zh-CN" sz="1600" i="1" spc="800" dirty="0">
              <a:solidFill>
                <a:srgbClr val="37469E"/>
              </a:solidFill>
            </a:endParaRPr>
          </a:p>
        </p:txBody>
      </p:sp>
      <p:sp>
        <p:nvSpPr>
          <p:cNvPr id="7" name="文本占位符 6"/>
          <p:cNvSpPr>
            <a:spLocks noGrp="1"/>
          </p:cNvSpPr>
          <p:nvPr>
            <p:ph type="body" sz="quarter" idx="11"/>
          </p:nvPr>
        </p:nvSpPr>
        <p:spPr>
          <a:xfrm>
            <a:off x="669925" y="5130125"/>
            <a:ext cx="4156680" cy="296271"/>
          </a:xfrm>
        </p:spPr>
        <p:txBody>
          <a:bodyPr/>
          <a:lstStyle/>
          <a:p>
            <a:pPr algn="l"/>
            <a:r>
              <a:rPr lang="zh-CN" altLang="en-US" sz="1200" dirty="0"/>
              <a:t>    </a:t>
            </a:r>
            <a:r>
              <a:rPr lang="zh-CN" altLang="en-US" sz="1200" i="0" dirty="0">
                <a:solidFill>
                  <a:schemeClr val="accent2"/>
                </a:solidFill>
              </a:rPr>
              <a:t>姜莹</a:t>
            </a:r>
            <a:endParaRPr lang="en-US" altLang="en-US" sz="1200" i="0" dirty="0">
              <a:solidFill>
                <a:schemeClr val="accent2"/>
              </a:solidFill>
            </a:endParaRPr>
          </a:p>
        </p:txBody>
      </p:sp>
      <p:sp>
        <p:nvSpPr>
          <p:cNvPr id="5" name="副标题 4"/>
          <p:cNvSpPr>
            <a:spLocks noGrp="1"/>
          </p:cNvSpPr>
          <p:nvPr>
            <p:ph type="subTitle" idx="1"/>
          </p:nvPr>
        </p:nvSpPr>
        <p:spPr>
          <a:xfrm>
            <a:off x="2322968" y="5083257"/>
            <a:ext cx="4523765" cy="378120"/>
          </a:xfrm>
          <a:prstGeom prst="roundRect">
            <a:avLst>
              <a:gd name="adj" fmla="val 0"/>
            </a:avLst>
          </a:prstGeom>
          <a:noFill/>
          <a:ln w="3175">
            <a:noFill/>
          </a:ln>
        </p:spPr>
        <p:txBody>
          <a:bodyPr anchor="ctr">
            <a:noAutofit/>
          </a:bodyPr>
          <a:lstStyle/>
          <a:p>
            <a:pPr algn="l"/>
            <a:r>
              <a:rPr lang="en-US" altLang="zh-CN" sz="1200" i="0" dirty="0">
                <a:solidFill>
                  <a:schemeClr val="accent2"/>
                </a:solidFill>
              </a:rPr>
              <a:t>2020.02</a:t>
            </a:r>
          </a:p>
        </p:txBody>
      </p:sp>
      <p:cxnSp>
        <p:nvCxnSpPr>
          <p:cNvPr id="19" name="直接连接符 18">
            <a:extLst>
              <a:ext uri="{FF2B5EF4-FFF2-40B4-BE49-F238E27FC236}">
                <a16:creationId xmlns:a16="http://schemas.microsoft.com/office/drawing/2014/main" id="{7C4DA48A-8B21-4170-96AA-6CACE8FCF899}"/>
              </a:ext>
            </a:extLst>
          </p:cNvPr>
          <p:cNvCxnSpPr/>
          <p:nvPr/>
        </p:nvCxnSpPr>
        <p:spPr>
          <a:xfrm>
            <a:off x="856343" y="4804229"/>
            <a:ext cx="5863771" cy="0"/>
          </a:xfrm>
          <a:prstGeom prst="line">
            <a:avLst/>
          </a:prstGeom>
          <a:ln>
            <a:solidFill>
              <a:schemeClr val="accent2">
                <a:alpha val="34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状态空间问题的例子</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7" name="标题 1">
            <a:extLst>
              <a:ext uri="{FF2B5EF4-FFF2-40B4-BE49-F238E27FC236}">
                <a16:creationId xmlns:a16="http://schemas.microsoft.com/office/drawing/2014/main" id="{4560CD8F-A30D-48AA-B350-A559E8D68815}"/>
              </a:ext>
            </a:extLst>
          </p:cNvPr>
          <p:cNvSpPr txBox="1">
            <a:spLocks/>
          </p:cNvSpPr>
          <p:nvPr/>
        </p:nvSpPr>
        <p:spPr>
          <a:xfrm>
            <a:off x="581024" y="1039586"/>
            <a:ext cx="2089033" cy="369332"/>
          </a:xfrm>
          <a:prstGeom prst="rect">
            <a:avLst/>
          </a:prstGeom>
        </p:spPr>
        <p:txBody>
          <a:bodyPr wrap="none">
            <a:spAutoFit/>
          </a:bodyPr>
          <a:lstStyle>
            <a:defPPr>
              <a:defRPr lang="zh-CN"/>
            </a:defPPr>
            <a:lvl1pPr marL="285750" indent="-285750">
              <a:buFont typeface="Arial" panose="020B0604020202020204" pitchFamily="34" charset="0"/>
              <a:buChar char="•"/>
              <a:defRPr b="1">
                <a:solidFill>
                  <a:srgbClr val="7E0000"/>
                </a:solidFill>
                <a:effectLst>
                  <a:outerShdw blurRad="38100" dist="38100" dir="2700000" algn="tl">
                    <a:srgbClr val="000000">
                      <a:alpha val="43137"/>
                    </a:srgbClr>
                  </a:outerShdw>
                </a:effectLst>
                <a:ea typeface="楷体_GB2312" pitchFamily="1" charset="-122"/>
              </a:defRPr>
            </a:lvl1pPr>
          </a:lstStyle>
          <a:p>
            <a:r>
              <a:rPr lang="zh-CN" altLang="en-US" dirty="0">
                <a:solidFill>
                  <a:srgbClr val="37469E"/>
                </a:solidFill>
              </a:rPr>
              <a:t>猴子摘香蕉问题</a:t>
            </a:r>
          </a:p>
        </p:txBody>
      </p:sp>
      <p:sp>
        <p:nvSpPr>
          <p:cNvPr id="36" name="Text Box 32">
            <a:extLst>
              <a:ext uri="{FF2B5EF4-FFF2-40B4-BE49-F238E27FC236}">
                <a16:creationId xmlns:a16="http://schemas.microsoft.com/office/drawing/2014/main" id="{6DFCF120-0247-4665-A369-718DE058E7B8}"/>
              </a:ext>
            </a:extLst>
          </p:cNvPr>
          <p:cNvSpPr txBox="1">
            <a:spLocks noChangeArrowheads="1"/>
          </p:cNvSpPr>
          <p:nvPr/>
        </p:nvSpPr>
        <p:spPr bwMode="auto">
          <a:xfrm>
            <a:off x="840219" y="1424914"/>
            <a:ext cx="7152216" cy="6309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dirty="0">
                <a:solidFill>
                  <a:srgbClr val="FF0000"/>
                </a:solidFill>
                <a:latin typeface="+mn-ea"/>
                <a:ea typeface="+mn-ea"/>
              </a:rPr>
              <a:t>四元表列（</a:t>
            </a:r>
            <a:r>
              <a:rPr lang="en-US" altLang="zh-CN" sz="1400" b="1" dirty="0" err="1">
                <a:solidFill>
                  <a:srgbClr val="FF0000"/>
                </a:solidFill>
                <a:latin typeface="+mn-ea"/>
                <a:ea typeface="+mn-ea"/>
              </a:rPr>
              <a:t>w,x,y,z</a:t>
            </a:r>
            <a:r>
              <a:rPr lang="zh-CN" altLang="en-US" sz="1400" b="1" dirty="0">
                <a:solidFill>
                  <a:srgbClr val="FF0000"/>
                </a:solidFill>
                <a:latin typeface="+mn-ea"/>
                <a:ea typeface="+mn-ea"/>
              </a:rPr>
              <a:t>）</a:t>
            </a:r>
          </a:p>
          <a:p>
            <a:pPr eaLnBrk="1" hangingPunct="1">
              <a:spcBef>
                <a:spcPct val="50000"/>
              </a:spcBef>
            </a:pPr>
            <a:r>
              <a:rPr lang="en-US" altLang="zh-CN" sz="1400" dirty="0">
                <a:solidFill>
                  <a:srgbClr val="37469E"/>
                </a:solidFill>
                <a:latin typeface="+mn-ea"/>
                <a:ea typeface="+mn-ea"/>
              </a:rPr>
              <a:t>w=</a:t>
            </a:r>
            <a:r>
              <a:rPr lang="zh-CN" altLang="en-US" sz="1400" dirty="0">
                <a:solidFill>
                  <a:srgbClr val="37469E"/>
                </a:solidFill>
                <a:latin typeface="+mn-ea"/>
                <a:ea typeface="+mn-ea"/>
              </a:rPr>
              <a:t>猴子的水平位置</a:t>
            </a:r>
            <a:r>
              <a:rPr lang="en-US" altLang="zh-CN" sz="1400" dirty="0">
                <a:solidFill>
                  <a:srgbClr val="37469E"/>
                </a:solidFill>
                <a:latin typeface="+mn-ea"/>
                <a:ea typeface="+mn-ea"/>
              </a:rPr>
              <a:t>;     x=</a:t>
            </a:r>
            <a:r>
              <a:rPr lang="zh-CN" altLang="en-US" sz="1400" dirty="0">
                <a:solidFill>
                  <a:srgbClr val="37469E"/>
                </a:solidFill>
                <a:latin typeface="+mn-ea"/>
                <a:ea typeface="+mn-ea"/>
              </a:rPr>
              <a:t>箱子的水平位置</a:t>
            </a:r>
            <a:r>
              <a:rPr lang="en-US" altLang="zh-CN" sz="1400" dirty="0">
                <a:solidFill>
                  <a:srgbClr val="37469E"/>
                </a:solidFill>
                <a:latin typeface="+mn-ea"/>
                <a:ea typeface="+mn-ea"/>
              </a:rPr>
              <a:t>;    y=</a:t>
            </a:r>
            <a:r>
              <a:rPr lang="zh-CN" altLang="en-US" sz="1400" dirty="0">
                <a:solidFill>
                  <a:srgbClr val="37469E"/>
                </a:solidFill>
                <a:latin typeface="+mn-ea"/>
                <a:ea typeface="+mn-ea"/>
              </a:rPr>
              <a:t>猴子是否在台上</a:t>
            </a:r>
            <a:r>
              <a:rPr lang="en-US" altLang="zh-CN" sz="1400" dirty="0">
                <a:solidFill>
                  <a:srgbClr val="37469E"/>
                </a:solidFill>
                <a:latin typeface="+mn-ea"/>
                <a:ea typeface="+mn-ea"/>
              </a:rPr>
              <a:t>;    z=</a:t>
            </a:r>
            <a:r>
              <a:rPr lang="zh-CN" altLang="en-US" sz="1400" dirty="0">
                <a:solidFill>
                  <a:srgbClr val="37469E"/>
                </a:solidFill>
                <a:latin typeface="+mn-ea"/>
                <a:ea typeface="+mn-ea"/>
              </a:rPr>
              <a:t>猴子是否摘到香蕉 </a:t>
            </a:r>
          </a:p>
        </p:txBody>
      </p:sp>
      <p:sp>
        <p:nvSpPr>
          <p:cNvPr id="41" name="文本框 40">
            <a:extLst>
              <a:ext uri="{FF2B5EF4-FFF2-40B4-BE49-F238E27FC236}">
                <a16:creationId xmlns:a16="http://schemas.microsoft.com/office/drawing/2014/main" id="{0180F86C-46E1-4D50-9F7A-13F2E6F530E6}"/>
              </a:ext>
            </a:extLst>
          </p:cNvPr>
          <p:cNvSpPr txBox="1"/>
          <p:nvPr/>
        </p:nvSpPr>
        <p:spPr>
          <a:xfrm>
            <a:off x="861471" y="2307122"/>
            <a:ext cx="2362200" cy="307777"/>
          </a:xfrm>
          <a:prstGeom prst="rect">
            <a:avLst/>
          </a:prstGeom>
          <a:noFill/>
        </p:spPr>
        <p:txBody>
          <a:bodyPr wrap="square" rtlCol="0">
            <a:spAutoFit/>
          </a:bodyPr>
          <a:lstStyle/>
          <a:p>
            <a:r>
              <a:rPr lang="zh-CN" altLang="en-US" sz="1400" b="1" dirty="0">
                <a:solidFill>
                  <a:srgbClr val="FF0000"/>
                </a:solidFill>
              </a:rPr>
              <a:t>所有可能状态</a:t>
            </a:r>
            <a:r>
              <a:rPr lang="en-US" altLang="zh-CN" sz="1400" dirty="0">
                <a:solidFill>
                  <a:srgbClr val="FF0000"/>
                </a:solidFill>
              </a:rPr>
              <a:t>:</a:t>
            </a:r>
            <a:endParaRPr lang="zh-CN" altLang="en-US" sz="1400" dirty="0">
              <a:solidFill>
                <a:srgbClr val="FF0000"/>
              </a:solidFill>
            </a:endParaRPr>
          </a:p>
        </p:txBody>
      </p:sp>
      <p:sp>
        <p:nvSpPr>
          <p:cNvPr id="42" name="矩形 41">
            <a:extLst>
              <a:ext uri="{FF2B5EF4-FFF2-40B4-BE49-F238E27FC236}">
                <a16:creationId xmlns:a16="http://schemas.microsoft.com/office/drawing/2014/main" id="{D95E5E36-21DE-45A6-A77F-A8A9231B0B99}"/>
              </a:ext>
            </a:extLst>
          </p:cNvPr>
          <p:cNvSpPr/>
          <p:nvPr/>
        </p:nvSpPr>
        <p:spPr>
          <a:xfrm>
            <a:off x="880391" y="2617507"/>
            <a:ext cx="5573678" cy="307777"/>
          </a:xfrm>
          <a:prstGeom prst="rect">
            <a:avLst/>
          </a:prstGeom>
        </p:spPr>
        <p:txBody>
          <a:bodyPr wrap="square">
            <a:spAutoFit/>
          </a:bodyPr>
          <a:lstStyle/>
          <a:p>
            <a:pPr fontAlgn="ctr"/>
            <a:r>
              <a:rPr lang="en-US" altLang="zh-CN" sz="1400" dirty="0">
                <a:solidFill>
                  <a:srgbClr val="37469E"/>
                </a:solidFill>
              </a:rPr>
              <a:t>S</a:t>
            </a:r>
            <a:r>
              <a:rPr lang="en-US" altLang="zh-CN" sz="1400" baseline="-25000" dirty="0">
                <a:solidFill>
                  <a:srgbClr val="37469E"/>
                </a:solidFill>
              </a:rPr>
              <a:t>0</a:t>
            </a:r>
            <a:r>
              <a:rPr lang="en-US" altLang="zh-CN" sz="1400" dirty="0">
                <a:solidFill>
                  <a:srgbClr val="37469E"/>
                </a:solidFill>
              </a:rPr>
              <a:t>=(a,b,0,0),  S</a:t>
            </a:r>
            <a:r>
              <a:rPr lang="en-US" altLang="zh-CN" sz="1400" baseline="-25000" dirty="0">
                <a:solidFill>
                  <a:srgbClr val="37469E"/>
                </a:solidFill>
              </a:rPr>
              <a:t>1</a:t>
            </a:r>
            <a:r>
              <a:rPr lang="en-US" altLang="zh-CN" sz="1400" dirty="0">
                <a:solidFill>
                  <a:srgbClr val="37469E"/>
                </a:solidFill>
              </a:rPr>
              <a:t>=(b,b,0,0) ,  S</a:t>
            </a:r>
            <a:r>
              <a:rPr lang="en-US" altLang="zh-CN" sz="1400" baseline="-25000" dirty="0">
                <a:solidFill>
                  <a:srgbClr val="37469E"/>
                </a:solidFill>
              </a:rPr>
              <a:t>2</a:t>
            </a:r>
            <a:r>
              <a:rPr lang="en-US" altLang="zh-CN" sz="1400" dirty="0">
                <a:solidFill>
                  <a:srgbClr val="37469E"/>
                </a:solidFill>
              </a:rPr>
              <a:t>=(c,c,0,0)</a:t>
            </a:r>
            <a:r>
              <a:rPr lang="zh-CN" altLang="en-US" sz="1400" dirty="0">
                <a:solidFill>
                  <a:srgbClr val="37469E"/>
                </a:solidFill>
              </a:rPr>
              <a:t>，</a:t>
            </a:r>
            <a:r>
              <a:rPr lang="en-US" altLang="zh-CN" sz="1400" dirty="0">
                <a:solidFill>
                  <a:srgbClr val="37469E"/>
                </a:solidFill>
              </a:rPr>
              <a:t>S</a:t>
            </a:r>
            <a:r>
              <a:rPr lang="en-US" altLang="zh-CN" sz="1400" baseline="-25000" dirty="0">
                <a:solidFill>
                  <a:srgbClr val="37469E"/>
                </a:solidFill>
              </a:rPr>
              <a:t>3</a:t>
            </a:r>
            <a:r>
              <a:rPr lang="en-US" altLang="zh-CN" sz="1400" dirty="0">
                <a:solidFill>
                  <a:srgbClr val="37469E"/>
                </a:solidFill>
              </a:rPr>
              <a:t>=(c,c,1,0),  S</a:t>
            </a:r>
            <a:r>
              <a:rPr lang="en-US" altLang="zh-CN" sz="1400" baseline="-25000" dirty="0">
                <a:solidFill>
                  <a:srgbClr val="37469E"/>
                </a:solidFill>
              </a:rPr>
              <a:t>4</a:t>
            </a:r>
            <a:r>
              <a:rPr lang="en-US" altLang="zh-CN" sz="1400" dirty="0">
                <a:solidFill>
                  <a:srgbClr val="37469E"/>
                </a:solidFill>
              </a:rPr>
              <a:t>=(c,c,1,1)</a:t>
            </a:r>
          </a:p>
        </p:txBody>
      </p:sp>
      <p:grpSp>
        <p:nvGrpSpPr>
          <p:cNvPr id="50" name="组合 49">
            <a:extLst>
              <a:ext uri="{FF2B5EF4-FFF2-40B4-BE49-F238E27FC236}">
                <a16:creationId xmlns:a16="http://schemas.microsoft.com/office/drawing/2014/main" id="{E4639909-F8C6-4318-91D4-13D4FAA92CB5}"/>
              </a:ext>
            </a:extLst>
          </p:cNvPr>
          <p:cNvGrpSpPr/>
          <p:nvPr/>
        </p:nvGrpSpPr>
        <p:grpSpPr>
          <a:xfrm>
            <a:off x="7992434" y="1150445"/>
            <a:ext cx="3523238" cy="2180549"/>
            <a:chOff x="5755341" y="1484555"/>
            <a:chExt cx="5765146" cy="3926541"/>
          </a:xfrm>
        </p:grpSpPr>
        <p:sp>
          <p:nvSpPr>
            <p:cNvPr id="51" name="矩形 50">
              <a:extLst>
                <a:ext uri="{FF2B5EF4-FFF2-40B4-BE49-F238E27FC236}">
                  <a16:creationId xmlns:a16="http://schemas.microsoft.com/office/drawing/2014/main" id="{7EAE7AD6-F5AF-4749-9250-48FAF1B49479}"/>
                </a:ext>
              </a:extLst>
            </p:cNvPr>
            <p:cNvSpPr/>
            <p:nvPr/>
          </p:nvSpPr>
          <p:spPr>
            <a:xfrm>
              <a:off x="5755341" y="1484555"/>
              <a:ext cx="5765146" cy="39265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69528232-040E-4AE0-BFE9-6E2C0CC53571}"/>
                </a:ext>
              </a:extLst>
            </p:cNvPr>
            <p:cNvGrpSpPr/>
            <p:nvPr/>
          </p:nvGrpSpPr>
          <p:grpSpPr>
            <a:xfrm rot="11289368">
              <a:off x="8408698" y="1624012"/>
              <a:ext cx="1059823" cy="743889"/>
              <a:chOff x="1280700" y="1263931"/>
              <a:chExt cx="1333957" cy="1210096"/>
            </a:xfrm>
          </p:grpSpPr>
          <p:sp>
            <p:nvSpPr>
              <p:cNvPr id="58" name="îṩ1íḍè">
                <a:extLst>
                  <a:ext uri="{FF2B5EF4-FFF2-40B4-BE49-F238E27FC236}">
                    <a16:creationId xmlns:a16="http://schemas.microsoft.com/office/drawing/2014/main" id="{E11ABB41-4092-4043-8314-16F8B6B40987}"/>
                  </a:ext>
                </a:extLst>
              </p:cNvPr>
              <p:cNvSpPr/>
              <p:nvPr/>
            </p:nvSpPr>
            <p:spPr bwMode="auto">
              <a:xfrm>
                <a:off x="1736499" y="1263931"/>
                <a:ext cx="878158" cy="1066421"/>
              </a:xfrm>
              <a:custGeom>
                <a:avLst/>
                <a:gdLst>
                  <a:gd name="T0" fmla="*/ 233 w 341"/>
                  <a:gd name="T1" fmla="*/ 415 h 415"/>
                  <a:gd name="T2" fmla="*/ 259 w 341"/>
                  <a:gd name="T3" fmla="*/ 343 h 415"/>
                  <a:gd name="T4" fmla="*/ 270 w 341"/>
                  <a:gd name="T5" fmla="*/ 292 h 415"/>
                  <a:gd name="T6" fmla="*/ 243 w 341"/>
                  <a:gd name="T7" fmla="*/ 235 h 415"/>
                  <a:gd name="T8" fmla="*/ 200 w 341"/>
                  <a:gd name="T9" fmla="*/ 154 h 415"/>
                  <a:gd name="T10" fmla="*/ 58 w 341"/>
                  <a:gd name="T11" fmla="*/ 84 h 415"/>
                  <a:gd name="T12" fmla="*/ 8 w 341"/>
                  <a:gd name="T13" fmla="*/ 41 h 415"/>
                  <a:gd name="T14" fmla="*/ 163 w 341"/>
                  <a:gd name="T15" fmla="*/ 41 h 415"/>
                  <a:gd name="T16" fmla="*/ 318 w 341"/>
                  <a:gd name="T17" fmla="*/ 175 h 415"/>
                  <a:gd name="T18" fmla="*/ 309 w 341"/>
                  <a:gd name="T19" fmla="*/ 290 h 415"/>
                  <a:gd name="T20" fmla="*/ 276 w 341"/>
                  <a:gd name="T21" fmla="*/ 350 h 415"/>
                  <a:gd name="T22" fmla="*/ 266 w 341"/>
                  <a:gd name="T23" fmla="*/ 407 h 415"/>
                  <a:gd name="T24" fmla="*/ 233 w 341"/>
                  <a:gd name="T25" fmla="*/ 4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1" h="415">
                    <a:moveTo>
                      <a:pt x="233" y="415"/>
                    </a:moveTo>
                    <a:cubicBezTo>
                      <a:pt x="245" y="406"/>
                      <a:pt x="251" y="371"/>
                      <a:pt x="259" y="343"/>
                    </a:cubicBezTo>
                    <a:cubicBezTo>
                      <a:pt x="262" y="330"/>
                      <a:pt x="276" y="304"/>
                      <a:pt x="270" y="292"/>
                    </a:cubicBezTo>
                    <a:cubicBezTo>
                      <a:pt x="264" y="281"/>
                      <a:pt x="250" y="257"/>
                      <a:pt x="243" y="235"/>
                    </a:cubicBezTo>
                    <a:cubicBezTo>
                      <a:pt x="237" y="213"/>
                      <a:pt x="230" y="164"/>
                      <a:pt x="200" y="154"/>
                    </a:cubicBezTo>
                    <a:cubicBezTo>
                      <a:pt x="170" y="144"/>
                      <a:pt x="89" y="99"/>
                      <a:pt x="58" y="84"/>
                    </a:cubicBezTo>
                    <a:cubicBezTo>
                      <a:pt x="26" y="68"/>
                      <a:pt x="0" y="53"/>
                      <a:pt x="8" y="41"/>
                    </a:cubicBezTo>
                    <a:cubicBezTo>
                      <a:pt x="16" y="28"/>
                      <a:pt x="67" y="0"/>
                      <a:pt x="163" y="41"/>
                    </a:cubicBezTo>
                    <a:cubicBezTo>
                      <a:pt x="260" y="81"/>
                      <a:pt x="295" y="114"/>
                      <a:pt x="318" y="175"/>
                    </a:cubicBezTo>
                    <a:cubicBezTo>
                      <a:pt x="341" y="236"/>
                      <a:pt x="327" y="278"/>
                      <a:pt x="309" y="290"/>
                    </a:cubicBezTo>
                    <a:cubicBezTo>
                      <a:pt x="292" y="303"/>
                      <a:pt x="283" y="327"/>
                      <a:pt x="276" y="350"/>
                    </a:cubicBezTo>
                    <a:cubicBezTo>
                      <a:pt x="265" y="384"/>
                      <a:pt x="273" y="401"/>
                      <a:pt x="266" y="407"/>
                    </a:cubicBezTo>
                    <a:cubicBezTo>
                      <a:pt x="258" y="414"/>
                      <a:pt x="233" y="415"/>
                      <a:pt x="233" y="415"/>
                    </a:cubicBezTo>
                  </a:path>
                </a:pathLst>
              </a:custGeom>
              <a:solidFill>
                <a:srgbClr val="FBAF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ṡliḑe">
                <a:extLst>
                  <a:ext uri="{FF2B5EF4-FFF2-40B4-BE49-F238E27FC236}">
                    <a16:creationId xmlns:a16="http://schemas.microsoft.com/office/drawing/2014/main" id="{09EED06C-4A45-45F0-B486-95AF4EE3E148}"/>
                  </a:ext>
                </a:extLst>
              </p:cNvPr>
              <p:cNvSpPr/>
              <p:nvPr/>
            </p:nvSpPr>
            <p:spPr bwMode="auto">
              <a:xfrm>
                <a:off x="1882652" y="1479444"/>
                <a:ext cx="2478" cy="0"/>
              </a:xfrm>
              <a:custGeom>
                <a:avLst/>
                <a:gdLst>
                  <a:gd name="T0" fmla="*/ 1 w 1"/>
                  <a:gd name="T1" fmla="*/ 1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1" y="0"/>
                      <a:pt x="1" y="0"/>
                    </a:cubicBezTo>
                    <a:moveTo>
                      <a:pt x="0" y="0"/>
                    </a:move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ŝḻîḍé">
                <a:extLst>
                  <a:ext uri="{FF2B5EF4-FFF2-40B4-BE49-F238E27FC236}">
                    <a16:creationId xmlns:a16="http://schemas.microsoft.com/office/drawing/2014/main" id="{036EC8EE-F7EF-43BD-B8DE-D0380929F9AE}"/>
                  </a:ext>
                </a:extLst>
              </p:cNvPr>
              <p:cNvSpPr/>
              <p:nvPr/>
            </p:nvSpPr>
            <p:spPr bwMode="auto">
              <a:xfrm>
                <a:off x="1800906" y="1431137"/>
                <a:ext cx="740673" cy="863293"/>
              </a:xfrm>
              <a:custGeom>
                <a:avLst/>
                <a:gdLst>
                  <a:gd name="T0" fmla="*/ 35 w 288"/>
                  <a:gd name="T1" fmla="*/ 0 h 336"/>
                  <a:gd name="T2" fmla="*/ 0 w 288"/>
                  <a:gd name="T3" fmla="*/ 1 h 336"/>
                  <a:gd name="T4" fmla="*/ 32 w 288"/>
                  <a:gd name="T5" fmla="*/ 19 h 336"/>
                  <a:gd name="T6" fmla="*/ 32 w 288"/>
                  <a:gd name="T7" fmla="*/ 19 h 336"/>
                  <a:gd name="T8" fmla="*/ 33 w 288"/>
                  <a:gd name="T9" fmla="*/ 19 h 336"/>
                  <a:gd name="T10" fmla="*/ 33 w 288"/>
                  <a:gd name="T11" fmla="*/ 19 h 336"/>
                  <a:gd name="T12" fmla="*/ 33 w 288"/>
                  <a:gd name="T13" fmla="*/ 19 h 336"/>
                  <a:gd name="T14" fmla="*/ 92 w 288"/>
                  <a:gd name="T15" fmla="*/ 50 h 336"/>
                  <a:gd name="T16" fmla="*/ 221 w 288"/>
                  <a:gd name="T17" fmla="*/ 111 h 336"/>
                  <a:gd name="T18" fmla="*/ 257 w 288"/>
                  <a:gd name="T19" fmla="*/ 185 h 336"/>
                  <a:gd name="T20" fmla="*/ 247 w 288"/>
                  <a:gd name="T21" fmla="*/ 230 h 336"/>
                  <a:gd name="T22" fmla="*/ 247 w 288"/>
                  <a:gd name="T23" fmla="*/ 230 h 336"/>
                  <a:gd name="T24" fmla="*/ 246 w 288"/>
                  <a:gd name="T25" fmla="*/ 232 h 336"/>
                  <a:gd name="T26" fmla="*/ 246 w 288"/>
                  <a:gd name="T27" fmla="*/ 234 h 336"/>
                  <a:gd name="T28" fmla="*/ 245 w 288"/>
                  <a:gd name="T29" fmla="*/ 243 h 336"/>
                  <a:gd name="T30" fmla="*/ 245 w 288"/>
                  <a:gd name="T31" fmla="*/ 246 h 336"/>
                  <a:gd name="T32" fmla="*/ 229 w 288"/>
                  <a:gd name="T33" fmla="*/ 328 h 336"/>
                  <a:gd name="T34" fmla="*/ 230 w 288"/>
                  <a:gd name="T35" fmla="*/ 336 h 336"/>
                  <a:gd name="T36" fmla="*/ 233 w 288"/>
                  <a:gd name="T37" fmla="*/ 336 h 336"/>
                  <a:gd name="T38" fmla="*/ 244 w 288"/>
                  <a:gd name="T39" fmla="*/ 336 h 336"/>
                  <a:gd name="T40" fmla="*/ 244 w 288"/>
                  <a:gd name="T41" fmla="*/ 336 h 336"/>
                  <a:gd name="T42" fmla="*/ 251 w 288"/>
                  <a:gd name="T43" fmla="*/ 285 h 336"/>
                  <a:gd name="T44" fmla="*/ 284 w 288"/>
                  <a:gd name="T45" fmla="*/ 225 h 336"/>
                  <a:gd name="T46" fmla="*/ 287 w 288"/>
                  <a:gd name="T47" fmla="*/ 224 h 336"/>
                  <a:gd name="T48" fmla="*/ 284 w 288"/>
                  <a:gd name="T49" fmla="*/ 170 h 336"/>
                  <a:gd name="T50" fmla="*/ 177 w 288"/>
                  <a:gd name="T51" fmla="*/ 30 h 336"/>
                  <a:gd name="T52" fmla="*/ 35 w 288"/>
                  <a:gd name="T5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336">
                    <a:moveTo>
                      <a:pt x="35" y="0"/>
                    </a:moveTo>
                    <a:cubicBezTo>
                      <a:pt x="23" y="0"/>
                      <a:pt x="12" y="0"/>
                      <a:pt x="0" y="1"/>
                    </a:cubicBezTo>
                    <a:cubicBezTo>
                      <a:pt x="9" y="7"/>
                      <a:pt x="20" y="13"/>
                      <a:pt x="32" y="19"/>
                    </a:cubicBezTo>
                    <a:cubicBezTo>
                      <a:pt x="32" y="19"/>
                      <a:pt x="32" y="19"/>
                      <a:pt x="32" y="19"/>
                    </a:cubicBezTo>
                    <a:cubicBezTo>
                      <a:pt x="32" y="19"/>
                      <a:pt x="32" y="19"/>
                      <a:pt x="33" y="19"/>
                    </a:cubicBezTo>
                    <a:cubicBezTo>
                      <a:pt x="33" y="19"/>
                      <a:pt x="33" y="19"/>
                      <a:pt x="33" y="19"/>
                    </a:cubicBezTo>
                    <a:cubicBezTo>
                      <a:pt x="33" y="19"/>
                      <a:pt x="33" y="19"/>
                      <a:pt x="33" y="19"/>
                    </a:cubicBezTo>
                    <a:cubicBezTo>
                      <a:pt x="46" y="25"/>
                      <a:pt x="69" y="37"/>
                      <a:pt x="92" y="50"/>
                    </a:cubicBezTo>
                    <a:cubicBezTo>
                      <a:pt x="150" y="56"/>
                      <a:pt x="187" y="78"/>
                      <a:pt x="221" y="111"/>
                    </a:cubicBezTo>
                    <a:cubicBezTo>
                      <a:pt x="249" y="138"/>
                      <a:pt x="255" y="158"/>
                      <a:pt x="257" y="185"/>
                    </a:cubicBezTo>
                    <a:cubicBezTo>
                      <a:pt x="258" y="200"/>
                      <a:pt x="250" y="217"/>
                      <a:pt x="247" y="230"/>
                    </a:cubicBezTo>
                    <a:cubicBezTo>
                      <a:pt x="247" y="230"/>
                      <a:pt x="247" y="230"/>
                      <a:pt x="247" y="230"/>
                    </a:cubicBezTo>
                    <a:cubicBezTo>
                      <a:pt x="247" y="231"/>
                      <a:pt x="246" y="231"/>
                      <a:pt x="246" y="232"/>
                    </a:cubicBezTo>
                    <a:cubicBezTo>
                      <a:pt x="246" y="233"/>
                      <a:pt x="246" y="234"/>
                      <a:pt x="246" y="234"/>
                    </a:cubicBezTo>
                    <a:cubicBezTo>
                      <a:pt x="246" y="237"/>
                      <a:pt x="246" y="240"/>
                      <a:pt x="245" y="243"/>
                    </a:cubicBezTo>
                    <a:cubicBezTo>
                      <a:pt x="245" y="244"/>
                      <a:pt x="245" y="245"/>
                      <a:pt x="245" y="246"/>
                    </a:cubicBezTo>
                    <a:cubicBezTo>
                      <a:pt x="245" y="261"/>
                      <a:pt x="236" y="302"/>
                      <a:pt x="229" y="328"/>
                    </a:cubicBezTo>
                    <a:cubicBezTo>
                      <a:pt x="229" y="331"/>
                      <a:pt x="230" y="333"/>
                      <a:pt x="230" y="336"/>
                    </a:cubicBezTo>
                    <a:cubicBezTo>
                      <a:pt x="231" y="336"/>
                      <a:pt x="232" y="336"/>
                      <a:pt x="233" y="336"/>
                    </a:cubicBezTo>
                    <a:cubicBezTo>
                      <a:pt x="237" y="336"/>
                      <a:pt x="240" y="336"/>
                      <a:pt x="244" y="336"/>
                    </a:cubicBezTo>
                    <a:cubicBezTo>
                      <a:pt x="244" y="336"/>
                      <a:pt x="244" y="336"/>
                      <a:pt x="244" y="336"/>
                    </a:cubicBezTo>
                    <a:cubicBezTo>
                      <a:pt x="245" y="327"/>
                      <a:pt x="242" y="311"/>
                      <a:pt x="251" y="285"/>
                    </a:cubicBezTo>
                    <a:cubicBezTo>
                      <a:pt x="258" y="262"/>
                      <a:pt x="267" y="238"/>
                      <a:pt x="284" y="225"/>
                    </a:cubicBezTo>
                    <a:cubicBezTo>
                      <a:pt x="285" y="225"/>
                      <a:pt x="286" y="224"/>
                      <a:pt x="287" y="224"/>
                    </a:cubicBezTo>
                    <a:cubicBezTo>
                      <a:pt x="288" y="205"/>
                      <a:pt x="287" y="187"/>
                      <a:pt x="284" y="170"/>
                    </a:cubicBezTo>
                    <a:cubicBezTo>
                      <a:pt x="266" y="112"/>
                      <a:pt x="231" y="58"/>
                      <a:pt x="177" y="30"/>
                    </a:cubicBezTo>
                    <a:cubicBezTo>
                      <a:pt x="133" y="7"/>
                      <a:pt x="84" y="0"/>
                      <a:pt x="35" y="0"/>
                    </a:cubicBezTo>
                  </a:path>
                </a:pathLst>
              </a:custGeom>
              <a:solidFill>
                <a:srgbClr val="E19D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ļíďè">
                <a:extLst>
                  <a:ext uri="{FF2B5EF4-FFF2-40B4-BE49-F238E27FC236}">
                    <a16:creationId xmlns:a16="http://schemas.microsoft.com/office/drawing/2014/main" id="{6EDE1E86-CE87-4687-8635-45BD037D28CA}"/>
                  </a:ext>
                </a:extLst>
              </p:cNvPr>
              <p:cNvSpPr/>
              <p:nvPr/>
            </p:nvSpPr>
            <p:spPr bwMode="auto">
              <a:xfrm>
                <a:off x="1512317" y="1536417"/>
                <a:ext cx="954949" cy="812512"/>
              </a:xfrm>
              <a:custGeom>
                <a:avLst/>
                <a:gdLst>
                  <a:gd name="T0" fmla="*/ 327 w 371"/>
                  <a:gd name="T1" fmla="*/ 315 h 316"/>
                  <a:gd name="T2" fmla="*/ 329 w 371"/>
                  <a:gd name="T3" fmla="*/ 206 h 316"/>
                  <a:gd name="T4" fmla="*/ 304 w 371"/>
                  <a:gd name="T5" fmla="*/ 170 h 316"/>
                  <a:gd name="T6" fmla="*/ 288 w 371"/>
                  <a:gd name="T7" fmla="*/ 154 h 316"/>
                  <a:gd name="T8" fmla="*/ 196 w 371"/>
                  <a:gd name="T9" fmla="*/ 87 h 316"/>
                  <a:gd name="T10" fmla="*/ 65 w 371"/>
                  <a:gd name="T11" fmla="*/ 88 h 316"/>
                  <a:gd name="T12" fmla="*/ 2 w 371"/>
                  <a:gd name="T13" fmla="*/ 66 h 316"/>
                  <a:gd name="T14" fmla="*/ 129 w 371"/>
                  <a:gd name="T15" fmla="*/ 8 h 316"/>
                  <a:gd name="T16" fmla="*/ 333 w 371"/>
                  <a:gd name="T17" fmla="*/ 70 h 316"/>
                  <a:gd name="T18" fmla="*/ 369 w 371"/>
                  <a:gd name="T19" fmla="*/ 144 h 316"/>
                  <a:gd name="T20" fmla="*/ 357 w 371"/>
                  <a:gd name="T21" fmla="*/ 202 h 316"/>
                  <a:gd name="T22" fmla="*/ 336 w 371"/>
                  <a:gd name="T23" fmla="*/ 307 h 316"/>
                  <a:gd name="T24" fmla="*/ 327 w 371"/>
                  <a:gd name="T25"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316">
                    <a:moveTo>
                      <a:pt x="327" y="315"/>
                    </a:moveTo>
                    <a:cubicBezTo>
                      <a:pt x="333" y="302"/>
                      <a:pt x="328" y="220"/>
                      <a:pt x="329" y="206"/>
                    </a:cubicBezTo>
                    <a:cubicBezTo>
                      <a:pt x="330" y="192"/>
                      <a:pt x="315" y="177"/>
                      <a:pt x="304" y="170"/>
                    </a:cubicBezTo>
                    <a:cubicBezTo>
                      <a:pt x="294" y="163"/>
                      <a:pt x="304" y="170"/>
                      <a:pt x="288" y="154"/>
                    </a:cubicBezTo>
                    <a:cubicBezTo>
                      <a:pt x="272" y="138"/>
                      <a:pt x="228" y="91"/>
                      <a:pt x="196" y="87"/>
                    </a:cubicBezTo>
                    <a:cubicBezTo>
                      <a:pt x="154" y="82"/>
                      <a:pt x="100" y="87"/>
                      <a:pt x="65" y="88"/>
                    </a:cubicBezTo>
                    <a:cubicBezTo>
                      <a:pt x="30" y="88"/>
                      <a:pt x="0" y="80"/>
                      <a:pt x="2" y="66"/>
                    </a:cubicBezTo>
                    <a:cubicBezTo>
                      <a:pt x="3" y="51"/>
                      <a:pt x="25" y="16"/>
                      <a:pt x="129" y="8"/>
                    </a:cubicBezTo>
                    <a:cubicBezTo>
                      <a:pt x="233" y="0"/>
                      <a:pt x="286" y="25"/>
                      <a:pt x="333" y="70"/>
                    </a:cubicBezTo>
                    <a:cubicBezTo>
                      <a:pt x="361" y="97"/>
                      <a:pt x="367" y="117"/>
                      <a:pt x="369" y="144"/>
                    </a:cubicBezTo>
                    <a:cubicBezTo>
                      <a:pt x="371" y="165"/>
                      <a:pt x="355" y="188"/>
                      <a:pt x="357" y="202"/>
                    </a:cubicBezTo>
                    <a:cubicBezTo>
                      <a:pt x="360" y="217"/>
                      <a:pt x="339" y="298"/>
                      <a:pt x="336" y="307"/>
                    </a:cubicBezTo>
                    <a:cubicBezTo>
                      <a:pt x="332" y="316"/>
                      <a:pt x="327" y="315"/>
                      <a:pt x="327" y="315"/>
                    </a:cubicBezTo>
                  </a:path>
                </a:pathLst>
              </a:custGeom>
              <a:solidFill>
                <a:srgbClr val="FBAF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sḻíḍè">
                <a:extLst>
                  <a:ext uri="{FF2B5EF4-FFF2-40B4-BE49-F238E27FC236}">
                    <a16:creationId xmlns:a16="http://schemas.microsoft.com/office/drawing/2014/main" id="{63C03A9F-6C01-4882-888F-CF533F755108}"/>
                  </a:ext>
                </a:extLst>
              </p:cNvPr>
              <p:cNvSpPr/>
              <p:nvPr/>
            </p:nvSpPr>
            <p:spPr bwMode="auto">
              <a:xfrm>
                <a:off x="1690672" y="1754407"/>
                <a:ext cx="743151" cy="300977"/>
              </a:xfrm>
              <a:custGeom>
                <a:avLst/>
                <a:gdLst>
                  <a:gd name="T0" fmla="*/ 288 w 289"/>
                  <a:gd name="T1" fmla="*/ 117 h 117"/>
                  <a:gd name="T2" fmla="*/ 288 w 289"/>
                  <a:gd name="T3" fmla="*/ 117 h 117"/>
                  <a:gd name="T4" fmla="*/ 288 w 289"/>
                  <a:gd name="T5" fmla="*/ 117 h 117"/>
                  <a:gd name="T6" fmla="*/ 288 w 289"/>
                  <a:gd name="T7" fmla="*/ 117 h 117"/>
                  <a:gd name="T8" fmla="*/ 288 w 289"/>
                  <a:gd name="T9" fmla="*/ 117 h 117"/>
                  <a:gd name="T10" fmla="*/ 288 w 289"/>
                  <a:gd name="T11" fmla="*/ 117 h 117"/>
                  <a:gd name="T12" fmla="*/ 288 w 289"/>
                  <a:gd name="T13" fmla="*/ 117 h 117"/>
                  <a:gd name="T14" fmla="*/ 288 w 289"/>
                  <a:gd name="T15" fmla="*/ 117 h 117"/>
                  <a:gd name="T16" fmla="*/ 288 w 289"/>
                  <a:gd name="T17" fmla="*/ 117 h 117"/>
                  <a:gd name="T18" fmla="*/ 288 w 289"/>
                  <a:gd name="T19" fmla="*/ 117 h 117"/>
                  <a:gd name="T20" fmla="*/ 288 w 289"/>
                  <a:gd name="T21" fmla="*/ 117 h 117"/>
                  <a:gd name="T22" fmla="*/ 288 w 289"/>
                  <a:gd name="T23" fmla="*/ 117 h 117"/>
                  <a:gd name="T24" fmla="*/ 288 w 289"/>
                  <a:gd name="T25" fmla="*/ 117 h 117"/>
                  <a:gd name="T26" fmla="*/ 288 w 289"/>
                  <a:gd name="T27" fmla="*/ 117 h 117"/>
                  <a:gd name="T28" fmla="*/ 288 w 289"/>
                  <a:gd name="T29" fmla="*/ 117 h 117"/>
                  <a:gd name="T30" fmla="*/ 288 w 289"/>
                  <a:gd name="T31" fmla="*/ 117 h 117"/>
                  <a:gd name="T32" fmla="*/ 288 w 289"/>
                  <a:gd name="T33" fmla="*/ 117 h 117"/>
                  <a:gd name="T34" fmla="*/ 288 w 289"/>
                  <a:gd name="T35" fmla="*/ 117 h 117"/>
                  <a:gd name="T36" fmla="*/ 288 w 289"/>
                  <a:gd name="T37" fmla="*/ 117 h 117"/>
                  <a:gd name="T38" fmla="*/ 288 w 289"/>
                  <a:gd name="T39" fmla="*/ 117 h 117"/>
                  <a:gd name="T40" fmla="*/ 288 w 289"/>
                  <a:gd name="T41" fmla="*/ 117 h 117"/>
                  <a:gd name="T42" fmla="*/ 289 w 289"/>
                  <a:gd name="T43" fmla="*/ 106 h 117"/>
                  <a:gd name="T44" fmla="*/ 288 w 289"/>
                  <a:gd name="T45" fmla="*/ 117 h 117"/>
                  <a:gd name="T46" fmla="*/ 289 w 289"/>
                  <a:gd name="T47" fmla="*/ 106 h 117"/>
                  <a:gd name="T48" fmla="*/ 289 w 289"/>
                  <a:gd name="T49" fmla="*/ 106 h 117"/>
                  <a:gd name="T50" fmla="*/ 0 w 289"/>
                  <a:gd name="T51" fmla="*/ 2 h 117"/>
                  <a:gd name="T52" fmla="*/ 0 w 289"/>
                  <a:gd name="T53" fmla="*/ 2 h 117"/>
                  <a:gd name="T54" fmla="*/ 0 w 289"/>
                  <a:gd name="T55" fmla="*/ 2 h 117"/>
                  <a:gd name="T56" fmla="*/ 2 w 289"/>
                  <a:gd name="T57" fmla="*/ 2 h 117"/>
                  <a:gd name="T58" fmla="*/ 1 w 289"/>
                  <a:gd name="T59" fmla="*/ 2 h 117"/>
                  <a:gd name="T60" fmla="*/ 2 w 289"/>
                  <a:gd name="T61" fmla="*/ 2 h 117"/>
                  <a:gd name="T62" fmla="*/ 127 w 289"/>
                  <a:gd name="T63" fmla="*/ 2 h 117"/>
                  <a:gd name="T64" fmla="*/ 127 w 289"/>
                  <a:gd name="T65" fmla="*/ 2 h 117"/>
                  <a:gd name="T66" fmla="*/ 127 w 289"/>
                  <a:gd name="T67" fmla="*/ 2 h 117"/>
                  <a:gd name="T68" fmla="*/ 126 w 289"/>
                  <a:gd name="T69" fmla="*/ 2 h 117"/>
                  <a:gd name="T70" fmla="*/ 127 w 289"/>
                  <a:gd name="T71" fmla="*/ 2 h 117"/>
                  <a:gd name="T72" fmla="*/ 126 w 289"/>
                  <a:gd name="T73" fmla="*/ 2 h 117"/>
                  <a:gd name="T74" fmla="*/ 126 w 289"/>
                  <a:gd name="T75" fmla="*/ 2 h 117"/>
                  <a:gd name="T76" fmla="*/ 126 w 289"/>
                  <a:gd name="T77" fmla="*/ 2 h 117"/>
                  <a:gd name="T78" fmla="*/ 126 w 289"/>
                  <a:gd name="T79" fmla="*/ 2 h 117"/>
                  <a:gd name="T80" fmla="*/ 82 w 289"/>
                  <a:gd name="T81" fmla="*/ 0 h 117"/>
                  <a:gd name="T82" fmla="*/ 19 w 289"/>
                  <a:gd name="T83" fmla="*/ 2 h 117"/>
                  <a:gd name="T84" fmla="*/ 82 w 289"/>
                  <a:gd name="T85" fmla="*/ 0 h 117"/>
                  <a:gd name="T86" fmla="*/ 82 w 289"/>
                  <a:gd name="T87" fmla="*/ 0 h 117"/>
                  <a:gd name="T88" fmla="*/ 82 w 289"/>
                  <a:gd name="T89" fmla="*/ 0 h 117"/>
                  <a:gd name="T90" fmla="*/ 82 w 289"/>
                  <a:gd name="T91" fmla="*/ 0 h 117"/>
                  <a:gd name="T92" fmla="*/ 82 w 289"/>
                  <a:gd name="T9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9" h="117">
                    <a:moveTo>
                      <a:pt x="288" y="117"/>
                    </a:moveTo>
                    <a:cubicBezTo>
                      <a:pt x="288" y="117"/>
                      <a:pt x="288" y="117"/>
                      <a:pt x="288" y="117"/>
                    </a:cubicBezTo>
                    <a:cubicBezTo>
                      <a:pt x="288" y="117"/>
                      <a:pt x="288" y="117"/>
                      <a:pt x="288" y="117"/>
                    </a:cubicBezTo>
                    <a:cubicBezTo>
                      <a:pt x="288" y="117"/>
                      <a:pt x="288" y="117"/>
                      <a:pt x="288" y="117"/>
                    </a:cubicBezTo>
                    <a:cubicBezTo>
                      <a:pt x="288" y="117"/>
                      <a:pt x="288" y="117"/>
                      <a:pt x="288" y="117"/>
                    </a:cubicBezTo>
                    <a:cubicBezTo>
                      <a:pt x="288" y="117"/>
                      <a:pt x="288" y="117"/>
                      <a:pt x="288" y="117"/>
                    </a:cubicBezTo>
                    <a:moveTo>
                      <a:pt x="288" y="117"/>
                    </a:moveTo>
                    <a:cubicBezTo>
                      <a:pt x="288" y="117"/>
                      <a:pt x="288" y="117"/>
                      <a:pt x="288" y="117"/>
                    </a:cubicBezTo>
                    <a:cubicBezTo>
                      <a:pt x="288" y="117"/>
                      <a:pt x="288" y="117"/>
                      <a:pt x="288" y="117"/>
                    </a:cubicBezTo>
                    <a:moveTo>
                      <a:pt x="288" y="117"/>
                    </a:moveTo>
                    <a:cubicBezTo>
                      <a:pt x="288" y="117"/>
                      <a:pt x="288" y="117"/>
                      <a:pt x="288" y="117"/>
                    </a:cubicBezTo>
                    <a:cubicBezTo>
                      <a:pt x="288" y="117"/>
                      <a:pt x="288" y="117"/>
                      <a:pt x="288" y="117"/>
                    </a:cubicBezTo>
                    <a:moveTo>
                      <a:pt x="288" y="117"/>
                    </a:moveTo>
                    <a:cubicBezTo>
                      <a:pt x="288" y="117"/>
                      <a:pt x="288" y="117"/>
                      <a:pt x="288" y="117"/>
                    </a:cubicBezTo>
                    <a:cubicBezTo>
                      <a:pt x="288" y="117"/>
                      <a:pt x="288" y="117"/>
                      <a:pt x="288" y="117"/>
                    </a:cubicBezTo>
                    <a:moveTo>
                      <a:pt x="288" y="117"/>
                    </a:moveTo>
                    <a:cubicBezTo>
                      <a:pt x="288" y="117"/>
                      <a:pt x="288" y="117"/>
                      <a:pt x="288" y="117"/>
                    </a:cubicBezTo>
                    <a:cubicBezTo>
                      <a:pt x="288" y="117"/>
                      <a:pt x="288" y="117"/>
                      <a:pt x="288" y="117"/>
                    </a:cubicBezTo>
                    <a:moveTo>
                      <a:pt x="288" y="117"/>
                    </a:moveTo>
                    <a:cubicBezTo>
                      <a:pt x="288" y="117"/>
                      <a:pt x="288" y="117"/>
                      <a:pt x="288" y="117"/>
                    </a:cubicBezTo>
                    <a:cubicBezTo>
                      <a:pt x="288" y="117"/>
                      <a:pt x="288" y="117"/>
                      <a:pt x="288" y="117"/>
                    </a:cubicBezTo>
                    <a:moveTo>
                      <a:pt x="289" y="106"/>
                    </a:moveTo>
                    <a:cubicBezTo>
                      <a:pt x="288" y="110"/>
                      <a:pt x="288" y="114"/>
                      <a:pt x="288" y="117"/>
                    </a:cubicBezTo>
                    <a:cubicBezTo>
                      <a:pt x="288" y="114"/>
                      <a:pt x="288" y="110"/>
                      <a:pt x="289" y="106"/>
                    </a:cubicBezTo>
                    <a:cubicBezTo>
                      <a:pt x="289" y="106"/>
                      <a:pt x="289" y="106"/>
                      <a:pt x="289" y="106"/>
                    </a:cubicBezTo>
                    <a:moveTo>
                      <a:pt x="0" y="2"/>
                    </a:moveTo>
                    <a:cubicBezTo>
                      <a:pt x="0" y="2"/>
                      <a:pt x="0" y="2"/>
                      <a:pt x="0" y="2"/>
                    </a:cubicBezTo>
                    <a:cubicBezTo>
                      <a:pt x="0" y="2"/>
                      <a:pt x="0" y="2"/>
                      <a:pt x="0" y="2"/>
                    </a:cubicBezTo>
                    <a:moveTo>
                      <a:pt x="2" y="2"/>
                    </a:moveTo>
                    <a:cubicBezTo>
                      <a:pt x="1" y="2"/>
                      <a:pt x="1" y="2"/>
                      <a:pt x="1" y="2"/>
                    </a:cubicBezTo>
                    <a:cubicBezTo>
                      <a:pt x="1" y="2"/>
                      <a:pt x="1" y="2"/>
                      <a:pt x="2" y="2"/>
                    </a:cubicBezTo>
                    <a:moveTo>
                      <a:pt x="127" y="2"/>
                    </a:moveTo>
                    <a:cubicBezTo>
                      <a:pt x="127" y="2"/>
                      <a:pt x="127" y="2"/>
                      <a:pt x="127" y="2"/>
                    </a:cubicBezTo>
                    <a:cubicBezTo>
                      <a:pt x="127" y="2"/>
                      <a:pt x="127" y="2"/>
                      <a:pt x="127" y="2"/>
                    </a:cubicBezTo>
                    <a:moveTo>
                      <a:pt x="126" y="2"/>
                    </a:moveTo>
                    <a:cubicBezTo>
                      <a:pt x="126" y="2"/>
                      <a:pt x="127" y="2"/>
                      <a:pt x="127" y="2"/>
                    </a:cubicBezTo>
                    <a:cubicBezTo>
                      <a:pt x="127" y="2"/>
                      <a:pt x="126" y="2"/>
                      <a:pt x="126" y="2"/>
                    </a:cubicBezTo>
                    <a:moveTo>
                      <a:pt x="126" y="2"/>
                    </a:moveTo>
                    <a:cubicBezTo>
                      <a:pt x="126" y="2"/>
                      <a:pt x="126" y="2"/>
                      <a:pt x="126" y="2"/>
                    </a:cubicBezTo>
                    <a:cubicBezTo>
                      <a:pt x="126" y="2"/>
                      <a:pt x="126" y="2"/>
                      <a:pt x="126" y="2"/>
                    </a:cubicBezTo>
                    <a:moveTo>
                      <a:pt x="82" y="0"/>
                    </a:moveTo>
                    <a:cubicBezTo>
                      <a:pt x="60" y="0"/>
                      <a:pt x="38" y="1"/>
                      <a:pt x="19" y="2"/>
                    </a:cubicBezTo>
                    <a:cubicBezTo>
                      <a:pt x="38" y="1"/>
                      <a:pt x="60" y="0"/>
                      <a:pt x="82" y="0"/>
                    </a:cubicBezTo>
                    <a:moveTo>
                      <a:pt x="82" y="0"/>
                    </a:moveTo>
                    <a:cubicBezTo>
                      <a:pt x="82" y="0"/>
                      <a:pt x="82" y="0"/>
                      <a:pt x="82" y="0"/>
                    </a:cubicBezTo>
                    <a:cubicBezTo>
                      <a:pt x="82" y="0"/>
                      <a:pt x="82" y="0"/>
                      <a:pt x="82" y="0"/>
                    </a:cubicBezTo>
                    <a:cubicBezTo>
                      <a:pt x="82" y="0"/>
                      <a:pt x="82" y="0"/>
                      <a:pt x="8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ḷíḓé">
                <a:extLst>
                  <a:ext uri="{FF2B5EF4-FFF2-40B4-BE49-F238E27FC236}">
                    <a16:creationId xmlns:a16="http://schemas.microsoft.com/office/drawing/2014/main" id="{0E15725F-4188-4595-A083-247D7E3A4AA3}"/>
                  </a:ext>
                </a:extLst>
              </p:cNvPr>
              <p:cNvSpPr/>
              <p:nvPr/>
            </p:nvSpPr>
            <p:spPr bwMode="auto">
              <a:xfrm>
                <a:off x="2431347" y="2021945"/>
                <a:ext cx="4953" cy="40872"/>
              </a:xfrm>
              <a:custGeom>
                <a:avLst/>
                <a:gdLst>
                  <a:gd name="T0" fmla="*/ 0 w 2"/>
                  <a:gd name="T1" fmla="*/ 13 h 16"/>
                  <a:gd name="T2" fmla="*/ 0 w 2"/>
                  <a:gd name="T3" fmla="*/ 13 h 16"/>
                  <a:gd name="T4" fmla="*/ 0 w 2"/>
                  <a:gd name="T5" fmla="*/ 16 h 16"/>
                  <a:gd name="T6" fmla="*/ 0 w 2"/>
                  <a:gd name="T7" fmla="*/ 13 h 16"/>
                  <a:gd name="T8" fmla="*/ 2 w 2"/>
                  <a:gd name="T9" fmla="*/ 0 h 16"/>
                  <a:gd name="T10" fmla="*/ 1 w 2"/>
                  <a:gd name="T11" fmla="*/ 2 h 16"/>
                  <a:gd name="T12" fmla="*/ 1 w 2"/>
                  <a:gd name="T13" fmla="*/ 2 h 16"/>
                  <a:gd name="T14" fmla="*/ 2 w 2"/>
                  <a:gd name="T15" fmla="*/ 0 h 16"/>
                  <a:gd name="T16" fmla="*/ 2 w 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6">
                    <a:moveTo>
                      <a:pt x="0" y="13"/>
                    </a:moveTo>
                    <a:cubicBezTo>
                      <a:pt x="0" y="13"/>
                      <a:pt x="0" y="13"/>
                      <a:pt x="0" y="13"/>
                    </a:cubicBezTo>
                    <a:cubicBezTo>
                      <a:pt x="0" y="14"/>
                      <a:pt x="0" y="15"/>
                      <a:pt x="0" y="16"/>
                    </a:cubicBezTo>
                    <a:cubicBezTo>
                      <a:pt x="0" y="15"/>
                      <a:pt x="0" y="14"/>
                      <a:pt x="0" y="13"/>
                    </a:cubicBezTo>
                    <a:moveTo>
                      <a:pt x="2" y="0"/>
                    </a:moveTo>
                    <a:cubicBezTo>
                      <a:pt x="2" y="1"/>
                      <a:pt x="1" y="1"/>
                      <a:pt x="1" y="2"/>
                    </a:cubicBezTo>
                    <a:cubicBezTo>
                      <a:pt x="1" y="2"/>
                      <a:pt x="1" y="2"/>
                      <a:pt x="1" y="2"/>
                    </a:cubicBezTo>
                    <a:cubicBezTo>
                      <a:pt x="1" y="1"/>
                      <a:pt x="2" y="1"/>
                      <a:pt x="2" y="0"/>
                    </a:cubicBezTo>
                    <a:cubicBezTo>
                      <a:pt x="2" y="0"/>
                      <a:pt x="2" y="0"/>
                      <a:pt x="2" y="0"/>
                    </a:cubicBezTo>
                  </a:path>
                </a:pathLst>
              </a:custGeom>
              <a:solidFill>
                <a:srgbClr val="CA8D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ṣļídè">
                <a:extLst>
                  <a:ext uri="{FF2B5EF4-FFF2-40B4-BE49-F238E27FC236}">
                    <a16:creationId xmlns:a16="http://schemas.microsoft.com/office/drawing/2014/main" id="{B6AEE357-7E24-4081-BD6E-0FC3D48E4315}"/>
                  </a:ext>
                </a:extLst>
              </p:cNvPr>
              <p:cNvSpPr/>
              <p:nvPr/>
            </p:nvSpPr>
            <p:spPr bwMode="auto">
              <a:xfrm>
                <a:off x="1633697" y="1701149"/>
                <a:ext cx="802602" cy="572226"/>
              </a:xfrm>
              <a:custGeom>
                <a:avLst/>
                <a:gdLst>
                  <a:gd name="T0" fmla="*/ 101 w 312"/>
                  <a:gd name="T1" fmla="*/ 0 h 223"/>
                  <a:gd name="T2" fmla="*/ 86 w 312"/>
                  <a:gd name="T3" fmla="*/ 1 h 223"/>
                  <a:gd name="T4" fmla="*/ 0 w 312"/>
                  <a:gd name="T5" fmla="*/ 23 h 223"/>
                  <a:gd name="T6" fmla="*/ 14 w 312"/>
                  <a:gd name="T7" fmla="*/ 24 h 223"/>
                  <a:gd name="T8" fmla="*/ 18 w 312"/>
                  <a:gd name="T9" fmla="*/ 24 h 223"/>
                  <a:gd name="T10" fmla="*/ 22 w 312"/>
                  <a:gd name="T11" fmla="*/ 23 h 223"/>
                  <a:gd name="T12" fmla="*/ 22 w 312"/>
                  <a:gd name="T13" fmla="*/ 23 h 223"/>
                  <a:gd name="T14" fmla="*/ 23 w 312"/>
                  <a:gd name="T15" fmla="*/ 23 h 223"/>
                  <a:gd name="T16" fmla="*/ 24 w 312"/>
                  <a:gd name="T17" fmla="*/ 23 h 223"/>
                  <a:gd name="T18" fmla="*/ 41 w 312"/>
                  <a:gd name="T19" fmla="*/ 23 h 223"/>
                  <a:gd name="T20" fmla="*/ 104 w 312"/>
                  <a:gd name="T21" fmla="*/ 21 h 223"/>
                  <a:gd name="T22" fmla="*/ 104 w 312"/>
                  <a:gd name="T23" fmla="*/ 21 h 223"/>
                  <a:gd name="T24" fmla="*/ 104 w 312"/>
                  <a:gd name="T25" fmla="*/ 21 h 223"/>
                  <a:gd name="T26" fmla="*/ 104 w 312"/>
                  <a:gd name="T27" fmla="*/ 21 h 223"/>
                  <a:gd name="T28" fmla="*/ 104 w 312"/>
                  <a:gd name="T29" fmla="*/ 21 h 223"/>
                  <a:gd name="T30" fmla="*/ 148 w 312"/>
                  <a:gd name="T31" fmla="*/ 23 h 223"/>
                  <a:gd name="T32" fmla="*/ 148 w 312"/>
                  <a:gd name="T33" fmla="*/ 23 h 223"/>
                  <a:gd name="T34" fmla="*/ 148 w 312"/>
                  <a:gd name="T35" fmla="*/ 23 h 223"/>
                  <a:gd name="T36" fmla="*/ 149 w 312"/>
                  <a:gd name="T37" fmla="*/ 23 h 223"/>
                  <a:gd name="T38" fmla="*/ 149 w 312"/>
                  <a:gd name="T39" fmla="*/ 23 h 223"/>
                  <a:gd name="T40" fmla="*/ 149 w 312"/>
                  <a:gd name="T41" fmla="*/ 23 h 223"/>
                  <a:gd name="T42" fmla="*/ 149 w 312"/>
                  <a:gd name="T43" fmla="*/ 23 h 223"/>
                  <a:gd name="T44" fmla="*/ 160 w 312"/>
                  <a:gd name="T45" fmla="*/ 26 h 223"/>
                  <a:gd name="T46" fmla="*/ 278 w 312"/>
                  <a:gd name="T47" fmla="*/ 97 h 223"/>
                  <a:gd name="T48" fmla="*/ 280 w 312"/>
                  <a:gd name="T49" fmla="*/ 131 h 223"/>
                  <a:gd name="T50" fmla="*/ 282 w 312"/>
                  <a:gd name="T51" fmla="*/ 141 h 223"/>
                  <a:gd name="T52" fmla="*/ 282 w 312"/>
                  <a:gd name="T53" fmla="*/ 142 h 223"/>
                  <a:gd name="T54" fmla="*/ 282 w 312"/>
                  <a:gd name="T55" fmla="*/ 146 h 223"/>
                  <a:gd name="T56" fmla="*/ 282 w 312"/>
                  <a:gd name="T57" fmla="*/ 146 h 223"/>
                  <a:gd name="T58" fmla="*/ 294 w 312"/>
                  <a:gd name="T59" fmla="*/ 223 h 223"/>
                  <a:gd name="T60" fmla="*/ 310 w 312"/>
                  <a:gd name="T61" fmla="*/ 141 h 223"/>
                  <a:gd name="T62" fmla="*/ 310 w 312"/>
                  <a:gd name="T63" fmla="*/ 138 h 223"/>
                  <a:gd name="T64" fmla="*/ 310 w 312"/>
                  <a:gd name="T65" fmla="*/ 138 h 223"/>
                  <a:gd name="T66" fmla="*/ 310 w 312"/>
                  <a:gd name="T67" fmla="*/ 138 h 223"/>
                  <a:gd name="T68" fmla="*/ 310 w 312"/>
                  <a:gd name="T69" fmla="*/ 138 h 223"/>
                  <a:gd name="T70" fmla="*/ 310 w 312"/>
                  <a:gd name="T71" fmla="*/ 138 h 223"/>
                  <a:gd name="T72" fmla="*/ 310 w 312"/>
                  <a:gd name="T73" fmla="*/ 138 h 223"/>
                  <a:gd name="T74" fmla="*/ 310 w 312"/>
                  <a:gd name="T75" fmla="*/ 138 h 223"/>
                  <a:gd name="T76" fmla="*/ 310 w 312"/>
                  <a:gd name="T77" fmla="*/ 138 h 223"/>
                  <a:gd name="T78" fmla="*/ 310 w 312"/>
                  <a:gd name="T79" fmla="*/ 138 h 223"/>
                  <a:gd name="T80" fmla="*/ 310 w 312"/>
                  <a:gd name="T81" fmla="*/ 138 h 223"/>
                  <a:gd name="T82" fmla="*/ 310 w 312"/>
                  <a:gd name="T83" fmla="*/ 138 h 223"/>
                  <a:gd name="T84" fmla="*/ 310 w 312"/>
                  <a:gd name="T85" fmla="*/ 138 h 223"/>
                  <a:gd name="T86" fmla="*/ 310 w 312"/>
                  <a:gd name="T87" fmla="*/ 138 h 223"/>
                  <a:gd name="T88" fmla="*/ 310 w 312"/>
                  <a:gd name="T89" fmla="*/ 138 h 223"/>
                  <a:gd name="T90" fmla="*/ 310 w 312"/>
                  <a:gd name="T91" fmla="*/ 138 h 223"/>
                  <a:gd name="T92" fmla="*/ 311 w 312"/>
                  <a:gd name="T93" fmla="*/ 127 h 223"/>
                  <a:gd name="T94" fmla="*/ 311 w 312"/>
                  <a:gd name="T95" fmla="*/ 127 h 223"/>
                  <a:gd name="T96" fmla="*/ 312 w 312"/>
                  <a:gd name="T97" fmla="*/ 125 h 223"/>
                  <a:gd name="T98" fmla="*/ 179 w 312"/>
                  <a:gd name="T99" fmla="*/ 8 h 223"/>
                  <a:gd name="T100" fmla="*/ 101 w 312"/>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223">
                    <a:moveTo>
                      <a:pt x="101" y="0"/>
                    </a:moveTo>
                    <a:cubicBezTo>
                      <a:pt x="96" y="0"/>
                      <a:pt x="91" y="0"/>
                      <a:pt x="86" y="1"/>
                    </a:cubicBezTo>
                    <a:cubicBezTo>
                      <a:pt x="57" y="1"/>
                      <a:pt x="23" y="4"/>
                      <a:pt x="0" y="23"/>
                    </a:cubicBezTo>
                    <a:cubicBezTo>
                      <a:pt x="4" y="23"/>
                      <a:pt x="9" y="24"/>
                      <a:pt x="14" y="24"/>
                    </a:cubicBezTo>
                    <a:cubicBezTo>
                      <a:pt x="15" y="24"/>
                      <a:pt x="17" y="24"/>
                      <a:pt x="18" y="24"/>
                    </a:cubicBezTo>
                    <a:cubicBezTo>
                      <a:pt x="19" y="24"/>
                      <a:pt x="20" y="23"/>
                      <a:pt x="22" y="23"/>
                    </a:cubicBezTo>
                    <a:cubicBezTo>
                      <a:pt x="22" y="23"/>
                      <a:pt x="22" y="23"/>
                      <a:pt x="22" y="23"/>
                    </a:cubicBezTo>
                    <a:cubicBezTo>
                      <a:pt x="22" y="23"/>
                      <a:pt x="22" y="23"/>
                      <a:pt x="23" y="23"/>
                    </a:cubicBezTo>
                    <a:cubicBezTo>
                      <a:pt x="23" y="23"/>
                      <a:pt x="23" y="23"/>
                      <a:pt x="24" y="23"/>
                    </a:cubicBezTo>
                    <a:cubicBezTo>
                      <a:pt x="29" y="23"/>
                      <a:pt x="35" y="23"/>
                      <a:pt x="41" y="23"/>
                    </a:cubicBezTo>
                    <a:cubicBezTo>
                      <a:pt x="60" y="22"/>
                      <a:pt x="82" y="21"/>
                      <a:pt x="104" y="21"/>
                    </a:cubicBezTo>
                    <a:cubicBezTo>
                      <a:pt x="104" y="21"/>
                      <a:pt x="104" y="21"/>
                      <a:pt x="104" y="21"/>
                    </a:cubicBezTo>
                    <a:cubicBezTo>
                      <a:pt x="104" y="21"/>
                      <a:pt x="104" y="21"/>
                      <a:pt x="104" y="21"/>
                    </a:cubicBezTo>
                    <a:cubicBezTo>
                      <a:pt x="104" y="21"/>
                      <a:pt x="104" y="21"/>
                      <a:pt x="104" y="21"/>
                    </a:cubicBezTo>
                    <a:cubicBezTo>
                      <a:pt x="104" y="21"/>
                      <a:pt x="104" y="21"/>
                      <a:pt x="104" y="21"/>
                    </a:cubicBezTo>
                    <a:cubicBezTo>
                      <a:pt x="119" y="21"/>
                      <a:pt x="134" y="21"/>
                      <a:pt x="148" y="23"/>
                    </a:cubicBezTo>
                    <a:cubicBezTo>
                      <a:pt x="148" y="23"/>
                      <a:pt x="148" y="23"/>
                      <a:pt x="148" y="23"/>
                    </a:cubicBezTo>
                    <a:cubicBezTo>
                      <a:pt x="148" y="23"/>
                      <a:pt x="148" y="23"/>
                      <a:pt x="148" y="23"/>
                    </a:cubicBezTo>
                    <a:cubicBezTo>
                      <a:pt x="148" y="23"/>
                      <a:pt x="149" y="23"/>
                      <a:pt x="149" y="23"/>
                    </a:cubicBezTo>
                    <a:cubicBezTo>
                      <a:pt x="149" y="23"/>
                      <a:pt x="149" y="23"/>
                      <a:pt x="149" y="23"/>
                    </a:cubicBezTo>
                    <a:cubicBezTo>
                      <a:pt x="149" y="23"/>
                      <a:pt x="149" y="23"/>
                      <a:pt x="149" y="23"/>
                    </a:cubicBezTo>
                    <a:cubicBezTo>
                      <a:pt x="149" y="23"/>
                      <a:pt x="149" y="23"/>
                      <a:pt x="149" y="23"/>
                    </a:cubicBezTo>
                    <a:cubicBezTo>
                      <a:pt x="153" y="24"/>
                      <a:pt x="157" y="25"/>
                      <a:pt x="160" y="26"/>
                    </a:cubicBezTo>
                    <a:cubicBezTo>
                      <a:pt x="253" y="37"/>
                      <a:pt x="274" y="72"/>
                      <a:pt x="278" y="97"/>
                    </a:cubicBezTo>
                    <a:cubicBezTo>
                      <a:pt x="281" y="112"/>
                      <a:pt x="280" y="123"/>
                      <a:pt x="280" y="131"/>
                    </a:cubicBezTo>
                    <a:cubicBezTo>
                      <a:pt x="282" y="135"/>
                      <a:pt x="282" y="138"/>
                      <a:pt x="282" y="141"/>
                    </a:cubicBezTo>
                    <a:cubicBezTo>
                      <a:pt x="282" y="141"/>
                      <a:pt x="282" y="142"/>
                      <a:pt x="282" y="142"/>
                    </a:cubicBezTo>
                    <a:cubicBezTo>
                      <a:pt x="282" y="143"/>
                      <a:pt x="282" y="144"/>
                      <a:pt x="282" y="146"/>
                    </a:cubicBezTo>
                    <a:cubicBezTo>
                      <a:pt x="282" y="146"/>
                      <a:pt x="282" y="146"/>
                      <a:pt x="282" y="146"/>
                    </a:cubicBezTo>
                    <a:cubicBezTo>
                      <a:pt x="285" y="152"/>
                      <a:pt x="293" y="193"/>
                      <a:pt x="294" y="223"/>
                    </a:cubicBezTo>
                    <a:cubicBezTo>
                      <a:pt x="301" y="197"/>
                      <a:pt x="310" y="156"/>
                      <a:pt x="310" y="141"/>
                    </a:cubicBezTo>
                    <a:cubicBezTo>
                      <a:pt x="310" y="140"/>
                      <a:pt x="310" y="139"/>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8"/>
                      <a:pt x="310" y="138"/>
                      <a:pt x="310" y="138"/>
                    </a:cubicBezTo>
                    <a:cubicBezTo>
                      <a:pt x="310" y="135"/>
                      <a:pt x="310" y="131"/>
                      <a:pt x="311" y="127"/>
                    </a:cubicBezTo>
                    <a:cubicBezTo>
                      <a:pt x="311" y="127"/>
                      <a:pt x="311" y="127"/>
                      <a:pt x="311" y="127"/>
                    </a:cubicBezTo>
                    <a:cubicBezTo>
                      <a:pt x="311" y="126"/>
                      <a:pt x="312" y="126"/>
                      <a:pt x="312" y="125"/>
                    </a:cubicBezTo>
                    <a:cubicBezTo>
                      <a:pt x="296" y="61"/>
                      <a:pt x="244" y="21"/>
                      <a:pt x="179" y="8"/>
                    </a:cubicBezTo>
                    <a:cubicBezTo>
                      <a:pt x="154" y="3"/>
                      <a:pt x="127" y="0"/>
                      <a:pt x="101" y="0"/>
                    </a:cubicBezTo>
                  </a:path>
                </a:pathLst>
              </a:custGeom>
              <a:solidFill>
                <a:srgbClr val="E19D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şľiḑe">
                <a:extLst>
                  <a:ext uri="{FF2B5EF4-FFF2-40B4-BE49-F238E27FC236}">
                    <a16:creationId xmlns:a16="http://schemas.microsoft.com/office/drawing/2014/main" id="{60982EC4-8E35-4132-ADD7-FB2D144097F5}"/>
                  </a:ext>
                </a:extLst>
              </p:cNvPr>
              <p:cNvSpPr/>
              <p:nvPr/>
            </p:nvSpPr>
            <p:spPr bwMode="auto">
              <a:xfrm>
                <a:off x="1280700" y="1742023"/>
                <a:ext cx="1127112" cy="637870"/>
              </a:xfrm>
              <a:custGeom>
                <a:avLst/>
                <a:gdLst>
                  <a:gd name="T0" fmla="*/ 405 w 438"/>
                  <a:gd name="T1" fmla="*/ 235 h 248"/>
                  <a:gd name="T2" fmla="*/ 397 w 438"/>
                  <a:gd name="T3" fmla="*/ 140 h 248"/>
                  <a:gd name="T4" fmla="*/ 362 w 438"/>
                  <a:gd name="T5" fmla="*/ 113 h 248"/>
                  <a:gd name="T6" fmla="*/ 275 w 438"/>
                  <a:gd name="T7" fmla="*/ 90 h 248"/>
                  <a:gd name="T8" fmla="*/ 81 w 438"/>
                  <a:gd name="T9" fmla="*/ 160 h 248"/>
                  <a:gd name="T10" fmla="*/ 4 w 438"/>
                  <a:gd name="T11" fmla="*/ 167 h 248"/>
                  <a:gd name="T12" fmla="*/ 91 w 438"/>
                  <a:gd name="T13" fmla="*/ 69 h 248"/>
                  <a:gd name="T14" fmla="*/ 297 w 438"/>
                  <a:gd name="T15" fmla="*/ 10 h 248"/>
                  <a:gd name="T16" fmla="*/ 415 w 438"/>
                  <a:gd name="T17" fmla="*/ 81 h 248"/>
                  <a:gd name="T18" fmla="*/ 419 w 438"/>
                  <a:gd name="T19" fmla="*/ 130 h 248"/>
                  <a:gd name="T20" fmla="*/ 428 w 438"/>
                  <a:gd name="T21" fmla="*/ 235 h 248"/>
                  <a:gd name="T22" fmla="*/ 405 w 438"/>
                  <a:gd name="T23" fmla="*/ 23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248">
                    <a:moveTo>
                      <a:pt x="405" y="235"/>
                    </a:moveTo>
                    <a:cubicBezTo>
                      <a:pt x="405" y="235"/>
                      <a:pt x="406" y="156"/>
                      <a:pt x="397" y="140"/>
                    </a:cubicBezTo>
                    <a:cubicBezTo>
                      <a:pt x="388" y="125"/>
                      <a:pt x="381" y="124"/>
                      <a:pt x="362" y="113"/>
                    </a:cubicBezTo>
                    <a:cubicBezTo>
                      <a:pt x="342" y="103"/>
                      <a:pt x="315" y="88"/>
                      <a:pt x="275" y="90"/>
                    </a:cubicBezTo>
                    <a:cubicBezTo>
                      <a:pt x="236" y="91"/>
                      <a:pt x="112" y="140"/>
                      <a:pt x="81" y="160"/>
                    </a:cubicBezTo>
                    <a:cubicBezTo>
                      <a:pt x="50" y="181"/>
                      <a:pt x="9" y="182"/>
                      <a:pt x="4" y="167"/>
                    </a:cubicBezTo>
                    <a:cubicBezTo>
                      <a:pt x="0" y="152"/>
                      <a:pt x="31" y="102"/>
                      <a:pt x="91" y="69"/>
                    </a:cubicBezTo>
                    <a:cubicBezTo>
                      <a:pt x="152" y="37"/>
                      <a:pt x="205" y="0"/>
                      <a:pt x="297" y="10"/>
                    </a:cubicBezTo>
                    <a:cubicBezTo>
                      <a:pt x="390" y="21"/>
                      <a:pt x="411" y="56"/>
                      <a:pt x="415" y="81"/>
                    </a:cubicBezTo>
                    <a:cubicBezTo>
                      <a:pt x="419" y="106"/>
                      <a:pt x="415" y="121"/>
                      <a:pt x="419" y="130"/>
                    </a:cubicBezTo>
                    <a:cubicBezTo>
                      <a:pt x="423" y="139"/>
                      <a:pt x="438" y="223"/>
                      <a:pt x="428" y="235"/>
                    </a:cubicBezTo>
                    <a:cubicBezTo>
                      <a:pt x="419" y="248"/>
                      <a:pt x="405" y="235"/>
                      <a:pt x="405" y="235"/>
                    </a:cubicBezTo>
                  </a:path>
                </a:pathLst>
              </a:custGeom>
              <a:solidFill>
                <a:srgbClr val="FBAF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ŝḻîḑè">
                <a:extLst>
                  <a:ext uri="{FF2B5EF4-FFF2-40B4-BE49-F238E27FC236}">
                    <a16:creationId xmlns:a16="http://schemas.microsoft.com/office/drawing/2014/main" id="{51DFBA11-AAA7-4012-BC75-303E15A4E7A5}"/>
                  </a:ext>
                </a:extLst>
              </p:cNvPr>
              <p:cNvSpPr/>
              <p:nvPr/>
            </p:nvSpPr>
            <p:spPr bwMode="auto">
              <a:xfrm>
                <a:off x="1471441" y="1973639"/>
                <a:ext cx="540023" cy="191980"/>
              </a:xfrm>
              <a:custGeom>
                <a:avLst/>
                <a:gdLst>
                  <a:gd name="T0" fmla="*/ 0 w 210"/>
                  <a:gd name="T1" fmla="*/ 74 h 75"/>
                  <a:gd name="T2" fmla="*/ 0 w 210"/>
                  <a:gd name="T3" fmla="*/ 75 h 75"/>
                  <a:gd name="T4" fmla="*/ 0 w 210"/>
                  <a:gd name="T5" fmla="*/ 74 h 75"/>
                  <a:gd name="T6" fmla="*/ 7 w 210"/>
                  <a:gd name="T7" fmla="*/ 70 h 75"/>
                  <a:gd name="T8" fmla="*/ 0 w 210"/>
                  <a:gd name="T9" fmla="*/ 74 h 75"/>
                  <a:gd name="T10" fmla="*/ 7 w 210"/>
                  <a:gd name="T11" fmla="*/ 70 h 75"/>
                  <a:gd name="T12" fmla="*/ 207 w 210"/>
                  <a:gd name="T13" fmla="*/ 0 h 75"/>
                  <a:gd name="T14" fmla="*/ 202 w 210"/>
                  <a:gd name="T15" fmla="*/ 0 h 75"/>
                  <a:gd name="T16" fmla="*/ 207 w 210"/>
                  <a:gd name="T17" fmla="*/ 0 h 75"/>
                  <a:gd name="T18" fmla="*/ 210 w 210"/>
                  <a:gd name="T19" fmla="*/ 0 h 75"/>
                  <a:gd name="T20" fmla="*/ 210 w 210"/>
                  <a:gd name="T21" fmla="*/ 0 h 75"/>
                  <a:gd name="T22" fmla="*/ 207 w 210"/>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75">
                    <a:moveTo>
                      <a:pt x="0" y="74"/>
                    </a:moveTo>
                    <a:cubicBezTo>
                      <a:pt x="0" y="74"/>
                      <a:pt x="0" y="74"/>
                      <a:pt x="0" y="75"/>
                    </a:cubicBezTo>
                    <a:cubicBezTo>
                      <a:pt x="0" y="74"/>
                      <a:pt x="0" y="74"/>
                      <a:pt x="0" y="74"/>
                    </a:cubicBezTo>
                    <a:moveTo>
                      <a:pt x="7" y="70"/>
                    </a:moveTo>
                    <a:cubicBezTo>
                      <a:pt x="5" y="72"/>
                      <a:pt x="3" y="73"/>
                      <a:pt x="0" y="74"/>
                    </a:cubicBezTo>
                    <a:cubicBezTo>
                      <a:pt x="3" y="73"/>
                      <a:pt x="5" y="72"/>
                      <a:pt x="7" y="70"/>
                    </a:cubicBezTo>
                    <a:moveTo>
                      <a:pt x="207" y="0"/>
                    </a:moveTo>
                    <a:cubicBezTo>
                      <a:pt x="205" y="0"/>
                      <a:pt x="203" y="0"/>
                      <a:pt x="202" y="0"/>
                    </a:cubicBezTo>
                    <a:cubicBezTo>
                      <a:pt x="203" y="0"/>
                      <a:pt x="205" y="0"/>
                      <a:pt x="207" y="0"/>
                    </a:cubicBezTo>
                    <a:cubicBezTo>
                      <a:pt x="208" y="0"/>
                      <a:pt x="209" y="0"/>
                      <a:pt x="210" y="0"/>
                    </a:cubicBezTo>
                    <a:cubicBezTo>
                      <a:pt x="210" y="0"/>
                      <a:pt x="210" y="0"/>
                      <a:pt x="210" y="0"/>
                    </a:cubicBezTo>
                    <a:cubicBezTo>
                      <a:pt x="209" y="0"/>
                      <a:pt x="208" y="0"/>
                      <a:pt x="207"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Sľîdè">
                <a:extLst>
                  <a:ext uri="{FF2B5EF4-FFF2-40B4-BE49-F238E27FC236}">
                    <a16:creationId xmlns:a16="http://schemas.microsoft.com/office/drawing/2014/main" id="{8BBA7E49-D5C7-472A-A006-12112D6BEDFB}"/>
                  </a:ext>
                </a:extLst>
              </p:cNvPr>
              <p:cNvSpPr/>
              <p:nvPr/>
            </p:nvSpPr>
            <p:spPr bwMode="auto">
              <a:xfrm>
                <a:off x="1321573" y="1945153"/>
                <a:ext cx="689892" cy="251432"/>
              </a:xfrm>
              <a:custGeom>
                <a:avLst/>
                <a:gdLst>
                  <a:gd name="T0" fmla="*/ 214 w 268"/>
                  <a:gd name="T1" fmla="*/ 0 h 98"/>
                  <a:gd name="T2" fmla="*/ 192 w 268"/>
                  <a:gd name="T3" fmla="*/ 1 h 98"/>
                  <a:gd name="T4" fmla="*/ 132 w 268"/>
                  <a:gd name="T5" fmla="*/ 10 h 98"/>
                  <a:gd name="T6" fmla="*/ 96 w 268"/>
                  <a:gd name="T7" fmla="*/ 27 h 98"/>
                  <a:gd name="T8" fmla="*/ 39 w 268"/>
                  <a:gd name="T9" fmla="*/ 60 h 98"/>
                  <a:gd name="T10" fmla="*/ 1 w 268"/>
                  <a:gd name="T11" fmla="*/ 93 h 98"/>
                  <a:gd name="T12" fmla="*/ 0 w 268"/>
                  <a:gd name="T13" fmla="*/ 97 h 98"/>
                  <a:gd name="T14" fmla="*/ 12 w 268"/>
                  <a:gd name="T15" fmla="*/ 98 h 98"/>
                  <a:gd name="T16" fmla="*/ 58 w 268"/>
                  <a:gd name="T17" fmla="*/ 86 h 98"/>
                  <a:gd name="T18" fmla="*/ 58 w 268"/>
                  <a:gd name="T19" fmla="*/ 85 h 98"/>
                  <a:gd name="T20" fmla="*/ 58 w 268"/>
                  <a:gd name="T21" fmla="*/ 85 h 98"/>
                  <a:gd name="T22" fmla="*/ 65 w 268"/>
                  <a:gd name="T23" fmla="*/ 81 h 98"/>
                  <a:gd name="T24" fmla="*/ 65 w 268"/>
                  <a:gd name="T25" fmla="*/ 81 h 98"/>
                  <a:gd name="T26" fmla="*/ 259 w 268"/>
                  <a:gd name="T27" fmla="*/ 11 h 98"/>
                  <a:gd name="T28" fmla="*/ 260 w 268"/>
                  <a:gd name="T29" fmla="*/ 11 h 98"/>
                  <a:gd name="T30" fmla="*/ 265 w 268"/>
                  <a:gd name="T31" fmla="*/ 11 h 98"/>
                  <a:gd name="T32" fmla="*/ 268 w 268"/>
                  <a:gd name="T33" fmla="*/ 11 h 98"/>
                  <a:gd name="T34" fmla="*/ 214 w 268"/>
                  <a:gd name="T3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8" h="98">
                    <a:moveTo>
                      <a:pt x="214" y="0"/>
                    </a:moveTo>
                    <a:cubicBezTo>
                      <a:pt x="207" y="0"/>
                      <a:pt x="200" y="0"/>
                      <a:pt x="192" y="1"/>
                    </a:cubicBezTo>
                    <a:cubicBezTo>
                      <a:pt x="173" y="4"/>
                      <a:pt x="152" y="6"/>
                      <a:pt x="132" y="10"/>
                    </a:cubicBezTo>
                    <a:cubicBezTo>
                      <a:pt x="119" y="15"/>
                      <a:pt x="107" y="21"/>
                      <a:pt x="96" y="27"/>
                    </a:cubicBezTo>
                    <a:cubicBezTo>
                      <a:pt x="76" y="37"/>
                      <a:pt x="58" y="49"/>
                      <a:pt x="39" y="60"/>
                    </a:cubicBezTo>
                    <a:cubicBezTo>
                      <a:pt x="26" y="68"/>
                      <a:pt x="7" y="78"/>
                      <a:pt x="1" y="93"/>
                    </a:cubicBezTo>
                    <a:cubicBezTo>
                      <a:pt x="1" y="95"/>
                      <a:pt x="0" y="96"/>
                      <a:pt x="0" y="97"/>
                    </a:cubicBezTo>
                    <a:cubicBezTo>
                      <a:pt x="3" y="98"/>
                      <a:pt x="7" y="98"/>
                      <a:pt x="12" y="98"/>
                    </a:cubicBezTo>
                    <a:cubicBezTo>
                      <a:pt x="25" y="98"/>
                      <a:pt x="43" y="94"/>
                      <a:pt x="58" y="86"/>
                    </a:cubicBezTo>
                    <a:cubicBezTo>
                      <a:pt x="58" y="85"/>
                      <a:pt x="58" y="85"/>
                      <a:pt x="58" y="85"/>
                    </a:cubicBezTo>
                    <a:cubicBezTo>
                      <a:pt x="58" y="85"/>
                      <a:pt x="58" y="85"/>
                      <a:pt x="58" y="85"/>
                    </a:cubicBezTo>
                    <a:cubicBezTo>
                      <a:pt x="61" y="84"/>
                      <a:pt x="63" y="83"/>
                      <a:pt x="65" y="81"/>
                    </a:cubicBezTo>
                    <a:cubicBezTo>
                      <a:pt x="65" y="81"/>
                      <a:pt x="65" y="81"/>
                      <a:pt x="65" y="81"/>
                    </a:cubicBezTo>
                    <a:cubicBezTo>
                      <a:pt x="96" y="61"/>
                      <a:pt x="220" y="12"/>
                      <a:pt x="259" y="11"/>
                    </a:cubicBezTo>
                    <a:cubicBezTo>
                      <a:pt x="259" y="11"/>
                      <a:pt x="260" y="11"/>
                      <a:pt x="260" y="11"/>
                    </a:cubicBezTo>
                    <a:cubicBezTo>
                      <a:pt x="261" y="11"/>
                      <a:pt x="263" y="11"/>
                      <a:pt x="265" y="11"/>
                    </a:cubicBezTo>
                    <a:cubicBezTo>
                      <a:pt x="266" y="11"/>
                      <a:pt x="267" y="11"/>
                      <a:pt x="268" y="11"/>
                    </a:cubicBezTo>
                    <a:cubicBezTo>
                      <a:pt x="251" y="3"/>
                      <a:pt x="232" y="0"/>
                      <a:pt x="214" y="0"/>
                    </a:cubicBezTo>
                  </a:path>
                </a:pathLst>
              </a:custGeom>
              <a:solidFill>
                <a:srgbClr val="E19D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ŝḻïḑè">
                <a:extLst>
                  <a:ext uri="{FF2B5EF4-FFF2-40B4-BE49-F238E27FC236}">
                    <a16:creationId xmlns:a16="http://schemas.microsoft.com/office/drawing/2014/main" id="{D09DDD76-500A-445B-ABC9-D62F603AD7C8}"/>
                  </a:ext>
                </a:extLst>
              </p:cNvPr>
              <p:cNvSpPr/>
              <p:nvPr/>
            </p:nvSpPr>
            <p:spPr bwMode="auto">
              <a:xfrm>
                <a:off x="2321111" y="2065295"/>
                <a:ext cx="38397" cy="252671"/>
              </a:xfrm>
              <a:custGeom>
                <a:avLst/>
                <a:gdLst>
                  <a:gd name="T0" fmla="*/ 0 w 15"/>
                  <a:gd name="T1" fmla="*/ 60 h 98"/>
                  <a:gd name="T2" fmla="*/ 0 w 15"/>
                  <a:gd name="T3" fmla="*/ 60 h 98"/>
                  <a:gd name="T4" fmla="*/ 1 w 15"/>
                  <a:gd name="T5" fmla="*/ 98 h 98"/>
                  <a:gd name="T6" fmla="*/ 1 w 15"/>
                  <a:gd name="T7" fmla="*/ 98 h 98"/>
                  <a:gd name="T8" fmla="*/ 0 w 15"/>
                  <a:gd name="T9" fmla="*/ 60 h 98"/>
                  <a:gd name="T10" fmla="*/ 14 w 15"/>
                  <a:gd name="T11" fmla="*/ 0 h 98"/>
                  <a:gd name="T12" fmla="*/ 14 w 15"/>
                  <a:gd name="T13" fmla="*/ 0 h 98"/>
                  <a:gd name="T14" fmla="*/ 15 w 15"/>
                  <a:gd name="T15" fmla="*/ 4 h 98"/>
                  <a:gd name="T16" fmla="*/ 15 w 15"/>
                  <a:gd name="T17" fmla="*/ 4 h 98"/>
                  <a:gd name="T18" fmla="*/ 14 w 15"/>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98">
                    <a:moveTo>
                      <a:pt x="0" y="60"/>
                    </a:moveTo>
                    <a:cubicBezTo>
                      <a:pt x="0" y="60"/>
                      <a:pt x="0" y="60"/>
                      <a:pt x="0" y="60"/>
                    </a:cubicBezTo>
                    <a:cubicBezTo>
                      <a:pt x="1" y="74"/>
                      <a:pt x="1" y="88"/>
                      <a:pt x="1" y="98"/>
                    </a:cubicBezTo>
                    <a:cubicBezTo>
                      <a:pt x="1" y="98"/>
                      <a:pt x="1" y="98"/>
                      <a:pt x="1" y="98"/>
                    </a:cubicBezTo>
                    <a:cubicBezTo>
                      <a:pt x="1" y="88"/>
                      <a:pt x="1" y="74"/>
                      <a:pt x="0" y="60"/>
                    </a:cubicBezTo>
                    <a:moveTo>
                      <a:pt x="14" y="0"/>
                    </a:moveTo>
                    <a:cubicBezTo>
                      <a:pt x="14" y="0"/>
                      <a:pt x="14" y="0"/>
                      <a:pt x="14" y="0"/>
                    </a:cubicBezTo>
                    <a:cubicBezTo>
                      <a:pt x="14" y="1"/>
                      <a:pt x="15" y="2"/>
                      <a:pt x="15" y="4"/>
                    </a:cubicBezTo>
                    <a:cubicBezTo>
                      <a:pt x="15" y="4"/>
                      <a:pt x="15" y="4"/>
                      <a:pt x="15" y="4"/>
                    </a:cubicBezTo>
                    <a:cubicBezTo>
                      <a:pt x="15" y="2"/>
                      <a:pt x="14" y="1"/>
                      <a:pt x="14"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ś1íḓê">
                <a:extLst>
                  <a:ext uri="{FF2B5EF4-FFF2-40B4-BE49-F238E27FC236}">
                    <a16:creationId xmlns:a16="http://schemas.microsoft.com/office/drawing/2014/main" id="{897AF3A1-0CD8-41E2-93E7-F4275E7BD529}"/>
                  </a:ext>
                </a:extLst>
              </p:cNvPr>
              <p:cNvSpPr/>
              <p:nvPr/>
            </p:nvSpPr>
            <p:spPr bwMode="auto">
              <a:xfrm>
                <a:off x="2359508" y="2076439"/>
                <a:ext cx="30966" cy="196936"/>
              </a:xfrm>
              <a:custGeom>
                <a:avLst/>
                <a:gdLst>
                  <a:gd name="T0" fmla="*/ 0 w 12"/>
                  <a:gd name="T1" fmla="*/ 0 h 77"/>
                  <a:gd name="T2" fmla="*/ 0 w 12"/>
                  <a:gd name="T3" fmla="*/ 0 h 77"/>
                  <a:gd name="T4" fmla="*/ 0 w 12"/>
                  <a:gd name="T5" fmla="*/ 0 h 77"/>
                  <a:gd name="T6" fmla="*/ 12 w 12"/>
                  <a:gd name="T7" fmla="*/ 77 h 77"/>
                  <a:gd name="T8" fmla="*/ 12 w 12"/>
                  <a:gd name="T9" fmla="*/ 77 h 77"/>
                  <a:gd name="T10" fmla="*/ 0 w 12"/>
                  <a:gd name="T11" fmla="*/ 0 h 77"/>
                  <a:gd name="T12" fmla="*/ 0 w 12"/>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2" h="77">
                    <a:moveTo>
                      <a:pt x="0" y="0"/>
                    </a:moveTo>
                    <a:cubicBezTo>
                      <a:pt x="0" y="0"/>
                      <a:pt x="0" y="0"/>
                      <a:pt x="0" y="0"/>
                    </a:cubicBezTo>
                    <a:cubicBezTo>
                      <a:pt x="0" y="0"/>
                      <a:pt x="0" y="0"/>
                      <a:pt x="0" y="0"/>
                    </a:cubicBezTo>
                    <a:cubicBezTo>
                      <a:pt x="3" y="6"/>
                      <a:pt x="11" y="47"/>
                      <a:pt x="12" y="77"/>
                    </a:cubicBezTo>
                    <a:cubicBezTo>
                      <a:pt x="12" y="77"/>
                      <a:pt x="12" y="77"/>
                      <a:pt x="12" y="77"/>
                    </a:cubicBezTo>
                    <a:cubicBezTo>
                      <a:pt x="11" y="47"/>
                      <a:pt x="3" y="6"/>
                      <a:pt x="0" y="0"/>
                    </a:cubicBezTo>
                    <a:cubicBezTo>
                      <a:pt x="0" y="0"/>
                      <a:pt x="0" y="0"/>
                      <a:pt x="0" y="0"/>
                    </a:cubicBezTo>
                  </a:path>
                </a:pathLst>
              </a:custGeom>
              <a:solidFill>
                <a:srgbClr val="CA8D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ś1iḋe">
                <a:extLst>
                  <a:ext uri="{FF2B5EF4-FFF2-40B4-BE49-F238E27FC236}">
                    <a16:creationId xmlns:a16="http://schemas.microsoft.com/office/drawing/2014/main" id="{311FC4D8-B0D0-48CE-95FB-3410067B9C54}"/>
                  </a:ext>
                </a:extLst>
              </p:cNvPr>
              <p:cNvSpPr/>
              <p:nvPr/>
            </p:nvSpPr>
            <p:spPr bwMode="auto">
              <a:xfrm>
                <a:off x="2321113" y="2065292"/>
                <a:ext cx="71838" cy="252671"/>
              </a:xfrm>
              <a:custGeom>
                <a:avLst/>
                <a:gdLst>
                  <a:gd name="T0" fmla="*/ 14 w 28"/>
                  <a:gd name="T1" fmla="*/ 0 h 98"/>
                  <a:gd name="T2" fmla="*/ 8 w 28"/>
                  <a:gd name="T3" fmla="*/ 0 h 98"/>
                  <a:gd name="T4" fmla="*/ 4 w 28"/>
                  <a:gd name="T5" fmla="*/ 0 h 98"/>
                  <a:gd name="T6" fmla="*/ 8 w 28"/>
                  <a:gd name="T7" fmla="*/ 45 h 98"/>
                  <a:gd name="T8" fmla="*/ 0 w 28"/>
                  <a:gd name="T9" fmla="*/ 60 h 98"/>
                  <a:gd name="T10" fmla="*/ 1 w 28"/>
                  <a:gd name="T11" fmla="*/ 98 h 98"/>
                  <a:gd name="T12" fmla="*/ 28 w 28"/>
                  <a:gd name="T13" fmla="*/ 89 h 98"/>
                  <a:gd name="T14" fmla="*/ 27 w 28"/>
                  <a:gd name="T15" fmla="*/ 81 h 98"/>
                  <a:gd name="T16" fmla="*/ 15 w 28"/>
                  <a:gd name="T17" fmla="*/ 4 h 98"/>
                  <a:gd name="T18" fmla="*/ 15 w 28"/>
                  <a:gd name="T19" fmla="*/ 4 h 98"/>
                  <a:gd name="T20" fmla="*/ 15 w 28"/>
                  <a:gd name="T21" fmla="*/ 4 h 98"/>
                  <a:gd name="T22" fmla="*/ 14 w 28"/>
                  <a:gd name="T2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98">
                    <a:moveTo>
                      <a:pt x="14" y="0"/>
                    </a:moveTo>
                    <a:cubicBezTo>
                      <a:pt x="12" y="0"/>
                      <a:pt x="10" y="0"/>
                      <a:pt x="8" y="0"/>
                    </a:cubicBezTo>
                    <a:cubicBezTo>
                      <a:pt x="7" y="0"/>
                      <a:pt x="6" y="0"/>
                      <a:pt x="4" y="0"/>
                    </a:cubicBezTo>
                    <a:cubicBezTo>
                      <a:pt x="8" y="14"/>
                      <a:pt x="9" y="29"/>
                      <a:pt x="8" y="45"/>
                    </a:cubicBezTo>
                    <a:cubicBezTo>
                      <a:pt x="7" y="52"/>
                      <a:pt x="4" y="57"/>
                      <a:pt x="0" y="60"/>
                    </a:cubicBezTo>
                    <a:cubicBezTo>
                      <a:pt x="1" y="74"/>
                      <a:pt x="1" y="88"/>
                      <a:pt x="1" y="98"/>
                    </a:cubicBezTo>
                    <a:cubicBezTo>
                      <a:pt x="7" y="93"/>
                      <a:pt x="15" y="89"/>
                      <a:pt x="28" y="89"/>
                    </a:cubicBezTo>
                    <a:cubicBezTo>
                      <a:pt x="28" y="86"/>
                      <a:pt x="27" y="84"/>
                      <a:pt x="27" y="81"/>
                    </a:cubicBezTo>
                    <a:cubicBezTo>
                      <a:pt x="26" y="51"/>
                      <a:pt x="18" y="10"/>
                      <a:pt x="15" y="4"/>
                    </a:cubicBezTo>
                    <a:cubicBezTo>
                      <a:pt x="15" y="4"/>
                      <a:pt x="15" y="4"/>
                      <a:pt x="15" y="4"/>
                    </a:cubicBezTo>
                    <a:cubicBezTo>
                      <a:pt x="15" y="4"/>
                      <a:pt x="15" y="4"/>
                      <a:pt x="15" y="4"/>
                    </a:cubicBezTo>
                    <a:cubicBezTo>
                      <a:pt x="15" y="2"/>
                      <a:pt x="14" y="1"/>
                      <a:pt x="14" y="0"/>
                    </a:cubicBezTo>
                  </a:path>
                </a:pathLst>
              </a:custGeom>
              <a:solidFill>
                <a:srgbClr val="E19D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śľîḍé">
                <a:extLst>
                  <a:ext uri="{FF2B5EF4-FFF2-40B4-BE49-F238E27FC236}">
                    <a16:creationId xmlns:a16="http://schemas.microsoft.com/office/drawing/2014/main" id="{B9BE17F4-6C53-4BB1-A115-05989BE23381}"/>
                  </a:ext>
                </a:extLst>
              </p:cNvPr>
              <p:cNvSpPr/>
              <p:nvPr/>
            </p:nvSpPr>
            <p:spPr bwMode="auto">
              <a:xfrm>
                <a:off x="2251749" y="2284522"/>
                <a:ext cx="213038" cy="189505"/>
              </a:xfrm>
              <a:custGeom>
                <a:avLst/>
                <a:gdLst>
                  <a:gd name="T0" fmla="*/ 69 w 83"/>
                  <a:gd name="T1" fmla="*/ 4 h 74"/>
                  <a:gd name="T2" fmla="*/ 18 w 83"/>
                  <a:gd name="T3" fmla="*/ 21 h 74"/>
                  <a:gd name="T4" fmla="*/ 13 w 83"/>
                  <a:gd name="T5" fmla="*/ 69 h 74"/>
                  <a:gd name="T6" fmla="*/ 45 w 83"/>
                  <a:gd name="T7" fmla="*/ 46 h 74"/>
                  <a:gd name="T8" fmla="*/ 69 w 83"/>
                  <a:gd name="T9" fmla="*/ 4 h 74"/>
                </a:gdLst>
                <a:ahLst/>
                <a:cxnLst>
                  <a:cxn ang="0">
                    <a:pos x="T0" y="T1"/>
                  </a:cxn>
                  <a:cxn ang="0">
                    <a:pos x="T2" y="T3"/>
                  </a:cxn>
                  <a:cxn ang="0">
                    <a:pos x="T4" y="T5"/>
                  </a:cxn>
                  <a:cxn ang="0">
                    <a:pos x="T6" y="T7"/>
                  </a:cxn>
                  <a:cxn ang="0">
                    <a:pos x="T8" y="T9"/>
                  </a:cxn>
                </a:cxnLst>
                <a:rect l="0" t="0" r="r" b="b"/>
                <a:pathLst>
                  <a:path w="83" h="74">
                    <a:moveTo>
                      <a:pt x="69" y="4"/>
                    </a:moveTo>
                    <a:cubicBezTo>
                      <a:pt x="38" y="0"/>
                      <a:pt x="28" y="13"/>
                      <a:pt x="18" y="21"/>
                    </a:cubicBezTo>
                    <a:cubicBezTo>
                      <a:pt x="8" y="29"/>
                      <a:pt x="0" y="64"/>
                      <a:pt x="13" y="69"/>
                    </a:cubicBezTo>
                    <a:cubicBezTo>
                      <a:pt x="26" y="74"/>
                      <a:pt x="35" y="61"/>
                      <a:pt x="45" y="46"/>
                    </a:cubicBezTo>
                    <a:cubicBezTo>
                      <a:pt x="55" y="32"/>
                      <a:pt x="83" y="6"/>
                      <a:pt x="69" y="4"/>
                    </a:cubicBezTo>
                  </a:path>
                </a:pathLst>
              </a:custGeom>
              <a:solidFill>
                <a:srgbClr val="FBAF0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şļíďé">
                <a:extLst>
                  <a:ext uri="{FF2B5EF4-FFF2-40B4-BE49-F238E27FC236}">
                    <a16:creationId xmlns:a16="http://schemas.microsoft.com/office/drawing/2014/main" id="{2B5C3EEC-3E16-4D07-B073-9C508213BA1A}"/>
                  </a:ext>
                </a:extLst>
              </p:cNvPr>
              <p:cNvSpPr/>
              <p:nvPr/>
            </p:nvSpPr>
            <p:spPr bwMode="auto">
              <a:xfrm>
                <a:off x="2266612" y="2294432"/>
                <a:ext cx="172164" cy="169686"/>
              </a:xfrm>
              <a:custGeom>
                <a:avLst/>
                <a:gdLst>
                  <a:gd name="T0" fmla="*/ 52 w 67"/>
                  <a:gd name="T1" fmla="*/ 0 h 66"/>
                  <a:gd name="T2" fmla="*/ 49 w 67"/>
                  <a:gd name="T3" fmla="*/ 0 h 66"/>
                  <a:gd name="T4" fmla="*/ 22 w 67"/>
                  <a:gd name="T5" fmla="*/ 9 h 66"/>
                  <a:gd name="T6" fmla="*/ 12 w 67"/>
                  <a:gd name="T7" fmla="*/ 17 h 66"/>
                  <a:gd name="T8" fmla="*/ 0 w 67"/>
                  <a:gd name="T9" fmla="*/ 50 h 66"/>
                  <a:gd name="T10" fmla="*/ 7 w 67"/>
                  <a:gd name="T11" fmla="*/ 65 h 66"/>
                  <a:gd name="T12" fmla="*/ 12 w 67"/>
                  <a:gd name="T13" fmla="*/ 66 h 66"/>
                  <a:gd name="T14" fmla="*/ 39 w 67"/>
                  <a:gd name="T15" fmla="*/ 42 h 66"/>
                  <a:gd name="T16" fmla="*/ 67 w 67"/>
                  <a:gd name="T17" fmla="*/ 4 h 66"/>
                  <a:gd name="T18" fmla="*/ 63 w 67"/>
                  <a:gd name="T19" fmla="*/ 0 h 66"/>
                  <a:gd name="T20" fmla="*/ 52 w 67"/>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6">
                    <a:moveTo>
                      <a:pt x="52" y="0"/>
                    </a:moveTo>
                    <a:cubicBezTo>
                      <a:pt x="51" y="0"/>
                      <a:pt x="50" y="0"/>
                      <a:pt x="49" y="0"/>
                    </a:cubicBezTo>
                    <a:cubicBezTo>
                      <a:pt x="36" y="0"/>
                      <a:pt x="28" y="4"/>
                      <a:pt x="22" y="9"/>
                    </a:cubicBezTo>
                    <a:cubicBezTo>
                      <a:pt x="18" y="12"/>
                      <a:pt x="15" y="15"/>
                      <a:pt x="12" y="17"/>
                    </a:cubicBezTo>
                    <a:cubicBezTo>
                      <a:pt x="6" y="22"/>
                      <a:pt x="0" y="38"/>
                      <a:pt x="0" y="50"/>
                    </a:cubicBezTo>
                    <a:cubicBezTo>
                      <a:pt x="0" y="57"/>
                      <a:pt x="2" y="63"/>
                      <a:pt x="7" y="65"/>
                    </a:cubicBezTo>
                    <a:cubicBezTo>
                      <a:pt x="9" y="66"/>
                      <a:pt x="11" y="66"/>
                      <a:pt x="12" y="66"/>
                    </a:cubicBezTo>
                    <a:cubicBezTo>
                      <a:pt x="23" y="66"/>
                      <a:pt x="30" y="55"/>
                      <a:pt x="39" y="42"/>
                    </a:cubicBezTo>
                    <a:cubicBezTo>
                      <a:pt x="47" y="30"/>
                      <a:pt x="67" y="12"/>
                      <a:pt x="67" y="4"/>
                    </a:cubicBezTo>
                    <a:cubicBezTo>
                      <a:pt x="67" y="2"/>
                      <a:pt x="66" y="1"/>
                      <a:pt x="63" y="0"/>
                    </a:cubicBezTo>
                    <a:cubicBezTo>
                      <a:pt x="59" y="0"/>
                      <a:pt x="56" y="0"/>
                      <a:pt x="52" y="0"/>
                    </a:cubicBezTo>
                  </a:path>
                </a:pathLst>
              </a:custGeom>
              <a:solidFill>
                <a:srgbClr val="C98C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53" name="图片 52">
              <a:extLst>
                <a:ext uri="{FF2B5EF4-FFF2-40B4-BE49-F238E27FC236}">
                  <a16:creationId xmlns:a16="http://schemas.microsoft.com/office/drawing/2014/main" id="{89A9144B-73C9-4CD7-8373-693C8A642E4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6467548" y="3429000"/>
              <a:ext cx="1154427" cy="1620595"/>
            </a:xfrm>
            <a:prstGeom prst="rect">
              <a:avLst/>
            </a:prstGeom>
          </p:spPr>
        </p:pic>
        <p:sp>
          <p:nvSpPr>
            <p:cNvPr id="54" name="立方体 53">
              <a:extLst>
                <a:ext uri="{FF2B5EF4-FFF2-40B4-BE49-F238E27FC236}">
                  <a16:creationId xmlns:a16="http://schemas.microsoft.com/office/drawing/2014/main" id="{979EBBD9-79CE-4CA3-B1C6-1E9A35BD6913}"/>
                </a:ext>
              </a:extLst>
            </p:cNvPr>
            <p:cNvSpPr/>
            <p:nvPr/>
          </p:nvSpPr>
          <p:spPr>
            <a:xfrm>
              <a:off x="9461428" y="3597949"/>
              <a:ext cx="1049101" cy="12096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70FE1B55-BB3C-46ED-94D7-2E17EE22B630}"/>
                </a:ext>
              </a:extLst>
            </p:cNvPr>
            <p:cNvSpPr txBox="1"/>
            <p:nvPr/>
          </p:nvSpPr>
          <p:spPr>
            <a:xfrm>
              <a:off x="8670549" y="2381961"/>
              <a:ext cx="453635" cy="369332"/>
            </a:xfrm>
            <a:prstGeom prst="rect">
              <a:avLst/>
            </a:prstGeom>
            <a:noFill/>
          </p:spPr>
          <p:txBody>
            <a:bodyPr wrap="square" rtlCol="0">
              <a:spAutoFit/>
            </a:bodyPr>
            <a:lstStyle/>
            <a:p>
              <a:r>
                <a:rPr lang="en-US" altLang="zh-CN" dirty="0">
                  <a:latin typeface="+mn-ea"/>
                </a:rPr>
                <a:t>c</a:t>
              </a:r>
              <a:endParaRPr lang="zh-CN" altLang="en-US" dirty="0">
                <a:latin typeface="+mn-ea"/>
              </a:endParaRPr>
            </a:p>
          </p:txBody>
        </p:sp>
        <p:sp>
          <p:nvSpPr>
            <p:cNvPr id="56" name="文本框 55">
              <a:extLst>
                <a:ext uri="{FF2B5EF4-FFF2-40B4-BE49-F238E27FC236}">
                  <a16:creationId xmlns:a16="http://schemas.microsoft.com/office/drawing/2014/main" id="{0BB0978E-9526-484B-99CD-A5D3DA18ABAC}"/>
                </a:ext>
              </a:extLst>
            </p:cNvPr>
            <p:cNvSpPr txBox="1"/>
            <p:nvPr/>
          </p:nvSpPr>
          <p:spPr>
            <a:xfrm>
              <a:off x="7044762" y="4827385"/>
              <a:ext cx="413314" cy="369332"/>
            </a:xfrm>
            <a:prstGeom prst="rect">
              <a:avLst/>
            </a:prstGeom>
            <a:noFill/>
          </p:spPr>
          <p:txBody>
            <a:bodyPr wrap="square" rtlCol="0">
              <a:spAutoFit/>
            </a:bodyPr>
            <a:lstStyle/>
            <a:p>
              <a:r>
                <a:rPr lang="en-US" altLang="zh-CN" dirty="0">
                  <a:latin typeface="+mn-ea"/>
                </a:rPr>
                <a:t>a</a:t>
              </a:r>
              <a:endParaRPr lang="zh-CN" altLang="en-US" dirty="0">
                <a:latin typeface="+mn-ea"/>
              </a:endParaRPr>
            </a:p>
          </p:txBody>
        </p:sp>
        <p:sp>
          <p:nvSpPr>
            <p:cNvPr id="57" name="文本框 56">
              <a:extLst>
                <a:ext uri="{FF2B5EF4-FFF2-40B4-BE49-F238E27FC236}">
                  <a16:creationId xmlns:a16="http://schemas.microsoft.com/office/drawing/2014/main" id="{E3AB8FD6-B803-4E06-A7CA-44BAF61F0B50}"/>
                </a:ext>
              </a:extLst>
            </p:cNvPr>
            <p:cNvSpPr txBox="1"/>
            <p:nvPr/>
          </p:nvSpPr>
          <p:spPr>
            <a:xfrm>
              <a:off x="9779321" y="4852975"/>
              <a:ext cx="413314" cy="369332"/>
            </a:xfrm>
            <a:prstGeom prst="rect">
              <a:avLst/>
            </a:prstGeom>
            <a:noFill/>
          </p:spPr>
          <p:txBody>
            <a:bodyPr wrap="square" rtlCol="0">
              <a:spAutoFit/>
            </a:bodyPr>
            <a:lstStyle/>
            <a:p>
              <a:r>
                <a:rPr lang="en-US" altLang="zh-CN" dirty="0">
                  <a:latin typeface="+mn-ea"/>
                </a:rPr>
                <a:t>b</a:t>
              </a:r>
              <a:endParaRPr lang="zh-CN" altLang="en-US" dirty="0">
                <a:latin typeface="+mn-ea"/>
              </a:endParaRPr>
            </a:p>
          </p:txBody>
        </p:sp>
      </p:grpSp>
      <p:sp>
        <p:nvSpPr>
          <p:cNvPr id="5" name="矩形 4">
            <a:extLst>
              <a:ext uri="{FF2B5EF4-FFF2-40B4-BE49-F238E27FC236}">
                <a16:creationId xmlns:a16="http://schemas.microsoft.com/office/drawing/2014/main" id="{2B0F5763-04D1-49DF-A2E8-4D6D3CFA1B9F}"/>
              </a:ext>
            </a:extLst>
          </p:cNvPr>
          <p:cNvSpPr/>
          <p:nvPr/>
        </p:nvSpPr>
        <p:spPr>
          <a:xfrm>
            <a:off x="840218" y="3109389"/>
            <a:ext cx="5393475" cy="700192"/>
          </a:xfrm>
          <a:prstGeom prst="rect">
            <a:avLst/>
          </a:prstGeom>
        </p:spPr>
        <p:txBody>
          <a:bodyPr wrap="square">
            <a:spAutoFit/>
          </a:bodyPr>
          <a:lstStyle/>
          <a:p>
            <a:pPr>
              <a:lnSpc>
                <a:spcPct val="150000"/>
              </a:lnSpc>
            </a:pPr>
            <a:r>
              <a:rPr lang="zh-CN" altLang="en-US" sz="1400" b="1" dirty="0">
                <a:solidFill>
                  <a:srgbClr val="FF0000"/>
                </a:solidFill>
              </a:rPr>
              <a:t>初始状态变换为目标状态的操作序列</a:t>
            </a:r>
            <a:endParaRPr lang="en-US" altLang="zh-CN" sz="1400" b="1" dirty="0">
              <a:solidFill>
                <a:srgbClr val="FF0000"/>
              </a:solidFill>
            </a:endParaRPr>
          </a:p>
          <a:p>
            <a:pPr>
              <a:lnSpc>
                <a:spcPct val="150000"/>
              </a:lnSpc>
            </a:pPr>
            <a:r>
              <a:rPr lang="en-US" altLang="zh-CN" sz="1400" dirty="0">
                <a:solidFill>
                  <a:srgbClr val="37469E"/>
                </a:solidFill>
              </a:rPr>
              <a:t>{</a:t>
            </a:r>
            <a:r>
              <a:rPr lang="en-US" altLang="zh-CN" sz="1400" dirty="0" err="1">
                <a:solidFill>
                  <a:srgbClr val="37469E"/>
                </a:solidFill>
              </a:rPr>
              <a:t>Goto</a:t>
            </a:r>
            <a:r>
              <a:rPr lang="en-US" altLang="zh-CN" sz="1400" dirty="0">
                <a:solidFill>
                  <a:srgbClr val="37469E"/>
                </a:solidFill>
              </a:rPr>
              <a:t>(b)</a:t>
            </a:r>
            <a:r>
              <a:rPr lang="zh-CN" altLang="en-US" sz="1400" dirty="0">
                <a:solidFill>
                  <a:srgbClr val="37469E"/>
                </a:solidFill>
              </a:rPr>
              <a:t>，</a:t>
            </a:r>
            <a:r>
              <a:rPr lang="en-US" altLang="zh-CN" sz="1400" dirty="0">
                <a:solidFill>
                  <a:srgbClr val="37469E"/>
                </a:solidFill>
              </a:rPr>
              <a:t> </a:t>
            </a:r>
            <a:r>
              <a:rPr lang="en-US" altLang="zh-CN" sz="1400" dirty="0" err="1">
                <a:solidFill>
                  <a:srgbClr val="37469E"/>
                </a:solidFill>
              </a:rPr>
              <a:t>Pushbox</a:t>
            </a:r>
            <a:r>
              <a:rPr lang="en-US" altLang="zh-CN" sz="1400" dirty="0">
                <a:solidFill>
                  <a:srgbClr val="37469E"/>
                </a:solidFill>
              </a:rPr>
              <a:t>(c):</a:t>
            </a:r>
            <a:r>
              <a:rPr lang="zh-CN" altLang="en-US" sz="1400" dirty="0">
                <a:solidFill>
                  <a:srgbClr val="37469E"/>
                </a:solidFill>
              </a:rPr>
              <a:t>，</a:t>
            </a:r>
            <a:r>
              <a:rPr lang="en-US" altLang="zh-CN" sz="1400" dirty="0">
                <a:solidFill>
                  <a:srgbClr val="37469E"/>
                </a:solidFill>
              </a:rPr>
              <a:t> </a:t>
            </a:r>
            <a:r>
              <a:rPr lang="en-US" altLang="zh-CN" sz="1400" dirty="0" err="1">
                <a:solidFill>
                  <a:srgbClr val="37469E"/>
                </a:solidFill>
              </a:rPr>
              <a:t>Climbbox</a:t>
            </a:r>
            <a:r>
              <a:rPr lang="zh-CN" altLang="en-US" sz="1400" dirty="0">
                <a:solidFill>
                  <a:srgbClr val="37469E"/>
                </a:solidFill>
              </a:rPr>
              <a:t>，</a:t>
            </a:r>
            <a:r>
              <a:rPr lang="en-US" altLang="zh-CN" sz="1400" dirty="0">
                <a:solidFill>
                  <a:srgbClr val="37469E"/>
                </a:solidFill>
              </a:rPr>
              <a:t> Grasp}</a:t>
            </a:r>
            <a:endParaRPr lang="zh-CN" altLang="en-US" sz="1400" dirty="0"/>
          </a:p>
        </p:txBody>
      </p:sp>
      <p:grpSp>
        <p:nvGrpSpPr>
          <p:cNvPr id="81" name="组合 80">
            <a:extLst>
              <a:ext uri="{FF2B5EF4-FFF2-40B4-BE49-F238E27FC236}">
                <a16:creationId xmlns:a16="http://schemas.microsoft.com/office/drawing/2014/main" id="{3B743667-1187-430C-9EDA-8CDC9A281C5A}"/>
              </a:ext>
            </a:extLst>
          </p:cNvPr>
          <p:cNvGrpSpPr/>
          <p:nvPr/>
        </p:nvGrpSpPr>
        <p:grpSpPr>
          <a:xfrm>
            <a:off x="840218" y="4039330"/>
            <a:ext cx="10601207" cy="2000379"/>
            <a:chOff x="-3411381" y="3757783"/>
            <a:chExt cx="9564561" cy="3298127"/>
          </a:xfrm>
        </p:grpSpPr>
        <p:sp>
          <p:nvSpPr>
            <p:cNvPr id="43" name="文本框 42">
              <a:extLst>
                <a:ext uri="{FF2B5EF4-FFF2-40B4-BE49-F238E27FC236}">
                  <a16:creationId xmlns:a16="http://schemas.microsoft.com/office/drawing/2014/main" id="{964A1DE3-F127-4C97-BCD5-E86062EF774E}"/>
                </a:ext>
              </a:extLst>
            </p:cNvPr>
            <p:cNvSpPr txBox="1"/>
            <p:nvPr/>
          </p:nvSpPr>
          <p:spPr>
            <a:xfrm>
              <a:off x="-3411381" y="3757783"/>
              <a:ext cx="2362200" cy="307778"/>
            </a:xfrm>
            <a:prstGeom prst="rect">
              <a:avLst/>
            </a:prstGeom>
            <a:noFill/>
          </p:spPr>
          <p:txBody>
            <a:bodyPr wrap="square" rtlCol="0">
              <a:spAutoFit/>
            </a:bodyPr>
            <a:lstStyle/>
            <a:p>
              <a:r>
                <a:rPr lang="zh-CN" altLang="en-US" sz="1400" b="1" dirty="0">
                  <a:solidFill>
                    <a:srgbClr val="FF0000"/>
                  </a:solidFill>
                </a:rPr>
                <a:t>允许的操作为</a:t>
              </a:r>
              <a:r>
                <a:rPr lang="en-US" altLang="zh-CN" sz="1400" b="1" dirty="0">
                  <a:solidFill>
                    <a:srgbClr val="FF0000"/>
                  </a:solidFill>
                </a:rPr>
                <a:t>(</a:t>
              </a:r>
              <a:r>
                <a:rPr lang="zh-CN" altLang="en-US" sz="1400" b="1" dirty="0">
                  <a:solidFill>
                    <a:srgbClr val="FF0000"/>
                  </a:solidFill>
                </a:rPr>
                <a:t>算符</a:t>
              </a:r>
              <a:r>
                <a:rPr lang="en-US" altLang="zh-CN" sz="1400" b="1" dirty="0">
                  <a:solidFill>
                    <a:srgbClr val="FF0000"/>
                  </a:solidFill>
                </a:rPr>
                <a:t>)</a:t>
              </a:r>
              <a:r>
                <a:rPr lang="zh-CN" altLang="en-US" sz="1400" b="1" dirty="0">
                  <a:solidFill>
                    <a:srgbClr val="FF0000"/>
                  </a:solidFill>
                </a:rPr>
                <a:t>：</a:t>
              </a:r>
            </a:p>
          </p:txBody>
        </p:sp>
        <p:sp>
          <p:nvSpPr>
            <p:cNvPr id="44" name="矩形 43">
              <a:extLst>
                <a:ext uri="{FF2B5EF4-FFF2-40B4-BE49-F238E27FC236}">
                  <a16:creationId xmlns:a16="http://schemas.microsoft.com/office/drawing/2014/main" id="{850DA96E-6FD6-435F-82ED-5DA8360413E6}"/>
                </a:ext>
              </a:extLst>
            </p:cNvPr>
            <p:cNvSpPr/>
            <p:nvPr/>
          </p:nvSpPr>
          <p:spPr>
            <a:xfrm>
              <a:off x="-3215851" y="4239579"/>
              <a:ext cx="9369031" cy="2816331"/>
            </a:xfrm>
            <a:prstGeom prst="rect">
              <a:avLst/>
            </a:prstGeom>
          </p:spPr>
          <p:txBody>
            <a:bodyPr wrap="square" numCol="2">
              <a:spAutoFit/>
            </a:bodyPr>
            <a:lstStyle/>
            <a:p>
              <a:pPr marL="342900" indent="-342900">
                <a:lnSpc>
                  <a:spcPct val="150000"/>
                </a:lnSpc>
                <a:spcBef>
                  <a:spcPct val="50000"/>
                </a:spcBef>
                <a:buFont typeface="+mj-lt"/>
                <a:buAutoNum type="arabicPeriod"/>
              </a:pPr>
              <a:r>
                <a:rPr lang="en-US" altLang="zh-CN" sz="1400" dirty="0" err="1">
                  <a:solidFill>
                    <a:srgbClr val="37469E"/>
                  </a:solidFill>
                </a:rPr>
                <a:t>Goto</a:t>
              </a:r>
              <a:r>
                <a:rPr lang="en-US" altLang="zh-CN" sz="1400" dirty="0">
                  <a:solidFill>
                    <a:srgbClr val="37469E"/>
                  </a:solidFill>
                </a:rPr>
                <a:t>(b)  :</a:t>
              </a:r>
              <a:r>
                <a:rPr lang="zh-CN" altLang="en-US" sz="1400" dirty="0">
                  <a:solidFill>
                    <a:srgbClr val="37469E"/>
                  </a:solidFill>
                </a:rPr>
                <a:t>猴子走到位置</a:t>
              </a:r>
              <a:r>
                <a:rPr lang="en-US" altLang="zh-CN" sz="1400" dirty="0">
                  <a:solidFill>
                    <a:srgbClr val="37469E"/>
                  </a:solidFill>
                </a:rPr>
                <a:t>u</a:t>
              </a: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   </a:t>
              </a:r>
              <a:r>
                <a:rPr lang="zh-CN" altLang="en-US" sz="1400" dirty="0">
                  <a:solidFill>
                    <a:srgbClr val="37469E"/>
                  </a:solidFill>
                </a:rPr>
                <a:t>（</a:t>
              </a:r>
              <a:r>
                <a:rPr lang="en-US" altLang="zh-CN" sz="1400" dirty="0">
                  <a:solidFill>
                    <a:srgbClr val="37469E"/>
                  </a:solidFill>
                </a:rPr>
                <a:t>a,b,0,0</a:t>
              </a:r>
              <a:r>
                <a:rPr lang="zh-CN" altLang="en-US" sz="1400" dirty="0">
                  <a:solidFill>
                    <a:srgbClr val="37469E"/>
                  </a:solidFill>
                </a:rPr>
                <a:t>）                           </a:t>
              </a:r>
              <a:r>
                <a:rPr lang="en-US" altLang="zh-CN" sz="1400" dirty="0">
                  <a:solidFill>
                    <a:srgbClr val="37469E"/>
                  </a:solidFill>
                </a:rPr>
                <a:t>(b,b,0,0)</a:t>
              </a:r>
            </a:p>
            <a:p>
              <a:pPr marL="342900" indent="-342900">
                <a:lnSpc>
                  <a:spcPct val="150000"/>
                </a:lnSpc>
                <a:spcBef>
                  <a:spcPct val="50000"/>
                </a:spcBef>
                <a:buFont typeface="+mj-lt"/>
                <a:buAutoNum type="arabicPeriod" startAt="2"/>
              </a:pPr>
              <a:r>
                <a:rPr lang="en-US" altLang="zh-CN" sz="1400" dirty="0" err="1">
                  <a:solidFill>
                    <a:srgbClr val="37469E"/>
                  </a:solidFill>
                </a:rPr>
                <a:t>Pushbox</a:t>
              </a:r>
              <a:r>
                <a:rPr lang="en-US" altLang="zh-CN" sz="1400" dirty="0">
                  <a:solidFill>
                    <a:srgbClr val="37469E"/>
                  </a:solidFill>
                </a:rPr>
                <a:t>(c):</a:t>
              </a:r>
              <a:r>
                <a:rPr lang="zh-CN" altLang="en-US" sz="1400" dirty="0">
                  <a:solidFill>
                    <a:srgbClr val="37469E"/>
                  </a:solidFill>
                </a:rPr>
                <a:t>猴子推着箱子走到位置</a:t>
              </a:r>
              <a:r>
                <a:rPr lang="en-US" altLang="zh-CN" sz="1400" dirty="0">
                  <a:solidFill>
                    <a:srgbClr val="37469E"/>
                  </a:solidFill>
                </a:rPr>
                <a:t>v,</a:t>
              </a: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   </a:t>
              </a:r>
              <a:r>
                <a:rPr lang="zh-CN" altLang="en-US" sz="1400" dirty="0">
                  <a:solidFill>
                    <a:srgbClr val="37469E"/>
                  </a:solidFill>
                </a:rPr>
                <a:t>（</a:t>
              </a:r>
              <a:r>
                <a:rPr lang="en-US" altLang="zh-CN" sz="1400" dirty="0">
                  <a:solidFill>
                    <a:srgbClr val="37469E"/>
                  </a:solidFill>
                </a:rPr>
                <a:t>b,b,0,0</a:t>
              </a:r>
              <a:r>
                <a:rPr lang="zh-CN" altLang="en-US" sz="1400" dirty="0">
                  <a:solidFill>
                    <a:srgbClr val="37469E"/>
                  </a:solidFill>
                </a:rPr>
                <a:t>）                           </a:t>
              </a:r>
              <a:r>
                <a:rPr lang="en-US" altLang="zh-CN" sz="1400" dirty="0">
                  <a:solidFill>
                    <a:srgbClr val="37469E"/>
                  </a:solidFill>
                </a:rPr>
                <a:t>(c,c,0,0)</a:t>
              </a:r>
            </a:p>
            <a:p>
              <a:pPr marL="342900" indent="-342900">
                <a:lnSpc>
                  <a:spcPct val="150000"/>
                </a:lnSpc>
                <a:spcBef>
                  <a:spcPct val="50000"/>
                </a:spcBef>
                <a:buFont typeface="+mj-lt"/>
                <a:buAutoNum type="arabicPeriod" startAt="3"/>
              </a:pPr>
              <a:r>
                <a:rPr lang="en-US" altLang="zh-CN" sz="1400" dirty="0" err="1">
                  <a:solidFill>
                    <a:srgbClr val="37469E"/>
                  </a:solidFill>
                </a:rPr>
                <a:t>Climbbox</a:t>
              </a:r>
              <a:r>
                <a:rPr lang="en-US" altLang="zh-CN" sz="1400" dirty="0">
                  <a:solidFill>
                    <a:srgbClr val="37469E"/>
                  </a:solidFill>
                </a:rPr>
                <a:t>:</a:t>
              </a:r>
              <a:r>
                <a:rPr lang="zh-CN" altLang="en-US" sz="1400" dirty="0">
                  <a:solidFill>
                    <a:srgbClr val="37469E"/>
                  </a:solidFill>
                </a:rPr>
                <a:t>猴子爬上箱子</a:t>
              </a:r>
              <a:endParaRPr lang="en-US" altLang="zh-CN" sz="1400" dirty="0">
                <a:solidFill>
                  <a:srgbClr val="37469E"/>
                </a:solidFill>
              </a:endParaRP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   （</a:t>
              </a:r>
              <a:r>
                <a:rPr lang="en-US" altLang="zh-CN" sz="1400" dirty="0">
                  <a:solidFill>
                    <a:srgbClr val="37469E"/>
                  </a:solidFill>
                </a:rPr>
                <a:t>c,c,0,0</a:t>
              </a:r>
              <a:r>
                <a:rPr lang="zh-CN" altLang="en-US" sz="1400" dirty="0">
                  <a:solidFill>
                    <a:srgbClr val="37469E"/>
                  </a:solidFill>
                </a:rPr>
                <a:t>）                       （</a:t>
              </a:r>
              <a:r>
                <a:rPr lang="en-US" altLang="zh-CN" sz="1400" dirty="0">
                  <a:solidFill>
                    <a:srgbClr val="37469E"/>
                  </a:solidFill>
                </a:rPr>
                <a:t>c,c,1,0</a:t>
              </a:r>
              <a:r>
                <a:rPr lang="zh-CN" altLang="en-US" sz="1400" dirty="0">
                  <a:solidFill>
                    <a:srgbClr val="37469E"/>
                  </a:solidFill>
                </a:rPr>
                <a:t>）</a:t>
              </a:r>
              <a:endParaRPr lang="en-US" altLang="zh-CN" sz="1400" dirty="0">
                <a:solidFill>
                  <a:srgbClr val="37469E"/>
                </a:solidFill>
              </a:endParaRPr>
            </a:p>
            <a:p>
              <a:pPr marL="342900" indent="-342900">
                <a:lnSpc>
                  <a:spcPct val="150000"/>
                </a:lnSpc>
                <a:spcBef>
                  <a:spcPct val="50000"/>
                </a:spcBef>
                <a:buFont typeface="+mj-lt"/>
                <a:buAutoNum type="arabicPeriod" startAt="4"/>
              </a:pPr>
              <a:r>
                <a:rPr lang="en-US" altLang="zh-CN" sz="1400" dirty="0">
                  <a:solidFill>
                    <a:srgbClr val="37469E"/>
                  </a:solidFill>
                </a:rPr>
                <a:t>Grasp :</a:t>
              </a:r>
              <a:r>
                <a:rPr lang="zh-CN" altLang="en-US" sz="1400" dirty="0">
                  <a:solidFill>
                    <a:srgbClr val="37469E"/>
                  </a:solidFill>
                </a:rPr>
                <a:t>猴子拿到香蕉</a:t>
              </a:r>
              <a:endParaRPr lang="en-US" altLang="zh-CN" sz="1400" dirty="0">
                <a:solidFill>
                  <a:srgbClr val="37469E"/>
                </a:solidFill>
              </a:endParaRP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     </a:t>
              </a:r>
              <a:r>
                <a:rPr lang="zh-CN" altLang="en-US" sz="1400" dirty="0">
                  <a:solidFill>
                    <a:srgbClr val="37469E"/>
                  </a:solidFill>
                </a:rPr>
                <a:t>（</a:t>
              </a:r>
              <a:r>
                <a:rPr lang="en-US" altLang="zh-CN" sz="1400" dirty="0">
                  <a:solidFill>
                    <a:srgbClr val="37469E"/>
                  </a:solidFill>
                </a:rPr>
                <a:t>c,c,1,0</a:t>
              </a:r>
              <a:r>
                <a:rPr lang="zh-CN" altLang="en-US" sz="1400" dirty="0">
                  <a:solidFill>
                    <a:srgbClr val="37469E"/>
                  </a:solidFill>
                </a:rPr>
                <a:t>）                          （</a:t>
              </a:r>
              <a:r>
                <a:rPr lang="en-US" altLang="zh-CN" sz="1400" dirty="0">
                  <a:solidFill>
                    <a:srgbClr val="37469E"/>
                  </a:solidFill>
                </a:rPr>
                <a:t>c,c,1,1</a:t>
              </a:r>
              <a:r>
                <a:rPr lang="zh-CN" altLang="en-US" sz="1400" dirty="0">
                  <a:solidFill>
                    <a:srgbClr val="37469E"/>
                  </a:solidFill>
                </a:rPr>
                <a:t>）  </a:t>
              </a:r>
              <a:endParaRPr lang="en-US" altLang="zh-CN" sz="1400" dirty="0">
                <a:solidFill>
                  <a:srgbClr val="37469E"/>
                </a:solidFill>
              </a:endParaRPr>
            </a:p>
          </p:txBody>
        </p:sp>
        <p:cxnSp>
          <p:nvCxnSpPr>
            <p:cNvPr id="46" name="直接箭头连接符 45">
              <a:extLst>
                <a:ext uri="{FF2B5EF4-FFF2-40B4-BE49-F238E27FC236}">
                  <a16:creationId xmlns:a16="http://schemas.microsoft.com/office/drawing/2014/main" id="{9A9BD8A3-2E78-41E0-806B-1AAF6EB00EAB}"/>
                </a:ext>
              </a:extLst>
            </p:cNvPr>
            <p:cNvCxnSpPr>
              <a:cxnSpLocks/>
            </p:cNvCxnSpPr>
            <p:nvPr/>
          </p:nvCxnSpPr>
          <p:spPr>
            <a:xfrm>
              <a:off x="-572742" y="5238613"/>
              <a:ext cx="1040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96BA0AD1-6AD5-4DDE-867B-B4FD82DFA874}"/>
                </a:ext>
              </a:extLst>
            </p:cNvPr>
            <p:cNvCxnSpPr>
              <a:cxnSpLocks/>
            </p:cNvCxnSpPr>
            <p:nvPr/>
          </p:nvCxnSpPr>
          <p:spPr>
            <a:xfrm>
              <a:off x="4119651" y="6716326"/>
              <a:ext cx="841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CDA38F1-D2B0-4F36-93B6-0D99A0E151D3}"/>
                </a:ext>
              </a:extLst>
            </p:cNvPr>
            <p:cNvCxnSpPr>
              <a:cxnSpLocks/>
            </p:cNvCxnSpPr>
            <p:nvPr/>
          </p:nvCxnSpPr>
          <p:spPr>
            <a:xfrm>
              <a:off x="4105721" y="5277988"/>
              <a:ext cx="821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2E43C4D-2F8B-40E5-8D17-5AE0B7908B77}"/>
                </a:ext>
              </a:extLst>
            </p:cNvPr>
            <p:cNvCxnSpPr>
              <a:cxnSpLocks/>
            </p:cNvCxnSpPr>
            <p:nvPr/>
          </p:nvCxnSpPr>
          <p:spPr>
            <a:xfrm>
              <a:off x="-564522" y="6709279"/>
              <a:ext cx="1023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2C82FE4-7D15-459D-AA2D-927A70765657}"/>
                </a:ext>
              </a:extLst>
            </p:cNvPr>
            <p:cNvSpPr/>
            <p:nvPr/>
          </p:nvSpPr>
          <p:spPr>
            <a:xfrm>
              <a:off x="-393715" y="4708438"/>
              <a:ext cx="758126" cy="507448"/>
            </a:xfrm>
            <a:prstGeom prst="rect">
              <a:avLst/>
            </a:prstGeom>
          </p:spPr>
          <p:txBody>
            <a:bodyPr wrap="none">
              <a:spAutoFit/>
            </a:bodyPr>
            <a:lstStyle/>
            <a:p>
              <a:r>
                <a:rPr lang="en-US" altLang="zh-CN" sz="1400" dirty="0" err="1">
                  <a:solidFill>
                    <a:srgbClr val="37469E"/>
                  </a:solidFill>
                </a:rPr>
                <a:t>Goto</a:t>
              </a:r>
              <a:r>
                <a:rPr lang="en-US" altLang="zh-CN" sz="1400" dirty="0">
                  <a:solidFill>
                    <a:srgbClr val="37469E"/>
                  </a:solidFill>
                </a:rPr>
                <a:t>(b) </a:t>
              </a:r>
              <a:endParaRPr lang="zh-CN" altLang="en-US" sz="1400" dirty="0"/>
            </a:p>
          </p:txBody>
        </p:sp>
        <p:sp>
          <p:nvSpPr>
            <p:cNvPr id="45" name="矩形 44">
              <a:extLst>
                <a:ext uri="{FF2B5EF4-FFF2-40B4-BE49-F238E27FC236}">
                  <a16:creationId xmlns:a16="http://schemas.microsoft.com/office/drawing/2014/main" id="{84237C6B-A76A-4FAD-ADE6-36986B0F8B8B}"/>
                </a:ext>
              </a:extLst>
            </p:cNvPr>
            <p:cNvSpPr/>
            <p:nvPr/>
          </p:nvSpPr>
          <p:spPr>
            <a:xfrm>
              <a:off x="-564522" y="6204270"/>
              <a:ext cx="975347" cy="507448"/>
            </a:xfrm>
            <a:prstGeom prst="rect">
              <a:avLst/>
            </a:prstGeom>
          </p:spPr>
          <p:txBody>
            <a:bodyPr wrap="none">
              <a:spAutoFit/>
            </a:bodyPr>
            <a:lstStyle/>
            <a:p>
              <a:r>
                <a:rPr lang="en-US" altLang="zh-CN" sz="1400" dirty="0" err="1">
                  <a:solidFill>
                    <a:srgbClr val="37469E"/>
                  </a:solidFill>
                </a:rPr>
                <a:t>Pushbox</a:t>
              </a:r>
              <a:r>
                <a:rPr lang="en-US" altLang="zh-CN" sz="1400" dirty="0">
                  <a:solidFill>
                    <a:srgbClr val="37469E"/>
                  </a:solidFill>
                </a:rPr>
                <a:t>(c)</a:t>
              </a:r>
              <a:endParaRPr lang="zh-CN" altLang="en-US" sz="1400" dirty="0"/>
            </a:p>
          </p:txBody>
        </p:sp>
        <p:sp>
          <p:nvSpPr>
            <p:cNvPr id="78" name="矩形 77">
              <a:extLst>
                <a:ext uri="{FF2B5EF4-FFF2-40B4-BE49-F238E27FC236}">
                  <a16:creationId xmlns:a16="http://schemas.microsoft.com/office/drawing/2014/main" id="{7417DDFE-51D4-463A-82BE-2DDACE902B83}"/>
                </a:ext>
              </a:extLst>
            </p:cNvPr>
            <p:cNvSpPr/>
            <p:nvPr/>
          </p:nvSpPr>
          <p:spPr>
            <a:xfrm>
              <a:off x="4025555" y="4692404"/>
              <a:ext cx="981359" cy="307777"/>
            </a:xfrm>
            <a:prstGeom prst="rect">
              <a:avLst/>
            </a:prstGeom>
          </p:spPr>
          <p:txBody>
            <a:bodyPr wrap="none">
              <a:spAutoFit/>
            </a:bodyPr>
            <a:lstStyle/>
            <a:p>
              <a:r>
                <a:rPr lang="en-US" altLang="zh-CN" sz="1400" dirty="0" err="1">
                  <a:solidFill>
                    <a:srgbClr val="37469E"/>
                  </a:solidFill>
                </a:rPr>
                <a:t>Climbbox</a:t>
              </a:r>
              <a:r>
                <a:rPr lang="en-US" altLang="zh-CN" sz="1400" dirty="0">
                  <a:solidFill>
                    <a:srgbClr val="37469E"/>
                  </a:solidFill>
                </a:rPr>
                <a:t>:</a:t>
              </a:r>
              <a:endParaRPr lang="zh-CN" altLang="en-US" sz="1400" dirty="0"/>
            </a:p>
          </p:txBody>
        </p:sp>
        <p:sp>
          <p:nvSpPr>
            <p:cNvPr id="80" name="矩形 79">
              <a:extLst>
                <a:ext uri="{FF2B5EF4-FFF2-40B4-BE49-F238E27FC236}">
                  <a16:creationId xmlns:a16="http://schemas.microsoft.com/office/drawing/2014/main" id="{EACB7967-DB0D-4C08-88A1-20536E1B1284}"/>
                </a:ext>
              </a:extLst>
            </p:cNvPr>
            <p:cNvSpPr/>
            <p:nvPr/>
          </p:nvSpPr>
          <p:spPr>
            <a:xfrm>
              <a:off x="4147542" y="6124829"/>
              <a:ext cx="671979" cy="307777"/>
            </a:xfrm>
            <a:prstGeom prst="rect">
              <a:avLst/>
            </a:prstGeom>
          </p:spPr>
          <p:txBody>
            <a:bodyPr wrap="none">
              <a:spAutoFit/>
            </a:bodyPr>
            <a:lstStyle/>
            <a:p>
              <a:r>
                <a:rPr lang="en-US" altLang="zh-CN" sz="1400" dirty="0">
                  <a:solidFill>
                    <a:srgbClr val="37469E"/>
                  </a:solidFill>
                </a:rPr>
                <a:t>Grasp</a:t>
              </a:r>
              <a:endParaRPr lang="zh-CN" altLang="en-US" sz="1400" dirty="0"/>
            </a:p>
          </p:txBody>
        </p:sp>
      </p:grpSp>
    </p:spTree>
    <p:extLst>
      <p:ext uri="{BB962C8B-B14F-4D97-AF65-F5344CB8AC3E}">
        <p14:creationId xmlns:p14="http://schemas.microsoft.com/office/powerpoint/2010/main" val="7181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状态空间问题的例子</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7" name="标题 1">
            <a:extLst>
              <a:ext uri="{FF2B5EF4-FFF2-40B4-BE49-F238E27FC236}">
                <a16:creationId xmlns:a16="http://schemas.microsoft.com/office/drawing/2014/main" id="{4560CD8F-A30D-48AA-B350-A559E8D68815}"/>
              </a:ext>
            </a:extLst>
          </p:cNvPr>
          <p:cNvSpPr txBox="1">
            <a:spLocks/>
          </p:cNvSpPr>
          <p:nvPr/>
        </p:nvSpPr>
        <p:spPr>
          <a:xfrm>
            <a:off x="624568" y="1083130"/>
            <a:ext cx="3012363" cy="369332"/>
          </a:xfrm>
          <a:prstGeom prst="rect">
            <a:avLst/>
          </a:prstGeom>
        </p:spPr>
        <p:txBody>
          <a:bodyPr wrap="none">
            <a:spAutoFit/>
          </a:bodyPr>
          <a:lstStyle>
            <a:defPPr>
              <a:defRPr lang="zh-CN"/>
            </a:defPPr>
            <a:lvl1pPr marL="285750" indent="-285750">
              <a:buFont typeface="Arial" panose="020B0604020202020204" pitchFamily="34" charset="0"/>
              <a:buChar char="•"/>
              <a:defRPr b="1">
                <a:solidFill>
                  <a:srgbClr val="7E0000"/>
                </a:solidFill>
                <a:effectLst>
                  <a:outerShdw blurRad="38100" dist="38100" dir="2700000" algn="tl">
                    <a:srgbClr val="000000">
                      <a:alpha val="43137"/>
                    </a:srgbClr>
                  </a:outerShdw>
                </a:effectLst>
                <a:ea typeface="楷体_GB2312" pitchFamily="1" charset="-122"/>
              </a:defRPr>
            </a:lvl1pPr>
          </a:lstStyle>
          <a:p>
            <a:r>
              <a:rPr lang="zh-CN" altLang="en-US" dirty="0">
                <a:solidFill>
                  <a:srgbClr val="37469E"/>
                </a:solidFill>
              </a:rPr>
              <a:t>猴子摘香蕉的状态空间图</a:t>
            </a:r>
          </a:p>
        </p:txBody>
      </p:sp>
      <p:grpSp>
        <p:nvGrpSpPr>
          <p:cNvPr id="3" name="组合 2">
            <a:extLst>
              <a:ext uri="{FF2B5EF4-FFF2-40B4-BE49-F238E27FC236}">
                <a16:creationId xmlns:a16="http://schemas.microsoft.com/office/drawing/2014/main" id="{A8826115-3FE5-4C4B-8934-6024ADE6549E}"/>
              </a:ext>
            </a:extLst>
          </p:cNvPr>
          <p:cNvGrpSpPr/>
          <p:nvPr/>
        </p:nvGrpSpPr>
        <p:grpSpPr>
          <a:xfrm>
            <a:off x="5866742" y="1144509"/>
            <a:ext cx="6116105" cy="4831529"/>
            <a:chOff x="647700" y="1752600"/>
            <a:chExt cx="5707063" cy="3736975"/>
          </a:xfrm>
        </p:grpSpPr>
        <p:grpSp>
          <p:nvGrpSpPr>
            <p:cNvPr id="8" name="Group 4">
              <a:extLst>
                <a:ext uri="{FF2B5EF4-FFF2-40B4-BE49-F238E27FC236}">
                  <a16:creationId xmlns:a16="http://schemas.microsoft.com/office/drawing/2014/main" id="{2D313B30-9514-438C-B74E-D37DD5EAD85F}"/>
                </a:ext>
              </a:extLst>
            </p:cNvPr>
            <p:cNvGrpSpPr>
              <a:grpSpLocks/>
            </p:cNvGrpSpPr>
            <p:nvPr/>
          </p:nvGrpSpPr>
          <p:grpSpPr bwMode="auto">
            <a:xfrm>
              <a:off x="647700" y="1752600"/>
              <a:ext cx="5707063" cy="3736975"/>
              <a:chOff x="216" y="0"/>
              <a:chExt cx="3595" cy="2354"/>
            </a:xfrm>
          </p:grpSpPr>
          <p:sp>
            <p:nvSpPr>
              <p:cNvPr id="9" name="Text Box 5">
                <a:extLst>
                  <a:ext uri="{FF2B5EF4-FFF2-40B4-BE49-F238E27FC236}">
                    <a16:creationId xmlns:a16="http://schemas.microsoft.com/office/drawing/2014/main" id="{99940ECC-2B8E-449D-B752-C77488FD36CC}"/>
                  </a:ext>
                </a:extLst>
              </p:cNvPr>
              <p:cNvSpPr txBox="1">
                <a:spLocks noChangeArrowheads="1"/>
              </p:cNvSpPr>
              <p:nvPr/>
            </p:nvSpPr>
            <p:spPr bwMode="auto">
              <a:xfrm>
                <a:off x="1920" y="0"/>
                <a:ext cx="624" cy="19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a,b,0,0</a:t>
                </a:r>
              </a:p>
            </p:txBody>
          </p:sp>
          <p:sp>
            <p:nvSpPr>
              <p:cNvPr id="10" name="Text Box 6">
                <a:extLst>
                  <a:ext uri="{FF2B5EF4-FFF2-40B4-BE49-F238E27FC236}">
                    <a16:creationId xmlns:a16="http://schemas.microsoft.com/office/drawing/2014/main" id="{9F006180-23FF-44E3-BE89-96B0818A1292}"/>
                  </a:ext>
                </a:extLst>
              </p:cNvPr>
              <p:cNvSpPr txBox="1">
                <a:spLocks noChangeArrowheads="1"/>
              </p:cNvSpPr>
              <p:nvPr/>
            </p:nvSpPr>
            <p:spPr bwMode="auto">
              <a:xfrm>
                <a:off x="1920" y="528"/>
                <a:ext cx="624" cy="19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b,b,0,0</a:t>
                </a:r>
              </a:p>
            </p:txBody>
          </p:sp>
          <p:sp>
            <p:nvSpPr>
              <p:cNvPr id="11" name="Text Box 7">
                <a:extLst>
                  <a:ext uri="{FF2B5EF4-FFF2-40B4-BE49-F238E27FC236}">
                    <a16:creationId xmlns:a16="http://schemas.microsoft.com/office/drawing/2014/main" id="{2772E08C-E7FB-453D-B913-B371EB934D8E}"/>
                  </a:ext>
                </a:extLst>
              </p:cNvPr>
              <p:cNvSpPr txBox="1">
                <a:spLocks noChangeArrowheads="1"/>
              </p:cNvSpPr>
              <p:nvPr/>
            </p:nvSpPr>
            <p:spPr bwMode="auto">
              <a:xfrm>
                <a:off x="2832" y="1056"/>
                <a:ext cx="624" cy="19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dirty="0"/>
                  <a:t>b, b,1,0</a:t>
                </a:r>
              </a:p>
            </p:txBody>
          </p:sp>
          <p:sp>
            <p:nvSpPr>
              <p:cNvPr id="12" name="Text Box 8">
                <a:extLst>
                  <a:ext uri="{FF2B5EF4-FFF2-40B4-BE49-F238E27FC236}">
                    <a16:creationId xmlns:a16="http://schemas.microsoft.com/office/drawing/2014/main" id="{22C3D83F-0EE2-44E0-B799-CB2C49100F70}"/>
                  </a:ext>
                </a:extLst>
              </p:cNvPr>
              <p:cNvSpPr txBox="1">
                <a:spLocks noChangeArrowheads="1"/>
              </p:cNvSpPr>
              <p:nvPr/>
            </p:nvSpPr>
            <p:spPr bwMode="auto">
              <a:xfrm>
                <a:off x="1008" y="1104"/>
                <a:ext cx="624" cy="19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c,c,0,0</a:t>
                </a:r>
              </a:p>
            </p:txBody>
          </p:sp>
          <p:sp>
            <p:nvSpPr>
              <p:cNvPr id="13" name="Text Box 9">
                <a:extLst>
                  <a:ext uri="{FF2B5EF4-FFF2-40B4-BE49-F238E27FC236}">
                    <a16:creationId xmlns:a16="http://schemas.microsoft.com/office/drawing/2014/main" id="{1F8C1395-2F66-4E78-A90B-F9180B5428A1}"/>
                  </a:ext>
                </a:extLst>
              </p:cNvPr>
              <p:cNvSpPr txBox="1">
                <a:spLocks noChangeArrowheads="1"/>
              </p:cNvSpPr>
              <p:nvPr/>
            </p:nvSpPr>
            <p:spPr bwMode="auto">
              <a:xfrm>
                <a:off x="1968" y="1584"/>
                <a:ext cx="624" cy="19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a,a,0,0</a:t>
                </a:r>
              </a:p>
            </p:txBody>
          </p:sp>
          <p:sp>
            <p:nvSpPr>
              <p:cNvPr id="14" name="Text Box 10">
                <a:extLst>
                  <a:ext uri="{FF2B5EF4-FFF2-40B4-BE49-F238E27FC236}">
                    <a16:creationId xmlns:a16="http://schemas.microsoft.com/office/drawing/2014/main" id="{F90A72B5-E795-4809-86A5-742A43E6C416}"/>
                  </a:ext>
                </a:extLst>
              </p:cNvPr>
              <p:cNvSpPr txBox="1">
                <a:spLocks noChangeArrowheads="1"/>
              </p:cNvSpPr>
              <p:nvPr/>
            </p:nvSpPr>
            <p:spPr bwMode="auto">
              <a:xfrm>
                <a:off x="384" y="1584"/>
                <a:ext cx="624" cy="19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dirty="0"/>
                  <a:t>c, c,1,0</a:t>
                </a:r>
              </a:p>
            </p:txBody>
          </p:sp>
          <p:sp>
            <p:nvSpPr>
              <p:cNvPr id="15" name="Text Box 11">
                <a:extLst>
                  <a:ext uri="{FF2B5EF4-FFF2-40B4-BE49-F238E27FC236}">
                    <a16:creationId xmlns:a16="http://schemas.microsoft.com/office/drawing/2014/main" id="{909F9F0F-906A-4F76-B074-A56741A802A6}"/>
                  </a:ext>
                </a:extLst>
              </p:cNvPr>
              <p:cNvSpPr txBox="1">
                <a:spLocks noChangeArrowheads="1"/>
              </p:cNvSpPr>
              <p:nvPr/>
            </p:nvSpPr>
            <p:spPr bwMode="auto">
              <a:xfrm>
                <a:off x="384" y="2160"/>
                <a:ext cx="624" cy="19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dirty="0"/>
                  <a:t>c, c, 1,1</a:t>
                </a:r>
              </a:p>
            </p:txBody>
          </p:sp>
          <p:sp>
            <p:nvSpPr>
              <p:cNvPr id="16" name="Text Box 12">
                <a:extLst>
                  <a:ext uri="{FF2B5EF4-FFF2-40B4-BE49-F238E27FC236}">
                    <a16:creationId xmlns:a16="http://schemas.microsoft.com/office/drawing/2014/main" id="{43C41C9D-E5BD-469E-834E-F53ABF740F76}"/>
                  </a:ext>
                </a:extLst>
              </p:cNvPr>
              <p:cNvSpPr txBox="1">
                <a:spLocks noChangeArrowheads="1"/>
              </p:cNvSpPr>
              <p:nvPr/>
            </p:nvSpPr>
            <p:spPr bwMode="auto">
              <a:xfrm>
                <a:off x="2216" y="240"/>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Goto</a:t>
                </a:r>
                <a:r>
                  <a:rPr lang="en-US" altLang="zh-CN" sz="1400" dirty="0"/>
                  <a:t>(b)</a:t>
                </a:r>
              </a:p>
            </p:txBody>
          </p:sp>
          <p:sp>
            <p:nvSpPr>
              <p:cNvPr id="17" name="Text Box 13">
                <a:extLst>
                  <a:ext uri="{FF2B5EF4-FFF2-40B4-BE49-F238E27FC236}">
                    <a16:creationId xmlns:a16="http://schemas.microsoft.com/office/drawing/2014/main" id="{076518E4-126D-4F58-88F7-0011C7E9D6DE}"/>
                  </a:ext>
                </a:extLst>
              </p:cNvPr>
              <p:cNvSpPr txBox="1">
                <a:spLocks noChangeArrowheads="1"/>
              </p:cNvSpPr>
              <p:nvPr/>
            </p:nvSpPr>
            <p:spPr bwMode="auto">
              <a:xfrm>
                <a:off x="2755" y="720"/>
                <a:ext cx="105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climbbox</a:t>
                </a:r>
                <a:endParaRPr lang="en-US" altLang="zh-CN" sz="1400" dirty="0"/>
              </a:p>
            </p:txBody>
          </p:sp>
          <p:sp>
            <p:nvSpPr>
              <p:cNvPr id="18" name="Text Box 14">
                <a:extLst>
                  <a:ext uri="{FF2B5EF4-FFF2-40B4-BE49-F238E27FC236}">
                    <a16:creationId xmlns:a16="http://schemas.microsoft.com/office/drawing/2014/main" id="{F83C0DED-4748-4AA5-A22C-05FBE59738C3}"/>
                  </a:ext>
                </a:extLst>
              </p:cNvPr>
              <p:cNvSpPr txBox="1">
                <a:spLocks noChangeArrowheads="1"/>
              </p:cNvSpPr>
              <p:nvPr/>
            </p:nvSpPr>
            <p:spPr bwMode="auto">
              <a:xfrm>
                <a:off x="1056" y="38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Goto</a:t>
                </a:r>
                <a:r>
                  <a:rPr lang="en-US" altLang="zh-CN" sz="1400" dirty="0"/>
                  <a:t>(b)</a:t>
                </a:r>
              </a:p>
            </p:txBody>
          </p:sp>
          <p:sp>
            <p:nvSpPr>
              <p:cNvPr id="19" name="Text Box 15">
                <a:extLst>
                  <a:ext uri="{FF2B5EF4-FFF2-40B4-BE49-F238E27FC236}">
                    <a16:creationId xmlns:a16="http://schemas.microsoft.com/office/drawing/2014/main" id="{CFE31161-D832-4AE5-9275-7BF5EE9F9444}"/>
                  </a:ext>
                </a:extLst>
              </p:cNvPr>
              <p:cNvSpPr txBox="1">
                <a:spLocks noChangeArrowheads="1"/>
              </p:cNvSpPr>
              <p:nvPr/>
            </p:nvSpPr>
            <p:spPr bwMode="auto">
              <a:xfrm>
                <a:off x="266" y="1872"/>
                <a:ext cx="6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Grasp</a:t>
                </a:r>
              </a:p>
            </p:txBody>
          </p:sp>
          <p:sp>
            <p:nvSpPr>
              <p:cNvPr id="20" name="Text Box 16">
                <a:extLst>
                  <a:ext uri="{FF2B5EF4-FFF2-40B4-BE49-F238E27FC236}">
                    <a16:creationId xmlns:a16="http://schemas.microsoft.com/office/drawing/2014/main" id="{A1F0C3AC-6869-492B-B53C-4DE5C87C8C8E}"/>
                  </a:ext>
                </a:extLst>
              </p:cNvPr>
              <p:cNvSpPr txBox="1">
                <a:spLocks noChangeArrowheads="1"/>
              </p:cNvSpPr>
              <p:nvPr/>
            </p:nvSpPr>
            <p:spPr bwMode="auto">
              <a:xfrm>
                <a:off x="333" y="1346"/>
                <a:ext cx="105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climbbox</a:t>
                </a:r>
                <a:endParaRPr lang="en-US" altLang="zh-CN" sz="1400" dirty="0"/>
              </a:p>
            </p:txBody>
          </p:sp>
          <p:sp>
            <p:nvSpPr>
              <p:cNvPr id="22" name="Text Box 18">
                <a:extLst>
                  <a:ext uri="{FF2B5EF4-FFF2-40B4-BE49-F238E27FC236}">
                    <a16:creationId xmlns:a16="http://schemas.microsoft.com/office/drawing/2014/main" id="{14556B89-7848-42AB-AAF1-86C4F912E9C6}"/>
                  </a:ext>
                </a:extLst>
              </p:cNvPr>
              <p:cNvSpPr txBox="1">
                <a:spLocks noChangeArrowheads="1"/>
              </p:cNvSpPr>
              <p:nvPr/>
            </p:nvSpPr>
            <p:spPr bwMode="auto">
              <a:xfrm>
                <a:off x="216" y="86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Pushbox</a:t>
                </a:r>
                <a:r>
                  <a:rPr lang="en-US" altLang="zh-CN" sz="1400" dirty="0"/>
                  <a:t>(c)</a:t>
                </a:r>
              </a:p>
            </p:txBody>
          </p:sp>
          <p:sp>
            <p:nvSpPr>
              <p:cNvPr id="23" name="Line 19">
                <a:extLst>
                  <a:ext uri="{FF2B5EF4-FFF2-40B4-BE49-F238E27FC236}">
                    <a16:creationId xmlns:a16="http://schemas.microsoft.com/office/drawing/2014/main" id="{6269C889-0E7F-44DA-8CB2-002E82985974}"/>
                  </a:ext>
                </a:extLst>
              </p:cNvPr>
              <p:cNvSpPr>
                <a:spLocks noChangeShapeType="1"/>
              </p:cNvSpPr>
              <p:nvPr/>
            </p:nvSpPr>
            <p:spPr bwMode="auto">
              <a:xfrm>
                <a:off x="2208" y="24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4" name="Freeform 20">
                <a:extLst>
                  <a:ext uri="{FF2B5EF4-FFF2-40B4-BE49-F238E27FC236}">
                    <a16:creationId xmlns:a16="http://schemas.microsoft.com/office/drawing/2014/main" id="{13F07D58-9A31-41B4-B38E-C1852134BEC4}"/>
                  </a:ext>
                </a:extLst>
              </p:cNvPr>
              <p:cNvSpPr>
                <a:spLocks/>
              </p:cNvSpPr>
              <p:nvPr/>
            </p:nvSpPr>
            <p:spPr bwMode="auto">
              <a:xfrm>
                <a:off x="1664" y="368"/>
                <a:ext cx="352" cy="288"/>
              </a:xfrm>
              <a:custGeom>
                <a:avLst/>
                <a:gdLst>
                  <a:gd name="T0" fmla="*/ 256 w 352"/>
                  <a:gd name="T1" fmla="*/ 256 h 288"/>
                  <a:gd name="T2" fmla="*/ 112 w 352"/>
                  <a:gd name="T3" fmla="*/ 256 h 288"/>
                  <a:gd name="T4" fmla="*/ 16 w 352"/>
                  <a:gd name="T5" fmla="*/ 64 h 288"/>
                  <a:gd name="T6" fmla="*/ 208 w 352"/>
                  <a:gd name="T7" fmla="*/ 16 h 288"/>
                  <a:gd name="T8" fmla="*/ 352 w 352"/>
                  <a:gd name="T9" fmla="*/ 16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288">
                    <a:moveTo>
                      <a:pt x="256" y="256"/>
                    </a:moveTo>
                    <a:cubicBezTo>
                      <a:pt x="204" y="272"/>
                      <a:pt x="152" y="288"/>
                      <a:pt x="112" y="256"/>
                    </a:cubicBezTo>
                    <a:cubicBezTo>
                      <a:pt x="72" y="224"/>
                      <a:pt x="0" y="104"/>
                      <a:pt x="16" y="64"/>
                    </a:cubicBezTo>
                    <a:cubicBezTo>
                      <a:pt x="32" y="24"/>
                      <a:pt x="152" y="0"/>
                      <a:pt x="208" y="16"/>
                    </a:cubicBezTo>
                    <a:cubicBezTo>
                      <a:pt x="264" y="32"/>
                      <a:pt x="328" y="136"/>
                      <a:pt x="352" y="160"/>
                    </a:cubicBezTo>
                  </a:path>
                </a:pathLst>
              </a:cu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zh-CN" altLang="en-US" sz="1400"/>
              </a:p>
            </p:txBody>
          </p:sp>
          <p:sp>
            <p:nvSpPr>
              <p:cNvPr id="25" name="Line 21">
                <a:extLst>
                  <a:ext uri="{FF2B5EF4-FFF2-40B4-BE49-F238E27FC236}">
                    <a16:creationId xmlns:a16="http://schemas.microsoft.com/office/drawing/2014/main" id="{3CC4D912-2D70-400B-A214-2142CF15071E}"/>
                  </a:ext>
                </a:extLst>
              </p:cNvPr>
              <p:cNvSpPr>
                <a:spLocks noChangeShapeType="1"/>
              </p:cNvSpPr>
              <p:nvPr/>
            </p:nvSpPr>
            <p:spPr bwMode="auto">
              <a:xfrm flipH="1">
                <a:off x="1392" y="768"/>
                <a:ext cx="67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7" name="Line 23">
                <a:extLst>
                  <a:ext uri="{FF2B5EF4-FFF2-40B4-BE49-F238E27FC236}">
                    <a16:creationId xmlns:a16="http://schemas.microsoft.com/office/drawing/2014/main" id="{19E780DB-55FD-47B2-9082-CBEE077315B9}"/>
                  </a:ext>
                </a:extLst>
              </p:cNvPr>
              <p:cNvSpPr>
                <a:spLocks noChangeShapeType="1"/>
              </p:cNvSpPr>
              <p:nvPr/>
            </p:nvSpPr>
            <p:spPr bwMode="auto">
              <a:xfrm>
                <a:off x="2352" y="768"/>
                <a:ext cx="81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8" name="Line 24">
                <a:extLst>
                  <a:ext uri="{FF2B5EF4-FFF2-40B4-BE49-F238E27FC236}">
                    <a16:creationId xmlns:a16="http://schemas.microsoft.com/office/drawing/2014/main" id="{407EE2A2-4FFC-49F8-BC6D-B558F07C0FE6}"/>
                  </a:ext>
                </a:extLst>
              </p:cNvPr>
              <p:cNvSpPr>
                <a:spLocks noChangeShapeType="1"/>
              </p:cNvSpPr>
              <p:nvPr/>
            </p:nvSpPr>
            <p:spPr bwMode="auto">
              <a:xfrm flipH="1" flipV="1">
                <a:off x="1556" y="1330"/>
                <a:ext cx="632" cy="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0" name="Freeform 26">
                <a:extLst>
                  <a:ext uri="{FF2B5EF4-FFF2-40B4-BE49-F238E27FC236}">
                    <a16:creationId xmlns:a16="http://schemas.microsoft.com/office/drawing/2014/main" id="{964360ED-BEBE-4615-BFCA-8B5B4CC1E163}"/>
                  </a:ext>
                </a:extLst>
              </p:cNvPr>
              <p:cNvSpPr>
                <a:spLocks/>
              </p:cNvSpPr>
              <p:nvPr/>
            </p:nvSpPr>
            <p:spPr bwMode="auto">
              <a:xfrm>
                <a:off x="1760" y="1680"/>
                <a:ext cx="456" cy="360"/>
              </a:xfrm>
              <a:custGeom>
                <a:avLst/>
                <a:gdLst>
                  <a:gd name="T0" fmla="*/ 208 w 456"/>
                  <a:gd name="T1" fmla="*/ 0 h 360"/>
                  <a:gd name="T2" fmla="*/ 16 w 456"/>
                  <a:gd name="T3" fmla="*/ 144 h 360"/>
                  <a:gd name="T4" fmla="*/ 112 w 456"/>
                  <a:gd name="T5" fmla="*/ 288 h 360"/>
                  <a:gd name="T6" fmla="*/ 400 w 456"/>
                  <a:gd name="T7" fmla="*/ 336 h 360"/>
                  <a:gd name="T8" fmla="*/ 448 w 456"/>
                  <a:gd name="T9" fmla="*/ 144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360">
                    <a:moveTo>
                      <a:pt x="208" y="0"/>
                    </a:moveTo>
                    <a:cubicBezTo>
                      <a:pt x="120" y="48"/>
                      <a:pt x="32" y="96"/>
                      <a:pt x="16" y="144"/>
                    </a:cubicBezTo>
                    <a:cubicBezTo>
                      <a:pt x="0" y="192"/>
                      <a:pt x="48" y="256"/>
                      <a:pt x="112" y="288"/>
                    </a:cubicBezTo>
                    <a:cubicBezTo>
                      <a:pt x="176" y="320"/>
                      <a:pt x="344" y="360"/>
                      <a:pt x="400" y="336"/>
                    </a:cubicBezTo>
                    <a:cubicBezTo>
                      <a:pt x="456" y="312"/>
                      <a:pt x="440" y="176"/>
                      <a:pt x="448" y="144"/>
                    </a:cubicBezTo>
                  </a:path>
                </a:pathLst>
              </a:cu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zh-CN" altLang="en-US" sz="1400"/>
              </a:p>
            </p:txBody>
          </p:sp>
          <p:sp>
            <p:nvSpPr>
              <p:cNvPr id="31" name="Line 27">
                <a:extLst>
                  <a:ext uri="{FF2B5EF4-FFF2-40B4-BE49-F238E27FC236}">
                    <a16:creationId xmlns:a16="http://schemas.microsoft.com/office/drawing/2014/main" id="{47E84EAD-DAD7-47BC-8C91-ABFA10C6E2DC}"/>
                  </a:ext>
                </a:extLst>
              </p:cNvPr>
              <p:cNvSpPr>
                <a:spLocks noChangeShapeType="1"/>
              </p:cNvSpPr>
              <p:nvPr/>
            </p:nvSpPr>
            <p:spPr bwMode="auto">
              <a:xfrm>
                <a:off x="1352" y="1334"/>
                <a:ext cx="624" cy="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3" name="Line 29">
                <a:extLst>
                  <a:ext uri="{FF2B5EF4-FFF2-40B4-BE49-F238E27FC236}">
                    <a16:creationId xmlns:a16="http://schemas.microsoft.com/office/drawing/2014/main" id="{053C6D3D-2291-4849-B3A2-9A8EFE42D629}"/>
                  </a:ext>
                </a:extLst>
              </p:cNvPr>
              <p:cNvSpPr>
                <a:spLocks noChangeShapeType="1"/>
              </p:cNvSpPr>
              <p:nvPr/>
            </p:nvSpPr>
            <p:spPr bwMode="auto">
              <a:xfrm>
                <a:off x="672" y="182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4" name="Line 30">
                <a:extLst>
                  <a:ext uri="{FF2B5EF4-FFF2-40B4-BE49-F238E27FC236}">
                    <a16:creationId xmlns:a16="http://schemas.microsoft.com/office/drawing/2014/main" id="{B8A52260-4BBE-4638-9034-39DD72F8C550}"/>
                  </a:ext>
                </a:extLst>
              </p:cNvPr>
              <p:cNvSpPr>
                <a:spLocks noChangeShapeType="1"/>
              </p:cNvSpPr>
              <p:nvPr/>
            </p:nvSpPr>
            <p:spPr bwMode="auto">
              <a:xfrm flipH="1">
                <a:off x="816" y="1344"/>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5" name="Freeform 31">
                <a:extLst>
                  <a:ext uri="{FF2B5EF4-FFF2-40B4-BE49-F238E27FC236}">
                    <a16:creationId xmlns:a16="http://schemas.microsoft.com/office/drawing/2014/main" id="{2385DDFE-791A-4C45-BD46-97EA72DFD7AE}"/>
                  </a:ext>
                </a:extLst>
              </p:cNvPr>
              <p:cNvSpPr>
                <a:spLocks/>
              </p:cNvSpPr>
              <p:nvPr/>
            </p:nvSpPr>
            <p:spPr bwMode="auto">
              <a:xfrm>
                <a:off x="816" y="896"/>
                <a:ext cx="336" cy="352"/>
              </a:xfrm>
              <a:custGeom>
                <a:avLst/>
                <a:gdLst>
                  <a:gd name="T0" fmla="*/ 213 w 392"/>
                  <a:gd name="T1" fmla="*/ 352 h 352"/>
                  <a:gd name="T2" fmla="*/ 130 w 392"/>
                  <a:gd name="T3" fmla="*/ 304 h 352"/>
                  <a:gd name="T4" fmla="*/ 7 w 392"/>
                  <a:gd name="T5" fmla="*/ 256 h 352"/>
                  <a:gd name="T6" fmla="*/ 89 w 392"/>
                  <a:gd name="T7" fmla="*/ 112 h 352"/>
                  <a:gd name="T8" fmla="*/ 213 w 392"/>
                  <a:gd name="T9" fmla="*/ 16 h 352"/>
                  <a:gd name="T10" fmla="*/ 336 w 392"/>
                  <a:gd name="T11" fmla="*/ 208 h 3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2" h="352">
                    <a:moveTo>
                      <a:pt x="248" y="352"/>
                    </a:moveTo>
                    <a:cubicBezTo>
                      <a:pt x="220" y="336"/>
                      <a:pt x="192" y="320"/>
                      <a:pt x="152" y="304"/>
                    </a:cubicBezTo>
                    <a:cubicBezTo>
                      <a:pt x="112" y="288"/>
                      <a:pt x="16" y="288"/>
                      <a:pt x="8" y="256"/>
                    </a:cubicBezTo>
                    <a:cubicBezTo>
                      <a:pt x="0" y="224"/>
                      <a:pt x="64" y="152"/>
                      <a:pt x="104" y="112"/>
                    </a:cubicBezTo>
                    <a:cubicBezTo>
                      <a:pt x="144" y="72"/>
                      <a:pt x="200" y="0"/>
                      <a:pt x="248" y="16"/>
                    </a:cubicBezTo>
                    <a:cubicBezTo>
                      <a:pt x="296" y="32"/>
                      <a:pt x="344" y="120"/>
                      <a:pt x="392" y="208"/>
                    </a:cubicBezTo>
                  </a:path>
                </a:pathLst>
              </a:custGeom>
              <a:noFill/>
              <a:ln w="12700"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sp>
          <p:nvSpPr>
            <p:cNvPr id="37" name="Text Box 18">
              <a:extLst>
                <a:ext uri="{FF2B5EF4-FFF2-40B4-BE49-F238E27FC236}">
                  <a16:creationId xmlns:a16="http://schemas.microsoft.com/office/drawing/2014/main" id="{45A80A96-D3EB-49AA-A87A-65617F7E3A82}"/>
                </a:ext>
              </a:extLst>
            </p:cNvPr>
            <p:cNvSpPr txBox="1">
              <a:spLocks noChangeArrowheads="1"/>
            </p:cNvSpPr>
            <p:nvPr/>
          </p:nvSpPr>
          <p:spPr bwMode="auto">
            <a:xfrm>
              <a:off x="2628900" y="4987699"/>
              <a:ext cx="144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Pushbox</a:t>
              </a:r>
              <a:r>
                <a:rPr lang="en-US" altLang="zh-CN" sz="1400" dirty="0"/>
                <a:t>(a)</a:t>
              </a:r>
            </a:p>
          </p:txBody>
        </p:sp>
        <p:sp>
          <p:nvSpPr>
            <p:cNvPr id="38" name="Text Box 18">
              <a:extLst>
                <a:ext uri="{FF2B5EF4-FFF2-40B4-BE49-F238E27FC236}">
                  <a16:creationId xmlns:a16="http://schemas.microsoft.com/office/drawing/2014/main" id="{695EEF0A-70EA-4125-B49D-EB26ECD6E68B}"/>
                </a:ext>
              </a:extLst>
            </p:cNvPr>
            <p:cNvSpPr txBox="1">
              <a:spLocks noChangeArrowheads="1"/>
            </p:cNvSpPr>
            <p:nvPr/>
          </p:nvSpPr>
          <p:spPr bwMode="auto">
            <a:xfrm>
              <a:off x="3200400" y="3748087"/>
              <a:ext cx="144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Pushbox</a:t>
              </a:r>
              <a:r>
                <a:rPr lang="en-US" altLang="zh-CN" sz="1400" dirty="0"/>
                <a:t>(c)</a:t>
              </a:r>
            </a:p>
          </p:txBody>
        </p:sp>
        <p:sp>
          <p:nvSpPr>
            <p:cNvPr id="39" name="Text Box 18">
              <a:extLst>
                <a:ext uri="{FF2B5EF4-FFF2-40B4-BE49-F238E27FC236}">
                  <a16:creationId xmlns:a16="http://schemas.microsoft.com/office/drawing/2014/main" id="{3FD8EA33-52FD-4FCB-BB60-27B2113EC865}"/>
                </a:ext>
              </a:extLst>
            </p:cNvPr>
            <p:cNvSpPr txBox="1">
              <a:spLocks noChangeArrowheads="1"/>
            </p:cNvSpPr>
            <p:nvPr/>
          </p:nvSpPr>
          <p:spPr bwMode="auto">
            <a:xfrm>
              <a:off x="2134057" y="4134644"/>
              <a:ext cx="144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Pushbox</a:t>
              </a:r>
              <a:r>
                <a:rPr lang="en-US" altLang="zh-CN" sz="1400" dirty="0"/>
                <a:t>(a)</a:t>
              </a:r>
            </a:p>
          </p:txBody>
        </p:sp>
        <p:sp>
          <p:nvSpPr>
            <p:cNvPr id="40" name="Text Box 18">
              <a:extLst>
                <a:ext uri="{FF2B5EF4-FFF2-40B4-BE49-F238E27FC236}">
                  <a16:creationId xmlns:a16="http://schemas.microsoft.com/office/drawing/2014/main" id="{40357649-6BD5-4084-995D-F93DE7ED266E}"/>
                </a:ext>
              </a:extLst>
            </p:cNvPr>
            <p:cNvSpPr txBox="1">
              <a:spLocks noChangeArrowheads="1"/>
            </p:cNvSpPr>
            <p:nvPr/>
          </p:nvSpPr>
          <p:spPr bwMode="auto">
            <a:xfrm>
              <a:off x="2050144" y="2884601"/>
              <a:ext cx="144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t>Pushbox</a:t>
              </a:r>
              <a:r>
                <a:rPr lang="en-US" altLang="zh-CN" sz="1400" dirty="0"/>
                <a:t>(c)</a:t>
              </a:r>
            </a:p>
          </p:txBody>
        </p:sp>
      </p:grpSp>
      <p:sp>
        <p:nvSpPr>
          <p:cNvPr id="21" name="文本框 20">
            <a:extLst>
              <a:ext uri="{FF2B5EF4-FFF2-40B4-BE49-F238E27FC236}">
                <a16:creationId xmlns:a16="http://schemas.microsoft.com/office/drawing/2014/main" id="{C6BC57CA-F567-4293-BA41-A48FAD2DBD48}"/>
              </a:ext>
            </a:extLst>
          </p:cNvPr>
          <p:cNvSpPr txBox="1"/>
          <p:nvPr/>
        </p:nvSpPr>
        <p:spPr>
          <a:xfrm>
            <a:off x="7583578" y="1239548"/>
            <a:ext cx="1123817" cy="307777"/>
          </a:xfrm>
          <a:prstGeom prst="rect">
            <a:avLst/>
          </a:prstGeom>
          <a:noFill/>
        </p:spPr>
        <p:txBody>
          <a:bodyPr wrap="square" rtlCol="0">
            <a:spAutoFit/>
          </a:bodyPr>
          <a:lstStyle/>
          <a:p>
            <a:r>
              <a:rPr lang="zh-CN" altLang="en-US" sz="1400" dirty="0">
                <a:solidFill>
                  <a:srgbClr val="FF0000"/>
                </a:solidFill>
              </a:rPr>
              <a:t>初始状态</a:t>
            </a:r>
          </a:p>
        </p:txBody>
      </p:sp>
      <p:sp>
        <p:nvSpPr>
          <p:cNvPr id="114" name="文本框 113">
            <a:extLst>
              <a:ext uri="{FF2B5EF4-FFF2-40B4-BE49-F238E27FC236}">
                <a16:creationId xmlns:a16="http://schemas.microsoft.com/office/drawing/2014/main" id="{331E9EB8-5FF9-411A-B396-381762B4A163}"/>
              </a:ext>
            </a:extLst>
          </p:cNvPr>
          <p:cNvSpPr txBox="1"/>
          <p:nvPr/>
        </p:nvSpPr>
        <p:spPr>
          <a:xfrm>
            <a:off x="6126716" y="6132257"/>
            <a:ext cx="1123817" cy="307777"/>
          </a:xfrm>
          <a:prstGeom prst="rect">
            <a:avLst/>
          </a:prstGeom>
          <a:noFill/>
        </p:spPr>
        <p:txBody>
          <a:bodyPr wrap="square" rtlCol="0">
            <a:spAutoFit/>
          </a:bodyPr>
          <a:lstStyle/>
          <a:p>
            <a:r>
              <a:rPr lang="zh-CN" altLang="en-US" sz="1400" dirty="0">
                <a:solidFill>
                  <a:srgbClr val="FF0000"/>
                </a:solidFill>
              </a:rPr>
              <a:t>目标状态</a:t>
            </a:r>
          </a:p>
        </p:txBody>
      </p:sp>
      <p:grpSp>
        <p:nvGrpSpPr>
          <p:cNvPr id="105" name="组合 104">
            <a:extLst>
              <a:ext uri="{FF2B5EF4-FFF2-40B4-BE49-F238E27FC236}">
                <a16:creationId xmlns:a16="http://schemas.microsoft.com/office/drawing/2014/main" id="{918DA8FD-9DB5-4D37-A610-CD1251A47385}"/>
              </a:ext>
            </a:extLst>
          </p:cNvPr>
          <p:cNvGrpSpPr/>
          <p:nvPr/>
        </p:nvGrpSpPr>
        <p:grpSpPr>
          <a:xfrm>
            <a:off x="669924" y="1668831"/>
            <a:ext cx="5190014" cy="3783430"/>
            <a:chOff x="-3411383" y="3596251"/>
            <a:chExt cx="9564563" cy="6237931"/>
          </a:xfrm>
        </p:grpSpPr>
        <p:sp>
          <p:nvSpPr>
            <p:cNvPr id="106" name="文本框 105">
              <a:extLst>
                <a:ext uri="{FF2B5EF4-FFF2-40B4-BE49-F238E27FC236}">
                  <a16:creationId xmlns:a16="http://schemas.microsoft.com/office/drawing/2014/main" id="{98677056-715D-4A34-9E93-BE041F8E7C9B}"/>
                </a:ext>
              </a:extLst>
            </p:cNvPr>
            <p:cNvSpPr txBox="1"/>
            <p:nvPr/>
          </p:nvSpPr>
          <p:spPr>
            <a:xfrm>
              <a:off x="-3411383" y="3596251"/>
              <a:ext cx="3690853" cy="507447"/>
            </a:xfrm>
            <a:prstGeom prst="rect">
              <a:avLst/>
            </a:prstGeom>
            <a:noFill/>
          </p:spPr>
          <p:txBody>
            <a:bodyPr wrap="square" numCol="1" rtlCol="0">
              <a:spAutoFit/>
            </a:bodyPr>
            <a:lstStyle/>
            <a:p>
              <a:r>
                <a:rPr lang="zh-CN" altLang="en-US" sz="1400" b="1" dirty="0">
                  <a:solidFill>
                    <a:srgbClr val="FF0000"/>
                  </a:solidFill>
                </a:rPr>
                <a:t>允许的操作为</a:t>
              </a:r>
              <a:r>
                <a:rPr lang="en-US" altLang="zh-CN" sz="1400" b="1" dirty="0">
                  <a:solidFill>
                    <a:srgbClr val="FF0000"/>
                  </a:solidFill>
                </a:rPr>
                <a:t>(</a:t>
              </a:r>
              <a:r>
                <a:rPr lang="zh-CN" altLang="en-US" sz="1400" b="1" dirty="0">
                  <a:solidFill>
                    <a:srgbClr val="FF0000"/>
                  </a:solidFill>
                </a:rPr>
                <a:t>算符</a:t>
              </a:r>
              <a:r>
                <a:rPr lang="en-US" altLang="zh-CN" sz="1400" b="1" dirty="0">
                  <a:solidFill>
                    <a:srgbClr val="FF0000"/>
                  </a:solidFill>
                </a:rPr>
                <a:t>)</a:t>
              </a:r>
              <a:r>
                <a:rPr lang="zh-CN" altLang="en-US" sz="1400" b="1" dirty="0">
                  <a:solidFill>
                    <a:srgbClr val="FF0000"/>
                  </a:solidFill>
                </a:rPr>
                <a:t>：</a:t>
              </a:r>
            </a:p>
          </p:txBody>
        </p:sp>
        <p:sp>
          <p:nvSpPr>
            <p:cNvPr id="107" name="矩形 106">
              <a:extLst>
                <a:ext uri="{FF2B5EF4-FFF2-40B4-BE49-F238E27FC236}">
                  <a16:creationId xmlns:a16="http://schemas.microsoft.com/office/drawing/2014/main" id="{87044858-0C6E-442B-A6AE-DA4DC431FEB4}"/>
                </a:ext>
              </a:extLst>
            </p:cNvPr>
            <p:cNvSpPr/>
            <p:nvPr/>
          </p:nvSpPr>
          <p:spPr>
            <a:xfrm>
              <a:off x="-3215850" y="4239579"/>
              <a:ext cx="9369030" cy="5594603"/>
            </a:xfrm>
            <a:prstGeom prst="rect">
              <a:avLst/>
            </a:prstGeom>
          </p:spPr>
          <p:txBody>
            <a:bodyPr wrap="square" numCol="1">
              <a:spAutoFit/>
            </a:bodyPr>
            <a:lstStyle/>
            <a:p>
              <a:pPr marL="342900" indent="-342900">
                <a:lnSpc>
                  <a:spcPct val="150000"/>
                </a:lnSpc>
                <a:spcBef>
                  <a:spcPct val="50000"/>
                </a:spcBef>
                <a:buFont typeface="+mj-lt"/>
                <a:buAutoNum type="arabicPeriod"/>
              </a:pPr>
              <a:r>
                <a:rPr lang="en-US" altLang="zh-CN" sz="1400" dirty="0" err="1">
                  <a:solidFill>
                    <a:srgbClr val="37469E"/>
                  </a:solidFill>
                </a:rPr>
                <a:t>Goto</a:t>
              </a:r>
              <a:r>
                <a:rPr lang="en-US" altLang="zh-CN" sz="1400" dirty="0">
                  <a:solidFill>
                    <a:srgbClr val="37469E"/>
                  </a:solidFill>
                </a:rPr>
                <a:t>(b)  :</a:t>
              </a:r>
              <a:r>
                <a:rPr lang="zh-CN" altLang="en-US" sz="1400" dirty="0">
                  <a:solidFill>
                    <a:srgbClr val="37469E"/>
                  </a:solidFill>
                </a:rPr>
                <a:t>猴子走到位置</a:t>
              </a:r>
              <a:r>
                <a:rPr lang="en-US" altLang="zh-CN" sz="1400" dirty="0">
                  <a:solidFill>
                    <a:srgbClr val="37469E"/>
                  </a:solidFill>
                </a:rPr>
                <a:t>u</a:t>
              </a: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a,b,0,0</a:t>
              </a:r>
              <a:r>
                <a:rPr lang="zh-CN" altLang="en-US" sz="1400" dirty="0">
                  <a:solidFill>
                    <a:srgbClr val="37469E"/>
                  </a:solidFill>
                </a:rPr>
                <a:t>）                    </a:t>
              </a:r>
              <a:r>
                <a:rPr lang="en-US" altLang="zh-CN" sz="1400" dirty="0">
                  <a:solidFill>
                    <a:srgbClr val="37469E"/>
                  </a:solidFill>
                </a:rPr>
                <a:t>(b,b,0,0)</a:t>
              </a:r>
            </a:p>
            <a:p>
              <a:pPr marL="342900" indent="-342900">
                <a:lnSpc>
                  <a:spcPct val="150000"/>
                </a:lnSpc>
                <a:spcBef>
                  <a:spcPct val="50000"/>
                </a:spcBef>
                <a:buFont typeface="+mj-lt"/>
                <a:buAutoNum type="arabicPeriod" startAt="2"/>
              </a:pPr>
              <a:r>
                <a:rPr lang="en-US" altLang="zh-CN" sz="1400" dirty="0" err="1">
                  <a:solidFill>
                    <a:srgbClr val="37469E"/>
                  </a:solidFill>
                </a:rPr>
                <a:t>Pushbox</a:t>
              </a:r>
              <a:r>
                <a:rPr lang="en-US" altLang="zh-CN" sz="1400" dirty="0">
                  <a:solidFill>
                    <a:srgbClr val="37469E"/>
                  </a:solidFill>
                </a:rPr>
                <a:t>(c):</a:t>
              </a:r>
              <a:r>
                <a:rPr lang="zh-CN" altLang="en-US" sz="1400" dirty="0">
                  <a:solidFill>
                    <a:srgbClr val="37469E"/>
                  </a:solidFill>
                </a:rPr>
                <a:t>猴子推着箱子走到位置</a:t>
              </a:r>
              <a:r>
                <a:rPr lang="en-US" altLang="zh-CN" sz="1400" dirty="0">
                  <a:solidFill>
                    <a:srgbClr val="37469E"/>
                  </a:solidFill>
                </a:rPr>
                <a:t>v,</a:t>
              </a: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b,b,0,0</a:t>
              </a:r>
              <a:r>
                <a:rPr lang="zh-CN" altLang="en-US" sz="1400" dirty="0">
                  <a:solidFill>
                    <a:srgbClr val="37469E"/>
                  </a:solidFill>
                </a:rPr>
                <a:t>）                    </a:t>
              </a:r>
              <a:r>
                <a:rPr lang="en-US" altLang="zh-CN" sz="1400" dirty="0">
                  <a:solidFill>
                    <a:srgbClr val="37469E"/>
                  </a:solidFill>
                </a:rPr>
                <a:t>(c,c,0,0)</a:t>
              </a:r>
            </a:p>
            <a:p>
              <a:pPr marL="342900" indent="-342900">
                <a:lnSpc>
                  <a:spcPct val="150000"/>
                </a:lnSpc>
                <a:spcBef>
                  <a:spcPct val="50000"/>
                </a:spcBef>
                <a:buFont typeface="+mj-lt"/>
                <a:buAutoNum type="arabicPeriod" startAt="3"/>
              </a:pPr>
              <a:r>
                <a:rPr lang="en-US" altLang="zh-CN" sz="1400" dirty="0" err="1">
                  <a:solidFill>
                    <a:srgbClr val="37469E"/>
                  </a:solidFill>
                </a:rPr>
                <a:t>Climbbox</a:t>
              </a:r>
              <a:r>
                <a:rPr lang="en-US" altLang="zh-CN" sz="1400" dirty="0">
                  <a:solidFill>
                    <a:srgbClr val="37469E"/>
                  </a:solidFill>
                </a:rPr>
                <a:t>:</a:t>
              </a:r>
              <a:r>
                <a:rPr lang="zh-CN" altLang="en-US" sz="1400" dirty="0">
                  <a:solidFill>
                    <a:srgbClr val="37469E"/>
                  </a:solidFill>
                </a:rPr>
                <a:t>猴子爬上箱子</a:t>
              </a:r>
              <a:endParaRPr lang="en-US" altLang="zh-CN" sz="1400" dirty="0">
                <a:solidFill>
                  <a:srgbClr val="37469E"/>
                </a:solidFill>
              </a:endParaRP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c,c,0,0</a:t>
              </a:r>
              <a:r>
                <a:rPr lang="zh-CN" altLang="en-US" sz="1400" dirty="0">
                  <a:solidFill>
                    <a:srgbClr val="37469E"/>
                  </a:solidFill>
                </a:rPr>
                <a:t>）                （</a:t>
              </a:r>
              <a:r>
                <a:rPr lang="en-US" altLang="zh-CN" sz="1400" dirty="0">
                  <a:solidFill>
                    <a:srgbClr val="37469E"/>
                  </a:solidFill>
                </a:rPr>
                <a:t>c,c,1,0</a:t>
              </a:r>
              <a:r>
                <a:rPr lang="zh-CN" altLang="en-US" sz="1400" dirty="0">
                  <a:solidFill>
                    <a:srgbClr val="37469E"/>
                  </a:solidFill>
                </a:rPr>
                <a:t>）</a:t>
              </a:r>
              <a:endParaRPr lang="en-US" altLang="zh-CN" sz="1400" dirty="0">
                <a:solidFill>
                  <a:srgbClr val="37469E"/>
                </a:solidFill>
              </a:endParaRPr>
            </a:p>
            <a:p>
              <a:pPr marL="342900" indent="-342900">
                <a:lnSpc>
                  <a:spcPct val="150000"/>
                </a:lnSpc>
                <a:spcBef>
                  <a:spcPct val="50000"/>
                </a:spcBef>
                <a:buFont typeface="+mj-lt"/>
                <a:buAutoNum type="arabicPeriod" startAt="4"/>
              </a:pPr>
              <a:r>
                <a:rPr lang="en-US" altLang="zh-CN" sz="1400" dirty="0">
                  <a:solidFill>
                    <a:srgbClr val="37469E"/>
                  </a:solidFill>
                </a:rPr>
                <a:t>Grasp :</a:t>
              </a:r>
              <a:r>
                <a:rPr lang="zh-CN" altLang="en-US" sz="1400" dirty="0">
                  <a:solidFill>
                    <a:srgbClr val="37469E"/>
                  </a:solidFill>
                </a:rPr>
                <a:t>猴子拿到香蕉</a:t>
              </a:r>
              <a:endParaRPr lang="en-US" altLang="zh-CN" sz="1400" dirty="0">
                <a:solidFill>
                  <a:srgbClr val="37469E"/>
                </a:solidFill>
              </a:endParaRPr>
            </a:p>
            <a:p>
              <a:pPr>
                <a:lnSpc>
                  <a:spcPct val="150000"/>
                </a:lnSpc>
                <a:spcBef>
                  <a:spcPct val="50000"/>
                </a:spcBef>
              </a:pPr>
              <a:r>
                <a:rPr lang="en-US" altLang="zh-CN" sz="1400" dirty="0">
                  <a:solidFill>
                    <a:srgbClr val="37469E"/>
                  </a:solidFill>
                </a:rPr>
                <a:t>               </a:t>
              </a:r>
              <a:r>
                <a:rPr lang="zh-CN" altLang="en-US" sz="1400" dirty="0">
                  <a:solidFill>
                    <a:srgbClr val="37469E"/>
                  </a:solidFill>
                </a:rPr>
                <a:t>产生式规则</a:t>
              </a:r>
              <a:r>
                <a:rPr lang="en-US" altLang="zh-CN" sz="1400" dirty="0">
                  <a:solidFill>
                    <a:srgbClr val="37469E"/>
                  </a:solidFill>
                </a:rPr>
                <a:t>:</a:t>
              </a:r>
              <a:r>
                <a:rPr lang="zh-CN" altLang="en-US" sz="1400" dirty="0">
                  <a:solidFill>
                    <a:srgbClr val="37469E"/>
                  </a:solidFill>
                </a:rPr>
                <a:t>（</a:t>
              </a:r>
              <a:r>
                <a:rPr lang="en-US" altLang="zh-CN" sz="1400" dirty="0">
                  <a:solidFill>
                    <a:srgbClr val="37469E"/>
                  </a:solidFill>
                </a:rPr>
                <a:t>c,c,1,0</a:t>
              </a:r>
              <a:r>
                <a:rPr lang="zh-CN" altLang="en-US" sz="1400" dirty="0">
                  <a:solidFill>
                    <a:srgbClr val="37469E"/>
                  </a:solidFill>
                </a:rPr>
                <a:t>）                   （</a:t>
              </a:r>
              <a:r>
                <a:rPr lang="en-US" altLang="zh-CN" sz="1400" dirty="0">
                  <a:solidFill>
                    <a:srgbClr val="37469E"/>
                  </a:solidFill>
                </a:rPr>
                <a:t>c,c,1,1</a:t>
              </a:r>
              <a:r>
                <a:rPr lang="zh-CN" altLang="en-US" sz="1400" dirty="0">
                  <a:solidFill>
                    <a:srgbClr val="37469E"/>
                  </a:solidFill>
                </a:rPr>
                <a:t>）  </a:t>
              </a:r>
              <a:endParaRPr lang="en-US" altLang="zh-CN" sz="1400" dirty="0">
                <a:solidFill>
                  <a:srgbClr val="37469E"/>
                </a:solidFill>
              </a:endParaRPr>
            </a:p>
          </p:txBody>
        </p:sp>
        <p:cxnSp>
          <p:nvCxnSpPr>
            <p:cNvPr id="108" name="直接箭头连接符 107">
              <a:extLst>
                <a:ext uri="{FF2B5EF4-FFF2-40B4-BE49-F238E27FC236}">
                  <a16:creationId xmlns:a16="http://schemas.microsoft.com/office/drawing/2014/main" id="{E1CA371C-A718-4DF0-9088-B75788957357}"/>
                </a:ext>
              </a:extLst>
            </p:cNvPr>
            <p:cNvCxnSpPr>
              <a:cxnSpLocks/>
            </p:cNvCxnSpPr>
            <p:nvPr/>
          </p:nvCxnSpPr>
          <p:spPr>
            <a:xfrm>
              <a:off x="1719820" y="5382114"/>
              <a:ext cx="1623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705B8582-38FE-41D7-AFA7-64344342DF51}"/>
                </a:ext>
              </a:extLst>
            </p:cNvPr>
            <p:cNvCxnSpPr>
              <a:cxnSpLocks/>
            </p:cNvCxnSpPr>
            <p:nvPr/>
          </p:nvCxnSpPr>
          <p:spPr>
            <a:xfrm>
              <a:off x="1719820" y="9516187"/>
              <a:ext cx="1404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1F506884-3237-4EE9-96BF-EF3FD9C18BBA}"/>
                </a:ext>
              </a:extLst>
            </p:cNvPr>
            <p:cNvCxnSpPr>
              <a:cxnSpLocks/>
            </p:cNvCxnSpPr>
            <p:nvPr/>
          </p:nvCxnSpPr>
          <p:spPr>
            <a:xfrm>
              <a:off x="1688005" y="8157012"/>
              <a:ext cx="1334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0A7D0537-50EB-4609-8856-2DAD5ABCF687}"/>
                </a:ext>
              </a:extLst>
            </p:cNvPr>
            <p:cNvCxnSpPr>
              <a:cxnSpLocks/>
            </p:cNvCxnSpPr>
            <p:nvPr/>
          </p:nvCxnSpPr>
          <p:spPr>
            <a:xfrm>
              <a:off x="1719820" y="6757654"/>
              <a:ext cx="1404438" cy="2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261F9C3E-5F92-4091-BD4A-78F9A3CC4E15}"/>
                </a:ext>
              </a:extLst>
            </p:cNvPr>
            <p:cNvSpPr/>
            <p:nvPr/>
          </p:nvSpPr>
          <p:spPr>
            <a:xfrm>
              <a:off x="1664862" y="4779941"/>
              <a:ext cx="1626453" cy="507448"/>
            </a:xfrm>
            <a:prstGeom prst="rect">
              <a:avLst/>
            </a:prstGeom>
          </p:spPr>
          <p:txBody>
            <a:bodyPr wrap="none" numCol="1">
              <a:spAutoFit/>
            </a:bodyPr>
            <a:lstStyle/>
            <a:p>
              <a:r>
                <a:rPr lang="en-US" altLang="zh-CN" sz="1400" dirty="0" err="1">
                  <a:solidFill>
                    <a:srgbClr val="37469E"/>
                  </a:solidFill>
                </a:rPr>
                <a:t>Goto</a:t>
              </a:r>
              <a:r>
                <a:rPr lang="en-US" altLang="zh-CN" sz="1400" dirty="0">
                  <a:solidFill>
                    <a:srgbClr val="37469E"/>
                  </a:solidFill>
                </a:rPr>
                <a:t>(b) </a:t>
              </a:r>
              <a:endParaRPr lang="zh-CN" altLang="en-US" sz="1400" dirty="0"/>
            </a:p>
          </p:txBody>
        </p:sp>
        <p:sp>
          <p:nvSpPr>
            <p:cNvPr id="113" name="矩形 112">
              <a:extLst>
                <a:ext uri="{FF2B5EF4-FFF2-40B4-BE49-F238E27FC236}">
                  <a16:creationId xmlns:a16="http://schemas.microsoft.com/office/drawing/2014/main" id="{4DFA5E8F-6D30-4519-8D7D-BF2DA2DB6082}"/>
                </a:ext>
              </a:extLst>
            </p:cNvPr>
            <p:cNvSpPr/>
            <p:nvPr/>
          </p:nvSpPr>
          <p:spPr>
            <a:xfrm>
              <a:off x="1523475" y="6194360"/>
              <a:ext cx="2110478" cy="507448"/>
            </a:xfrm>
            <a:prstGeom prst="rect">
              <a:avLst/>
            </a:prstGeom>
          </p:spPr>
          <p:txBody>
            <a:bodyPr wrap="none" numCol="1">
              <a:spAutoFit/>
            </a:bodyPr>
            <a:lstStyle/>
            <a:p>
              <a:r>
                <a:rPr lang="en-US" altLang="zh-CN" sz="1400" dirty="0" err="1">
                  <a:solidFill>
                    <a:srgbClr val="37469E"/>
                  </a:solidFill>
                </a:rPr>
                <a:t>Pushbox</a:t>
              </a:r>
              <a:r>
                <a:rPr lang="en-US" altLang="zh-CN" sz="1400" dirty="0">
                  <a:solidFill>
                    <a:srgbClr val="37469E"/>
                  </a:solidFill>
                </a:rPr>
                <a:t>(c)</a:t>
              </a:r>
              <a:endParaRPr lang="zh-CN" altLang="en-US" sz="1400" dirty="0"/>
            </a:p>
          </p:txBody>
        </p:sp>
        <p:sp>
          <p:nvSpPr>
            <p:cNvPr id="115" name="矩形 114">
              <a:extLst>
                <a:ext uri="{FF2B5EF4-FFF2-40B4-BE49-F238E27FC236}">
                  <a16:creationId xmlns:a16="http://schemas.microsoft.com/office/drawing/2014/main" id="{740AE037-5C84-46E5-A2E2-4EE35C0937D2}"/>
                </a:ext>
              </a:extLst>
            </p:cNvPr>
            <p:cNvSpPr/>
            <p:nvPr/>
          </p:nvSpPr>
          <p:spPr>
            <a:xfrm>
              <a:off x="1472291" y="7614558"/>
              <a:ext cx="1899492" cy="507448"/>
            </a:xfrm>
            <a:prstGeom prst="rect">
              <a:avLst/>
            </a:prstGeom>
          </p:spPr>
          <p:txBody>
            <a:bodyPr wrap="none" numCol="1">
              <a:spAutoFit/>
            </a:bodyPr>
            <a:lstStyle/>
            <a:p>
              <a:r>
                <a:rPr lang="en-US" altLang="zh-CN" sz="1400" dirty="0" err="1">
                  <a:solidFill>
                    <a:srgbClr val="37469E"/>
                  </a:solidFill>
                </a:rPr>
                <a:t>Climbbox</a:t>
              </a:r>
              <a:r>
                <a:rPr lang="en-US" altLang="zh-CN" sz="1400" dirty="0">
                  <a:solidFill>
                    <a:srgbClr val="37469E"/>
                  </a:solidFill>
                </a:rPr>
                <a:t>:</a:t>
              </a:r>
              <a:endParaRPr lang="zh-CN" altLang="en-US" sz="1400" dirty="0"/>
            </a:p>
          </p:txBody>
        </p:sp>
        <p:sp>
          <p:nvSpPr>
            <p:cNvPr id="116" name="矩形 115">
              <a:extLst>
                <a:ext uri="{FF2B5EF4-FFF2-40B4-BE49-F238E27FC236}">
                  <a16:creationId xmlns:a16="http://schemas.microsoft.com/office/drawing/2014/main" id="{C86B16DD-8671-4106-8F52-A000D1409A89}"/>
                </a:ext>
              </a:extLst>
            </p:cNvPr>
            <p:cNvSpPr/>
            <p:nvPr/>
          </p:nvSpPr>
          <p:spPr>
            <a:xfrm>
              <a:off x="1688005" y="8954092"/>
              <a:ext cx="1300665" cy="507448"/>
            </a:xfrm>
            <a:prstGeom prst="rect">
              <a:avLst/>
            </a:prstGeom>
          </p:spPr>
          <p:txBody>
            <a:bodyPr wrap="none" numCol="1">
              <a:spAutoFit/>
            </a:bodyPr>
            <a:lstStyle/>
            <a:p>
              <a:r>
                <a:rPr lang="en-US" altLang="zh-CN" sz="1400" dirty="0">
                  <a:solidFill>
                    <a:srgbClr val="37469E"/>
                  </a:solidFill>
                </a:rPr>
                <a:t>Grasp</a:t>
              </a:r>
              <a:endParaRPr lang="zh-CN" altLang="en-US" sz="1400" dirty="0"/>
            </a:p>
          </p:txBody>
        </p:sp>
      </p:grpSp>
    </p:spTree>
    <p:extLst>
      <p:ext uri="{BB962C8B-B14F-4D97-AF65-F5344CB8AC3E}">
        <p14:creationId xmlns:p14="http://schemas.microsoft.com/office/powerpoint/2010/main" val="409605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7" name="Rectangle 5">
            <a:extLst>
              <a:ext uri="{FF2B5EF4-FFF2-40B4-BE49-F238E27FC236}">
                <a16:creationId xmlns:a16="http://schemas.microsoft.com/office/drawing/2014/main" id="{42708FE0-6A9C-493C-AD63-440058241706}"/>
              </a:ext>
            </a:extLst>
          </p:cNvPr>
          <p:cNvSpPr>
            <a:spLocks noChangeArrowheads="1"/>
          </p:cNvSpPr>
          <p:nvPr/>
        </p:nvSpPr>
        <p:spPr bwMode="auto">
          <a:xfrm>
            <a:off x="763057" y="1853539"/>
            <a:ext cx="10850563" cy="263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Font typeface="Wingdings" panose="05000000000000000000" pitchFamily="2" charset="2"/>
              <a:buChar char="u"/>
            </a:pPr>
            <a:r>
              <a:rPr lang="en-US" altLang="zh-CN" sz="1600" dirty="0">
                <a:solidFill>
                  <a:srgbClr val="FF0000"/>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基本思想</a:t>
            </a:r>
            <a:endParaRPr lang="en-US" altLang="zh-CN" sz="16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对问题进行分解和变换，将此问题最终变为一个子问题的集合，通过求解子问题达到求解原问题的目的。</a:t>
            </a:r>
          </a:p>
          <a:p>
            <a:pPr marL="342900" indent="-342900" eaLnBrk="1" hangingPunct="1">
              <a:lnSpc>
                <a:spcPct val="150000"/>
              </a:lnSpc>
              <a:buFont typeface="Wingdings" panose="05000000000000000000" pitchFamily="2" charset="2"/>
              <a:buChar char="u"/>
            </a:pPr>
            <a:r>
              <a:rPr lang="zh-CN" altLang="en-US" sz="1600" dirty="0">
                <a:solidFill>
                  <a:srgbClr val="FF0000"/>
                </a:solidFill>
                <a:latin typeface="微软雅黑" panose="020B0503020204020204" pitchFamily="34" charset="-122"/>
                <a:ea typeface="微软雅黑" panose="020B0503020204020204" pitchFamily="34" charset="-122"/>
              </a:rPr>
              <a:t>  问题归约表示的组成部分</a:t>
            </a:r>
            <a:endParaRPr lang="en-US" altLang="zh-CN" sz="1600" dirty="0">
              <a:solidFill>
                <a:srgbClr val="FF0000"/>
              </a:solidFill>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mj-ea"/>
              <a:buAutoNum type="circleNumDbPlain"/>
            </a:pPr>
            <a:r>
              <a:rPr lang="zh-CN" altLang="en-US" sz="1600" dirty="0">
                <a:latin typeface="微软雅黑" panose="020B0503020204020204" pitchFamily="34" charset="-122"/>
                <a:ea typeface="微软雅黑" panose="020B0503020204020204" pitchFamily="34" charset="-122"/>
              </a:rPr>
              <a:t>一个初始问题描述；</a:t>
            </a:r>
            <a:endParaRPr lang="en-US" altLang="zh-CN" sz="1600" dirty="0">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mj-ea"/>
              <a:buAutoNum type="circleNumDbPlain"/>
            </a:pPr>
            <a:r>
              <a:rPr lang="zh-CN" altLang="en-US" sz="1600" dirty="0">
                <a:latin typeface="微软雅黑" panose="020B0503020204020204" pitchFamily="34" charset="-122"/>
                <a:ea typeface="微软雅黑" panose="020B0503020204020204" pitchFamily="34" charset="-122"/>
              </a:rPr>
              <a:t>一套把问题变换为子问题的操作符；</a:t>
            </a:r>
            <a:endParaRPr lang="en-US" altLang="zh-CN" sz="1600" dirty="0">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mj-ea"/>
              <a:buAutoNum type="circleNumDbPlain"/>
            </a:pPr>
            <a:r>
              <a:rPr lang="zh-CN" altLang="en-US" sz="1600" dirty="0">
                <a:latin typeface="微软雅黑" panose="020B0503020204020204" pitchFamily="34" charset="-122"/>
                <a:ea typeface="微软雅黑" panose="020B0503020204020204" pitchFamily="34" charset="-122"/>
              </a:rPr>
              <a:t>一套本原问题描述。   </a:t>
            </a:r>
          </a:p>
          <a:p>
            <a:pPr marL="342900" indent="-342900" eaLnBrk="1" hangingPunct="1">
              <a:lnSpc>
                <a:spcPct val="150000"/>
              </a:lnSpc>
              <a:buFont typeface="Wingdings" panose="05000000000000000000" pitchFamily="2" charset="2"/>
              <a:buChar char="u"/>
            </a:pPr>
            <a:r>
              <a:rPr lang="zh-CN" altLang="en-US" sz="1600" dirty="0">
                <a:solidFill>
                  <a:srgbClr val="FF0000"/>
                </a:solidFill>
                <a:latin typeface="微软雅黑" panose="020B0503020204020204" pitchFamily="34" charset="-122"/>
                <a:ea typeface="微软雅黑" panose="020B0503020204020204" pitchFamily="34" charset="-122"/>
              </a:rPr>
              <a:t>  问题归约的实质</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23A8C9C-42D3-43F6-867E-EC1D72284F0D}"/>
              </a:ext>
            </a:extLst>
          </p:cNvPr>
          <p:cNvSpPr txBox="1"/>
          <p:nvPr/>
        </p:nvSpPr>
        <p:spPr>
          <a:xfrm>
            <a:off x="669924" y="1117600"/>
            <a:ext cx="2149476" cy="369332"/>
          </a:xfrm>
          <a:prstGeom prst="rect">
            <a:avLst/>
          </a:prstGeom>
          <a:noFill/>
        </p:spPr>
        <p:txBody>
          <a:bodyPr wrap="square" rtlCol="0">
            <a:spAutoFit/>
          </a:bodyPr>
          <a:lstStyle/>
          <a:p>
            <a:pPr marL="342900" indent="-342900">
              <a:buFont typeface="+mj-lt"/>
              <a:buAutoNum type="arabicPeriod"/>
            </a:pPr>
            <a:r>
              <a:rPr lang="zh-CN" altLang="en-US" b="1" dirty="0">
                <a:solidFill>
                  <a:srgbClr val="7E0000"/>
                </a:solidFill>
                <a:effectLst>
                  <a:outerShdw blurRad="38100" dist="38100" dir="2700000" algn="tl">
                    <a:srgbClr val="000000">
                      <a:alpha val="43137"/>
                    </a:srgbClr>
                  </a:outerShdw>
                </a:effectLst>
              </a:rPr>
              <a:t>问题规约描述</a:t>
            </a:r>
          </a:p>
        </p:txBody>
      </p:sp>
      <p:sp>
        <p:nvSpPr>
          <p:cNvPr id="5" name="矩形 4">
            <a:extLst>
              <a:ext uri="{FF2B5EF4-FFF2-40B4-BE49-F238E27FC236}">
                <a16:creationId xmlns:a16="http://schemas.microsoft.com/office/drawing/2014/main" id="{5E028061-F1BD-47C7-81B5-5BDFB6A02426}"/>
              </a:ext>
            </a:extLst>
          </p:cNvPr>
          <p:cNvSpPr/>
          <p:nvPr/>
        </p:nvSpPr>
        <p:spPr>
          <a:xfrm>
            <a:off x="1148037" y="4854329"/>
            <a:ext cx="4797114" cy="1156407"/>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从目标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要解决的问题</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出发逆向推理，建立子问题以及子问题的子问题，直至最后把初始问题归约为一个平凡的本原问题集合。</a:t>
            </a:r>
            <a:endParaRPr lang="zh-CN" altLang="en-US" sz="1600" dirty="0"/>
          </a:p>
        </p:txBody>
      </p:sp>
      <p:grpSp>
        <p:nvGrpSpPr>
          <p:cNvPr id="40" name="组合 39">
            <a:extLst>
              <a:ext uri="{FF2B5EF4-FFF2-40B4-BE49-F238E27FC236}">
                <a16:creationId xmlns:a16="http://schemas.microsoft.com/office/drawing/2014/main" id="{8AF33876-2AB2-408F-8858-5DA16F2664B5}"/>
              </a:ext>
            </a:extLst>
          </p:cNvPr>
          <p:cNvGrpSpPr/>
          <p:nvPr/>
        </p:nvGrpSpPr>
        <p:grpSpPr>
          <a:xfrm>
            <a:off x="6147195" y="4315109"/>
            <a:ext cx="4896768" cy="1748036"/>
            <a:chOff x="6265335" y="4754841"/>
            <a:chExt cx="4896768" cy="1748036"/>
          </a:xfrm>
        </p:grpSpPr>
        <p:grpSp>
          <p:nvGrpSpPr>
            <p:cNvPr id="8" name="组合 7">
              <a:extLst>
                <a:ext uri="{FF2B5EF4-FFF2-40B4-BE49-F238E27FC236}">
                  <a16:creationId xmlns:a16="http://schemas.microsoft.com/office/drawing/2014/main" id="{7D73A1AD-4E5E-468F-B02E-D90D5712A848}"/>
                </a:ext>
              </a:extLst>
            </p:cNvPr>
            <p:cNvGrpSpPr/>
            <p:nvPr/>
          </p:nvGrpSpPr>
          <p:grpSpPr>
            <a:xfrm>
              <a:off x="6265335" y="5365283"/>
              <a:ext cx="1063125" cy="531562"/>
              <a:chOff x="548371" y="305983"/>
              <a:chExt cx="1063125" cy="531562"/>
            </a:xfrm>
          </p:grpSpPr>
          <p:sp>
            <p:nvSpPr>
              <p:cNvPr id="27" name="矩形: 圆角 26">
                <a:extLst>
                  <a:ext uri="{FF2B5EF4-FFF2-40B4-BE49-F238E27FC236}">
                    <a16:creationId xmlns:a16="http://schemas.microsoft.com/office/drawing/2014/main" id="{6901BC37-E607-4246-AFCA-76EF51578E02}"/>
                  </a:ext>
                </a:extLst>
              </p:cNvPr>
              <p:cNvSpPr/>
              <p:nvPr/>
            </p:nvSpPr>
            <p:spPr>
              <a:xfrm>
                <a:off x="548371" y="305983"/>
                <a:ext cx="1063125" cy="53156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endParaRPr lang="zh-CN" altLang="en-US"/>
              </a:p>
            </p:txBody>
          </p:sp>
          <p:sp>
            <p:nvSpPr>
              <p:cNvPr id="28" name="矩形: 圆角 4">
                <a:extLst>
                  <a:ext uri="{FF2B5EF4-FFF2-40B4-BE49-F238E27FC236}">
                    <a16:creationId xmlns:a16="http://schemas.microsoft.com/office/drawing/2014/main" id="{9F70C57D-607E-4C35-A143-908D3600B060}"/>
                  </a:ext>
                </a:extLst>
              </p:cNvPr>
              <p:cNvSpPr txBox="1"/>
              <p:nvPr/>
            </p:nvSpPr>
            <p:spPr>
              <a:xfrm>
                <a:off x="563940" y="321552"/>
                <a:ext cx="1031987" cy="500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600" kern="1200" dirty="0"/>
                  <a:t>目标问题</a:t>
                </a:r>
              </a:p>
            </p:txBody>
          </p:sp>
        </p:grpSp>
        <p:grpSp>
          <p:nvGrpSpPr>
            <p:cNvPr id="9" name="组合 8">
              <a:extLst>
                <a:ext uri="{FF2B5EF4-FFF2-40B4-BE49-F238E27FC236}">
                  <a16:creationId xmlns:a16="http://schemas.microsoft.com/office/drawing/2014/main" id="{58DD6355-0995-4F1D-BC39-3402699D5FDD}"/>
                </a:ext>
              </a:extLst>
            </p:cNvPr>
            <p:cNvGrpSpPr/>
            <p:nvPr/>
          </p:nvGrpSpPr>
          <p:grpSpPr>
            <a:xfrm>
              <a:off x="7279237" y="5216275"/>
              <a:ext cx="523697" cy="83671"/>
              <a:chOff x="1562273" y="377104"/>
              <a:chExt cx="523697" cy="83671"/>
            </a:xfrm>
          </p:grpSpPr>
          <p:sp>
            <p:nvSpPr>
              <p:cNvPr id="25" name="直接连接符 5">
                <a:extLst>
                  <a:ext uri="{FF2B5EF4-FFF2-40B4-BE49-F238E27FC236}">
                    <a16:creationId xmlns:a16="http://schemas.microsoft.com/office/drawing/2014/main" id="{50A1F59C-748D-42B2-B77A-4A44980DF29C}"/>
                  </a:ext>
                </a:extLst>
              </p:cNvPr>
              <p:cNvSpPr/>
              <p:nvPr/>
            </p:nvSpPr>
            <p:spPr>
              <a:xfrm rot="19457598">
                <a:off x="1562273" y="377104"/>
                <a:ext cx="523697" cy="83671"/>
              </a:xfrm>
              <a:custGeom>
                <a:avLst/>
                <a:gdLst/>
                <a:ahLst/>
                <a:cxnLst/>
                <a:rect l="0" t="0" r="0" b="0"/>
                <a:pathLst>
                  <a:path>
                    <a:moveTo>
                      <a:pt x="0" y="41835"/>
                    </a:moveTo>
                    <a:lnTo>
                      <a:pt x="523697" y="41835"/>
                    </a:lnTo>
                  </a:path>
                </a:pathLst>
              </a:custGeom>
              <a:noFill/>
              <a:ln>
                <a:headEnd type="none" w="med" len="med"/>
                <a:tailEnd type="triangle" w="med" len="med"/>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a:lstStyle/>
              <a:p>
                <a:endParaRPr lang="zh-CN" altLang="en-US"/>
              </a:p>
            </p:txBody>
          </p:sp>
          <p:sp>
            <p:nvSpPr>
              <p:cNvPr id="26" name="直接连接符 6">
                <a:extLst>
                  <a:ext uri="{FF2B5EF4-FFF2-40B4-BE49-F238E27FC236}">
                    <a16:creationId xmlns:a16="http://schemas.microsoft.com/office/drawing/2014/main" id="{99F87110-9C01-44BD-BC3C-431C47A62D8C}"/>
                  </a:ext>
                </a:extLst>
              </p:cNvPr>
              <p:cNvSpPr txBox="1"/>
              <p:nvPr/>
            </p:nvSpPr>
            <p:spPr>
              <a:xfrm rot="19457598">
                <a:off x="1811029" y="405848"/>
                <a:ext cx="26184" cy="261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300" kern="1200"/>
              </a:p>
            </p:txBody>
          </p:sp>
        </p:grpSp>
        <p:grpSp>
          <p:nvGrpSpPr>
            <p:cNvPr id="10" name="组合 9">
              <a:extLst>
                <a:ext uri="{FF2B5EF4-FFF2-40B4-BE49-F238E27FC236}">
                  <a16:creationId xmlns:a16="http://schemas.microsoft.com/office/drawing/2014/main" id="{95360313-A7BA-4896-B1C6-364AC97E0777}"/>
                </a:ext>
              </a:extLst>
            </p:cNvPr>
            <p:cNvGrpSpPr/>
            <p:nvPr/>
          </p:nvGrpSpPr>
          <p:grpSpPr>
            <a:xfrm>
              <a:off x="7855309" y="4754841"/>
              <a:ext cx="1063125" cy="531562"/>
              <a:chOff x="2036747" y="335"/>
              <a:chExt cx="1063125" cy="531562"/>
            </a:xfrm>
          </p:grpSpPr>
          <p:sp>
            <p:nvSpPr>
              <p:cNvPr id="23" name="矩形: 圆角 22">
                <a:extLst>
                  <a:ext uri="{FF2B5EF4-FFF2-40B4-BE49-F238E27FC236}">
                    <a16:creationId xmlns:a16="http://schemas.microsoft.com/office/drawing/2014/main" id="{BDE86AE7-3DCD-4B19-B1E2-51AB2FBBF5EB}"/>
                  </a:ext>
                </a:extLst>
              </p:cNvPr>
              <p:cNvSpPr/>
              <p:nvPr/>
            </p:nvSpPr>
            <p:spPr>
              <a:xfrm>
                <a:off x="2036747" y="335"/>
                <a:ext cx="1063125" cy="531562"/>
              </a:xfrm>
              <a:prstGeom prst="roundRect">
                <a:avLst>
                  <a:gd name="adj" fmla="val 10000"/>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endParaRPr lang="zh-CN" altLang="en-US"/>
              </a:p>
            </p:txBody>
          </p:sp>
          <p:sp>
            <p:nvSpPr>
              <p:cNvPr id="24" name="矩形: 圆角 8">
                <a:extLst>
                  <a:ext uri="{FF2B5EF4-FFF2-40B4-BE49-F238E27FC236}">
                    <a16:creationId xmlns:a16="http://schemas.microsoft.com/office/drawing/2014/main" id="{4B2DBFD5-30BE-4356-8C2B-792916014B2C}"/>
                  </a:ext>
                </a:extLst>
              </p:cNvPr>
              <p:cNvSpPr txBox="1"/>
              <p:nvPr/>
            </p:nvSpPr>
            <p:spPr>
              <a:xfrm>
                <a:off x="2052316" y="15904"/>
                <a:ext cx="1031987" cy="500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600" kern="1200" dirty="0"/>
                  <a:t>子问题</a:t>
                </a:r>
                <a:r>
                  <a:rPr lang="en-US" altLang="zh-CN" sz="1600" kern="1200" dirty="0"/>
                  <a:t>1</a:t>
                </a:r>
                <a:endParaRPr lang="zh-CN" altLang="en-US" sz="1600" kern="1200" dirty="0"/>
              </a:p>
            </p:txBody>
          </p:sp>
        </p:grpSp>
        <p:grpSp>
          <p:nvGrpSpPr>
            <p:cNvPr id="12" name="组合 11">
              <a:extLst>
                <a:ext uri="{FF2B5EF4-FFF2-40B4-BE49-F238E27FC236}">
                  <a16:creationId xmlns:a16="http://schemas.microsoft.com/office/drawing/2014/main" id="{85042676-6736-4B1D-BBC8-373340C796CE}"/>
                </a:ext>
              </a:extLst>
            </p:cNvPr>
            <p:cNvGrpSpPr/>
            <p:nvPr/>
          </p:nvGrpSpPr>
          <p:grpSpPr>
            <a:xfrm>
              <a:off x="10396584" y="4754841"/>
              <a:ext cx="765519" cy="1616983"/>
              <a:chOff x="3525122" y="335"/>
              <a:chExt cx="1063125" cy="531562"/>
            </a:xfrm>
          </p:grpSpPr>
          <p:sp>
            <p:nvSpPr>
              <p:cNvPr id="19" name="矩形: 圆角 18">
                <a:extLst>
                  <a:ext uri="{FF2B5EF4-FFF2-40B4-BE49-F238E27FC236}">
                    <a16:creationId xmlns:a16="http://schemas.microsoft.com/office/drawing/2014/main" id="{F9E8C2B3-6568-425D-8554-3CF499BF6B33}"/>
                  </a:ext>
                </a:extLst>
              </p:cNvPr>
              <p:cNvSpPr/>
              <p:nvPr/>
            </p:nvSpPr>
            <p:spPr>
              <a:xfrm>
                <a:off x="3525122" y="335"/>
                <a:ext cx="1063125" cy="53156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a:lstStyle/>
              <a:p>
                <a:endParaRPr lang="zh-CN" altLang="en-US"/>
              </a:p>
            </p:txBody>
          </p:sp>
          <p:sp>
            <p:nvSpPr>
              <p:cNvPr id="20" name="矩形: 圆角 12">
                <a:extLst>
                  <a:ext uri="{FF2B5EF4-FFF2-40B4-BE49-F238E27FC236}">
                    <a16:creationId xmlns:a16="http://schemas.microsoft.com/office/drawing/2014/main" id="{3176A482-7BCB-4DB1-B13E-932241EB0914}"/>
                  </a:ext>
                </a:extLst>
              </p:cNvPr>
              <p:cNvSpPr txBox="1"/>
              <p:nvPr/>
            </p:nvSpPr>
            <p:spPr>
              <a:xfrm>
                <a:off x="3540691" y="15904"/>
                <a:ext cx="1031987" cy="500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600" dirty="0"/>
                  <a:t>本</a:t>
                </a:r>
                <a:endParaRPr lang="en-US" altLang="zh-CN" sz="1600" dirty="0"/>
              </a:p>
              <a:p>
                <a:pPr marL="0" lvl="0" indent="0" algn="ctr" defTabSz="844550">
                  <a:lnSpc>
                    <a:spcPct val="90000"/>
                  </a:lnSpc>
                  <a:spcBef>
                    <a:spcPct val="0"/>
                  </a:spcBef>
                  <a:spcAft>
                    <a:spcPct val="35000"/>
                  </a:spcAft>
                  <a:buNone/>
                </a:pPr>
                <a:r>
                  <a:rPr lang="zh-CN" altLang="en-US" sz="1600" dirty="0"/>
                  <a:t>源</a:t>
                </a:r>
                <a:endParaRPr lang="en-US" altLang="zh-CN" sz="1600" dirty="0"/>
              </a:p>
              <a:p>
                <a:pPr marL="0" lvl="0" indent="0" algn="ctr" defTabSz="844550">
                  <a:lnSpc>
                    <a:spcPct val="90000"/>
                  </a:lnSpc>
                  <a:spcBef>
                    <a:spcPct val="0"/>
                  </a:spcBef>
                  <a:spcAft>
                    <a:spcPct val="35000"/>
                  </a:spcAft>
                  <a:buNone/>
                </a:pPr>
                <a:r>
                  <a:rPr lang="zh-CN" altLang="en-US" sz="1600" dirty="0"/>
                  <a:t>问</a:t>
                </a:r>
                <a:endParaRPr lang="en-US" altLang="zh-CN" sz="1600" dirty="0"/>
              </a:p>
              <a:p>
                <a:pPr marL="0" lvl="0" indent="0" algn="ctr" defTabSz="844550">
                  <a:lnSpc>
                    <a:spcPct val="90000"/>
                  </a:lnSpc>
                  <a:spcBef>
                    <a:spcPct val="0"/>
                  </a:spcBef>
                  <a:spcAft>
                    <a:spcPct val="35000"/>
                  </a:spcAft>
                  <a:buNone/>
                </a:pPr>
                <a:r>
                  <a:rPr lang="zh-CN" altLang="en-US" sz="1600" dirty="0"/>
                  <a:t>题</a:t>
                </a:r>
                <a:endParaRPr lang="zh-CN" altLang="en-US" sz="1600" kern="1200" dirty="0"/>
              </a:p>
            </p:txBody>
          </p:sp>
        </p:grpSp>
        <p:grpSp>
          <p:nvGrpSpPr>
            <p:cNvPr id="13" name="组合 12">
              <a:extLst>
                <a:ext uri="{FF2B5EF4-FFF2-40B4-BE49-F238E27FC236}">
                  <a16:creationId xmlns:a16="http://schemas.microsoft.com/office/drawing/2014/main" id="{20E6AD19-745E-4784-AECA-2B02A9B60E82}"/>
                </a:ext>
              </a:extLst>
            </p:cNvPr>
            <p:cNvGrpSpPr/>
            <p:nvPr/>
          </p:nvGrpSpPr>
          <p:grpSpPr>
            <a:xfrm>
              <a:off x="7126840" y="5837828"/>
              <a:ext cx="498891" cy="665049"/>
              <a:chOff x="1331198" y="711496"/>
              <a:chExt cx="523697" cy="96850"/>
            </a:xfrm>
          </p:grpSpPr>
          <p:sp>
            <p:nvSpPr>
              <p:cNvPr id="17" name="直接连接符 13">
                <a:extLst>
                  <a:ext uri="{FF2B5EF4-FFF2-40B4-BE49-F238E27FC236}">
                    <a16:creationId xmlns:a16="http://schemas.microsoft.com/office/drawing/2014/main" id="{13974148-83F0-4C8E-84E5-A75738EBDDEC}"/>
                  </a:ext>
                </a:extLst>
              </p:cNvPr>
              <p:cNvSpPr/>
              <p:nvPr/>
            </p:nvSpPr>
            <p:spPr>
              <a:xfrm rot="2142401">
                <a:off x="1331198" y="724675"/>
                <a:ext cx="523697" cy="83671"/>
              </a:xfrm>
              <a:custGeom>
                <a:avLst/>
                <a:gdLst/>
                <a:ahLst/>
                <a:cxnLst/>
                <a:rect l="0" t="0" r="0" b="0"/>
                <a:pathLst>
                  <a:path>
                    <a:moveTo>
                      <a:pt x="0" y="41835"/>
                    </a:moveTo>
                    <a:lnTo>
                      <a:pt x="523697" y="41835"/>
                    </a:ln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a:p>
            </p:txBody>
          </p:sp>
          <p:sp>
            <p:nvSpPr>
              <p:cNvPr id="18" name="直接连接符 14">
                <a:extLst>
                  <a:ext uri="{FF2B5EF4-FFF2-40B4-BE49-F238E27FC236}">
                    <a16:creationId xmlns:a16="http://schemas.microsoft.com/office/drawing/2014/main" id="{9228FEE4-6E5E-4CC1-A096-F353EAEAFA91}"/>
                  </a:ext>
                </a:extLst>
              </p:cNvPr>
              <p:cNvSpPr txBox="1"/>
              <p:nvPr/>
            </p:nvSpPr>
            <p:spPr>
              <a:xfrm rot="2142401">
                <a:off x="1811029" y="711496"/>
                <a:ext cx="26184" cy="261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300" kern="1200"/>
              </a:p>
            </p:txBody>
          </p:sp>
        </p:grpSp>
        <p:grpSp>
          <p:nvGrpSpPr>
            <p:cNvPr id="14" name="组合 13">
              <a:extLst>
                <a:ext uri="{FF2B5EF4-FFF2-40B4-BE49-F238E27FC236}">
                  <a16:creationId xmlns:a16="http://schemas.microsoft.com/office/drawing/2014/main" id="{4C2CFB95-F1AB-4CBB-9B44-2CD41B56E27D}"/>
                </a:ext>
              </a:extLst>
            </p:cNvPr>
            <p:cNvGrpSpPr/>
            <p:nvPr/>
          </p:nvGrpSpPr>
          <p:grpSpPr>
            <a:xfrm>
              <a:off x="7855309" y="5924927"/>
              <a:ext cx="1063125" cy="531562"/>
              <a:chOff x="2036747" y="611632"/>
              <a:chExt cx="1063125" cy="531562"/>
            </a:xfrm>
          </p:grpSpPr>
          <p:sp>
            <p:nvSpPr>
              <p:cNvPr id="15" name="矩形: 圆角 14">
                <a:extLst>
                  <a:ext uri="{FF2B5EF4-FFF2-40B4-BE49-F238E27FC236}">
                    <a16:creationId xmlns:a16="http://schemas.microsoft.com/office/drawing/2014/main" id="{50AB0F86-38B0-4873-ADF8-39D3DF48F0FB}"/>
                  </a:ext>
                </a:extLst>
              </p:cNvPr>
              <p:cNvSpPr/>
              <p:nvPr/>
            </p:nvSpPr>
            <p:spPr>
              <a:xfrm>
                <a:off x="2036747" y="611632"/>
                <a:ext cx="1063125" cy="531562"/>
              </a:xfrm>
              <a:prstGeom prst="roundRect">
                <a:avLst>
                  <a:gd name="adj" fmla="val 10000"/>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a:lstStyle/>
              <a:p>
                <a:endParaRPr lang="zh-CN" altLang="en-US"/>
              </a:p>
            </p:txBody>
          </p:sp>
          <p:sp>
            <p:nvSpPr>
              <p:cNvPr id="16" name="矩形: 圆角 16">
                <a:extLst>
                  <a:ext uri="{FF2B5EF4-FFF2-40B4-BE49-F238E27FC236}">
                    <a16:creationId xmlns:a16="http://schemas.microsoft.com/office/drawing/2014/main" id="{F5520C9C-7C4B-4D6B-9964-10D34DAE9AF5}"/>
                  </a:ext>
                </a:extLst>
              </p:cNvPr>
              <p:cNvSpPr txBox="1"/>
              <p:nvPr/>
            </p:nvSpPr>
            <p:spPr>
              <a:xfrm>
                <a:off x="2052316" y="627201"/>
                <a:ext cx="1031987" cy="500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600" kern="1200" dirty="0"/>
                  <a:t>子问题</a:t>
                </a:r>
                <a:r>
                  <a:rPr lang="en-US" altLang="zh-CN" sz="1600" kern="1200" dirty="0"/>
                  <a:t>n</a:t>
                </a:r>
                <a:endParaRPr lang="zh-CN" altLang="en-US" sz="1600" kern="1200" dirty="0"/>
              </a:p>
            </p:txBody>
          </p:sp>
        </p:grpSp>
        <p:cxnSp>
          <p:nvCxnSpPr>
            <p:cNvPr id="31" name="直接箭头连接符 30">
              <a:extLst>
                <a:ext uri="{FF2B5EF4-FFF2-40B4-BE49-F238E27FC236}">
                  <a16:creationId xmlns:a16="http://schemas.microsoft.com/office/drawing/2014/main" id="{0E3B2E69-CDF5-43E3-A330-8376278B198A}"/>
                </a:ext>
              </a:extLst>
            </p:cNvPr>
            <p:cNvCxnSpPr>
              <a:cxnSpLocks/>
              <a:stCxn id="24" idx="3"/>
            </p:cNvCxnSpPr>
            <p:nvPr/>
          </p:nvCxnSpPr>
          <p:spPr>
            <a:xfrm>
              <a:off x="8902865" y="5020622"/>
              <a:ext cx="1478150" cy="24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5B75B93-6636-438D-93CB-D8280E381001}"/>
                </a:ext>
              </a:extLst>
            </p:cNvPr>
            <p:cNvCxnSpPr>
              <a:cxnSpLocks/>
            </p:cNvCxnSpPr>
            <p:nvPr/>
          </p:nvCxnSpPr>
          <p:spPr>
            <a:xfrm>
              <a:off x="8902865" y="6237673"/>
              <a:ext cx="1478150" cy="24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BDCDE9A-FD75-4B88-9D53-A24ABCF54277}"/>
                </a:ext>
              </a:extLst>
            </p:cNvPr>
            <p:cNvCxnSpPr>
              <a:cxnSpLocks/>
              <a:stCxn id="24" idx="2"/>
              <a:endCxn id="16" idx="0"/>
            </p:cNvCxnSpPr>
            <p:nvPr/>
          </p:nvCxnSpPr>
          <p:spPr>
            <a:xfrm>
              <a:off x="8386872" y="5270834"/>
              <a:ext cx="0" cy="66966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文本框 38">
              <a:extLst>
                <a:ext uri="{FF2B5EF4-FFF2-40B4-BE49-F238E27FC236}">
                  <a16:creationId xmlns:a16="http://schemas.microsoft.com/office/drawing/2014/main" id="{0C0AE38C-F545-42A6-B5F1-0162F6A0D654}"/>
                </a:ext>
              </a:extLst>
            </p:cNvPr>
            <p:cNvSpPr txBox="1"/>
            <p:nvPr/>
          </p:nvSpPr>
          <p:spPr>
            <a:xfrm>
              <a:off x="8485582" y="5504905"/>
              <a:ext cx="1478144" cy="369332"/>
            </a:xfrm>
            <a:prstGeom prst="rect">
              <a:avLst/>
            </a:prstGeom>
            <a:noFill/>
          </p:spPr>
          <p:txBody>
            <a:bodyPr wrap="square" rtlCol="0">
              <a:spAutoFit/>
            </a:bodyPr>
            <a:lstStyle/>
            <a:p>
              <a:r>
                <a:rPr lang="zh-CN" altLang="en-US" dirty="0"/>
                <a:t>子问题集合</a:t>
              </a:r>
            </a:p>
          </p:txBody>
        </p:sp>
      </p:grpSp>
    </p:spTree>
    <p:extLst>
      <p:ext uri="{BB962C8B-B14F-4D97-AF65-F5344CB8AC3E}">
        <p14:creationId xmlns:p14="http://schemas.microsoft.com/office/powerpoint/2010/main" val="25564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Rectangle 4">
            <a:extLst>
              <a:ext uri="{FF2B5EF4-FFF2-40B4-BE49-F238E27FC236}">
                <a16:creationId xmlns:a16="http://schemas.microsoft.com/office/drawing/2014/main" id="{66FA4EF2-22DC-4583-976E-FC2399D61FEE}"/>
              </a:ext>
            </a:extLst>
          </p:cNvPr>
          <p:cNvSpPr>
            <a:spLocks noChangeArrowheads="1"/>
          </p:cNvSpPr>
          <p:nvPr/>
        </p:nvSpPr>
        <p:spPr bwMode="auto">
          <a:xfrm>
            <a:off x="718344" y="1142997"/>
            <a:ext cx="10666412"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800" b="1" dirty="0">
                <a:solidFill>
                  <a:srgbClr val="37469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举例：三阶梵塔难题</a:t>
            </a:r>
            <a:r>
              <a:rPr lang="zh-CN" altLang="en-US" sz="1800" dirty="0">
                <a:solidFill>
                  <a:srgbClr val="37469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a:p>
            <a:pPr eaLnBrk="1" hangingPunct="1">
              <a:lnSpc>
                <a:spcPct val="150000"/>
              </a:lnSpc>
            </a:pPr>
            <a:r>
              <a:rPr lang="zh-CN" altLang="en-US" sz="1800" dirty="0">
                <a:latin typeface="微软雅黑" panose="020B0503020204020204" pitchFamily="34" charset="-122"/>
                <a:ea typeface="微软雅黑" panose="020B0503020204020204" pitchFamily="34" charset="-122"/>
              </a:rPr>
              <a:t>  　　有</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个柱子</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个不同尺寸的圆盘（</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），在每个圆盘的中心有一个孔，所以圆盘可以堆叠在柱子上。最初，</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个圆盘都堆在柱子</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上：最大的圆盘</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在底部，最小的圆盘</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在顶部。要求把所有圆盘都移到柱子</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上，</a:t>
            </a:r>
            <a:r>
              <a:rPr lang="zh-CN" altLang="en-US" sz="1800" dirty="0">
                <a:solidFill>
                  <a:srgbClr val="FF0000"/>
                </a:solidFill>
                <a:latin typeface="微软雅黑" panose="020B0503020204020204" pitchFamily="34" charset="-122"/>
                <a:ea typeface="微软雅黑" panose="020B0503020204020204" pitchFamily="34" charset="-122"/>
              </a:rPr>
              <a:t>每次只许移动一个</a:t>
            </a:r>
            <a:r>
              <a:rPr lang="zh-CN" altLang="en-US" sz="1800" dirty="0">
                <a:latin typeface="微软雅黑" panose="020B0503020204020204" pitchFamily="34" charset="-122"/>
                <a:ea typeface="微软雅黑" panose="020B0503020204020204" pitchFamily="34" charset="-122"/>
              </a:rPr>
              <a:t>，而且只能先搬动柱子顶部的圆盘，还不许把尺寸较大的圆盘堆放在尺寸较小的圆盘上。这个问题的初始配置和目标配置如下图所示。</a:t>
            </a:r>
          </a:p>
        </p:txBody>
      </p:sp>
      <p:grpSp>
        <p:nvGrpSpPr>
          <p:cNvPr id="8" name="Group 28">
            <a:extLst>
              <a:ext uri="{FF2B5EF4-FFF2-40B4-BE49-F238E27FC236}">
                <a16:creationId xmlns:a16="http://schemas.microsoft.com/office/drawing/2014/main" id="{7D52D545-9741-433A-B5E7-7B9C4C1DF2CE}"/>
              </a:ext>
            </a:extLst>
          </p:cNvPr>
          <p:cNvGrpSpPr>
            <a:grpSpLocks/>
          </p:cNvGrpSpPr>
          <p:nvPr/>
        </p:nvGrpSpPr>
        <p:grpSpPr bwMode="auto">
          <a:xfrm>
            <a:off x="2127250" y="3832224"/>
            <a:ext cx="8280400" cy="2124075"/>
            <a:chOff x="204" y="2478"/>
            <a:chExt cx="5216" cy="1338"/>
          </a:xfrm>
        </p:grpSpPr>
        <p:sp>
          <p:nvSpPr>
            <p:cNvPr id="9" name="Rectangle 6">
              <a:extLst>
                <a:ext uri="{FF2B5EF4-FFF2-40B4-BE49-F238E27FC236}">
                  <a16:creationId xmlns:a16="http://schemas.microsoft.com/office/drawing/2014/main" id="{3F4AD9B9-C032-458F-8CAA-48EA0E91A547}"/>
                </a:ext>
              </a:extLst>
            </p:cNvPr>
            <p:cNvSpPr>
              <a:spLocks noChangeArrowheads="1"/>
            </p:cNvSpPr>
            <p:nvPr/>
          </p:nvSpPr>
          <p:spPr bwMode="auto">
            <a:xfrm>
              <a:off x="566" y="3339"/>
              <a:ext cx="172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7">
              <a:extLst>
                <a:ext uri="{FF2B5EF4-FFF2-40B4-BE49-F238E27FC236}">
                  <a16:creationId xmlns:a16="http://schemas.microsoft.com/office/drawing/2014/main" id="{DA42188F-0FC7-4B45-8E12-9751AE0125B9}"/>
                </a:ext>
              </a:extLst>
            </p:cNvPr>
            <p:cNvSpPr>
              <a:spLocks noChangeArrowheads="1"/>
            </p:cNvSpPr>
            <p:nvPr/>
          </p:nvSpPr>
          <p:spPr bwMode="auto">
            <a:xfrm>
              <a:off x="930" y="2704"/>
              <a:ext cx="44" cy="63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8">
              <a:extLst>
                <a:ext uri="{FF2B5EF4-FFF2-40B4-BE49-F238E27FC236}">
                  <a16:creationId xmlns:a16="http://schemas.microsoft.com/office/drawing/2014/main" id="{226699C3-31C0-4949-9F72-F71A4CE3EDF2}"/>
                </a:ext>
              </a:extLst>
            </p:cNvPr>
            <p:cNvSpPr>
              <a:spLocks noChangeArrowheads="1"/>
            </p:cNvSpPr>
            <p:nvPr/>
          </p:nvSpPr>
          <p:spPr bwMode="auto">
            <a:xfrm>
              <a:off x="1428" y="2704"/>
              <a:ext cx="44" cy="63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Rectangle 9">
              <a:extLst>
                <a:ext uri="{FF2B5EF4-FFF2-40B4-BE49-F238E27FC236}">
                  <a16:creationId xmlns:a16="http://schemas.microsoft.com/office/drawing/2014/main" id="{8057FD3C-2815-4E32-9A4B-B7A3FDA680C6}"/>
                </a:ext>
              </a:extLst>
            </p:cNvPr>
            <p:cNvSpPr>
              <a:spLocks noChangeArrowheads="1"/>
            </p:cNvSpPr>
            <p:nvPr/>
          </p:nvSpPr>
          <p:spPr bwMode="auto">
            <a:xfrm>
              <a:off x="1972" y="2704"/>
              <a:ext cx="44" cy="63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0">
              <a:extLst>
                <a:ext uri="{FF2B5EF4-FFF2-40B4-BE49-F238E27FC236}">
                  <a16:creationId xmlns:a16="http://schemas.microsoft.com/office/drawing/2014/main" id="{98D776BA-99B8-4B2D-949C-A0100F7927D9}"/>
                </a:ext>
              </a:extLst>
            </p:cNvPr>
            <p:cNvSpPr>
              <a:spLocks noChangeArrowheads="1"/>
            </p:cNvSpPr>
            <p:nvPr/>
          </p:nvSpPr>
          <p:spPr bwMode="auto">
            <a:xfrm>
              <a:off x="612" y="3248"/>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         </a:t>
              </a:r>
              <a:r>
                <a:rPr lang="en-US" altLang="zh-CN" sz="1400"/>
                <a:t>C</a:t>
              </a:r>
            </a:p>
          </p:txBody>
        </p:sp>
        <p:sp>
          <p:nvSpPr>
            <p:cNvPr id="14" name="Rectangle 11">
              <a:extLst>
                <a:ext uri="{FF2B5EF4-FFF2-40B4-BE49-F238E27FC236}">
                  <a16:creationId xmlns:a16="http://schemas.microsoft.com/office/drawing/2014/main" id="{6B55723D-99B0-4FAA-A35E-38E765CD2436}"/>
                </a:ext>
              </a:extLst>
            </p:cNvPr>
            <p:cNvSpPr>
              <a:spLocks noChangeArrowheads="1"/>
            </p:cNvSpPr>
            <p:nvPr/>
          </p:nvSpPr>
          <p:spPr bwMode="auto">
            <a:xfrm>
              <a:off x="702" y="3157"/>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    </a:t>
              </a:r>
              <a:r>
                <a:rPr lang="en-US" altLang="zh-CN" sz="1400"/>
                <a:t>B</a:t>
              </a:r>
            </a:p>
          </p:txBody>
        </p:sp>
        <p:sp>
          <p:nvSpPr>
            <p:cNvPr id="15" name="Rectangle 12">
              <a:extLst>
                <a:ext uri="{FF2B5EF4-FFF2-40B4-BE49-F238E27FC236}">
                  <a16:creationId xmlns:a16="http://schemas.microsoft.com/office/drawing/2014/main" id="{4FC6BBD7-1EEF-49EF-ABC5-88E3850E10C3}"/>
                </a:ext>
              </a:extLst>
            </p:cNvPr>
            <p:cNvSpPr>
              <a:spLocks noChangeArrowheads="1"/>
            </p:cNvSpPr>
            <p:nvPr/>
          </p:nvSpPr>
          <p:spPr bwMode="auto">
            <a:xfrm>
              <a:off x="793" y="3067"/>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chemeClr val="bg1"/>
                  </a:solidFill>
                </a:rPr>
                <a:t>A</a:t>
              </a:r>
            </a:p>
          </p:txBody>
        </p:sp>
        <p:sp>
          <p:nvSpPr>
            <p:cNvPr id="16" name="Rectangle 13">
              <a:extLst>
                <a:ext uri="{FF2B5EF4-FFF2-40B4-BE49-F238E27FC236}">
                  <a16:creationId xmlns:a16="http://schemas.microsoft.com/office/drawing/2014/main" id="{7DE8DA4D-62D4-4D72-A8EA-39271A147A12}"/>
                </a:ext>
              </a:extLst>
            </p:cNvPr>
            <p:cNvSpPr>
              <a:spLocks noChangeArrowheads="1"/>
            </p:cNvSpPr>
            <p:nvPr/>
          </p:nvSpPr>
          <p:spPr bwMode="auto">
            <a:xfrm>
              <a:off x="3243" y="3339"/>
              <a:ext cx="181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Rectangle 14">
              <a:extLst>
                <a:ext uri="{FF2B5EF4-FFF2-40B4-BE49-F238E27FC236}">
                  <a16:creationId xmlns:a16="http://schemas.microsoft.com/office/drawing/2014/main" id="{48BE0B3C-F518-4D3D-A182-CD45AE532511}"/>
                </a:ext>
              </a:extLst>
            </p:cNvPr>
            <p:cNvSpPr>
              <a:spLocks noChangeArrowheads="1"/>
            </p:cNvSpPr>
            <p:nvPr/>
          </p:nvSpPr>
          <p:spPr bwMode="auto">
            <a:xfrm>
              <a:off x="3607" y="2704"/>
              <a:ext cx="44" cy="63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15">
              <a:extLst>
                <a:ext uri="{FF2B5EF4-FFF2-40B4-BE49-F238E27FC236}">
                  <a16:creationId xmlns:a16="http://schemas.microsoft.com/office/drawing/2014/main" id="{B5042E79-11CE-4D70-86E6-12FFD2D88B6B}"/>
                </a:ext>
              </a:extLst>
            </p:cNvPr>
            <p:cNvSpPr>
              <a:spLocks noChangeArrowheads="1"/>
            </p:cNvSpPr>
            <p:nvPr/>
          </p:nvSpPr>
          <p:spPr bwMode="auto">
            <a:xfrm>
              <a:off x="4105" y="2704"/>
              <a:ext cx="45" cy="63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Rectangle 16">
              <a:extLst>
                <a:ext uri="{FF2B5EF4-FFF2-40B4-BE49-F238E27FC236}">
                  <a16:creationId xmlns:a16="http://schemas.microsoft.com/office/drawing/2014/main" id="{82D377DD-B7D0-4D8B-A334-7E53994B7150}"/>
                </a:ext>
              </a:extLst>
            </p:cNvPr>
            <p:cNvSpPr>
              <a:spLocks noChangeArrowheads="1"/>
            </p:cNvSpPr>
            <p:nvPr/>
          </p:nvSpPr>
          <p:spPr bwMode="auto">
            <a:xfrm>
              <a:off x="4649" y="2704"/>
              <a:ext cx="44" cy="63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Text Box 23">
              <a:extLst>
                <a:ext uri="{FF2B5EF4-FFF2-40B4-BE49-F238E27FC236}">
                  <a16:creationId xmlns:a16="http://schemas.microsoft.com/office/drawing/2014/main" id="{633AD835-DD77-4E88-905D-D017B8FF7A91}"/>
                </a:ext>
              </a:extLst>
            </p:cNvPr>
            <p:cNvSpPr txBox="1">
              <a:spLocks noChangeArrowheads="1"/>
            </p:cNvSpPr>
            <p:nvPr/>
          </p:nvSpPr>
          <p:spPr bwMode="auto">
            <a:xfrm>
              <a:off x="249" y="3566"/>
              <a:ext cx="51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                  </a:t>
              </a:r>
              <a:r>
                <a:rPr lang="zh-CN" altLang="en-US" sz="2000"/>
                <a:t>初始配置                </a:t>
              </a:r>
              <a:r>
                <a:rPr lang="zh-CN" altLang="en-US" sz="2000" b="1"/>
                <a:t>梵塔难题                 </a:t>
              </a:r>
              <a:r>
                <a:rPr lang="zh-CN" altLang="en-US" sz="2000"/>
                <a:t>目标配置</a:t>
              </a:r>
            </a:p>
          </p:txBody>
        </p:sp>
        <p:sp>
          <p:nvSpPr>
            <p:cNvPr id="21" name="Text Box 24">
              <a:extLst>
                <a:ext uri="{FF2B5EF4-FFF2-40B4-BE49-F238E27FC236}">
                  <a16:creationId xmlns:a16="http://schemas.microsoft.com/office/drawing/2014/main" id="{8801E4FD-1108-45DD-922B-A97F1C40BD5E}"/>
                </a:ext>
              </a:extLst>
            </p:cNvPr>
            <p:cNvSpPr txBox="1">
              <a:spLocks noChangeArrowheads="1"/>
            </p:cNvSpPr>
            <p:nvPr/>
          </p:nvSpPr>
          <p:spPr bwMode="auto">
            <a:xfrm>
              <a:off x="204" y="2478"/>
              <a:ext cx="49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a:t>                1           2           3                                       1           2           3</a:t>
              </a:r>
            </a:p>
          </p:txBody>
        </p:sp>
        <p:sp>
          <p:nvSpPr>
            <p:cNvPr id="22" name="Rectangle 25">
              <a:extLst>
                <a:ext uri="{FF2B5EF4-FFF2-40B4-BE49-F238E27FC236}">
                  <a16:creationId xmlns:a16="http://schemas.microsoft.com/office/drawing/2014/main" id="{EF94598D-2475-487B-B510-64A5B5106ADB}"/>
                </a:ext>
              </a:extLst>
            </p:cNvPr>
            <p:cNvSpPr>
              <a:spLocks noChangeArrowheads="1"/>
            </p:cNvSpPr>
            <p:nvPr/>
          </p:nvSpPr>
          <p:spPr bwMode="auto">
            <a:xfrm>
              <a:off x="4377" y="3248"/>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         </a:t>
              </a:r>
              <a:r>
                <a:rPr lang="en-US" altLang="zh-CN" sz="1400"/>
                <a:t>C</a:t>
              </a:r>
            </a:p>
          </p:txBody>
        </p:sp>
        <p:sp>
          <p:nvSpPr>
            <p:cNvPr id="23" name="Rectangle 26">
              <a:extLst>
                <a:ext uri="{FF2B5EF4-FFF2-40B4-BE49-F238E27FC236}">
                  <a16:creationId xmlns:a16="http://schemas.microsoft.com/office/drawing/2014/main" id="{D0A7A501-71E2-42B1-A706-444642BBD7D7}"/>
                </a:ext>
              </a:extLst>
            </p:cNvPr>
            <p:cNvSpPr>
              <a:spLocks noChangeArrowheads="1"/>
            </p:cNvSpPr>
            <p:nvPr/>
          </p:nvSpPr>
          <p:spPr bwMode="auto">
            <a:xfrm>
              <a:off x="4467" y="3157"/>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    </a:t>
              </a:r>
              <a:r>
                <a:rPr lang="en-US" altLang="zh-CN" sz="1400"/>
                <a:t>B</a:t>
              </a:r>
            </a:p>
          </p:txBody>
        </p:sp>
        <p:sp>
          <p:nvSpPr>
            <p:cNvPr id="24" name="Rectangle 27">
              <a:extLst>
                <a:ext uri="{FF2B5EF4-FFF2-40B4-BE49-F238E27FC236}">
                  <a16:creationId xmlns:a16="http://schemas.microsoft.com/office/drawing/2014/main" id="{F576610F-18C4-4145-89C6-218B67CE5C9D}"/>
                </a:ext>
              </a:extLst>
            </p:cNvPr>
            <p:cNvSpPr>
              <a:spLocks noChangeArrowheads="1"/>
            </p:cNvSpPr>
            <p:nvPr/>
          </p:nvSpPr>
          <p:spPr bwMode="auto">
            <a:xfrm>
              <a:off x="4558" y="3067"/>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chemeClr val="bg1"/>
                  </a:solidFill>
                </a:rPr>
                <a:t>A</a:t>
              </a:r>
            </a:p>
          </p:txBody>
        </p:sp>
      </p:grpSp>
    </p:spTree>
    <p:extLst>
      <p:ext uri="{BB962C8B-B14F-4D97-AF65-F5344CB8AC3E}">
        <p14:creationId xmlns:p14="http://schemas.microsoft.com/office/powerpoint/2010/main" val="295601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25" name="Rectangle 4">
            <a:extLst>
              <a:ext uri="{FF2B5EF4-FFF2-40B4-BE49-F238E27FC236}">
                <a16:creationId xmlns:a16="http://schemas.microsoft.com/office/drawing/2014/main" id="{B155AD3E-22F1-4A21-A326-4ED5A265B4A7}"/>
              </a:ext>
            </a:extLst>
          </p:cNvPr>
          <p:cNvSpPr>
            <a:spLocks noChangeArrowheads="1"/>
          </p:cNvSpPr>
          <p:nvPr/>
        </p:nvSpPr>
        <p:spPr bwMode="auto">
          <a:xfrm>
            <a:off x="570907" y="977173"/>
            <a:ext cx="11102305" cy="8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556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800" b="1" dirty="0">
                <a:solidFill>
                  <a:srgbClr val="37469E"/>
                </a:solidFill>
                <a:latin typeface="微软雅黑" panose="020B0503020204020204" pitchFamily="34" charset="-122"/>
                <a:ea typeface="微软雅黑" panose="020B0503020204020204" pitchFamily="34" charset="-122"/>
              </a:rPr>
              <a:t>解题过程：  </a:t>
            </a:r>
            <a:r>
              <a:rPr lang="zh-CN" altLang="en-US" sz="1800" dirty="0">
                <a:solidFill>
                  <a:srgbClr val="37469E"/>
                </a:solidFill>
                <a:latin typeface="微软雅黑" panose="020B0503020204020204" pitchFamily="34" charset="-122"/>
                <a:ea typeface="微软雅黑" panose="020B0503020204020204" pitchFamily="34" charset="-122"/>
              </a:rPr>
              <a:t> </a:t>
            </a:r>
            <a:r>
              <a:rPr lang="zh-CN" altLang="en-US" sz="1600" dirty="0">
                <a:solidFill>
                  <a:srgbClr val="37469E"/>
                </a:solidFill>
                <a:latin typeface="微软雅黑" panose="020B0503020204020204" pitchFamily="34" charset="-122"/>
                <a:ea typeface="微软雅黑" panose="020B0503020204020204" pitchFamily="34" charset="-122"/>
              </a:rPr>
              <a:t>将原始问题归约为一个较简单问题集合。设用三元组（</a:t>
            </a:r>
            <a:r>
              <a:rPr lang="en-US" altLang="zh-CN" sz="1600" dirty="0" err="1">
                <a:solidFill>
                  <a:srgbClr val="37469E"/>
                </a:solidFill>
                <a:latin typeface="微软雅黑" panose="020B0503020204020204" pitchFamily="34" charset="-122"/>
                <a:ea typeface="微软雅黑" panose="020B0503020204020204" pitchFamily="34" charset="-122"/>
              </a:rPr>
              <a:t>i,j,k</a:t>
            </a:r>
            <a:r>
              <a:rPr lang="zh-CN" altLang="en-US" sz="1600" dirty="0">
                <a:solidFill>
                  <a:srgbClr val="37469E"/>
                </a:solidFill>
                <a:latin typeface="微软雅黑" panose="020B0503020204020204" pitchFamily="34" charset="-122"/>
                <a:ea typeface="微软雅黑" panose="020B0503020204020204" pitchFamily="34" charset="-122"/>
              </a:rPr>
              <a:t>）表示问题在任意时刻的状态，</a:t>
            </a:r>
            <a:r>
              <a:rPr lang="en-US" altLang="zh-CN" sz="1600" dirty="0" err="1">
                <a:solidFill>
                  <a:srgbClr val="37469E"/>
                </a:solidFill>
                <a:latin typeface="微软雅黑" panose="020B0503020204020204" pitchFamily="34" charset="-122"/>
                <a:ea typeface="微软雅黑" panose="020B0503020204020204" pitchFamily="34" charset="-122"/>
              </a:rPr>
              <a:t>i</a:t>
            </a:r>
            <a:r>
              <a:rPr lang="zh-CN" altLang="en-US" sz="1600" dirty="0">
                <a:solidFill>
                  <a:srgbClr val="37469E"/>
                </a:solidFill>
                <a:latin typeface="微软雅黑" panose="020B0503020204020204" pitchFamily="34" charset="-122"/>
                <a:ea typeface="微软雅黑" panose="020B0503020204020204" pitchFamily="34" charset="-122"/>
              </a:rPr>
              <a:t>代表圆盘</a:t>
            </a:r>
            <a:r>
              <a:rPr lang="en-US" altLang="zh-CN" sz="1600" dirty="0">
                <a:solidFill>
                  <a:srgbClr val="37469E"/>
                </a:solidFill>
                <a:latin typeface="微软雅黑" panose="020B0503020204020204" pitchFamily="34" charset="-122"/>
                <a:ea typeface="微软雅黑" panose="020B0503020204020204" pitchFamily="34" charset="-122"/>
              </a:rPr>
              <a:t>C</a:t>
            </a:r>
            <a:r>
              <a:rPr lang="zh-CN" altLang="en-US" sz="1600" dirty="0">
                <a:solidFill>
                  <a:srgbClr val="37469E"/>
                </a:solidFill>
                <a:latin typeface="微软雅黑" panose="020B0503020204020204" pitchFamily="34" charset="-122"/>
                <a:ea typeface="微软雅黑" panose="020B0503020204020204" pitchFamily="34" charset="-122"/>
              </a:rPr>
              <a:t>所在的柱子号，</a:t>
            </a:r>
            <a:r>
              <a:rPr lang="en-US" altLang="zh-CN" sz="1600" dirty="0">
                <a:solidFill>
                  <a:srgbClr val="37469E"/>
                </a:solidFill>
                <a:latin typeface="微软雅黑" panose="020B0503020204020204" pitchFamily="34" charset="-122"/>
                <a:ea typeface="微软雅黑" panose="020B0503020204020204" pitchFamily="34" charset="-122"/>
              </a:rPr>
              <a:t>j</a:t>
            </a:r>
            <a:r>
              <a:rPr lang="zh-CN" altLang="en-US" sz="1600" dirty="0">
                <a:solidFill>
                  <a:srgbClr val="37469E"/>
                </a:solidFill>
                <a:latin typeface="微软雅黑" panose="020B0503020204020204" pitchFamily="34" charset="-122"/>
                <a:ea typeface="微软雅黑" panose="020B0503020204020204" pitchFamily="34" charset="-122"/>
              </a:rPr>
              <a:t>代表圆盘</a:t>
            </a:r>
            <a:r>
              <a:rPr lang="en-US" altLang="zh-CN" sz="1600" dirty="0">
                <a:solidFill>
                  <a:srgbClr val="37469E"/>
                </a:solidFill>
                <a:latin typeface="微软雅黑" panose="020B0503020204020204" pitchFamily="34" charset="-122"/>
                <a:ea typeface="微软雅黑" panose="020B0503020204020204" pitchFamily="34" charset="-122"/>
              </a:rPr>
              <a:t>B</a:t>
            </a:r>
            <a:r>
              <a:rPr lang="zh-CN" altLang="en-US" sz="1600" dirty="0">
                <a:solidFill>
                  <a:srgbClr val="37469E"/>
                </a:solidFill>
                <a:latin typeface="微软雅黑" panose="020B0503020204020204" pitchFamily="34" charset="-122"/>
                <a:ea typeface="微软雅黑" panose="020B0503020204020204" pitchFamily="34" charset="-122"/>
              </a:rPr>
              <a:t>所在的柱子编号，</a:t>
            </a:r>
            <a:r>
              <a:rPr lang="en-US" altLang="zh-CN" sz="1600" dirty="0">
                <a:solidFill>
                  <a:srgbClr val="37469E"/>
                </a:solidFill>
                <a:latin typeface="微软雅黑" panose="020B0503020204020204" pitchFamily="34" charset="-122"/>
                <a:ea typeface="微软雅黑" panose="020B0503020204020204" pitchFamily="34" charset="-122"/>
              </a:rPr>
              <a:t>k</a:t>
            </a:r>
            <a:r>
              <a:rPr lang="zh-CN" altLang="en-US" sz="1600" dirty="0">
                <a:solidFill>
                  <a:srgbClr val="37469E"/>
                </a:solidFill>
                <a:latin typeface="微软雅黑" panose="020B0503020204020204" pitchFamily="34" charset="-122"/>
                <a:ea typeface="微软雅黑" panose="020B0503020204020204" pitchFamily="34" charset="-122"/>
              </a:rPr>
              <a:t>代表圆盘</a:t>
            </a:r>
            <a:r>
              <a:rPr lang="en-US" altLang="zh-CN" sz="1600" dirty="0">
                <a:solidFill>
                  <a:srgbClr val="37469E"/>
                </a:solidFill>
                <a:latin typeface="微软雅黑" panose="020B0503020204020204" pitchFamily="34" charset="-122"/>
                <a:ea typeface="微软雅黑" panose="020B0503020204020204" pitchFamily="34" charset="-122"/>
              </a:rPr>
              <a:t>A</a:t>
            </a:r>
            <a:r>
              <a:rPr lang="zh-CN" altLang="en-US" sz="1600" dirty="0">
                <a:solidFill>
                  <a:srgbClr val="37469E"/>
                </a:solidFill>
                <a:latin typeface="微软雅黑" panose="020B0503020204020204" pitchFamily="34" charset="-122"/>
                <a:ea typeface="微软雅黑" panose="020B0503020204020204" pitchFamily="34" charset="-122"/>
              </a:rPr>
              <a:t>所在的柱子号。</a:t>
            </a:r>
          </a:p>
        </p:txBody>
      </p:sp>
      <p:grpSp>
        <p:nvGrpSpPr>
          <p:cNvPr id="26" name="Group 96">
            <a:extLst>
              <a:ext uri="{FF2B5EF4-FFF2-40B4-BE49-F238E27FC236}">
                <a16:creationId xmlns:a16="http://schemas.microsoft.com/office/drawing/2014/main" id="{C3BDC3C9-7A62-4675-B6BD-535AE116BC5E}"/>
              </a:ext>
            </a:extLst>
          </p:cNvPr>
          <p:cNvGrpSpPr>
            <a:grpSpLocks/>
          </p:cNvGrpSpPr>
          <p:nvPr/>
        </p:nvGrpSpPr>
        <p:grpSpPr bwMode="auto">
          <a:xfrm>
            <a:off x="5511437" y="1825964"/>
            <a:ext cx="6384570" cy="1388933"/>
            <a:chOff x="249" y="164"/>
            <a:chExt cx="5207" cy="1096"/>
          </a:xfrm>
        </p:grpSpPr>
        <p:sp>
          <p:nvSpPr>
            <p:cNvPr id="27" name="Rectangle 5">
              <a:extLst>
                <a:ext uri="{FF2B5EF4-FFF2-40B4-BE49-F238E27FC236}">
                  <a16:creationId xmlns:a16="http://schemas.microsoft.com/office/drawing/2014/main" id="{697833C1-8A3E-45FB-A7D6-E195A311847A}"/>
                </a:ext>
              </a:extLst>
            </p:cNvPr>
            <p:cNvSpPr>
              <a:spLocks noChangeArrowheads="1"/>
            </p:cNvSpPr>
            <p:nvPr/>
          </p:nvSpPr>
          <p:spPr bwMode="auto">
            <a:xfrm>
              <a:off x="611" y="844"/>
              <a:ext cx="172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8" name="Rectangle 6">
              <a:extLst>
                <a:ext uri="{FF2B5EF4-FFF2-40B4-BE49-F238E27FC236}">
                  <a16:creationId xmlns:a16="http://schemas.microsoft.com/office/drawing/2014/main" id="{DAF63F94-10C0-48D0-9B9B-3CA96E04F48F}"/>
                </a:ext>
              </a:extLst>
            </p:cNvPr>
            <p:cNvSpPr>
              <a:spLocks noChangeArrowheads="1"/>
            </p:cNvSpPr>
            <p:nvPr/>
          </p:nvSpPr>
          <p:spPr bwMode="auto">
            <a:xfrm>
              <a:off x="975" y="391"/>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9" name="Rectangle 7">
              <a:extLst>
                <a:ext uri="{FF2B5EF4-FFF2-40B4-BE49-F238E27FC236}">
                  <a16:creationId xmlns:a16="http://schemas.microsoft.com/office/drawing/2014/main" id="{A144C22D-2685-48DE-B5BC-1386F4E484E2}"/>
                </a:ext>
              </a:extLst>
            </p:cNvPr>
            <p:cNvSpPr>
              <a:spLocks noChangeArrowheads="1"/>
            </p:cNvSpPr>
            <p:nvPr/>
          </p:nvSpPr>
          <p:spPr bwMode="auto">
            <a:xfrm>
              <a:off x="1473" y="391"/>
              <a:ext cx="46"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0" name="Rectangle 8">
              <a:extLst>
                <a:ext uri="{FF2B5EF4-FFF2-40B4-BE49-F238E27FC236}">
                  <a16:creationId xmlns:a16="http://schemas.microsoft.com/office/drawing/2014/main" id="{FDF54019-1B42-40BE-ADDA-9821AB05055C}"/>
                </a:ext>
              </a:extLst>
            </p:cNvPr>
            <p:cNvSpPr>
              <a:spLocks noChangeArrowheads="1"/>
            </p:cNvSpPr>
            <p:nvPr/>
          </p:nvSpPr>
          <p:spPr bwMode="auto">
            <a:xfrm>
              <a:off x="2017" y="391"/>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1" name="Rectangle 9">
              <a:extLst>
                <a:ext uri="{FF2B5EF4-FFF2-40B4-BE49-F238E27FC236}">
                  <a16:creationId xmlns:a16="http://schemas.microsoft.com/office/drawing/2014/main" id="{D5E65604-2E16-4C36-A551-4F7C44D050BD}"/>
                </a:ext>
              </a:extLst>
            </p:cNvPr>
            <p:cNvSpPr>
              <a:spLocks noChangeArrowheads="1"/>
            </p:cNvSpPr>
            <p:nvPr/>
          </p:nvSpPr>
          <p:spPr bwMode="auto">
            <a:xfrm>
              <a:off x="657" y="753"/>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32" name="Rectangle 10">
              <a:extLst>
                <a:ext uri="{FF2B5EF4-FFF2-40B4-BE49-F238E27FC236}">
                  <a16:creationId xmlns:a16="http://schemas.microsoft.com/office/drawing/2014/main" id="{455C6254-7D9C-4822-A877-81FA1F58584B}"/>
                </a:ext>
              </a:extLst>
            </p:cNvPr>
            <p:cNvSpPr>
              <a:spLocks noChangeArrowheads="1"/>
            </p:cNvSpPr>
            <p:nvPr/>
          </p:nvSpPr>
          <p:spPr bwMode="auto">
            <a:xfrm>
              <a:off x="747" y="662"/>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33" name="Rectangle 11">
              <a:extLst>
                <a:ext uri="{FF2B5EF4-FFF2-40B4-BE49-F238E27FC236}">
                  <a16:creationId xmlns:a16="http://schemas.microsoft.com/office/drawing/2014/main" id="{7F1E47DB-6CB4-42EE-8E6C-857B0CA95662}"/>
                </a:ext>
              </a:extLst>
            </p:cNvPr>
            <p:cNvSpPr>
              <a:spLocks noChangeArrowheads="1"/>
            </p:cNvSpPr>
            <p:nvPr/>
          </p:nvSpPr>
          <p:spPr bwMode="auto">
            <a:xfrm>
              <a:off x="838" y="572"/>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sp>
          <p:nvSpPr>
            <p:cNvPr id="34" name="Rectangle 12">
              <a:extLst>
                <a:ext uri="{FF2B5EF4-FFF2-40B4-BE49-F238E27FC236}">
                  <a16:creationId xmlns:a16="http://schemas.microsoft.com/office/drawing/2014/main" id="{A61A164B-78FB-4A9C-A974-C5A6CB5895F5}"/>
                </a:ext>
              </a:extLst>
            </p:cNvPr>
            <p:cNvSpPr>
              <a:spLocks noChangeArrowheads="1"/>
            </p:cNvSpPr>
            <p:nvPr/>
          </p:nvSpPr>
          <p:spPr bwMode="auto">
            <a:xfrm>
              <a:off x="3198" y="844"/>
              <a:ext cx="1904" cy="13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5" name="Rectangle 13">
              <a:extLst>
                <a:ext uri="{FF2B5EF4-FFF2-40B4-BE49-F238E27FC236}">
                  <a16:creationId xmlns:a16="http://schemas.microsoft.com/office/drawing/2014/main" id="{F627B3B3-EFE7-45D0-A630-A290B83832A4}"/>
                </a:ext>
              </a:extLst>
            </p:cNvPr>
            <p:cNvSpPr>
              <a:spLocks noChangeArrowheads="1"/>
            </p:cNvSpPr>
            <p:nvPr/>
          </p:nvSpPr>
          <p:spPr bwMode="auto">
            <a:xfrm>
              <a:off x="3515" y="391"/>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6" name="Rectangle 14">
              <a:extLst>
                <a:ext uri="{FF2B5EF4-FFF2-40B4-BE49-F238E27FC236}">
                  <a16:creationId xmlns:a16="http://schemas.microsoft.com/office/drawing/2014/main" id="{BD5D2EDB-FEBD-43D8-A92B-2458DF59F1BD}"/>
                </a:ext>
              </a:extLst>
            </p:cNvPr>
            <p:cNvSpPr>
              <a:spLocks noChangeArrowheads="1"/>
            </p:cNvSpPr>
            <p:nvPr/>
          </p:nvSpPr>
          <p:spPr bwMode="auto">
            <a:xfrm>
              <a:off x="4150" y="391"/>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7" name="Rectangle 15">
              <a:extLst>
                <a:ext uri="{FF2B5EF4-FFF2-40B4-BE49-F238E27FC236}">
                  <a16:creationId xmlns:a16="http://schemas.microsoft.com/office/drawing/2014/main" id="{F23ABD81-5E10-4996-A85A-D746113F60EA}"/>
                </a:ext>
              </a:extLst>
            </p:cNvPr>
            <p:cNvSpPr>
              <a:spLocks noChangeArrowheads="1"/>
            </p:cNvSpPr>
            <p:nvPr/>
          </p:nvSpPr>
          <p:spPr bwMode="auto">
            <a:xfrm>
              <a:off x="4694" y="391"/>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8" name="Text Box 16">
              <a:extLst>
                <a:ext uri="{FF2B5EF4-FFF2-40B4-BE49-F238E27FC236}">
                  <a16:creationId xmlns:a16="http://schemas.microsoft.com/office/drawing/2014/main" id="{DC63FF45-39FB-4396-B64A-71FEA47B672D}"/>
                </a:ext>
              </a:extLst>
            </p:cNvPr>
            <p:cNvSpPr txBox="1">
              <a:spLocks noChangeArrowheads="1"/>
            </p:cNvSpPr>
            <p:nvPr/>
          </p:nvSpPr>
          <p:spPr bwMode="auto">
            <a:xfrm>
              <a:off x="285" y="1047"/>
              <a:ext cx="51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(111)            </a:t>
              </a:r>
              <a:r>
                <a:rPr lang="zh-CN" altLang="en-US" sz="1600" b="1" dirty="0"/>
                <a:t>梵塔难题解答</a:t>
              </a:r>
              <a:r>
                <a:rPr lang="en-US" altLang="zh-CN" sz="1600" b="1" dirty="0"/>
                <a:t>(a)              (122)</a:t>
              </a:r>
              <a:endParaRPr lang="en-US" altLang="zh-CN" sz="1600" dirty="0"/>
            </a:p>
          </p:txBody>
        </p:sp>
        <p:sp>
          <p:nvSpPr>
            <p:cNvPr id="39" name="Text Box 17">
              <a:extLst>
                <a:ext uri="{FF2B5EF4-FFF2-40B4-BE49-F238E27FC236}">
                  <a16:creationId xmlns:a16="http://schemas.microsoft.com/office/drawing/2014/main" id="{8DF52B8B-7825-4ACB-8F6B-29EAD21F1B08}"/>
                </a:ext>
              </a:extLst>
            </p:cNvPr>
            <p:cNvSpPr txBox="1">
              <a:spLocks noChangeArrowheads="1"/>
            </p:cNvSpPr>
            <p:nvPr/>
          </p:nvSpPr>
          <p:spPr bwMode="auto">
            <a:xfrm>
              <a:off x="249" y="164"/>
              <a:ext cx="49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                1           2           3                                    1              2           3</a:t>
              </a:r>
            </a:p>
          </p:txBody>
        </p:sp>
        <p:sp>
          <p:nvSpPr>
            <p:cNvPr id="40" name="Rectangle 18">
              <a:extLst>
                <a:ext uri="{FF2B5EF4-FFF2-40B4-BE49-F238E27FC236}">
                  <a16:creationId xmlns:a16="http://schemas.microsoft.com/office/drawing/2014/main" id="{DA3F43B0-9DB1-49B0-A1FF-D42DA2759786}"/>
                </a:ext>
              </a:extLst>
            </p:cNvPr>
            <p:cNvSpPr>
              <a:spLocks noChangeArrowheads="1"/>
            </p:cNvSpPr>
            <p:nvPr/>
          </p:nvSpPr>
          <p:spPr bwMode="auto">
            <a:xfrm>
              <a:off x="3288" y="753"/>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41" name="Rectangle 87">
              <a:extLst>
                <a:ext uri="{FF2B5EF4-FFF2-40B4-BE49-F238E27FC236}">
                  <a16:creationId xmlns:a16="http://schemas.microsoft.com/office/drawing/2014/main" id="{AEA8BA68-FED3-4BF6-AEFC-BC4818BEC5F1}"/>
                </a:ext>
              </a:extLst>
            </p:cNvPr>
            <p:cNvSpPr>
              <a:spLocks noChangeArrowheads="1"/>
            </p:cNvSpPr>
            <p:nvPr/>
          </p:nvSpPr>
          <p:spPr bwMode="auto">
            <a:xfrm>
              <a:off x="3968" y="754"/>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42" name="Rectangle 88">
              <a:extLst>
                <a:ext uri="{FF2B5EF4-FFF2-40B4-BE49-F238E27FC236}">
                  <a16:creationId xmlns:a16="http://schemas.microsoft.com/office/drawing/2014/main" id="{373D8751-0E36-48DF-B4B2-4A58535CC5B4}"/>
                </a:ext>
              </a:extLst>
            </p:cNvPr>
            <p:cNvSpPr>
              <a:spLocks noChangeArrowheads="1"/>
            </p:cNvSpPr>
            <p:nvPr/>
          </p:nvSpPr>
          <p:spPr bwMode="auto">
            <a:xfrm>
              <a:off x="4059" y="664"/>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grpSp>
      <p:grpSp>
        <p:nvGrpSpPr>
          <p:cNvPr id="43" name="Group 97">
            <a:extLst>
              <a:ext uri="{FF2B5EF4-FFF2-40B4-BE49-F238E27FC236}">
                <a16:creationId xmlns:a16="http://schemas.microsoft.com/office/drawing/2014/main" id="{DB2FED01-C47B-41C9-ACCD-8E9DB5EEF517}"/>
              </a:ext>
            </a:extLst>
          </p:cNvPr>
          <p:cNvGrpSpPr>
            <a:grpSpLocks/>
          </p:cNvGrpSpPr>
          <p:nvPr/>
        </p:nvGrpSpPr>
        <p:grpSpPr bwMode="auto">
          <a:xfrm>
            <a:off x="5511800" y="3174847"/>
            <a:ext cx="6396830" cy="1448495"/>
            <a:chOff x="249" y="1570"/>
            <a:chExt cx="5217" cy="1143"/>
          </a:xfrm>
        </p:grpSpPr>
        <p:sp>
          <p:nvSpPr>
            <p:cNvPr id="44" name="Rectangle 55">
              <a:extLst>
                <a:ext uri="{FF2B5EF4-FFF2-40B4-BE49-F238E27FC236}">
                  <a16:creationId xmlns:a16="http://schemas.microsoft.com/office/drawing/2014/main" id="{C897AEAC-BBE5-4B55-BD92-238699A7FD02}"/>
                </a:ext>
              </a:extLst>
            </p:cNvPr>
            <p:cNvSpPr>
              <a:spLocks noChangeArrowheads="1"/>
            </p:cNvSpPr>
            <p:nvPr/>
          </p:nvSpPr>
          <p:spPr bwMode="auto">
            <a:xfrm>
              <a:off x="611" y="2250"/>
              <a:ext cx="172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5" name="Rectangle 56">
              <a:extLst>
                <a:ext uri="{FF2B5EF4-FFF2-40B4-BE49-F238E27FC236}">
                  <a16:creationId xmlns:a16="http://schemas.microsoft.com/office/drawing/2014/main" id="{4F678843-4921-4B7D-B639-E9F015EFE4BC}"/>
                </a:ext>
              </a:extLst>
            </p:cNvPr>
            <p:cNvSpPr>
              <a:spLocks noChangeArrowheads="1"/>
            </p:cNvSpPr>
            <p:nvPr/>
          </p:nvSpPr>
          <p:spPr bwMode="auto">
            <a:xfrm>
              <a:off x="975"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6" name="Rectangle 57">
              <a:extLst>
                <a:ext uri="{FF2B5EF4-FFF2-40B4-BE49-F238E27FC236}">
                  <a16:creationId xmlns:a16="http://schemas.microsoft.com/office/drawing/2014/main" id="{B5281321-3DEB-462B-97BE-18109162B371}"/>
                </a:ext>
              </a:extLst>
            </p:cNvPr>
            <p:cNvSpPr>
              <a:spLocks noChangeArrowheads="1"/>
            </p:cNvSpPr>
            <p:nvPr/>
          </p:nvSpPr>
          <p:spPr bwMode="auto">
            <a:xfrm>
              <a:off x="1563" y="1797"/>
              <a:ext cx="46"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7" name="Rectangle 58">
              <a:extLst>
                <a:ext uri="{FF2B5EF4-FFF2-40B4-BE49-F238E27FC236}">
                  <a16:creationId xmlns:a16="http://schemas.microsoft.com/office/drawing/2014/main" id="{A9DEC804-9E99-4AA8-A015-0A8507938980}"/>
                </a:ext>
              </a:extLst>
            </p:cNvPr>
            <p:cNvSpPr>
              <a:spLocks noChangeArrowheads="1"/>
            </p:cNvSpPr>
            <p:nvPr/>
          </p:nvSpPr>
          <p:spPr bwMode="auto">
            <a:xfrm>
              <a:off x="2017"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8" name="Rectangle 59">
              <a:extLst>
                <a:ext uri="{FF2B5EF4-FFF2-40B4-BE49-F238E27FC236}">
                  <a16:creationId xmlns:a16="http://schemas.microsoft.com/office/drawing/2014/main" id="{519D0F05-0238-46AC-8BBD-FBE938F3938F}"/>
                </a:ext>
              </a:extLst>
            </p:cNvPr>
            <p:cNvSpPr>
              <a:spLocks noChangeArrowheads="1"/>
            </p:cNvSpPr>
            <p:nvPr/>
          </p:nvSpPr>
          <p:spPr bwMode="auto">
            <a:xfrm>
              <a:off x="657" y="2159"/>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t>         </a:t>
              </a:r>
              <a:r>
                <a:rPr lang="en-US" altLang="zh-CN" sz="1100" dirty="0"/>
                <a:t>C</a:t>
              </a:r>
            </a:p>
          </p:txBody>
        </p:sp>
        <p:sp>
          <p:nvSpPr>
            <p:cNvPr id="49" name="Rectangle 60">
              <a:extLst>
                <a:ext uri="{FF2B5EF4-FFF2-40B4-BE49-F238E27FC236}">
                  <a16:creationId xmlns:a16="http://schemas.microsoft.com/office/drawing/2014/main" id="{592C41CC-9FEC-43AA-AF65-4C420CED2B99}"/>
                </a:ext>
              </a:extLst>
            </p:cNvPr>
            <p:cNvSpPr>
              <a:spLocks noChangeArrowheads="1"/>
            </p:cNvSpPr>
            <p:nvPr/>
          </p:nvSpPr>
          <p:spPr bwMode="auto">
            <a:xfrm>
              <a:off x="1337" y="2160"/>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50" name="Rectangle 61">
              <a:extLst>
                <a:ext uri="{FF2B5EF4-FFF2-40B4-BE49-F238E27FC236}">
                  <a16:creationId xmlns:a16="http://schemas.microsoft.com/office/drawing/2014/main" id="{697A2B86-C228-472B-95F7-CE91355A0B07}"/>
                </a:ext>
              </a:extLst>
            </p:cNvPr>
            <p:cNvSpPr>
              <a:spLocks noChangeArrowheads="1"/>
            </p:cNvSpPr>
            <p:nvPr/>
          </p:nvSpPr>
          <p:spPr bwMode="auto">
            <a:xfrm>
              <a:off x="1428" y="2070"/>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dirty="0">
                  <a:solidFill>
                    <a:schemeClr val="bg1"/>
                  </a:solidFill>
                </a:rPr>
                <a:t>A</a:t>
              </a:r>
            </a:p>
          </p:txBody>
        </p:sp>
        <p:sp>
          <p:nvSpPr>
            <p:cNvPr id="51" name="Rectangle 62">
              <a:extLst>
                <a:ext uri="{FF2B5EF4-FFF2-40B4-BE49-F238E27FC236}">
                  <a16:creationId xmlns:a16="http://schemas.microsoft.com/office/drawing/2014/main" id="{CDA3CBC8-6F35-409F-BD34-E107CE0A4C2D}"/>
                </a:ext>
              </a:extLst>
            </p:cNvPr>
            <p:cNvSpPr>
              <a:spLocks noChangeArrowheads="1"/>
            </p:cNvSpPr>
            <p:nvPr/>
          </p:nvSpPr>
          <p:spPr bwMode="auto">
            <a:xfrm>
              <a:off x="3288" y="2250"/>
              <a:ext cx="181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2" name="Rectangle 63">
              <a:extLst>
                <a:ext uri="{FF2B5EF4-FFF2-40B4-BE49-F238E27FC236}">
                  <a16:creationId xmlns:a16="http://schemas.microsoft.com/office/drawing/2014/main" id="{928468BF-374E-445C-BF0C-1C9181BDE14C}"/>
                </a:ext>
              </a:extLst>
            </p:cNvPr>
            <p:cNvSpPr>
              <a:spLocks noChangeArrowheads="1"/>
            </p:cNvSpPr>
            <p:nvPr/>
          </p:nvSpPr>
          <p:spPr bwMode="auto">
            <a:xfrm>
              <a:off x="3652"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3" name="Rectangle 64">
              <a:extLst>
                <a:ext uri="{FF2B5EF4-FFF2-40B4-BE49-F238E27FC236}">
                  <a16:creationId xmlns:a16="http://schemas.microsoft.com/office/drawing/2014/main" id="{6E7D0C06-FFC6-412D-95C6-5EC06493B672}"/>
                </a:ext>
              </a:extLst>
            </p:cNvPr>
            <p:cNvSpPr>
              <a:spLocks noChangeArrowheads="1"/>
            </p:cNvSpPr>
            <p:nvPr/>
          </p:nvSpPr>
          <p:spPr bwMode="auto">
            <a:xfrm>
              <a:off x="4150"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4" name="Rectangle 65">
              <a:extLst>
                <a:ext uri="{FF2B5EF4-FFF2-40B4-BE49-F238E27FC236}">
                  <a16:creationId xmlns:a16="http://schemas.microsoft.com/office/drawing/2014/main" id="{8CFA658B-A746-4ECE-AC86-BFC21B7BEB9D}"/>
                </a:ext>
              </a:extLst>
            </p:cNvPr>
            <p:cNvSpPr>
              <a:spLocks noChangeArrowheads="1"/>
            </p:cNvSpPr>
            <p:nvPr/>
          </p:nvSpPr>
          <p:spPr bwMode="auto">
            <a:xfrm>
              <a:off x="4739"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5" name="Text Box 67">
              <a:extLst>
                <a:ext uri="{FF2B5EF4-FFF2-40B4-BE49-F238E27FC236}">
                  <a16:creationId xmlns:a16="http://schemas.microsoft.com/office/drawing/2014/main" id="{C5D37D5F-5F75-4844-9D37-66D446EEC56D}"/>
                </a:ext>
              </a:extLst>
            </p:cNvPr>
            <p:cNvSpPr txBox="1">
              <a:spLocks noChangeArrowheads="1"/>
            </p:cNvSpPr>
            <p:nvPr/>
          </p:nvSpPr>
          <p:spPr bwMode="auto">
            <a:xfrm>
              <a:off x="249" y="1570"/>
              <a:ext cx="49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                1             2         3                                       1           2            3</a:t>
              </a:r>
            </a:p>
          </p:txBody>
        </p:sp>
        <p:sp>
          <p:nvSpPr>
            <p:cNvPr id="56" name="Rectangle 68">
              <a:extLst>
                <a:ext uri="{FF2B5EF4-FFF2-40B4-BE49-F238E27FC236}">
                  <a16:creationId xmlns:a16="http://schemas.microsoft.com/office/drawing/2014/main" id="{5C407CBA-333E-408B-8381-27641A38A4C6}"/>
                </a:ext>
              </a:extLst>
            </p:cNvPr>
            <p:cNvSpPr>
              <a:spLocks noChangeArrowheads="1"/>
            </p:cNvSpPr>
            <p:nvPr/>
          </p:nvSpPr>
          <p:spPr bwMode="auto">
            <a:xfrm>
              <a:off x="4467" y="2159"/>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57" name="Rectangle 69">
              <a:extLst>
                <a:ext uri="{FF2B5EF4-FFF2-40B4-BE49-F238E27FC236}">
                  <a16:creationId xmlns:a16="http://schemas.microsoft.com/office/drawing/2014/main" id="{FED3F227-08E4-4172-9CCF-8278A08A0D52}"/>
                </a:ext>
              </a:extLst>
            </p:cNvPr>
            <p:cNvSpPr>
              <a:spLocks noChangeArrowheads="1"/>
            </p:cNvSpPr>
            <p:nvPr/>
          </p:nvSpPr>
          <p:spPr bwMode="auto">
            <a:xfrm>
              <a:off x="3923" y="2160"/>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58" name="Rectangle 70">
              <a:extLst>
                <a:ext uri="{FF2B5EF4-FFF2-40B4-BE49-F238E27FC236}">
                  <a16:creationId xmlns:a16="http://schemas.microsoft.com/office/drawing/2014/main" id="{D42EA2C5-66DF-4125-BE11-11003A4C8821}"/>
                </a:ext>
              </a:extLst>
            </p:cNvPr>
            <p:cNvSpPr>
              <a:spLocks noChangeArrowheads="1"/>
            </p:cNvSpPr>
            <p:nvPr/>
          </p:nvSpPr>
          <p:spPr bwMode="auto">
            <a:xfrm>
              <a:off x="4014" y="2070"/>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sp>
          <p:nvSpPr>
            <p:cNvPr id="59" name="Text Box 89">
              <a:extLst>
                <a:ext uri="{FF2B5EF4-FFF2-40B4-BE49-F238E27FC236}">
                  <a16:creationId xmlns:a16="http://schemas.microsoft.com/office/drawing/2014/main" id="{B26D4C46-C5EB-4EFE-9B6D-F6A07A2F9DEC}"/>
                </a:ext>
              </a:extLst>
            </p:cNvPr>
            <p:cNvSpPr txBox="1">
              <a:spLocks noChangeArrowheads="1"/>
            </p:cNvSpPr>
            <p:nvPr/>
          </p:nvSpPr>
          <p:spPr bwMode="auto">
            <a:xfrm>
              <a:off x="295" y="2500"/>
              <a:ext cx="51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(122)            </a:t>
              </a:r>
              <a:r>
                <a:rPr lang="zh-CN" altLang="en-US" sz="1600" b="1" dirty="0"/>
                <a:t>梵塔难题解答</a:t>
              </a:r>
              <a:r>
                <a:rPr lang="en-US" altLang="zh-CN" sz="1600" b="1" dirty="0"/>
                <a:t>(b)              (322)</a:t>
              </a:r>
              <a:endParaRPr lang="en-US" altLang="zh-CN" sz="1600" dirty="0"/>
            </a:p>
          </p:txBody>
        </p:sp>
      </p:grpSp>
      <p:grpSp>
        <p:nvGrpSpPr>
          <p:cNvPr id="60" name="Group 98">
            <a:extLst>
              <a:ext uri="{FF2B5EF4-FFF2-40B4-BE49-F238E27FC236}">
                <a16:creationId xmlns:a16="http://schemas.microsoft.com/office/drawing/2014/main" id="{5C93B877-C976-41CA-8DB5-89AA81FF3E32}"/>
              </a:ext>
            </a:extLst>
          </p:cNvPr>
          <p:cNvGrpSpPr>
            <a:grpSpLocks/>
          </p:cNvGrpSpPr>
          <p:nvPr/>
        </p:nvGrpSpPr>
        <p:grpSpPr bwMode="auto">
          <a:xfrm>
            <a:off x="5511800" y="4806334"/>
            <a:ext cx="6396830" cy="1419347"/>
            <a:chOff x="249" y="2908"/>
            <a:chExt cx="5217" cy="1120"/>
          </a:xfrm>
        </p:grpSpPr>
        <p:sp>
          <p:nvSpPr>
            <p:cNvPr id="61" name="Rectangle 71">
              <a:extLst>
                <a:ext uri="{FF2B5EF4-FFF2-40B4-BE49-F238E27FC236}">
                  <a16:creationId xmlns:a16="http://schemas.microsoft.com/office/drawing/2014/main" id="{054A9929-AE82-4136-8767-17A30B496FFA}"/>
                </a:ext>
              </a:extLst>
            </p:cNvPr>
            <p:cNvSpPr>
              <a:spLocks noChangeArrowheads="1"/>
            </p:cNvSpPr>
            <p:nvPr/>
          </p:nvSpPr>
          <p:spPr bwMode="auto">
            <a:xfrm>
              <a:off x="611" y="3588"/>
              <a:ext cx="1815" cy="160"/>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2" name="Rectangle 72">
              <a:extLst>
                <a:ext uri="{FF2B5EF4-FFF2-40B4-BE49-F238E27FC236}">
                  <a16:creationId xmlns:a16="http://schemas.microsoft.com/office/drawing/2014/main" id="{F7FE692C-EE0F-453B-8078-17C957F1CB0D}"/>
                </a:ext>
              </a:extLst>
            </p:cNvPr>
            <p:cNvSpPr>
              <a:spLocks noChangeArrowheads="1"/>
            </p:cNvSpPr>
            <p:nvPr/>
          </p:nvSpPr>
          <p:spPr bwMode="auto">
            <a:xfrm>
              <a:off x="975"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3" name="Rectangle 74">
              <a:extLst>
                <a:ext uri="{FF2B5EF4-FFF2-40B4-BE49-F238E27FC236}">
                  <a16:creationId xmlns:a16="http://schemas.microsoft.com/office/drawing/2014/main" id="{8413A6D0-902E-4542-A99F-EB260F96BAAE}"/>
                </a:ext>
              </a:extLst>
            </p:cNvPr>
            <p:cNvSpPr>
              <a:spLocks noChangeArrowheads="1"/>
            </p:cNvSpPr>
            <p:nvPr/>
          </p:nvSpPr>
          <p:spPr bwMode="auto">
            <a:xfrm>
              <a:off x="2017"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4" name="Rectangle 75">
              <a:extLst>
                <a:ext uri="{FF2B5EF4-FFF2-40B4-BE49-F238E27FC236}">
                  <a16:creationId xmlns:a16="http://schemas.microsoft.com/office/drawing/2014/main" id="{3366C15F-44A9-4302-B6E1-6AC6EAA50C03}"/>
                </a:ext>
              </a:extLst>
            </p:cNvPr>
            <p:cNvSpPr>
              <a:spLocks noChangeArrowheads="1"/>
            </p:cNvSpPr>
            <p:nvPr/>
          </p:nvSpPr>
          <p:spPr bwMode="auto">
            <a:xfrm>
              <a:off x="1746" y="3497"/>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t>         </a:t>
              </a:r>
              <a:r>
                <a:rPr lang="en-US" altLang="zh-CN" sz="1100" dirty="0"/>
                <a:t>C</a:t>
              </a:r>
            </a:p>
          </p:txBody>
        </p:sp>
        <p:sp>
          <p:nvSpPr>
            <p:cNvPr id="65" name="Rectangle 78">
              <a:extLst>
                <a:ext uri="{FF2B5EF4-FFF2-40B4-BE49-F238E27FC236}">
                  <a16:creationId xmlns:a16="http://schemas.microsoft.com/office/drawing/2014/main" id="{61ED5104-8346-490B-9AF6-E386C3D1AB0C}"/>
                </a:ext>
              </a:extLst>
            </p:cNvPr>
            <p:cNvSpPr>
              <a:spLocks noChangeArrowheads="1"/>
            </p:cNvSpPr>
            <p:nvPr/>
          </p:nvSpPr>
          <p:spPr bwMode="auto">
            <a:xfrm>
              <a:off x="3288" y="3588"/>
              <a:ext cx="181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6" name="Rectangle 79">
              <a:extLst>
                <a:ext uri="{FF2B5EF4-FFF2-40B4-BE49-F238E27FC236}">
                  <a16:creationId xmlns:a16="http://schemas.microsoft.com/office/drawing/2014/main" id="{E91B59CC-3B17-4B5C-8CBA-921D6000241F}"/>
                </a:ext>
              </a:extLst>
            </p:cNvPr>
            <p:cNvSpPr>
              <a:spLocks noChangeArrowheads="1"/>
            </p:cNvSpPr>
            <p:nvPr/>
          </p:nvSpPr>
          <p:spPr bwMode="auto">
            <a:xfrm>
              <a:off x="3652"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7" name="Rectangle 80">
              <a:extLst>
                <a:ext uri="{FF2B5EF4-FFF2-40B4-BE49-F238E27FC236}">
                  <a16:creationId xmlns:a16="http://schemas.microsoft.com/office/drawing/2014/main" id="{321B555F-E1FC-457C-96E3-AD08B8F341B7}"/>
                </a:ext>
              </a:extLst>
            </p:cNvPr>
            <p:cNvSpPr>
              <a:spLocks noChangeArrowheads="1"/>
            </p:cNvSpPr>
            <p:nvPr/>
          </p:nvSpPr>
          <p:spPr bwMode="auto">
            <a:xfrm>
              <a:off x="4150"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8" name="Rectangle 81">
              <a:extLst>
                <a:ext uri="{FF2B5EF4-FFF2-40B4-BE49-F238E27FC236}">
                  <a16:creationId xmlns:a16="http://schemas.microsoft.com/office/drawing/2014/main" id="{21DA0781-EBFE-47FF-8B22-BF4937E96A68}"/>
                </a:ext>
              </a:extLst>
            </p:cNvPr>
            <p:cNvSpPr>
              <a:spLocks noChangeArrowheads="1"/>
            </p:cNvSpPr>
            <p:nvPr/>
          </p:nvSpPr>
          <p:spPr bwMode="auto">
            <a:xfrm>
              <a:off x="4694"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9" name="Text Box 83">
              <a:extLst>
                <a:ext uri="{FF2B5EF4-FFF2-40B4-BE49-F238E27FC236}">
                  <a16:creationId xmlns:a16="http://schemas.microsoft.com/office/drawing/2014/main" id="{090AB990-F473-442A-B068-4C47ADA1DEBE}"/>
                </a:ext>
              </a:extLst>
            </p:cNvPr>
            <p:cNvSpPr txBox="1">
              <a:spLocks noChangeArrowheads="1"/>
            </p:cNvSpPr>
            <p:nvPr/>
          </p:nvSpPr>
          <p:spPr bwMode="auto">
            <a:xfrm>
              <a:off x="249" y="2908"/>
              <a:ext cx="49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                1           2           3                                       1           2           3</a:t>
              </a:r>
            </a:p>
          </p:txBody>
        </p:sp>
        <p:sp>
          <p:nvSpPr>
            <p:cNvPr id="70" name="Rectangle 84">
              <a:extLst>
                <a:ext uri="{FF2B5EF4-FFF2-40B4-BE49-F238E27FC236}">
                  <a16:creationId xmlns:a16="http://schemas.microsoft.com/office/drawing/2014/main" id="{EC4AFA3B-4B24-45A4-A8E8-F4128D5D65E2}"/>
                </a:ext>
              </a:extLst>
            </p:cNvPr>
            <p:cNvSpPr>
              <a:spLocks noChangeArrowheads="1"/>
            </p:cNvSpPr>
            <p:nvPr/>
          </p:nvSpPr>
          <p:spPr bwMode="auto">
            <a:xfrm>
              <a:off x="4422" y="3497"/>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71" name="Rectangle 85">
              <a:extLst>
                <a:ext uri="{FF2B5EF4-FFF2-40B4-BE49-F238E27FC236}">
                  <a16:creationId xmlns:a16="http://schemas.microsoft.com/office/drawing/2014/main" id="{97B47142-1471-485D-B04B-590058AC627A}"/>
                </a:ext>
              </a:extLst>
            </p:cNvPr>
            <p:cNvSpPr>
              <a:spLocks noChangeArrowheads="1"/>
            </p:cNvSpPr>
            <p:nvPr/>
          </p:nvSpPr>
          <p:spPr bwMode="auto">
            <a:xfrm>
              <a:off x="4512" y="3406"/>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72" name="Rectangle 86">
              <a:extLst>
                <a:ext uri="{FF2B5EF4-FFF2-40B4-BE49-F238E27FC236}">
                  <a16:creationId xmlns:a16="http://schemas.microsoft.com/office/drawing/2014/main" id="{C38A8E2E-4588-46D5-ADC6-B1285D72FD9F}"/>
                </a:ext>
              </a:extLst>
            </p:cNvPr>
            <p:cNvSpPr>
              <a:spLocks noChangeArrowheads="1"/>
            </p:cNvSpPr>
            <p:nvPr/>
          </p:nvSpPr>
          <p:spPr bwMode="auto">
            <a:xfrm>
              <a:off x="4603" y="3316"/>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sp>
          <p:nvSpPr>
            <p:cNvPr id="73" name="Text Box 90">
              <a:extLst>
                <a:ext uri="{FF2B5EF4-FFF2-40B4-BE49-F238E27FC236}">
                  <a16:creationId xmlns:a16="http://schemas.microsoft.com/office/drawing/2014/main" id="{3A528633-B988-4019-B640-DEDFE2514552}"/>
                </a:ext>
              </a:extLst>
            </p:cNvPr>
            <p:cNvSpPr txBox="1">
              <a:spLocks noChangeArrowheads="1"/>
            </p:cNvSpPr>
            <p:nvPr/>
          </p:nvSpPr>
          <p:spPr bwMode="auto">
            <a:xfrm>
              <a:off x="295" y="3815"/>
              <a:ext cx="51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(322)            </a:t>
              </a:r>
              <a:r>
                <a:rPr lang="zh-CN" altLang="en-US" sz="1600" b="1" dirty="0"/>
                <a:t>梵塔难题解答</a:t>
              </a:r>
              <a:r>
                <a:rPr lang="en-US" altLang="zh-CN" sz="1600" b="1" dirty="0"/>
                <a:t>(c)              (333)</a:t>
              </a:r>
              <a:endParaRPr lang="en-US" altLang="zh-CN" sz="1600" dirty="0"/>
            </a:p>
          </p:txBody>
        </p:sp>
        <p:sp>
          <p:nvSpPr>
            <p:cNvPr id="74" name="Rectangle 93">
              <a:extLst>
                <a:ext uri="{FF2B5EF4-FFF2-40B4-BE49-F238E27FC236}">
                  <a16:creationId xmlns:a16="http://schemas.microsoft.com/office/drawing/2014/main" id="{7B8EBF18-AE92-457C-8ED8-FE01D5A4614F}"/>
                </a:ext>
              </a:extLst>
            </p:cNvPr>
            <p:cNvSpPr>
              <a:spLocks noChangeArrowheads="1"/>
            </p:cNvSpPr>
            <p:nvPr/>
          </p:nvSpPr>
          <p:spPr bwMode="auto">
            <a:xfrm>
              <a:off x="1473" y="3112"/>
              <a:ext cx="46"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5" name="Rectangle 94">
              <a:extLst>
                <a:ext uri="{FF2B5EF4-FFF2-40B4-BE49-F238E27FC236}">
                  <a16:creationId xmlns:a16="http://schemas.microsoft.com/office/drawing/2014/main" id="{B5851454-D69A-44E7-A88B-C03F2164A4A0}"/>
                </a:ext>
              </a:extLst>
            </p:cNvPr>
            <p:cNvSpPr>
              <a:spLocks noChangeArrowheads="1"/>
            </p:cNvSpPr>
            <p:nvPr/>
          </p:nvSpPr>
          <p:spPr bwMode="auto">
            <a:xfrm>
              <a:off x="1247" y="3475"/>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76" name="Rectangle 95">
              <a:extLst>
                <a:ext uri="{FF2B5EF4-FFF2-40B4-BE49-F238E27FC236}">
                  <a16:creationId xmlns:a16="http://schemas.microsoft.com/office/drawing/2014/main" id="{6D73A7C5-4E70-4610-B1FD-D49ABAEACB7C}"/>
                </a:ext>
              </a:extLst>
            </p:cNvPr>
            <p:cNvSpPr>
              <a:spLocks noChangeArrowheads="1"/>
            </p:cNvSpPr>
            <p:nvPr/>
          </p:nvSpPr>
          <p:spPr bwMode="auto">
            <a:xfrm>
              <a:off x="1338" y="3385"/>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dirty="0">
                  <a:solidFill>
                    <a:schemeClr val="bg1"/>
                  </a:solidFill>
                </a:rPr>
                <a:t>A</a:t>
              </a:r>
            </a:p>
          </p:txBody>
        </p:sp>
      </p:grpSp>
      <p:sp>
        <p:nvSpPr>
          <p:cNvPr id="77" name="文本框 76">
            <a:extLst>
              <a:ext uri="{FF2B5EF4-FFF2-40B4-BE49-F238E27FC236}">
                <a16:creationId xmlns:a16="http://schemas.microsoft.com/office/drawing/2014/main" id="{069B3EEA-3844-4606-B1C1-B5C0F94E8F5C}"/>
              </a:ext>
            </a:extLst>
          </p:cNvPr>
          <p:cNvSpPr txBox="1"/>
          <p:nvPr/>
        </p:nvSpPr>
        <p:spPr>
          <a:xfrm>
            <a:off x="751073" y="1932267"/>
            <a:ext cx="6232415" cy="4111062"/>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solidFill>
                  <a:srgbClr val="37469E"/>
                </a:solidFill>
              </a:rPr>
              <a:t>移动圆盘</a:t>
            </a:r>
            <a:r>
              <a:rPr lang="en-US" altLang="zh-CN" sz="1600" dirty="0">
                <a:solidFill>
                  <a:srgbClr val="37469E"/>
                </a:solidFill>
              </a:rPr>
              <a:t>A</a:t>
            </a:r>
            <a:r>
              <a:rPr lang="zh-CN" altLang="en-US" sz="1600" dirty="0">
                <a:solidFill>
                  <a:srgbClr val="37469E"/>
                </a:solidFill>
              </a:rPr>
              <a:t>和</a:t>
            </a:r>
            <a:r>
              <a:rPr lang="en-US" altLang="zh-CN" sz="1600" dirty="0">
                <a:solidFill>
                  <a:srgbClr val="37469E"/>
                </a:solidFill>
              </a:rPr>
              <a:t>B</a:t>
            </a:r>
            <a:r>
              <a:rPr lang="zh-CN" altLang="en-US" sz="1600" dirty="0">
                <a:solidFill>
                  <a:srgbClr val="37469E"/>
                </a:solidFill>
              </a:rPr>
              <a:t>至柱子</a:t>
            </a:r>
            <a:r>
              <a:rPr lang="en-US" altLang="zh-CN" sz="1600" dirty="0">
                <a:solidFill>
                  <a:srgbClr val="37469E"/>
                </a:solidFill>
              </a:rPr>
              <a:t>2</a:t>
            </a:r>
            <a:r>
              <a:rPr lang="zh-CN" altLang="en-US" sz="1600" dirty="0">
                <a:solidFill>
                  <a:srgbClr val="37469E"/>
                </a:solidFill>
              </a:rPr>
              <a:t>的双圆盘问题</a:t>
            </a:r>
            <a:r>
              <a:rPr lang="zh-CN" altLang="en-US" sz="1600" dirty="0">
                <a:solidFill>
                  <a:srgbClr val="37469E"/>
                </a:solidFill>
                <a:sym typeface="Wingdings" panose="05000000000000000000" pitchFamily="2" charset="2"/>
              </a:rPr>
              <a:t>：   </a:t>
            </a:r>
            <a:endParaRPr lang="en-US" altLang="zh-CN" sz="1600" dirty="0">
              <a:solidFill>
                <a:srgbClr val="37469E"/>
              </a:solidFill>
              <a:sym typeface="Wingdings" panose="05000000000000000000" pitchFamily="2" charset="2"/>
            </a:endParaRPr>
          </a:p>
          <a:p>
            <a:pPr>
              <a:lnSpc>
                <a:spcPct val="150000"/>
              </a:lnSpc>
            </a:pPr>
            <a:r>
              <a:rPr lang="zh-CN" altLang="en-US" sz="1600" dirty="0">
                <a:solidFill>
                  <a:srgbClr val="37469E"/>
                </a:solidFill>
                <a:sym typeface="Wingdings" panose="05000000000000000000" pitchFamily="2" charset="2"/>
              </a:rPr>
              <a:t>       </a:t>
            </a:r>
            <a:endParaRPr lang="en-US" altLang="zh-CN" sz="1600" dirty="0">
              <a:solidFill>
                <a:srgbClr val="37469E"/>
              </a:solidFill>
              <a:sym typeface="Wingdings" panose="05000000000000000000" pitchFamily="2" charset="2"/>
            </a:endParaRPr>
          </a:p>
          <a:p>
            <a:pPr>
              <a:lnSpc>
                <a:spcPct val="150000"/>
              </a:lnSpc>
            </a:pPr>
            <a:r>
              <a:rPr lang="zh-CN" altLang="en-US" sz="1600" dirty="0">
                <a:solidFill>
                  <a:srgbClr val="37469E"/>
                </a:solidFill>
                <a:sym typeface="Wingdings" panose="05000000000000000000" pitchFamily="2" charset="2"/>
              </a:rPr>
              <a:t>        （</a:t>
            </a:r>
            <a:r>
              <a:rPr lang="en-US" altLang="zh-CN" sz="1600" dirty="0">
                <a:solidFill>
                  <a:srgbClr val="37469E"/>
                </a:solidFill>
                <a:sym typeface="Wingdings" panose="05000000000000000000" pitchFamily="2" charset="2"/>
              </a:rPr>
              <a:t>1,1,1</a:t>
            </a:r>
            <a:r>
              <a:rPr lang="zh-CN" altLang="en-US" sz="1600" dirty="0">
                <a:solidFill>
                  <a:srgbClr val="37469E"/>
                </a:solidFill>
              </a:rPr>
              <a:t>）            （</a:t>
            </a:r>
            <a:r>
              <a:rPr lang="en-US" altLang="zh-CN" sz="1600" dirty="0">
                <a:solidFill>
                  <a:srgbClr val="37469E"/>
                </a:solidFill>
              </a:rPr>
              <a:t>1,2,2</a:t>
            </a:r>
            <a:r>
              <a:rPr lang="zh-CN" altLang="en-US" sz="1600" dirty="0">
                <a:solidFill>
                  <a:srgbClr val="37469E"/>
                </a:solidFill>
              </a:rPr>
              <a:t>）</a:t>
            </a:r>
            <a:endParaRPr lang="en-US" altLang="zh-CN" sz="1600" dirty="0">
              <a:solidFill>
                <a:srgbClr val="37469E"/>
              </a:solidFill>
            </a:endParaRPr>
          </a:p>
          <a:p>
            <a:pPr>
              <a:lnSpc>
                <a:spcPct val="150000"/>
              </a:lnSpc>
            </a:pPr>
            <a:endParaRPr lang="en-US" altLang="zh-CN" sz="1600" dirty="0">
              <a:solidFill>
                <a:srgbClr val="37469E"/>
              </a:solidFill>
            </a:endParaRPr>
          </a:p>
          <a:p>
            <a:pPr marL="342900" indent="-342900">
              <a:lnSpc>
                <a:spcPct val="150000"/>
              </a:lnSpc>
              <a:buFont typeface="+mj-ea"/>
              <a:buAutoNum type="circleNumDbPlain" startAt="2"/>
            </a:pPr>
            <a:r>
              <a:rPr lang="zh-CN" altLang="en-US" sz="1600" dirty="0">
                <a:solidFill>
                  <a:srgbClr val="37469E"/>
                </a:solidFill>
              </a:rPr>
              <a:t>移动圆盘</a:t>
            </a:r>
            <a:r>
              <a:rPr lang="en-US" altLang="zh-CN" sz="1600" dirty="0">
                <a:solidFill>
                  <a:srgbClr val="37469E"/>
                </a:solidFill>
              </a:rPr>
              <a:t>C</a:t>
            </a:r>
            <a:r>
              <a:rPr lang="zh-CN" altLang="en-US" sz="1600" dirty="0">
                <a:solidFill>
                  <a:srgbClr val="37469E"/>
                </a:solidFill>
              </a:rPr>
              <a:t>至柱子</a:t>
            </a:r>
            <a:r>
              <a:rPr lang="en-US" altLang="zh-CN" sz="1600" dirty="0">
                <a:solidFill>
                  <a:srgbClr val="37469E"/>
                </a:solidFill>
              </a:rPr>
              <a:t>3</a:t>
            </a:r>
            <a:r>
              <a:rPr lang="zh-CN" altLang="en-US" sz="1600" dirty="0">
                <a:solidFill>
                  <a:srgbClr val="37469E"/>
                </a:solidFill>
              </a:rPr>
              <a:t>的双圆盘问题</a:t>
            </a:r>
            <a:r>
              <a:rPr lang="zh-CN" altLang="en-US" sz="1600" dirty="0">
                <a:solidFill>
                  <a:srgbClr val="37469E"/>
                </a:solidFill>
                <a:sym typeface="Wingdings" panose="05000000000000000000" pitchFamily="2" charset="2"/>
              </a:rPr>
              <a:t>：   </a:t>
            </a:r>
            <a:endParaRPr lang="en-US" altLang="zh-CN" sz="1600" dirty="0">
              <a:solidFill>
                <a:srgbClr val="37469E"/>
              </a:solidFill>
              <a:sym typeface="Wingdings" panose="05000000000000000000" pitchFamily="2" charset="2"/>
            </a:endParaRPr>
          </a:p>
          <a:p>
            <a:pPr>
              <a:lnSpc>
                <a:spcPct val="150000"/>
              </a:lnSpc>
            </a:pPr>
            <a:r>
              <a:rPr lang="zh-CN" altLang="en-US" sz="1600" dirty="0">
                <a:solidFill>
                  <a:srgbClr val="37469E"/>
                </a:solidFill>
                <a:sym typeface="Wingdings" panose="05000000000000000000" pitchFamily="2" charset="2"/>
              </a:rPr>
              <a:t>        </a:t>
            </a:r>
            <a:endParaRPr lang="en-US" altLang="zh-CN" sz="1600" dirty="0">
              <a:solidFill>
                <a:srgbClr val="37469E"/>
              </a:solidFill>
              <a:sym typeface="Wingdings" panose="05000000000000000000" pitchFamily="2" charset="2"/>
            </a:endParaRPr>
          </a:p>
          <a:p>
            <a:pPr>
              <a:lnSpc>
                <a:spcPct val="150000"/>
              </a:lnSpc>
            </a:pPr>
            <a:r>
              <a:rPr lang="zh-CN" altLang="en-US" sz="1600" dirty="0">
                <a:solidFill>
                  <a:srgbClr val="37469E"/>
                </a:solidFill>
                <a:sym typeface="Wingdings" panose="05000000000000000000" pitchFamily="2" charset="2"/>
              </a:rPr>
              <a:t>         （</a:t>
            </a:r>
            <a:r>
              <a:rPr lang="en-US" altLang="zh-CN" sz="1600" dirty="0">
                <a:solidFill>
                  <a:srgbClr val="37469E"/>
                </a:solidFill>
                <a:sym typeface="Wingdings" panose="05000000000000000000" pitchFamily="2" charset="2"/>
              </a:rPr>
              <a:t>1,2,2</a:t>
            </a:r>
            <a:r>
              <a:rPr lang="zh-CN" altLang="en-US" sz="1600" dirty="0">
                <a:solidFill>
                  <a:srgbClr val="37469E"/>
                </a:solidFill>
              </a:rPr>
              <a:t>）            （</a:t>
            </a:r>
            <a:r>
              <a:rPr lang="en-US" altLang="zh-CN" sz="1600" dirty="0">
                <a:solidFill>
                  <a:srgbClr val="37469E"/>
                </a:solidFill>
              </a:rPr>
              <a:t>3,2,2</a:t>
            </a:r>
            <a:r>
              <a:rPr lang="zh-CN" altLang="en-US" sz="1600" dirty="0">
                <a:solidFill>
                  <a:srgbClr val="37469E"/>
                </a:solidFill>
              </a:rPr>
              <a:t>）</a:t>
            </a:r>
            <a:endParaRPr lang="en-US" altLang="zh-CN" sz="1600" dirty="0">
              <a:solidFill>
                <a:srgbClr val="37469E"/>
              </a:solidFill>
            </a:endParaRPr>
          </a:p>
          <a:p>
            <a:pPr>
              <a:lnSpc>
                <a:spcPct val="150000"/>
              </a:lnSpc>
            </a:pPr>
            <a:endParaRPr lang="en-US" altLang="zh-CN" sz="1600" dirty="0">
              <a:solidFill>
                <a:srgbClr val="37469E"/>
              </a:solidFill>
            </a:endParaRPr>
          </a:p>
          <a:p>
            <a:pPr marL="342900" indent="-342900">
              <a:lnSpc>
                <a:spcPct val="150000"/>
              </a:lnSpc>
              <a:buFont typeface="+mj-ea"/>
              <a:buAutoNum type="circleNumDbPlain" startAt="3"/>
            </a:pPr>
            <a:r>
              <a:rPr lang="zh-CN" altLang="en-US" sz="1600" dirty="0">
                <a:solidFill>
                  <a:srgbClr val="37469E"/>
                </a:solidFill>
              </a:rPr>
              <a:t>移动圆盘</a:t>
            </a:r>
            <a:r>
              <a:rPr lang="en-US" altLang="zh-CN" sz="1600" dirty="0">
                <a:solidFill>
                  <a:srgbClr val="37469E"/>
                </a:solidFill>
              </a:rPr>
              <a:t>A</a:t>
            </a:r>
            <a:r>
              <a:rPr lang="zh-CN" altLang="en-US" sz="1600" dirty="0">
                <a:solidFill>
                  <a:srgbClr val="37469E"/>
                </a:solidFill>
              </a:rPr>
              <a:t>和</a:t>
            </a:r>
            <a:r>
              <a:rPr lang="en-US" altLang="zh-CN" sz="1600" dirty="0">
                <a:solidFill>
                  <a:srgbClr val="37469E"/>
                </a:solidFill>
              </a:rPr>
              <a:t>B</a:t>
            </a:r>
            <a:r>
              <a:rPr lang="zh-CN" altLang="en-US" sz="1600" dirty="0">
                <a:solidFill>
                  <a:srgbClr val="37469E"/>
                </a:solidFill>
              </a:rPr>
              <a:t>至柱子</a:t>
            </a:r>
            <a:r>
              <a:rPr lang="en-US" altLang="zh-CN" sz="1600" dirty="0">
                <a:solidFill>
                  <a:srgbClr val="37469E"/>
                </a:solidFill>
              </a:rPr>
              <a:t>3</a:t>
            </a:r>
            <a:r>
              <a:rPr lang="zh-CN" altLang="en-US" sz="1600" dirty="0">
                <a:solidFill>
                  <a:srgbClr val="37469E"/>
                </a:solidFill>
              </a:rPr>
              <a:t>的双圆盘问题</a:t>
            </a:r>
            <a:r>
              <a:rPr lang="zh-CN" altLang="en-US" sz="1600" dirty="0">
                <a:solidFill>
                  <a:srgbClr val="37469E"/>
                </a:solidFill>
                <a:sym typeface="Wingdings" panose="05000000000000000000" pitchFamily="2" charset="2"/>
              </a:rPr>
              <a:t>：</a:t>
            </a:r>
            <a:endParaRPr lang="en-US" altLang="zh-CN" sz="1600" dirty="0">
              <a:solidFill>
                <a:srgbClr val="37469E"/>
              </a:solidFill>
              <a:sym typeface="Wingdings" panose="05000000000000000000" pitchFamily="2" charset="2"/>
            </a:endParaRPr>
          </a:p>
          <a:p>
            <a:pPr>
              <a:lnSpc>
                <a:spcPct val="150000"/>
              </a:lnSpc>
            </a:pPr>
            <a:r>
              <a:rPr lang="zh-CN" altLang="en-US" sz="1600" dirty="0">
                <a:solidFill>
                  <a:srgbClr val="37469E"/>
                </a:solidFill>
                <a:sym typeface="Wingdings" panose="05000000000000000000" pitchFamily="2" charset="2"/>
              </a:rPr>
              <a:t>  </a:t>
            </a:r>
            <a:endParaRPr lang="en-US" altLang="zh-CN" sz="1600" dirty="0">
              <a:solidFill>
                <a:srgbClr val="37469E"/>
              </a:solidFill>
              <a:sym typeface="Wingdings" panose="05000000000000000000" pitchFamily="2" charset="2"/>
            </a:endParaRPr>
          </a:p>
          <a:p>
            <a:pPr>
              <a:lnSpc>
                <a:spcPct val="150000"/>
              </a:lnSpc>
            </a:pPr>
            <a:r>
              <a:rPr lang="zh-CN" altLang="en-US" sz="1600" dirty="0">
                <a:solidFill>
                  <a:srgbClr val="37469E"/>
                </a:solidFill>
                <a:sym typeface="Wingdings" panose="05000000000000000000" pitchFamily="2" charset="2"/>
              </a:rPr>
              <a:t>          （</a:t>
            </a:r>
            <a:r>
              <a:rPr lang="en-US" altLang="zh-CN" sz="1600" dirty="0">
                <a:solidFill>
                  <a:srgbClr val="37469E"/>
                </a:solidFill>
                <a:sym typeface="Wingdings" panose="05000000000000000000" pitchFamily="2" charset="2"/>
              </a:rPr>
              <a:t>3,2,2</a:t>
            </a:r>
            <a:r>
              <a:rPr lang="zh-CN" altLang="en-US" sz="1600" dirty="0">
                <a:solidFill>
                  <a:srgbClr val="37469E"/>
                </a:solidFill>
              </a:rPr>
              <a:t>）            （</a:t>
            </a:r>
            <a:r>
              <a:rPr lang="en-US" altLang="zh-CN" sz="1600" dirty="0">
                <a:solidFill>
                  <a:srgbClr val="37469E"/>
                </a:solidFill>
              </a:rPr>
              <a:t>3,3,3</a:t>
            </a:r>
            <a:r>
              <a:rPr lang="zh-CN" altLang="en-US" sz="1600" dirty="0">
                <a:solidFill>
                  <a:srgbClr val="37469E"/>
                </a:solidFill>
              </a:rPr>
              <a:t>）</a:t>
            </a:r>
          </a:p>
        </p:txBody>
      </p:sp>
      <p:cxnSp>
        <p:nvCxnSpPr>
          <p:cNvPr id="6" name="直接箭头连接符 5">
            <a:extLst>
              <a:ext uri="{FF2B5EF4-FFF2-40B4-BE49-F238E27FC236}">
                <a16:creationId xmlns:a16="http://schemas.microsoft.com/office/drawing/2014/main" id="{CFB0FFF4-CED3-45F1-BA74-7965D30E380E}"/>
              </a:ext>
            </a:extLst>
          </p:cNvPr>
          <p:cNvCxnSpPr/>
          <p:nvPr/>
        </p:nvCxnSpPr>
        <p:spPr>
          <a:xfrm>
            <a:off x="2119254" y="2840019"/>
            <a:ext cx="64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D3D43DC3-44DB-4AEC-A1A6-84C7D15082E8}"/>
              </a:ext>
            </a:extLst>
          </p:cNvPr>
          <p:cNvCxnSpPr/>
          <p:nvPr/>
        </p:nvCxnSpPr>
        <p:spPr>
          <a:xfrm>
            <a:off x="2239379" y="4344447"/>
            <a:ext cx="64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B24A5A0A-2681-46EB-A648-D2FFE50B58C0}"/>
              </a:ext>
            </a:extLst>
          </p:cNvPr>
          <p:cNvCxnSpPr/>
          <p:nvPr/>
        </p:nvCxnSpPr>
        <p:spPr>
          <a:xfrm>
            <a:off x="2239379" y="5840429"/>
            <a:ext cx="645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3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3AE7E-283E-4A8D-BAAD-498799C07567}"/>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dirty="0"/>
          </a:p>
        </p:txBody>
      </p:sp>
      <p:sp>
        <p:nvSpPr>
          <p:cNvPr id="4" name="灯片编号占位符 3">
            <a:extLst>
              <a:ext uri="{FF2B5EF4-FFF2-40B4-BE49-F238E27FC236}">
                <a16:creationId xmlns:a16="http://schemas.microsoft.com/office/drawing/2014/main" id="{6AA317C0-7A0E-4374-8CB0-EF6AFA23CF07}"/>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pic>
        <p:nvPicPr>
          <p:cNvPr id="6" name="Picture 5" descr="2">
            <a:extLst>
              <a:ext uri="{FF2B5EF4-FFF2-40B4-BE49-F238E27FC236}">
                <a16:creationId xmlns:a16="http://schemas.microsoft.com/office/drawing/2014/main" id="{7E67AF64-EBAC-4CF9-8855-1BAEB4DF5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21" y="1785920"/>
            <a:ext cx="8332203" cy="332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7CEBC8A-803B-402B-9C9D-B60B514FBD5D}"/>
              </a:ext>
            </a:extLst>
          </p:cNvPr>
          <p:cNvSpPr/>
          <p:nvPr/>
        </p:nvSpPr>
        <p:spPr>
          <a:xfrm>
            <a:off x="669924" y="1077928"/>
            <a:ext cx="2331087" cy="458908"/>
          </a:xfrm>
          <a:prstGeom prst="rect">
            <a:avLst/>
          </a:prstGeom>
        </p:spPr>
        <p:txBody>
          <a:bodyPr wrap="none">
            <a:spAutoFit/>
          </a:bodyPr>
          <a:lstStyle/>
          <a:p>
            <a:pPr>
              <a:lnSpc>
                <a:spcPct val="150000"/>
              </a:lnSpc>
            </a:pPr>
            <a:r>
              <a:rPr lang="zh-CN" altLang="en-US" b="1" dirty="0">
                <a:solidFill>
                  <a:srgbClr val="37469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举例：三阶梵塔难题</a:t>
            </a:r>
            <a:r>
              <a:rPr lang="zh-CN" altLang="en-US" dirty="0">
                <a:solidFill>
                  <a:srgbClr val="37469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grpSp>
        <p:nvGrpSpPr>
          <p:cNvPr id="131" name="组合 130">
            <a:extLst>
              <a:ext uri="{FF2B5EF4-FFF2-40B4-BE49-F238E27FC236}">
                <a16:creationId xmlns:a16="http://schemas.microsoft.com/office/drawing/2014/main" id="{AB379C94-0810-4ABD-AFBF-CFA337B4D2D9}"/>
              </a:ext>
            </a:extLst>
          </p:cNvPr>
          <p:cNvGrpSpPr/>
          <p:nvPr/>
        </p:nvGrpSpPr>
        <p:grpSpPr>
          <a:xfrm>
            <a:off x="9239567" y="1247885"/>
            <a:ext cx="2274868" cy="5068566"/>
            <a:chOff x="9239567" y="1247885"/>
            <a:chExt cx="2274868" cy="5068566"/>
          </a:xfrm>
        </p:grpSpPr>
        <p:grpSp>
          <p:nvGrpSpPr>
            <p:cNvPr id="126" name="组合 125">
              <a:extLst>
                <a:ext uri="{FF2B5EF4-FFF2-40B4-BE49-F238E27FC236}">
                  <a16:creationId xmlns:a16="http://schemas.microsoft.com/office/drawing/2014/main" id="{0F5B089B-4469-46DB-84F8-7C9D83E5D9C7}"/>
                </a:ext>
              </a:extLst>
            </p:cNvPr>
            <p:cNvGrpSpPr/>
            <p:nvPr/>
          </p:nvGrpSpPr>
          <p:grpSpPr>
            <a:xfrm>
              <a:off x="9265569" y="2448683"/>
              <a:ext cx="2234441" cy="1327629"/>
              <a:chOff x="9127357" y="1825964"/>
              <a:chExt cx="2665964" cy="1429207"/>
            </a:xfrm>
          </p:grpSpPr>
          <p:sp>
            <p:nvSpPr>
              <p:cNvPr id="76" name="Rectangle 12">
                <a:extLst>
                  <a:ext uri="{FF2B5EF4-FFF2-40B4-BE49-F238E27FC236}">
                    <a16:creationId xmlns:a16="http://schemas.microsoft.com/office/drawing/2014/main" id="{982F4DD3-3533-4DCA-97CB-7DC266E470A1}"/>
                  </a:ext>
                </a:extLst>
              </p:cNvPr>
              <p:cNvSpPr>
                <a:spLocks noChangeArrowheads="1"/>
              </p:cNvSpPr>
              <p:nvPr/>
            </p:nvSpPr>
            <p:spPr bwMode="auto">
              <a:xfrm>
                <a:off x="9127357" y="2687711"/>
                <a:ext cx="2334592" cy="173617"/>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7" name="Rectangle 13">
                <a:extLst>
                  <a:ext uri="{FF2B5EF4-FFF2-40B4-BE49-F238E27FC236}">
                    <a16:creationId xmlns:a16="http://schemas.microsoft.com/office/drawing/2014/main" id="{CA0CF4B4-B922-4819-A039-AFA0B288359E}"/>
                  </a:ext>
                </a:extLst>
              </p:cNvPr>
              <p:cNvSpPr>
                <a:spLocks noChangeArrowheads="1"/>
              </p:cNvSpPr>
              <p:nvPr/>
            </p:nvSpPr>
            <p:spPr bwMode="auto">
              <a:xfrm>
                <a:off x="9516047" y="2113635"/>
                <a:ext cx="53951" cy="5740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8" name="Rectangle 14">
                <a:extLst>
                  <a:ext uri="{FF2B5EF4-FFF2-40B4-BE49-F238E27FC236}">
                    <a16:creationId xmlns:a16="http://schemas.microsoft.com/office/drawing/2014/main" id="{886F7682-3465-4B3B-9297-EF8D6DD030A9}"/>
                  </a:ext>
                </a:extLst>
              </p:cNvPr>
              <p:cNvSpPr>
                <a:spLocks noChangeArrowheads="1"/>
              </p:cNvSpPr>
              <p:nvPr/>
            </p:nvSpPr>
            <p:spPr bwMode="auto">
              <a:xfrm>
                <a:off x="10294653" y="2113635"/>
                <a:ext cx="53951" cy="5740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9" name="Rectangle 15">
                <a:extLst>
                  <a:ext uri="{FF2B5EF4-FFF2-40B4-BE49-F238E27FC236}">
                    <a16:creationId xmlns:a16="http://schemas.microsoft.com/office/drawing/2014/main" id="{0F6F0539-71EE-4DE6-8DC2-FFD3B7BDDC68}"/>
                  </a:ext>
                </a:extLst>
              </p:cNvPr>
              <p:cNvSpPr>
                <a:spLocks noChangeArrowheads="1"/>
              </p:cNvSpPr>
              <p:nvPr/>
            </p:nvSpPr>
            <p:spPr bwMode="auto">
              <a:xfrm>
                <a:off x="10961680" y="2113635"/>
                <a:ext cx="53951" cy="5740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16">
                <a:extLst>
                  <a:ext uri="{FF2B5EF4-FFF2-40B4-BE49-F238E27FC236}">
                    <a16:creationId xmlns:a16="http://schemas.microsoft.com/office/drawing/2014/main" id="{1A489D67-2A07-4321-BB40-FB7C7B283F27}"/>
                  </a:ext>
                </a:extLst>
              </p:cNvPr>
              <p:cNvSpPr txBox="1">
                <a:spLocks noChangeArrowheads="1"/>
              </p:cNvSpPr>
              <p:nvPr/>
            </p:nvSpPr>
            <p:spPr bwMode="auto">
              <a:xfrm>
                <a:off x="9188977" y="2916810"/>
                <a:ext cx="2604344" cy="338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(122)</a:t>
                </a:r>
                <a:endParaRPr lang="en-US" altLang="zh-CN" sz="1600" dirty="0"/>
              </a:p>
            </p:txBody>
          </p:sp>
          <p:sp>
            <p:nvSpPr>
              <p:cNvPr id="81" name="Text Box 17">
                <a:extLst>
                  <a:ext uri="{FF2B5EF4-FFF2-40B4-BE49-F238E27FC236}">
                    <a16:creationId xmlns:a16="http://schemas.microsoft.com/office/drawing/2014/main" id="{1F69B5F0-7202-46B0-BF93-2D20B8A7DDA3}"/>
                  </a:ext>
                </a:extLst>
              </p:cNvPr>
              <p:cNvSpPr txBox="1">
                <a:spLocks noChangeArrowheads="1"/>
              </p:cNvSpPr>
              <p:nvPr/>
            </p:nvSpPr>
            <p:spPr bwMode="auto">
              <a:xfrm>
                <a:off x="9281433" y="1825964"/>
                <a:ext cx="2227917" cy="3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 1           2          3</a:t>
                </a:r>
              </a:p>
            </p:txBody>
          </p:sp>
          <p:sp>
            <p:nvSpPr>
              <p:cNvPr id="82" name="Rectangle 18">
                <a:extLst>
                  <a:ext uri="{FF2B5EF4-FFF2-40B4-BE49-F238E27FC236}">
                    <a16:creationId xmlns:a16="http://schemas.microsoft.com/office/drawing/2014/main" id="{1FBA2BAB-B767-45B9-B31C-ADD7ACC3553D}"/>
                  </a:ext>
                </a:extLst>
              </p:cNvPr>
              <p:cNvSpPr>
                <a:spLocks noChangeArrowheads="1"/>
              </p:cNvSpPr>
              <p:nvPr/>
            </p:nvSpPr>
            <p:spPr bwMode="auto">
              <a:xfrm>
                <a:off x="9237711" y="2572389"/>
                <a:ext cx="723429" cy="115322"/>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83" name="Rectangle 87">
                <a:extLst>
                  <a:ext uri="{FF2B5EF4-FFF2-40B4-BE49-F238E27FC236}">
                    <a16:creationId xmlns:a16="http://schemas.microsoft.com/office/drawing/2014/main" id="{572C6898-24EA-456A-BEF9-15304681D7E5}"/>
                  </a:ext>
                </a:extLst>
              </p:cNvPr>
              <p:cNvSpPr>
                <a:spLocks noChangeArrowheads="1"/>
              </p:cNvSpPr>
              <p:nvPr/>
            </p:nvSpPr>
            <p:spPr bwMode="auto">
              <a:xfrm>
                <a:off x="10071494" y="2573656"/>
                <a:ext cx="556673" cy="115322"/>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84" name="Rectangle 88">
                <a:extLst>
                  <a:ext uri="{FF2B5EF4-FFF2-40B4-BE49-F238E27FC236}">
                    <a16:creationId xmlns:a16="http://schemas.microsoft.com/office/drawing/2014/main" id="{069E6C14-CC60-4EE9-B89A-9C2480EA2272}"/>
                  </a:ext>
                </a:extLst>
              </p:cNvPr>
              <p:cNvSpPr>
                <a:spLocks noChangeArrowheads="1"/>
              </p:cNvSpPr>
              <p:nvPr/>
            </p:nvSpPr>
            <p:spPr bwMode="auto">
              <a:xfrm>
                <a:off x="10183074" y="2459601"/>
                <a:ext cx="334739" cy="115322"/>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grpSp>
        <p:grpSp>
          <p:nvGrpSpPr>
            <p:cNvPr id="85" name="Group 97">
              <a:extLst>
                <a:ext uri="{FF2B5EF4-FFF2-40B4-BE49-F238E27FC236}">
                  <a16:creationId xmlns:a16="http://schemas.microsoft.com/office/drawing/2014/main" id="{26A22CEE-7A8A-4FA8-805A-174E0D4CE114}"/>
                </a:ext>
              </a:extLst>
            </p:cNvPr>
            <p:cNvGrpSpPr>
              <a:grpSpLocks/>
            </p:cNvGrpSpPr>
            <p:nvPr/>
          </p:nvGrpSpPr>
          <p:grpSpPr bwMode="auto">
            <a:xfrm>
              <a:off x="9358359" y="3721679"/>
              <a:ext cx="2145798" cy="1286688"/>
              <a:chOff x="3288" y="1570"/>
              <a:chExt cx="2088" cy="1093"/>
            </a:xfrm>
          </p:grpSpPr>
          <p:sp>
            <p:nvSpPr>
              <p:cNvPr id="93" name="Rectangle 62">
                <a:extLst>
                  <a:ext uri="{FF2B5EF4-FFF2-40B4-BE49-F238E27FC236}">
                    <a16:creationId xmlns:a16="http://schemas.microsoft.com/office/drawing/2014/main" id="{F0C736C4-60EE-4053-846D-CBFC6EC8C6CF}"/>
                  </a:ext>
                </a:extLst>
              </p:cNvPr>
              <p:cNvSpPr>
                <a:spLocks noChangeArrowheads="1"/>
              </p:cNvSpPr>
              <p:nvPr/>
            </p:nvSpPr>
            <p:spPr bwMode="auto">
              <a:xfrm>
                <a:off x="3288" y="2250"/>
                <a:ext cx="181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4" name="Rectangle 63">
                <a:extLst>
                  <a:ext uri="{FF2B5EF4-FFF2-40B4-BE49-F238E27FC236}">
                    <a16:creationId xmlns:a16="http://schemas.microsoft.com/office/drawing/2014/main" id="{819A5058-DC52-4F9A-8F62-6C2C38E4EA27}"/>
                  </a:ext>
                </a:extLst>
              </p:cNvPr>
              <p:cNvSpPr>
                <a:spLocks noChangeArrowheads="1"/>
              </p:cNvSpPr>
              <p:nvPr/>
            </p:nvSpPr>
            <p:spPr bwMode="auto">
              <a:xfrm>
                <a:off x="3652"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5" name="Rectangle 64">
                <a:extLst>
                  <a:ext uri="{FF2B5EF4-FFF2-40B4-BE49-F238E27FC236}">
                    <a16:creationId xmlns:a16="http://schemas.microsoft.com/office/drawing/2014/main" id="{D04AB536-1136-44B2-A657-EBA9F792E687}"/>
                  </a:ext>
                </a:extLst>
              </p:cNvPr>
              <p:cNvSpPr>
                <a:spLocks noChangeArrowheads="1"/>
              </p:cNvSpPr>
              <p:nvPr/>
            </p:nvSpPr>
            <p:spPr bwMode="auto">
              <a:xfrm>
                <a:off x="4150"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6" name="Rectangle 65">
                <a:extLst>
                  <a:ext uri="{FF2B5EF4-FFF2-40B4-BE49-F238E27FC236}">
                    <a16:creationId xmlns:a16="http://schemas.microsoft.com/office/drawing/2014/main" id="{8CD358BC-06BF-4C8F-95C1-07BF9671133C}"/>
                  </a:ext>
                </a:extLst>
              </p:cNvPr>
              <p:cNvSpPr>
                <a:spLocks noChangeArrowheads="1"/>
              </p:cNvSpPr>
              <p:nvPr/>
            </p:nvSpPr>
            <p:spPr bwMode="auto">
              <a:xfrm>
                <a:off x="4739" y="1797"/>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7" name="Text Box 67">
                <a:extLst>
                  <a:ext uri="{FF2B5EF4-FFF2-40B4-BE49-F238E27FC236}">
                    <a16:creationId xmlns:a16="http://schemas.microsoft.com/office/drawing/2014/main" id="{2614F5C0-3899-4985-B4D4-E798D1F595AC}"/>
                  </a:ext>
                </a:extLst>
              </p:cNvPr>
              <p:cNvSpPr txBox="1">
                <a:spLocks noChangeArrowheads="1"/>
              </p:cNvSpPr>
              <p:nvPr/>
            </p:nvSpPr>
            <p:spPr bwMode="auto">
              <a:xfrm>
                <a:off x="3465" y="1570"/>
                <a:ext cx="167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 1         2          3</a:t>
                </a:r>
              </a:p>
            </p:txBody>
          </p:sp>
          <p:sp>
            <p:nvSpPr>
              <p:cNvPr id="98" name="Rectangle 68">
                <a:extLst>
                  <a:ext uri="{FF2B5EF4-FFF2-40B4-BE49-F238E27FC236}">
                    <a16:creationId xmlns:a16="http://schemas.microsoft.com/office/drawing/2014/main" id="{4615D279-A4B3-4224-84DF-5C03C8C9C9F2}"/>
                  </a:ext>
                </a:extLst>
              </p:cNvPr>
              <p:cNvSpPr>
                <a:spLocks noChangeArrowheads="1"/>
              </p:cNvSpPr>
              <p:nvPr/>
            </p:nvSpPr>
            <p:spPr bwMode="auto">
              <a:xfrm>
                <a:off x="4467" y="2159"/>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99" name="Rectangle 69">
                <a:extLst>
                  <a:ext uri="{FF2B5EF4-FFF2-40B4-BE49-F238E27FC236}">
                    <a16:creationId xmlns:a16="http://schemas.microsoft.com/office/drawing/2014/main" id="{ECD517AB-2F66-4E3C-ABDE-84C4CCD5FBCF}"/>
                  </a:ext>
                </a:extLst>
              </p:cNvPr>
              <p:cNvSpPr>
                <a:spLocks noChangeArrowheads="1"/>
              </p:cNvSpPr>
              <p:nvPr/>
            </p:nvSpPr>
            <p:spPr bwMode="auto">
              <a:xfrm>
                <a:off x="3923" y="2160"/>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100" name="Rectangle 70">
                <a:extLst>
                  <a:ext uri="{FF2B5EF4-FFF2-40B4-BE49-F238E27FC236}">
                    <a16:creationId xmlns:a16="http://schemas.microsoft.com/office/drawing/2014/main" id="{A95A1C47-5865-4C8A-A49F-CD373746B599}"/>
                  </a:ext>
                </a:extLst>
              </p:cNvPr>
              <p:cNvSpPr>
                <a:spLocks noChangeArrowheads="1"/>
              </p:cNvSpPr>
              <p:nvPr/>
            </p:nvSpPr>
            <p:spPr bwMode="auto">
              <a:xfrm>
                <a:off x="4014" y="2070"/>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sp>
            <p:nvSpPr>
              <p:cNvPr id="101" name="Text Box 89">
                <a:extLst>
                  <a:ext uri="{FF2B5EF4-FFF2-40B4-BE49-F238E27FC236}">
                    <a16:creationId xmlns:a16="http://schemas.microsoft.com/office/drawing/2014/main" id="{BA1BB0C5-D83C-49C7-84C1-BE93DF4EB649}"/>
                  </a:ext>
                </a:extLst>
              </p:cNvPr>
              <p:cNvSpPr txBox="1">
                <a:spLocks noChangeArrowheads="1"/>
              </p:cNvSpPr>
              <p:nvPr/>
            </p:nvSpPr>
            <p:spPr bwMode="auto">
              <a:xfrm>
                <a:off x="3425" y="2396"/>
                <a:ext cx="195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(322)</a:t>
                </a:r>
                <a:endParaRPr lang="en-US" altLang="zh-CN" sz="1600" dirty="0"/>
              </a:p>
            </p:txBody>
          </p:sp>
        </p:grpSp>
        <p:grpSp>
          <p:nvGrpSpPr>
            <p:cNvPr id="102" name="Group 98">
              <a:extLst>
                <a:ext uri="{FF2B5EF4-FFF2-40B4-BE49-F238E27FC236}">
                  <a16:creationId xmlns:a16="http://schemas.microsoft.com/office/drawing/2014/main" id="{A9999B5E-8749-4913-829F-64CA9E121AAD}"/>
                </a:ext>
              </a:extLst>
            </p:cNvPr>
            <p:cNvGrpSpPr>
              <a:grpSpLocks/>
            </p:cNvGrpSpPr>
            <p:nvPr/>
          </p:nvGrpSpPr>
          <p:grpSpPr bwMode="auto">
            <a:xfrm>
              <a:off x="9358360" y="4987384"/>
              <a:ext cx="2156075" cy="1329067"/>
              <a:chOff x="3288" y="2908"/>
              <a:chExt cx="2098" cy="1129"/>
            </a:xfrm>
          </p:grpSpPr>
          <p:sp>
            <p:nvSpPr>
              <p:cNvPr id="107" name="Rectangle 78">
                <a:extLst>
                  <a:ext uri="{FF2B5EF4-FFF2-40B4-BE49-F238E27FC236}">
                    <a16:creationId xmlns:a16="http://schemas.microsoft.com/office/drawing/2014/main" id="{75BB0556-81A1-4613-99C6-DB6A4F6ECFC2}"/>
                  </a:ext>
                </a:extLst>
              </p:cNvPr>
              <p:cNvSpPr>
                <a:spLocks noChangeArrowheads="1"/>
              </p:cNvSpPr>
              <p:nvPr/>
            </p:nvSpPr>
            <p:spPr bwMode="auto">
              <a:xfrm>
                <a:off x="3288" y="3588"/>
                <a:ext cx="1814" cy="136"/>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8" name="Rectangle 79">
                <a:extLst>
                  <a:ext uri="{FF2B5EF4-FFF2-40B4-BE49-F238E27FC236}">
                    <a16:creationId xmlns:a16="http://schemas.microsoft.com/office/drawing/2014/main" id="{79C1B151-5153-4669-93E2-3A3A7A7057FC}"/>
                  </a:ext>
                </a:extLst>
              </p:cNvPr>
              <p:cNvSpPr>
                <a:spLocks noChangeArrowheads="1"/>
              </p:cNvSpPr>
              <p:nvPr/>
            </p:nvSpPr>
            <p:spPr bwMode="auto">
              <a:xfrm>
                <a:off x="3652"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9" name="Rectangle 80">
                <a:extLst>
                  <a:ext uri="{FF2B5EF4-FFF2-40B4-BE49-F238E27FC236}">
                    <a16:creationId xmlns:a16="http://schemas.microsoft.com/office/drawing/2014/main" id="{5AE1CC19-46F7-4EF2-801C-4CA0C8D30F83}"/>
                  </a:ext>
                </a:extLst>
              </p:cNvPr>
              <p:cNvSpPr>
                <a:spLocks noChangeArrowheads="1"/>
              </p:cNvSpPr>
              <p:nvPr/>
            </p:nvSpPr>
            <p:spPr bwMode="auto">
              <a:xfrm>
                <a:off x="4150"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10" name="Rectangle 81">
                <a:extLst>
                  <a:ext uri="{FF2B5EF4-FFF2-40B4-BE49-F238E27FC236}">
                    <a16:creationId xmlns:a16="http://schemas.microsoft.com/office/drawing/2014/main" id="{9CB02159-7AEA-46F9-835F-E3C50AF60A31}"/>
                  </a:ext>
                </a:extLst>
              </p:cNvPr>
              <p:cNvSpPr>
                <a:spLocks noChangeArrowheads="1"/>
              </p:cNvSpPr>
              <p:nvPr/>
            </p:nvSpPr>
            <p:spPr bwMode="auto">
              <a:xfrm>
                <a:off x="4694" y="3135"/>
                <a:ext cx="44" cy="45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11" name="Text Box 83">
                <a:extLst>
                  <a:ext uri="{FF2B5EF4-FFF2-40B4-BE49-F238E27FC236}">
                    <a16:creationId xmlns:a16="http://schemas.microsoft.com/office/drawing/2014/main" id="{5EF2E8E1-818B-4AA8-BFB2-18C8279AA36B}"/>
                  </a:ext>
                </a:extLst>
              </p:cNvPr>
              <p:cNvSpPr txBox="1">
                <a:spLocks noChangeArrowheads="1"/>
              </p:cNvSpPr>
              <p:nvPr/>
            </p:nvSpPr>
            <p:spPr bwMode="auto">
              <a:xfrm>
                <a:off x="3475" y="2908"/>
                <a:ext cx="167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 1        2           3</a:t>
                </a:r>
              </a:p>
            </p:txBody>
          </p:sp>
          <p:sp>
            <p:nvSpPr>
              <p:cNvPr id="112" name="Rectangle 84">
                <a:extLst>
                  <a:ext uri="{FF2B5EF4-FFF2-40B4-BE49-F238E27FC236}">
                    <a16:creationId xmlns:a16="http://schemas.microsoft.com/office/drawing/2014/main" id="{B7A63F03-FE74-42DA-A223-047251D333F0}"/>
                  </a:ext>
                </a:extLst>
              </p:cNvPr>
              <p:cNvSpPr>
                <a:spLocks noChangeArrowheads="1"/>
              </p:cNvSpPr>
              <p:nvPr/>
            </p:nvSpPr>
            <p:spPr bwMode="auto">
              <a:xfrm>
                <a:off x="4422" y="3497"/>
                <a:ext cx="590" cy="91"/>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C</a:t>
                </a:r>
              </a:p>
            </p:txBody>
          </p:sp>
          <p:sp>
            <p:nvSpPr>
              <p:cNvPr id="113" name="Rectangle 85">
                <a:extLst>
                  <a:ext uri="{FF2B5EF4-FFF2-40B4-BE49-F238E27FC236}">
                    <a16:creationId xmlns:a16="http://schemas.microsoft.com/office/drawing/2014/main" id="{6B0195F9-25A2-4863-83AB-D8D2AAA50810}"/>
                  </a:ext>
                </a:extLst>
              </p:cNvPr>
              <p:cNvSpPr>
                <a:spLocks noChangeArrowheads="1"/>
              </p:cNvSpPr>
              <p:nvPr/>
            </p:nvSpPr>
            <p:spPr bwMode="auto">
              <a:xfrm>
                <a:off x="4512" y="3406"/>
                <a:ext cx="454" cy="91"/>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114" name="Rectangle 86">
                <a:extLst>
                  <a:ext uri="{FF2B5EF4-FFF2-40B4-BE49-F238E27FC236}">
                    <a16:creationId xmlns:a16="http://schemas.microsoft.com/office/drawing/2014/main" id="{41B3CBAC-DAB5-4A92-AFEC-AE12FE15745A}"/>
                  </a:ext>
                </a:extLst>
              </p:cNvPr>
              <p:cNvSpPr>
                <a:spLocks noChangeArrowheads="1"/>
              </p:cNvSpPr>
              <p:nvPr/>
            </p:nvSpPr>
            <p:spPr bwMode="auto">
              <a:xfrm>
                <a:off x="4603" y="3316"/>
                <a:ext cx="273" cy="91"/>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sp>
            <p:nvSpPr>
              <p:cNvPr id="115" name="Text Box 90">
                <a:extLst>
                  <a:ext uri="{FF2B5EF4-FFF2-40B4-BE49-F238E27FC236}">
                    <a16:creationId xmlns:a16="http://schemas.microsoft.com/office/drawing/2014/main" id="{9AB7E231-414B-4A3D-84D3-C2ABCFA55F3E}"/>
                  </a:ext>
                </a:extLst>
              </p:cNvPr>
              <p:cNvSpPr txBox="1">
                <a:spLocks noChangeArrowheads="1"/>
              </p:cNvSpPr>
              <p:nvPr/>
            </p:nvSpPr>
            <p:spPr bwMode="auto">
              <a:xfrm>
                <a:off x="3435" y="3770"/>
                <a:ext cx="195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dirty="0"/>
                  <a:t>        </a:t>
                </a:r>
                <a:r>
                  <a:rPr lang="en-US" altLang="zh-CN" sz="1600" b="1" dirty="0"/>
                  <a:t>(333)</a:t>
                </a:r>
                <a:endParaRPr lang="en-US" altLang="zh-CN" sz="1600" dirty="0"/>
              </a:p>
            </p:txBody>
          </p:sp>
        </p:grpSp>
        <p:sp>
          <p:nvSpPr>
            <p:cNvPr id="127" name="Text Box 16">
              <a:extLst>
                <a:ext uri="{FF2B5EF4-FFF2-40B4-BE49-F238E27FC236}">
                  <a16:creationId xmlns:a16="http://schemas.microsoft.com/office/drawing/2014/main" id="{01459887-1E07-40A1-B162-6A241DCE31F4}"/>
                </a:ext>
              </a:extLst>
            </p:cNvPr>
            <p:cNvSpPr txBox="1">
              <a:spLocks noChangeArrowheads="1"/>
            </p:cNvSpPr>
            <p:nvPr/>
          </p:nvSpPr>
          <p:spPr bwMode="auto">
            <a:xfrm>
              <a:off x="9239567" y="2240403"/>
              <a:ext cx="2182796" cy="3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(111)</a:t>
              </a:r>
              <a:endParaRPr lang="en-US" altLang="zh-CN" sz="1600" dirty="0"/>
            </a:p>
          </p:txBody>
        </p:sp>
        <p:grpSp>
          <p:nvGrpSpPr>
            <p:cNvPr id="129" name="组合 128">
              <a:extLst>
                <a:ext uri="{FF2B5EF4-FFF2-40B4-BE49-F238E27FC236}">
                  <a16:creationId xmlns:a16="http://schemas.microsoft.com/office/drawing/2014/main" id="{39AA8D68-971F-4331-9C50-A1CAC40B981D}"/>
                </a:ext>
              </a:extLst>
            </p:cNvPr>
            <p:cNvGrpSpPr/>
            <p:nvPr/>
          </p:nvGrpSpPr>
          <p:grpSpPr>
            <a:xfrm>
              <a:off x="9275682" y="1247885"/>
              <a:ext cx="1964805" cy="978202"/>
              <a:chOff x="9139424" y="827050"/>
              <a:chExt cx="2344255" cy="1053045"/>
            </a:xfrm>
          </p:grpSpPr>
          <p:grpSp>
            <p:nvGrpSpPr>
              <p:cNvPr id="13" name="组合 12">
                <a:extLst>
                  <a:ext uri="{FF2B5EF4-FFF2-40B4-BE49-F238E27FC236}">
                    <a16:creationId xmlns:a16="http://schemas.microsoft.com/office/drawing/2014/main" id="{4DAB6FC2-A44C-4B02-AD3E-4B46DF30119E}"/>
                  </a:ext>
                </a:extLst>
              </p:cNvPr>
              <p:cNvGrpSpPr/>
              <p:nvPr/>
            </p:nvGrpSpPr>
            <p:grpSpPr>
              <a:xfrm>
                <a:off x="9139424" y="1133670"/>
                <a:ext cx="2113885" cy="746425"/>
                <a:chOff x="5955304" y="2113635"/>
                <a:chExt cx="2113885" cy="746425"/>
              </a:xfrm>
            </p:grpSpPr>
            <p:sp>
              <p:nvSpPr>
                <p:cNvPr id="69" name="Rectangle 5">
                  <a:extLst>
                    <a:ext uri="{FF2B5EF4-FFF2-40B4-BE49-F238E27FC236}">
                      <a16:creationId xmlns:a16="http://schemas.microsoft.com/office/drawing/2014/main" id="{3E641EFB-7D95-4999-9AE9-EECB99BC87E7}"/>
                    </a:ext>
                  </a:extLst>
                </p:cNvPr>
                <p:cNvSpPr>
                  <a:spLocks noChangeArrowheads="1"/>
                </p:cNvSpPr>
                <p:nvPr/>
              </p:nvSpPr>
              <p:spPr bwMode="auto">
                <a:xfrm>
                  <a:off x="5955304" y="2687711"/>
                  <a:ext cx="2113885" cy="172349"/>
                </a:xfrm>
                <a:prstGeom prst="rect">
                  <a:avLst/>
                </a:prstGeom>
                <a:solidFill>
                  <a:schemeClr val="bg1"/>
                </a:solidFill>
                <a:ln w="254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0" name="Rectangle 6">
                  <a:extLst>
                    <a:ext uri="{FF2B5EF4-FFF2-40B4-BE49-F238E27FC236}">
                      <a16:creationId xmlns:a16="http://schemas.microsoft.com/office/drawing/2014/main" id="{50899F39-76AB-4100-9727-CF917FA557B5}"/>
                    </a:ext>
                  </a:extLst>
                </p:cNvPr>
                <p:cNvSpPr>
                  <a:spLocks noChangeArrowheads="1"/>
                </p:cNvSpPr>
                <p:nvPr/>
              </p:nvSpPr>
              <p:spPr bwMode="auto">
                <a:xfrm>
                  <a:off x="6401623" y="2113635"/>
                  <a:ext cx="53951" cy="5740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1" name="Rectangle 7">
                  <a:extLst>
                    <a:ext uri="{FF2B5EF4-FFF2-40B4-BE49-F238E27FC236}">
                      <a16:creationId xmlns:a16="http://schemas.microsoft.com/office/drawing/2014/main" id="{4F99E49F-EBAA-44BE-8031-4D35581D785A}"/>
                    </a:ext>
                  </a:extLst>
                </p:cNvPr>
                <p:cNvSpPr>
                  <a:spLocks noChangeArrowheads="1"/>
                </p:cNvSpPr>
                <p:nvPr/>
              </p:nvSpPr>
              <p:spPr bwMode="auto">
                <a:xfrm>
                  <a:off x="7012246" y="2113635"/>
                  <a:ext cx="56403" cy="5740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2" name="Rectangle 8">
                  <a:extLst>
                    <a:ext uri="{FF2B5EF4-FFF2-40B4-BE49-F238E27FC236}">
                      <a16:creationId xmlns:a16="http://schemas.microsoft.com/office/drawing/2014/main" id="{6F0D9B19-F0EB-4752-B4F2-141D944689B8}"/>
                    </a:ext>
                  </a:extLst>
                </p:cNvPr>
                <p:cNvSpPr>
                  <a:spLocks noChangeArrowheads="1"/>
                </p:cNvSpPr>
                <p:nvPr/>
              </p:nvSpPr>
              <p:spPr bwMode="auto">
                <a:xfrm>
                  <a:off x="7679273" y="2113635"/>
                  <a:ext cx="53951" cy="5740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3" name="Rectangle 9">
                  <a:extLst>
                    <a:ext uri="{FF2B5EF4-FFF2-40B4-BE49-F238E27FC236}">
                      <a16:creationId xmlns:a16="http://schemas.microsoft.com/office/drawing/2014/main" id="{8DDFBD11-4C28-40E2-9AD5-D61FAA6E259A}"/>
                    </a:ext>
                  </a:extLst>
                </p:cNvPr>
                <p:cNvSpPr>
                  <a:spLocks noChangeArrowheads="1"/>
                </p:cNvSpPr>
                <p:nvPr/>
              </p:nvSpPr>
              <p:spPr bwMode="auto">
                <a:xfrm>
                  <a:off x="6011707" y="2572389"/>
                  <a:ext cx="723429" cy="115322"/>
                </a:xfrm>
                <a:prstGeom prst="rect">
                  <a:avLst/>
                </a:prstGeom>
                <a:solidFill>
                  <a:srgbClr val="FF99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t>         </a:t>
                  </a:r>
                  <a:r>
                    <a:rPr lang="en-US" altLang="zh-CN" sz="1100" dirty="0"/>
                    <a:t>C</a:t>
                  </a:r>
                </a:p>
              </p:txBody>
            </p:sp>
            <p:sp>
              <p:nvSpPr>
                <p:cNvPr id="74" name="Rectangle 10">
                  <a:extLst>
                    <a:ext uri="{FF2B5EF4-FFF2-40B4-BE49-F238E27FC236}">
                      <a16:creationId xmlns:a16="http://schemas.microsoft.com/office/drawing/2014/main" id="{6360302F-6A2A-4C2A-8A1A-E80341330CDE}"/>
                    </a:ext>
                  </a:extLst>
                </p:cNvPr>
                <p:cNvSpPr>
                  <a:spLocks noChangeArrowheads="1"/>
                </p:cNvSpPr>
                <p:nvPr/>
              </p:nvSpPr>
              <p:spPr bwMode="auto">
                <a:xfrm>
                  <a:off x="6122060" y="2457067"/>
                  <a:ext cx="556673" cy="115322"/>
                </a:xfrm>
                <a:prstGeom prst="rect">
                  <a:avLst/>
                </a:prstGeom>
                <a:solidFill>
                  <a:srgbClr val="808000"/>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    </a:t>
                  </a:r>
                  <a:r>
                    <a:rPr lang="en-US" altLang="zh-CN" sz="1100"/>
                    <a:t>B</a:t>
                  </a:r>
                </a:p>
              </p:txBody>
            </p:sp>
            <p:sp>
              <p:nvSpPr>
                <p:cNvPr id="75" name="Rectangle 11">
                  <a:extLst>
                    <a:ext uri="{FF2B5EF4-FFF2-40B4-BE49-F238E27FC236}">
                      <a16:creationId xmlns:a16="http://schemas.microsoft.com/office/drawing/2014/main" id="{D3AE9313-0AAD-4AE4-855A-A5066017D11B}"/>
                    </a:ext>
                  </a:extLst>
                </p:cNvPr>
                <p:cNvSpPr>
                  <a:spLocks noChangeArrowheads="1"/>
                </p:cNvSpPr>
                <p:nvPr/>
              </p:nvSpPr>
              <p:spPr bwMode="auto">
                <a:xfrm>
                  <a:off x="6233640" y="2343012"/>
                  <a:ext cx="334739" cy="115322"/>
                </a:xfrm>
                <a:prstGeom prst="rect">
                  <a:avLst/>
                </a:prstGeom>
                <a:solidFill>
                  <a:schemeClr val="tx1"/>
                </a:solidFill>
                <a:ln w="9525">
                  <a:solidFill>
                    <a:srgbClr val="808000"/>
                  </a:solidFill>
                  <a:miter lim="800000"/>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a:solidFill>
                        <a:schemeClr val="bg1"/>
                      </a:solidFill>
                    </a:rPr>
                    <a:t>A</a:t>
                  </a:r>
                </a:p>
              </p:txBody>
            </p:sp>
          </p:grpSp>
          <p:sp>
            <p:nvSpPr>
              <p:cNvPr id="128" name="Text Box 17">
                <a:extLst>
                  <a:ext uri="{FF2B5EF4-FFF2-40B4-BE49-F238E27FC236}">
                    <a16:creationId xmlns:a16="http://schemas.microsoft.com/office/drawing/2014/main" id="{BA342221-ADE1-4C09-9880-A375B13AA752}"/>
                  </a:ext>
                </a:extLst>
              </p:cNvPr>
              <p:cNvSpPr txBox="1">
                <a:spLocks noChangeArrowheads="1"/>
              </p:cNvSpPr>
              <p:nvPr/>
            </p:nvSpPr>
            <p:spPr bwMode="auto">
              <a:xfrm>
                <a:off x="9255762" y="827050"/>
                <a:ext cx="2227917" cy="33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  1          2          3</a:t>
                </a:r>
              </a:p>
            </p:txBody>
          </p:sp>
        </p:grpSp>
      </p:grpSp>
      <p:grpSp>
        <p:nvGrpSpPr>
          <p:cNvPr id="138" name="组合 137">
            <a:extLst>
              <a:ext uri="{FF2B5EF4-FFF2-40B4-BE49-F238E27FC236}">
                <a16:creationId xmlns:a16="http://schemas.microsoft.com/office/drawing/2014/main" id="{68A67E24-996D-44C8-9C88-6C36B08CB7E4}"/>
              </a:ext>
            </a:extLst>
          </p:cNvPr>
          <p:cNvGrpSpPr/>
          <p:nvPr/>
        </p:nvGrpSpPr>
        <p:grpSpPr>
          <a:xfrm>
            <a:off x="828635" y="5301394"/>
            <a:ext cx="7831826" cy="369332"/>
            <a:chOff x="828635" y="5301394"/>
            <a:chExt cx="7831826" cy="369332"/>
          </a:xfrm>
        </p:grpSpPr>
        <p:sp>
          <p:nvSpPr>
            <p:cNvPr id="132" name="文本框 131">
              <a:extLst>
                <a:ext uri="{FF2B5EF4-FFF2-40B4-BE49-F238E27FC236}">
                  <a16:creationId xmlns:a16="http://schemas.microsoft.com/office/drawing/2014/main" id="{5743F5FF-0110-4FE8-A710-A2FB6EB3655D}"/>
                </a:ext>
              </a:extLst>
            </p:cNvPr>
            <p:cNvSpPr txBox="1"/>
            <p:nvPr/>
          </p:nvSpPr>
          <p:spPr>
            <a:xfrm>
              <a:off x="828635" y="5301394"/>
              <a:ext cx="1028709" cy="369332"/>
            </a:xfrm>
            <a:prstGeom prst="rect">
              <a:avLst/>
            </a:prstGeom>
            <a:noFill/>
          </p:spPr>
          <p:txBody>
            <a:bodyPr wrap="square" rtlCol="0">
              <a:spAutoFit/>
            </a:bodyPr>
            <a:lstStyle/>
            <a:p>
              <a:r>
                <a:rPr lang="en-US" altLang="zh-CN" dirty="0"/>
                <a:t>A</a:t>
              </a:r>
              <a:r>
                <a:rPr lang="zh-CN" altLang="en-US" dirty="0"/>
                <a:t>移至</a:t>
              </a:r>
              <a:r>
                <a:rPr lang="en-US" altLang="zh-CN" dirty="0"/>
                <a:t>3</a:t>
              </a:r>
              <a:endParaRPr lang="zh-CN" altLang="en-US" dirty="0"/>
            </a:p>
          </p:txBody>
        </p:sp>
        <p:sp>
          <p:nvSpPr>
            <p:cNvPr id="133" name="文本框 132">
              <a:extLst>
                <a:ext uri="{FF2B5EF4-FFF2-40B4-BE49-F238E27FC236}">
                  <a16:creationId xmlns:a16="http://schemas.microsoft.com/office/drawing/2014/main" id="{E717204E-C3A8-4ED5-8BD1-B7F3A11FF84B}"/>
                </a:ext>
              </a:extLst>
            </p:cNvPr>
            <p:cNvSpPr txBox="1"/>
            <p:nvPr/>
          </p:nvSpPr>
          <p:spPr>
            <a:xfrm>
              <a:off x="2184147" y="5301394"/>
              <a:ext cx="1028709" cy="369332"/>
            </a:xfrm>
            <a:prstGeom prst="rect">
              <a:avLst/>
            </a:prstGeom>
            <a:noFill/>
          </p:spPr>
          <p:txBody>
            <a:bodyPr wrap="square" rtlCol="0">
              <a:spAutoFit/>
            </a:bodyPr>
            <a:lstStyle/>
            <a:p>
              <a:r>
                <a:rPr lang="en-US" altLang="zh-CN" dirty="0"/>
                <a:t>B</a:t>
              </a:r>
              <a:r>
                <a:rPr lang="zh-CN" altLang="en-US" dirty="0"/>
                <a:t>移至</a:t>
              </a:r>
              <a:r>
                <a:rPr lang="en-US" altLang="zh-CN" dirty="0"/>
                <a:t>2</a:t>
              </a:r>
              <a:endParaRPr lang="zh-CN" altLang="en-US" dirty="0"/>
            </a:p>
          </p:txBody>
        </p:sp>
        <p:sp>
          <p:nvSpPr>
            <p:cNvPr id="134" name="文本框 133">
              <a:extLst>
                <a:ext uri="{FF2B5EF4-FFF2-40B4-BE49-F238E27FC236}">
                  <a16:creationId xmlns:a16="http://schemas.microsoft.com/office/drawing/2014/main" id="{6270E52B-09CC-47D7-9343-75EC7805CDB7}"/>
                </a:ext>
              </a:extLst>
            </p:cNvPr>
            <p:cNvSpPr txBox="1"/>
            <p:nvPr/>
          </p:nvSpPr>
          <p:spPr>
            <a:xfrm>
              <a:off x="3633178" y="5301394"/>
              <a:ext cx="1028709" cy="369332"/>
            </a:xfrm>
            <a:prstGeom prst="rect">
              <a:avLst/>
            </a:prstGeom>
            <a:noFill/>
          </p:spPr>
          <p:txBody>
            <a:bodyPr wrap="square" rtlCol="0">
              <a:spAutoFit/>
            </a:bodyPr>
            <a:lstStyle/>
            <a:p>
              <a:r>
                <a:rPr lang="en-US" altLang="zh-CN" dirty="0"/>
                <a:t>A</a:t>
              </a:r>
              <a:r>
                <a:rPr lang="zh-CN" altLang="en-US" dirty="0"/>
                <a:t>移至</a:t>
              </a:r>
              <a:r>
                <a:rPr lang="en-US" altLang="zh-CN" dirty="0"/>
                <a:t>2</a:t>
              </a:r>
              <a:endParaRPr lang="zh-CN" altLang="en-US" dirty="0"/>
            </a:p>
          </p:txBody>
        </p:sp>
        <p:sp>
          <p:nvSpPr>
            <p:cNvPr id="135" name="文本框 134">
              <a:extLst>
                <a:ext uri="{FF2B5EF4-FFF2-40B4-BE49-F238E27FC236}">
                  <a16:creationId xmlns:a16="http://schemas.microsoft.com/office/drawing/2014/main" id="{B60355B2-9924-48A3-B5BE-3BEA79BBF0B2}"/>
                </a:ext>
              </a:extLst>
            </p:cNvPr>
            <p:cNvSpPr txBox="1"/>
            <p:nvPr/>
          </p:nvSpPr>
          <p:spPr>
            <a:xfrm>
              <a:off x="4988690" y="5301394"/>
              <a:ext cx="1028709" cy="369332"/>
            </a:xfrm>
            <a:prstGeom prst="rect">
              <a:avLst/>
            </a:prstGeom>
            <a:noFill/>
          </p:spPr>
          <p:txBody>
            <a:bodyPr wrap="square" rtlCol="0">
              <a:spAutoFit/>
            </a:bodyPr>
            <a:lstStyle/>
            <a:p>
              <a:r>
                <a:rPr lang="en-US" altLang="zh-CN" dirty="0"/>
                <a:t>A</a:t>
              </a:r>
              <a:r>
                <a:rPr lang="zh-CN" altLang="en-US" dirty="0"/>
                <a:t>移至</a:t>
              </a:r>
              <a:r>
                <a:rPr lang="en-US" altLang="zh-CN" dirty="0"/>
                <a:t>1</a:t>
              </a:r>
              <a:endParaRPr lang="zh-CN" altLang="en-US" dirty="0"/>
            </a:p>
          </p:txBody>
        </p:sp>
        <p:sp>
          <p:nvSpPr>
            <p:cNvPr id="136" name="文本框 135">
              <a:extLst>
                <a:ext uri="{FF2B5EF4-FFF2-40B4-BE49-F238E27FC236}">
                  <a16:creationId xmlns:a16="http://schemas.microsoft.com/office/drawing/2014/main" id="{54957209-6636-405C-8958-77C9B0025D84}"/>
                </a:ext>
              </a:extLst>
            </p:cNvPr>
            <p:cNvSpPr txBox="1"/>
            <p:nvPr/>
          </p:nvSpPr>
          <p:spPr>
            <a:xfrm>
              <a:off x="6228967" y="5301394"/>
              <a:ext cx="1028709" cy="369332"/>
            </a:xfrm>
            <a:prstGeom prst="rect">
              <a:avLst/>
            </a:prstGeom>
            <a:noFill/>
          </p:spPr>
          <p:txBody>
            <a:bodyPr wrap="square" rtlCol="0">
              <a:spAutoFit/>
            </a:bodyPr>
            <a:lstStyle/>
            <a:p>
              <a:r>
                <a:rPr lang="en-US" altLang="zh-CN" dirty="0"/>
                <a:t>B</a:t>
              </a:r>
              <a:r>
                <a:rPr lang="zh-CN" altLang="en-US" dirty="0"/>
                <a:t>移至</a:t>
              </a:r>
              <a:r>
                <a:rPr lang="en-US" altLang="zh-CN" dirty="0"/>
                <a:t>3</a:t>
              </a:r>
              <a:endParaRPr lang="zh-CN" altLang="en-US" dirty="0"/>
            </a:p>
          </p:txBody>
        </p:sp>
        <p:sp>
          <p:nvSpPr>
            <p:cNvPr id="137" name="文本框 136">
              <a:extLst>
                <a:ext uri="{FF2B5EF4-FFF2-40B4-BE49-F238E27FC236}">
                  <a16:creationId xmlns:a16="http://schemas.microsoft.com/office/drawing/2014/main" id="{0DBA2C1C-8A28-4278-94F8-7F0036C20757}"/>
                </a:ext>
              </a:extLst>
            </p:cNvPr>
            <p:cNvSpPr txBox="1"/>
            <p:nvPr/>
          </p:nvSpPr>
          <p:spPr>
            <a:xfrm>
              <a:off x="7631752" y="5301394"/>
              <a:ext cx="1028709" cy="369332"/>
            </a:xfrm>
            <a:prstGeom prst="rect">
              <a:avLst/>
            </a:prstGeom>
            <a:noFill/>
          </p:spPr>
          <p:txBody>
            <a:bodyPr wrap="square" rtlCol="0">
              <a:spAutoFit/>
            </a:bodyPr>
            <a:lstStyle/>
            <a:p>
              <a:r>
                <a:rPr lang="en-US" altLang="zh-CN" dirty="0"/>
                <a:t>A</a:t>
              </a:r>
              <a:r>
                <a:rPr lang="zh-CN" altLang="en-US" dirty="0"/>
                <a:t>移至</a:t>
              </a:r>
              <a:r>
                <a:rPr lang="en-US" altLang="zh-CN" dirty="0"/>
                <a:t>3</a:t>
              </a:r>
              <a:endParaRPr lang="zh-CN" altLang="en-US" dirty="0"/>
            </a:p>
          </p:txBody>
        </p:sp>
      </p:grpSp>
    </p:spTree>
    <p:extLst>
      <p:ext uri="{BB962C8B-B14F-4D97-AF65-F5344CB8AC3E}">
        <p14:creationId xmlns:p14="http://schemas.microsoft.com/office/powerpoint/2010/main" val="267403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3AE7E-283E-4A8D-BAAD-498799C07567}"/>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dirty="0"/>
          </a:p>
        </p:txBody>
      </p:sp>
      <p:sp>
        <p:nvSpPr>
          <p:cNvPr id="4" name="灯片编号占位符 3">
            <a:extLst>
              <a:ext uri="{FF2B5EF4-FFF2-40B4-BE49-F238E27FC236}">
                <a16:creationId xmlns:a16="http://schemas.microsoft.com/office/drawing/2014/main" id="{6AA317C0-7A0E-4374-8CB0-EF6AFA23CF07}"/>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7" name="文本框 6">
            <a:extLst>
              <a:ext uri="{FF2B5EF4-FFF2-40B4-BE49-F238E27FC236}">
                <a16:creationId xmlns:a16="http://schemas.microsoft.com/office/drawing/2014/main" id="{D9638B9D-503B-43A3-BA62-D3F8198A1ADA}"/>
              </a:ext>
            </a:extLst>
          </p:cNvPr>
          <p:cNvSpPr txBox="1"/>
          <p:nvPr/>
        </p:nvSpPr>
        <p:spPr>
          <a:xfrm>
            <a:off x="669924" y="1117600"/>
            <a:ext cx="3025776" cy="369332"/>
          </a:xfrm>
          <a:prstGeom prst="rect">
            <a:avLst/>
          </a:prstGeom>
          <a:noFill/>
        </p:spPr>
        <p:txBody>
          <a:bodyPr wrap="square" rtlCol="0">
            <a:spAutoFit/>
          </a:bodyPr>
          <a:lstStyle/>
          <a:p>
            <a:pPr marL="342900" indent="-342900">
              <a:buFont typeface="+mj-lt"/>
              <a:buAutoNum type="arabicPeriod" startAt="2"/>
            </a:pPr>
            <a:r>
              <a:rPr lang="zh-CN" altLang="en-US" b="1" dirty="0">
                <a:solidFill>
                  <a:srgbClr val="7E0000"/>
                </a:solidFill>
                <a:effectLst>
                  <a:outerShdw blurRad="38100" dist="38100" dir="2700000" algn="tl">
                    <a:srgbClr val="000000">
                      <a:alpha val="43137"/>
                    </a:srgbClr>
                  </a:outerShdw>
                </a:effectLst>
              </a:rPr>
              <a:t>与</a:t>
            </a:r>
            <a:r>
              <a:rPr lang="en-US" altLang="zh-CN" b="1" dirty="0">
                <a:solidFill>
                  <a:srgbClr val="7E0000"/>
                </a:solidFill>
                <a:effectLst>
                  <a:outerShdw blurRad="38100" dist="38100" dir="2700000" algn="tl">
                    <a:srgbClr val="000000">
                      <a:alpha val="43137"/>
                    </a:srgbClr>
                  </a:outerShdw>
                </a:effectLst>
              </a:rPr>
              <a:t>/</a:t>
            </a:r>
            <a:r>
              <a:rPr lang="zh-CN" altLang="en-US" b="1" dirty="0">
                <a:solidFill>
                  <a:srgbClr val="7E0000"/>
                </a:solidFill>
                <a:effectLst>
                  <a:outerShdw blurRad="38100" dist="38100" dir="2700000" algn="tl">
                    <a:srgbClr val="000000">
                      <a:alpha val="43137"/>
                    </a:srgbClr>
                  </a:outerShdw>
                </a:effectLst>
              </a:rPr>
              <a:t>或树的相关概念</a:t>
            </a:r>
          </a:p>
        </p:txBody>
      </p:sp>
      <p:sp>
        <p:nvSpPr>
          <p:cNvPr id="3" name="文本框 2">
            <a:extLst>
              <a:ext uri="{FF2B5EF4-FFF2-40B4-BE49-F238E27FC236}">
                <a16:creationId xmlns:a16="http://schemas.microsoft.com/office/drawing/2014/main" id="{2A504C9F-DF15-48DA-A533-E5A46A9D532B}"/>
              </a:ext>
            </a:extLst>
          </p:cNvPr>
          <p:cNvSpPr txBox="1"/>
          <p:nvPr/>
        </p:nvSpPr>
        <p:spPr>
          <a:xfrm>
            <a:off x="772886" y="1575832"/>
            <a:ext cx="10401300" cy="3366947"/>
          </a:xfrm>
          <a:prstGeom prst="rect">
            <a:avLst/>
          </a:prstGeom>
          <a:noFill/>
        </p:spPr>
        <p:txBody>
          <a:bodyPr wrap="square" rtlCol="0">
            <a:spAutoFit/>
          </a:bodyPr>
          <a:lstStyle/>
          <a:p>
            <a:pPr>
              <a:lnSpc>
                <a:spcPct val="150000"/>
              </a:lnSpc>
            </a:pP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）节点与弧线</a:t>
            </a:r>
            <a:endParaRPr lang="en-US" altLang="zh-CN" b="1" dirty="0">
              <a:effectLst>
                <a:outerShdw blurRad="38100" dist="38100" dir="2700000" algn="tl">
                  <a:srgbClr val="000000">
                    <a:alpha val="43137"/>
                  </a:srgbClr>
                </a:outerShdw>
              </a:effectLst>
            </a:endParaRPr>
          </a:p>
          <a:p>
            <a:pPr marL="800100" lvl="1" indent="-342900">
              <a:lnSpc>
                <a:spcPct val="150000"/>
              </a:lnSpc>
              <a:buFont typeface="+mj-ea"/>
              <a:buAutoNum type="circleNumDbPlain"/>
            </a:pPr>
            <a:r>
              <a:rPr lang="zh-CN" altLang="en-US" dirty="0"/>
              <a:t>父节点：是一个初始问题或是可分解为子问题的问题节点。</a:t>
            </a:r>
            <a:endParaRPr lang="en-US" altLang="zh-CN" dirty="0"/>
          </a:p>
          <a:p>
            <a:pPr marL="800100" lvl="1" indent="-342900">
              <a:lnSpc>
                <a:spcPct val="150000"/>
              </a:lnSpc>
              <a:buFont typeface="+mj-ea"/>
              <a:buAutoNum type="circleNumDbPlain"/>
            </a:pPr>
            <a:r>
              <a:rPr lang="zh-CN" altLang="en-US" dirty="0"/>
              <a:t>子节点：是一个初始问题或是子问题分解的子问题节点。</a:t>
            </a:r>
            <a:endParaRPr lang="en-US" altLang="zh-CN" dirty="0"/>
          </a:p>
          <a:p>
            <a:pPr marL="800100" lvl="1" indent="-342900">
              <a:lnSpc>
                <a:spcPct val="150000"/>
              </a:lnSpc>
              <a:buFont typeface="+mj-ea"/>
              <a:buAutoNum type="circleNumDbPlain"/>
            </a:pPr>
            <a:r>
              <a:rPr lang="zh-CN" altLang="en-US" dirty="0"/>
              <a:t>或节点：只要解决某一个问题就可以解决其父问题的节点集合。</a:t>
            </a:r>
            <a:endParaRPr lang="en-US" altLang="zh-CN" dirty="0"/>
          </a:p>
          <a:p>
            <a:pPr marL="800100" lvl="1" indent="-342900">
              <a:lnSpc>
                <a:spcPct val="150000"/>
              </a:lnSpc>
              <a:buFont typeface="+mj-ea"/>
              <a:buAutoNum type="circleNumDbPlain"/>
            </a:pPr>
            <a:r>
              <a:rPr lang="zh-CN" altLang="en-US" dirty="0"/>
              <a:t>与节点：只有解决所有子问题，才能解决其父问题的节点集合。</a:t>
            </a:r>
            <a:endParaRPr lang="en-US" altLang="zh-CN" dirty="0"/>
          </a:p>
          <a:p>
            <a:pPr marL="800100" lvl="1" indent="-342900">
              <a:lnSpc>
                <a:spcPct val="150000"/>
              </a:lnSpc>
              <a:buFont typeface="+mj-ea"/>
              <a:buAutoNum type="circleNumDbPlain"/>
            </a:pPr>
            <a:r>
              <a:rPr lang="zh-CN" altLang="en-US" dirty="0"/>
              <a:t>端节点：没有子节点的节点。</a:t>
            </a:r>
            <a:endParaRPr lang="en-US" altLang="zh-CN" dirty="0"/>
          </a:p>
          <a:p>
            <a:pPr marL="800100" lvl="1" indent="-342900">
              <a:lnSpc>
                <a:spcPct val="150000"/>
              </a:lnSpc>
              <a:buFont typeface="+mj-ea"/>
              <a:buAutoNum type="circleNumDbPlain"/>
            </a:pPr>
            <a:r>
              <a:rPr lang="zh-CN" altLang="en-US" dirty="0"/>
              <a:t>终止节点：本原问题所对应的节点。终止节点一定是端节点，而端节点却不一定是终止节点。</a:t>
            </a:r>
            <a:endParaRPr lang="en-US" altLang="zh-CN" dirty="0"/>
          </a:p>
          <a:p>
            <a:pPr marL="800100" lvl="1" indent="-342900">
              <a:lnSpc>
                <a:spcPct val="150000"/>
              </a:lnSpc>
              <a:buFont typeface="+mj-ea"/>
              <a:buAutoNum type="circleNumDbPlain"/>
            </a:pPr>
            <a:r>
              <a:rPr lang="zh-CN" altLang="en-US" dirty="0"/>
              <a:t>弧线：是父辈节点指向子节点的圆弧连线。</a:t>
            </a:r>
          </a:p>
        </p:txBody>
      </p:sp>
    </p:spTree>
    <p:extLst>
      <p:ext uri="{BB962C8B-B14F-4D97-AF65-F5344CB8AC3E}">
        <p14:creationId xmlns:p14="http://schemas.microsoft.com/office/powerpoint/2010/main" val="191683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3AE7E-283E-4A8D-BAAD-498799C07567}"/>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dirty="0"/>
          </a:p>
        </p:txBody>
      </p:sp>
      <p:sp>
        <p:nvSpPr>
          <p:cNvPr id="4" name="灯片编号占位符 3">
            <a:extLst>
              <a:ext uri="{FF2B5EF4-FFF2-40B4-BE49-F238E27FC236}">
                <a16:creationId xmlns:a16="http://schemas.microsoft.com/office/drawing/2014/main" id="{6AA317C0-7A0E-4374-8CB0-EF6AFA23CF07}"/>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7" name="文本框 6">
            <a:extLst>
              <a:ext uri="{FF2B5EF4-FFF2-40B4-BE49-F238E27FC236}">
                <a16:creationId xmlns:a16="http://schemas.microsoft.com/office/drawing/2014/main" id="{D9638B9D-503B-43A3-BA62-D3F8198A1ADA}"/>
              </a:ext>
            </a:extLst>
          </p:cNvPr>
          <p:cNvSpPr txBox="1"/>
          <p:nvPr/>
        </p:nvSpPr>
        <p:spPr>
          <a:xfrm>
            <a:off x="669924" y="1074056"/>
            <a:ext cx="3025776" cy="458459"/>
          </a:xfrm>
          <a:prstGeom prst="rect">
            <a:avLst/>
          </a:prstGeom>
          <a:noFill/>
        </p:spPr>
        <p:txBody>
          <a:bodyPr wrap="square" rtlCol="0">
            <a:spAutoFit/>
          </a:bodyPr>
          <a:lstStyle/>
          <a:p>
            <a:pPr>
              <a:lnSpc>
                <a:spcPct val="150000"/>
              </a:lnSpc>
            </a:pPr>
            <a:r>
              <a:rPr lang="en-US" altLang="zh-CN" b="1" dirty="0">
                <a:effectLst>
                  <a:outerShdw blurRad="38100" dist="38100" dir="2700000" algn="tl">
                    <a:srgbClr val="000000">
                      <a:alpha val="43137"/>
                    </a:srgbClr>
                  </a:outerShdw>
                </a:effectLst>
              </a:rPr>
              <a:t>2</a:t>
            </a:r>
            <a:r>
              <a:rPr lang="zh-CN" altLang="en-US" b="1" dirty="0">
                <a:effectLst>
                  <a:outerShdw blurRad="38100" dist="38100" dir="2700000" algn="tl">
                    <a:srgbClr val="000000">
                      <a:alpha val="43137"/>
                    </a:srgbClr>
                  </a:outerShdw>
                </a:effectLst>
              </a:rPr>
              <a:t>）或树的相关概念</a:t>
            </a:r>
          </a:p>
        </p:txBody>
      </p:sp>
      <p:sp>
        <p:nvSpPr>
          <p:cNvPr id="3" name="文本框 2">
            <a:extLst>
              <a:ext uri="{FF2B5EF4-FFF2-40B4-BE49-F238E27FC236}">
                <a16:creationId xmlns:a16="http://schemas.microsoft.com/office/drawing/2014/main" id="{923FF1A3-183D-41B2-B305-D06F18CEEFF5}"/>
              </a:ext>
            </a:extLst>
          </p:cNvPr>
          <p:cNvSpPr txBox="1"/>
          <p:nvPr/>
        </p:nvSpPr>
        <p:spPr>
          <a:xfrm>
            <a:off x="801687" y="1618238"/>
            <a:ext cx="10718800" cy="12894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t>问题“变换”是指：</a:t>
            </a:r>
            <a:r>
              <a:rPr lang="zh-CN" altLang="en-US" dirty="0"/>
              <a:t>如果一个问题</a:t>
            </a:r>
            <a:r>
              <a:rPr lang="en-US" altLang="zh-CN" dirty="0"/>
              <a:t>P</a:t>
            </a:r>
            <a:r>
              <a:rPr lang="zh-CN" altLang="en-US" dirty="0"/>
              <a:t>可以规约为一组子问题</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 ，</a:t>
            </a:r>
            <a:r>
              <a:rPr lang="en-US" altLang="zh-CN" dirty="0"/>
              <a:t>…</a:t>
            </a:r>
            <a:r>
              <a:rPr lang="en-US" altLang="zh-CN" dirty="0" err="1"/>
              <a:t>P</a:t>
            </a:r>
            <a:r>
              <a:rPr lang="en-US" altLang="zh-CN" baseline="-25000" dirty="0" err="1"/>
              <a:t>n</a:t>
            </a:r>
            <a:r>
              <a:rPr lang="zh-CN" altLang="en-US" dirty="0"/>
              <a:t> ，并且子问题</a:t>
            </a:r>
            <a:r>
              <a:rPr lang="en-US" altLang="zh-CN" dirty="0"/>
              <a:t>P</a:t>
            </a:r>
            <a:r>
              <a:rPr lang="en-US" altLang="zh-CN" baseline="-25000" dirty="0"/>
              <a:t>i</a:t>
            </a:r>
            <a:r>
              <a:rPr lang="zh-CN" altLang="en-US" dirty="0">
                <a:solidFill>
                  <a:srgbClr val="FF0000"/>
                </a:solidFill>
              </a:rPr>
              <a:t>只要一个</a:t>
            </a:r>
            <a:r>
              <a:rPr lang="zh-CN" altLang="en-US" dirty="0"/>
              <a:t>有解，则问题</a:t>
            </a:r>
            <a:r>
              <a:rPr lang="en-US" altLang="zh-CN" dirty="0"/>
              <a:t>P</a:t>
            </a:r>
            <a:r>
              <a:rPr lang="zh-CN" altLang="en-US" dirty="0"/>
              <a:t>就有解，只有当</a:t>
            </a:r>
            <a:r>
              <a:rPr lang="zh-CN" altLang="en-US" dirty="0">
                <a:solidFill>
                  <a:srgbClr val="FF0000"/>
                </a:solidFill>
              </a:rPr>
              <a:t>所有问题</a:t>
            </a:r>
            <a:r>
              <a:rPr lang="en-US" altLang="zh-CN" dirty="0">
                <a:solidFill>
                  <a:srgbClr val="FF0000"/>
                </a:solidFill>
              </a:rPr>
              <a:t>P</a:t>
            </a:r>
            <a:r>
              <a:rPr lang="en-US" altLang="zh-CN" baseline="-25000" dirty="0">
                <a:solidFill>
                  <a:srgbClr val="FF0000"/>
                </a:solidFill>
              </a:rPr>
              <a:t>i</a:t>
            </a:r>
            <a:r>
              <a:rPr lang="zh-CN" altLang="en-US" dirty="0">
                <a:solidFill>
                  <a:srgbClr val="FF0000"/>
                </a:solidFill>
              </a:rPr>
              <a:t>都无解</a:t>
            </a:r>
            <a:r>
              <a:rPr lang="zh-CN" altLang="en-US" dirty="0"/>
              <a:t>时原问题</a:t>
            </a:r>
            <a:r>
              <a:rPr lang="en-US" altLang="zh-CN" dirty="0"/>
              <a:t>P</a:t>
            </a:r>
            <a:r>
              <a:rPr lang="zh-CN" altLang="en-US" dirty="0"/>
              <a:t>才无解，称此种规约为问题的等价变换，简称变换，即变换所得到的子问题的“或”与原问题</a:t>
            </a:r>
            <a:r>
              <a:rPr lang="en-US" altLang="zh-CN" dirty="0"/>
              <a:t>P</a:t>
            </a:r>
            <a:r>
              <a:rPr lang="zh-CN" altLang="en-US" dirty="0"/>
              <a:t>等价。</a:t>
            </a:r>
          </a:p>
        </p:txBody>
      </p:sp>
      <p:sp>
        <p:nvSpPr>
          <p:cNvPr id="6" name="文本框 5">
            <a:extLst>
              <a:ext uri="{FF2B5EF4-FFF2-40B4-BE49-F238E27FC236}">
                <a16:creationId xmlns:a16="http://schemas.microsoft.com/office/drawing/2014/main" id="{C9412AEF-5F7A-4544-93F9-24B0A77990AD}"/>
              </a:ext>
            </a:extLst>
          </p:cNvPr>
          <p:cNvSpPr txBox="1"/>
          <p:nvPr/>
        </p:nvSpPr>
        <p:spPr>
          <a:xfrm>
            <a:off x="1090386" y="2923808"/>
            <a:ext cx="5955476" cy="369332"/>
          </a:xfrm>
          <a:prstGeom prst="rect">
            <a:avLst/>
          </a:prstGeom>
          <a:noFill/>
        </p:spPr>
        <p:txBody>
          <a:bodyPr wrap="none" rtlCol="0">
            <a:spAutoFit/>
          </a:bodyPr>
          <a:lstStyle/>
          <a:p>
            <a:r>
              <a:rPr lang="zh-CN" altLang="en-US" dirty="0"/>
              <a:t>把一个原问题</a:t>
            </a:r>
            <a:r>
              <a:rPr lang="zh-CN" altLang="en-US" dirty="0">
                <a:solidFill>
                  <a:srgbClr val="FF0000"/>
                </a:solidFill>
              </a:rPr>
              <a:t>变换</a:t>
            </a:r>
            <a:r>
              <a:rPr lang="zh-CN" altLang="en-US" dirty="0"/>
              <a:t>成若干个子问题可用一个</a:t>
            </a:r>
            <a:r>
              <a:rPr lang="zh-CN" altLang="en-US" dirty="0">
                <a:solidFill>
                  <a:srgbClr val="FF0000"/>
                </a:solidFill>
              </a:rPr>
              <a:t>或树</a:t>
            </a:r>
            <a:r>
              <a:rPr lang="zh-CN" altLang="en-US" dirty="0"/>
              <a:t>来表示：</a:t>
            </a:r>
          </a:p>
        </p:txBody>
      </p:sp>
      <p:graphicFrame>
        <p:nvGraphicFramePr>
          <p:cNvPr id="8" name="Object 5">
            <a:extLst>
              <a:ext uri="{FF2B5EF4-FFF2-40B4-BE49-F238E27FC236}">
                <a16:creationId xmlns:a16="http://schemas.microsoft.com/office/drawing/2014/main" id="{985A938B-D672-4708-92F6-39C907AF955B}"/>
              </a:ext>
            </a:extLst>
          </p:cNvPr>
          <p:cNvGraphicFramePr>
            <a:graphicFrameLocks noChangeAspect="1"/>
          </p:cNvGraphicFramePr>
          <p:nvPr>
            <p:extLst>
              <p:ext uri="{D42A27DB-BD31-4B8C-83A1-F6EECF244321}">
                <p14:modId xmlns:p14="http://schemas.microsoft.com/office/powerpoint/2010/main" val="3537024265"/>
              </p:ext>
            </p:extLst>
          </p:nvPr>
        </p:nvGraphicFramePr>
        <p:xfrm>
          <a:off x="2558143" y="3429000"/>
          <a:ext cx="6750957" cy="2649538"/>
        </p:xfrm>
        <a:graphic>
          <a:graphicData uri="http://schemas.openxmlformats.org/presentationml/2006/ole">
            <mc:AlternateContent xmlns:mc="http://schemas.openxmlformats.org/markup-compatibility/2006">
              <mc:Choice xmlns:v="urn:schemas-microsoft-com:vml" Requires="v">
                <p:oleObj spid="_x0000_s17798" name="Visio" r:id="rId3" imgW="3009929" imgH="1379160" progId="Visio.Drawing.11">
                  <p:embed/>
                </p:oleObj>
              </mc:Choice>
              <mc:Fallback>
                <p:oleObj name="Visio" r:id="rId3" imgW="3009929" imgH="1379160" progId="Visio.Drawing.11">
                  <p:embed/>
                  <p:pic>
                    <p:nvPicPr>
                      <p:cNvPr id="43014" name="Object 5">
                        <a:extLst>
                          <a:ext uri="{FF2B5EF4-FFF2-40B4-BE49-F238E27FC236}">
                            <a16:creationId xmlns:a16="http://schemas.microsoft.com/office/drawing/2014/main" id="{0141C1E3-1599-4D29-9248-8F729DE79263}"/>
                          </a:ext>
                        </a:extLst>
                      </p:cNvPr>
                      <p:cNvPicPr>
                        <a:picLocks noChangeAspect="1" noChangeArrowheads="1"/>
                      </p:cNvPicPr>
                      <p:nvPr/>
                    </p:nvPicPr>
                    <p:blipFill>
                      <a:blip r:embed="rId4"/>
                      <a:srcRect/>
                      <a:stretch>
                        <a:fillRect/>
                      </a:stretch>
                    </p:blipFill>
                    <p:spPr bwMode="auto">
                      <a:xfrm>
                        <a:off x="2558143" y="3429000"/>
                        <a:ext cx="6750957" cy="26495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9966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3AE7E-283E-4A8D-BAAD-498799C07567}"/>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dirty="0"/>
          </a:p>
        </p:txBody>
      </p:sp>
      <p:sp>
        <p:nvSpPr>
          <p:cNvPr id="4" name="灯片编号占位符 3">
            <a:extLst>
              <a:ext uri="{FF2B5EF4-FFF2-40B4-BE49-F238E27FC236}">
                <a16:creationId xmlns:a16="http://schemas.microsoft.com/office/drawing/2014/main" id="{6AA317C0-7A0E-4374-8CB0-EF6AFA23CF07}"/>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6" name="文本框 5">
            <a:extLst>
              <a:ext uri="{FF2B5EF4-FFF2-40B4-BE49-F238E27FC236}">
                <a16:creationId xmlns:a16="http://schemas.microsoft.com/office/drawing/2014/main" id="{E6AE32FE-107D-4EE4-8D93-93328B9662F2}"/>
              </a:ext>
            </a:extLst>
          </p:cNvPr>
          <p:cNvSpPr txBox="1"/>
          <p:nvPr/>
        </p:nvSpPr>
        <p:spPr>
          <a:xfrm>
            <a:off x="669924" y="1078605"/>
            <a:ext cx="3025776" cy="458459"/>
          </a:xfrm>
          <a:prstGeom prst="rect">
            <a:avLst/>
          </a:prstGeom>
          <a:noFill/>
        </p:spPr>
        <p:txBody>
          <a:bodyPr wrap="square" rtlCol="0">
            <a:spAutoFit/>
          </a:bodyPr>
          <a:lstStyle/>
          <a:p>
            <a:pPr>
              <a:lnSpc>
                <a:spcPct val="150000"/>
              </a:lnSpc>
            </a:pP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）与树的相关概念</a:t>
            </a:r>
          </a:p>
        </p:txBody>
      </p:sp>
      <p:sp>
        <p:nvSpPr>
          <p:cNvPr id="8" name="文本框 7">
            <a:extLst>
              <a:ext uri="{FF2B5EF4-FFF2-40B4-BE49-F238E27FC236}">
                <a16:creationId xmlns:a16="http://schemas.microsoft.com/office/drawing/2014/main" id="{C736598F-3C72-4499-9616-1AEEABFF4F9A}"/>
              </a:ext>
            </a:extLst>
          </p:cNvPr>
          <p:cNvSpPr txBox="1"/>
          <p:nvPr/>
        </p:nvSpPr>
        <p:spPr>
          <a:xfrm>
            <a:off x="801687" y="1625185"/>
            <a:ext cx="10718800" cy="12894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t>问题“分解”是指：</a:t>
            </a:r>
            <a:r>
              <a:rPr lang="zh-CN" altLang="en-US" dirty="0"/>
              <a:t>如果一个问题</a:t>
            </a:r>
            <a:r>
              <a:rPr lang="en-US" altLang="zh-CN" dirty="0"/>
              <a:t>P</a:t>
            </a:r>
            <a:r>
              <a:rPr lang="zh-CN" altLang="en-US" dirty="0"/>
              <a:t>可以规约为一组子问题</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 ，</a:t>
            </a:r>
            <a:r>
              <a:rPr lang="en-US" altLang="zh-CN" dirty="0"/>
              <a:t>…</a:t>
            </a:r>
            <a:r>
              <a:rPr lang="en-US" altLang="zh-CN" dirty="0" err="1"/>
              <a:t>P</a:t>
            </a:r>
            <a:r>
              <a:rPr lang="en-US" altLang="zh-CN" baseline="-25000" dirty="0" err="1"/>
              <a:t>n</a:t>
            </a:r>
            <a:r>
              <a:rPr lang="zh-CN" altLang="en-US" dirty="0"/>
              <a:t> ，只有当</a:t>
            </a:r>
            <a:r>
              <a:rPr lang="zh-CN" altLang="en-US" dirty="0">
                <a:solidFill>
                  <a:srgbClr val="FF0000"/>
                </a:solidFill>
              </a:rPr>
              <a:t>所有</a:t>
            </a:r>
            <a:r>
              <a:rPr lang="zh-CN" altLang="en-US" dirty="0"/>
              <a:t>子问题</a:t>
            </a:r>
            <a:r>
              <a:rPr lang="en-US" altLang="zh-CN" dirty="0"/>
              <a:t>P</a:t>
            </a:r>
            <a:r>
              <a:rPr lang="en-US" altLang="zh-CN" baseline="-25000" dirty="0"/>
              <a:t>i</a:t>
            </a:r>
            <a:r>
              <a:rPr lang="zh-CN" altLang="en-US" dirty="0"/>
              <a:t>都有解时原问题</a:t>
            </a:r>
            <a:r>
              <a:rPr lang="en-US" altLang="zh-CN" dirty="0"/>
              <a:t>P</a:t>
            </a:r>
            <a:r>
              <a:rPr lang="zh-CN" altLang="en-US" dirty="0"/>
              <a:t>才有解，</a:t>
            </a:r>
            <a:r>
              <a:rPr lang="zh-CN" altLang="en-US" dirty="0">
                <a:solidFill>
                  <a:srgbClr val="FF0000"/>
                </a:solidFill>
              </a:rPr>
              <a:t>任何一个子问题</a:t>
            </a:r>
            <a:r>
              <a:rPr lang="en-US" altLang="zh-CN" dirty="0">
                <a:solidFill>
                  <a:srgbClr val="FF0000"/>
                </a:solidFill>
              </a:rPr>
              <a:t>P</a:t>
            </a:r>
            <a:r>
              <a:rPr lang="en-US" altLang="zh-CN" baseline="-25000" dirty="0">
                <a:solidFill>
                  <a:srgbClr val="FF0000"/>
                </a:solidFill>
              </a:rPr>
              <a:t>i</a:t>
            </a:r>
            <a:r>
              <a:rPr lang="zh-CN" altLang="en-US" dirty="0">
                <a:solidFill>
                  <a:srgbClr val="FF0000"/>
                </a:solidFill>
              </a:rPr>
              <a:t>无解</a:t>
            </a:r>
            <a:r>
              <a:rPr lang="zh-CN" altLang="en-US" dirty="0"/>
              <a:t>都会导致原问题</a:t>
            </a:r>
            <a:r>
              <a:rPr lang="en-US" altLang="zh-CN" dirty="0"/>
              <a:t>P</a:t>
            </a:r>
            <a:r>
              <a:rPr lang="zh-CN" altLang="en-US" dirty="0"/>
              <a:t>无解，则称此种规约为问题的分解，即分解所得到的子问题的“与”与原问题</a:t>
            </a:r>
            <a:r>
              <a:rPr lang="en-US" altLang="zh-CN" dirty="0"/>
              <a:t>P</a:t>
            </a:r>
            <a:r>
              <a:rPr lang="zh-CN" altLang="en-US" dirty="0"/>
              <a:t>等价。</a:t>
            </a:r>
          </a:p>
        </p:txBody>
      </p:sp>
      <p:sp>
        <p:nvSpPr>
          <p:cNvPr id="9" name="文本框 8">
            <a:extLst>
              <a:ext uri="{FF2B5EF4-FFF2-40B4-BE49-F238E27FC236}">
                <a16:creationId xmlns:a16="http://schemas.microsoft.com/office/drawing/2014/main" id="{C4F29E9B-0949-427F-88D8-5A3826336215}"/>
              </a:ext>
            </a:extLst>
          </p:cNvPr>
          <p:cNvSpPr txBox="1"/>
          <p:nvPr/>
        </p:nvSpPr>
        <p:spPr>
          <a:xfrm>
            <a:off x="1133928" y="3140285"/>
            <a:ext cx="5955476" cy="369332"/>
          </a:xfrm>
          <a:prstGeom prst="rect">
            <a:avLst/>
          </a:prstGeom>
          <a:noFill/>
        </p:spPr>
        <p:txBody>
          <a:bodyPr wrap="none" rtlCol="0">
            <a:spAutoFit/>
          </a:bodyPr>
          <a:lstStyle/>
          <a:p>
            <a:r>
              <a:rPr lang="zh-CN" altLang="en-US" dirty="0"/>
              <a:t>把一个原问题</a:t>
            </a:r>
            <a:r>
              <a:rPr lang="zh-CN" altLang="en-US" dirty="0">
                <a:solidFill>
                  <a:srgbClr val="FF0000"/>
                </a:solidFill>
              </a:rPr>
              <a:t>分解</a:t>
            </a:r>
            <a:r>
              <a:rPr lang="zh-CN" altLang="en-US" dirty="0"/>
              <a:t>成若干个子问题可用一个</a:t>
            </a:r>
            <a:r>
              <a:rPr lang="zh-CN" altLang="en-US" dirty="0">
                <a:solidFill>
                  <a:srgbClr val="FF0000"/>
                </a:solidFill>
              </a:rPr>
              <a:t>与树</a:t>
            </a:r>
            <a:r>
              <a:rPr lang="zh-CN" altLang="en-US" dirty="0"/>
              <a:t>来表示：</a:t>
            </a:r>
          </a:p>
        </p:txBody>
      </p:sp>
      <p:graphicFrame>
        <p:nvGraphicFramePr>
          <p:cNvPr id="10" name="Object 5">
            <a:extLst>
              <a:ext uri="{FF2B5EF4-FFF2-40B4-BE49-F238E27FC236}">
                <a16:creationId xmlns:a16="http://schemas.microsoft.com/office/drawing/2014/main" id="{3A5B90AB-A94E-448E-8AE0-B1D162B26B85}"/>
              </a:ext>
            </a:extLst>
          </p:cNvPr>
          <p:cNvGraphicFramePr>
            <a:graphicFrameLocks noChangeAspect="1"/>
          </p:cNvGraphicFramePr>
          <p:nvPr>
            <p:extLst>
              <p:ext uri="{D42A27DB-BD31-4B8C-83A1-F6EECF244321}">
                <p14:modId xmlns:p14="http://schemas.microsoft.com/office/powerpoint/2010/main" val="3970400450"/>
              </p:ext>
            </p:extLst>
          </p:nvPr>
        </p:nvGraphicFramePr>
        <p:xfrm>
          <a:off x="2830286" y="3623842"/>
          <a:ext cx="5780313" cy="2478088"/>
        </p:xfrm>
        <a:graphic>
          <a:graphicData uri="http://schemas.openxmlformats.org/presentationml/2006/ole">
            <mc:AlternateContent xmlns:mc="http://schemas.openxmlformats.org/markup-compatibility/2006">
              <mc:Choice xmlns:v="urn:schemas-microsoft-com:vml" Requires="v">
                <p:oleObj spid="_x0000_s18821" r:id="rId3" imgW="1574925" imgH="1162658" progId="">
                  <p:embed/>
                </p:oleObj>
              </mc:Choice>
              <mc:Fallback>
                <p:oleObj r:id="rId3" imgW="1574925" imgH="1162658" progId="">
                  <p:embed/>
                  <p:pic>
                    <p:nvPicPr>
                      <p:cNvPr id="41990" name="Object 5">
                        <a:extLst>
                          <a:ext uri="{FF2B5EF4-FFF2-40B4-BE49-F238E27FC236}">
                            <a16:creationId xmlns:a16="http://schemas.microsoft.com/office/drawing/2014/main" id="{C956BBDA-6D41-45A1-8343-AD973DDEE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286" y="3623842"/>
                        <a:ext cx="5780313" cy="2478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8080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3AE7E-283E-4A8D-BAAD-498799C07567}"/>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问题规约法</a:t>
            </a:r>
            <a:endParaRPr lang="zh-CN" altLang="en-US" dirty="0"/>
          </a:p>
        </p:txBody>
      </p:sp>
      <p:sp>
        <p:nvSpPr>
          <p:cNvPr id="4" name="灯片编号占位符 3">
            <a:extLst>
              <a:ext uri="{FF2B5EF4-FFF2-40B4-BE49-F238E27FC236}">
                <a16:creationId xmlns:a16="http://schemas.microsoft.com/office/drawing/2014/main" id="{6AA317C0-7A0E-4374-8CB0-EF6AFA23CF07}"/>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6" name="文本框 5">
            <a:extLst>
              <a:ext uri="{FF2B5EF4-FFF2-40B4-BE49-F238E27FC236}">
                <a16:creationId xmlns:a16="http://schemas.microsoft.com/office/drawing/2014/main" id="{E6AE32FE-107D-4EE4-8D93-93328B9662F2}"/>
              </a:ext>
            </a:extLst>
          </p:cNvPr>
          <p:cNvSpPr txBox="1"/>
          <p:nvPr/>
        </p:nvSpPr>
        <p:spPr>
          <a:xfrm>
            <a:off x="669924" y="1117600"/>
            <a:ext cx="3025776"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4) </a:t>
            </a:r>
            <a:r>
              <a:rPr lang="zh-CN" altLang="en-US" b="1" dirty="0">
                <a:effectLst>
                  <a:outerShdw blurRad="38100" dist="38100" dir="2700000" algn="tl">
                    <a:srgbClr val="000000">
                      <a:alpha val="43137"/>
                    </a:srgbClr>
                  </a:outerShdw>
                </a:effectLst>
              </a:rPr>
              <a:t>与</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或树的相关概念</a:t>
            </a:r>
          </a:p>
        </p:txBody>
      </p:sp>
      <p:sp>
        <p:nvSpPr>
          <p:cNvPr id="9" name="文本框 8">
            <a:extLst>
              <a:ext uri="{FF2B5EF4-FFF2-40B4-BE49-F238E27FC236}">
                <a16:creationId xmlns:a16="http://schemas.microsoft.com/office/drawing/2014/main" id="{C4F29E9B-0949-427F-88D8-5A3826336215}"/>
              </a:ext>
            </a:extLst>
          </p:cNvPr>
          <p:cNvSpPr txBox="1"/>
          <p:nvPr/>
        </p:nvSpPr>
        <p:spPr>
          <a:xfrm>
            <a:off x="978723" y="1686222"/>
            <a:ext cx="10802957" cy="369332"/>
          </a:xfrm>
          <a:prstGeom prst="rect">
            <a:avLst/>
          </a:prstGeom>
          <a:noFill/>
        </p:spPr>
        <p:txBody>
          <a:bodyPr wrap="none" rtlCol="0">
            <a:spAutoFit/>
          </a:bodyPr>
          <a:lstStyle/>
          <a:p>
            <a:r>
              <a:rPr lang="zh-CN" altLang="en-US" dirty="0"/>
              <a:t>把一个问题及要通过</a:t>
            </a:r>
            <a:r>
              <a:rPr lang="zh-CN" altLang="en-US" dirty="0">
                <a:solidFill>
                  <a:srgbClr val="FF0000"/>
                </a:solidFill>
              </a:rPr>
              <a:t>分解，</a:t>
            </a:r>
            <a:r>
              <a:rPr lang="zh-CN" altLang="en-US" dirty="0"/>
              <a:t>又需要通过</a:t>
            </a:r>
            <a:r>
              <a:rPr lang="zh-CN" altLang="en-US" dirty="0">
                <a:solidFill>
                  <a:srgbClr val="FF0000"/>
                </a:solidFill>
              </a:rPr>
              <a:t>变换</a:t>
            </a:r>
            <a:r>
              <a:rPr lang="zh-CN" altLang="en-US" dirty="0"/>
              <a:t>才能得到其本原问题，其规约过程可以用一个</a:t>
            </a:r>
            <a:r>
              <a:rPr lang="zh-CN" altLang="en-US" dirty="0">
                <a:solidFill>
                  <a:srgbClr val="FF0000"/>
                </a:solidFill>
              </a:rPr>
              <a:t>与</a:t>
            </a:r>
            <a:r>
              <a:rPr lang="en-US" altLang="zh-CN" dirty="0">
                <a:solidFill>
                  <a:srgbClr val="FF0000"/>
                </a:solidFill>
              </a:rPr>
              <a:t>/</a:t>
            </a:r>
            <a:r>
              <a:rPr lang="zh-CN" altLang="en-US" dirty="0">
                <a:solidFill>
                  <a:srgbClr val="FF0000"/>
                </a:solidFill>
              </a:rPr>
              <a:t>或树</a:t>
            </a:r>
            <a:r>
              <a:rPr lang="zh-CN" altLang="en-US" dirty="0"/>
              <a:t>来表示：</a:t>
            </a:r>
          </a:p>
        </p:txBody>
      </p:sp>
      <p:pic>
        <p:nvPicPr>
          <p:cNvPr id="3" name="图片 2">
            <a:extLst>
              <a:ext uri="{FF2B5EF4-FFF2-40B4-BE49-F238E27FC236}">
                <a16:creationId xmlns:a16="http://schemas.microsoft.com/office/drawing/2014/main" id="{969F8CF8-172F-4764-9DD0-E81F81F66A13}"/>
              </a:ext>
            </a:extLst>
          </p:cNvPr>
          <p:cNvPicPr>
            <a:picLocks noChangeAspect="1"/>
          </p:cNvPicPr>
          <p:nvPr/>
        </p:nvPicPr>
        <p:blipFill>
          <a:blip r:embed="rId2"/>
          <a:stretch>
            <a:fillRect/>
          </a:stretch>
        </p:blipFill>
        <p:spPr>
          <a:xfrm>
            <a:off x="6667500" y="2775262"/>
            <a:ext cx="3594100" cy="2745493"/>
          </a:xfrm>
          <a:prstGeom prst="rect">
            <a:avLst/>
          </a:prstGeom>
        </p:spPr>
      </p:pic>
    </p:spTree>
    <p:extLst>
      <p:ext uri="{BB962C8B-B14F-4D97-AF65-F5344CB8AC3E}">
        <p14:creationId xmlns:p14="http://schemas.microsoft.com/office/powerpoint/2010/main" val="185498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latin typeface="+mn-lt"/>
                    <a:ea typeface="+mn-ea"/>
                    <a:sym typeface="+mn-lt"/>
                  </a:rPr>
                  <a:t>搜索策略的基本概念</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状态空间搜索</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博弈树的启发式搜索</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小结</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3AE7E-283E-4A8D-BAAD-498799C07567}"/>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问题规约例子</a:t>
            </a:r>
            <a:endParaRPr lang="zh-CN" altLang="en-US" dirty="0"/>
          </a:p>
        </p:txBody>
      </p:sp>
      <p:sp>
        <p:nvSpPr>
          <p:cNvPr id="4" name="灯片编号占位符 3">
            <a:extLst>
              <a:ext uri="{FF2B5EF4-FFF2-40B4-BE49-F238E27FC236}">
                <a16:creationId xmlns:a16="http://schemas.microsoft.com/office/drawing/2014/main" id="{6AA317C0-7A0E-4374-8CB0-EF6AFA23CF07}"/>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7" name="Rectangle 4">
            <a:extLst>
              <a:ext uri="{FF2B5EF4-FFF2-40B4-BE49-F238E27FC236}">
                <a16:creationId xmlns:a16="http://schemas.microsoft.com/office/drawing/2014/main" id="{1D35FB55-B69B-4290-8F05-D270F750FB8A}"/>
              </a:ext>
            </a:extLst>
          </p:cNvPr>
          <p:cNvSpPr>
            <a:spLocks noChangeArrowheads="1"/>
          </p:cNvSpPr>
          <p:nvPr/>
        </p:nvSpPr>
        <p:spPr bwMode="auto">
          <a:xfrm>
            <a:off x="796131" y="1830777"/>
            <a:ext cx="5716431" cy="336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可解节点</a:t>
            </a:r>
            <a:r>
              <a:rPr lang="zh-CN" altLang="en-US" sz="1800" dirty="0">
                <a:latin typeface="微软雅黑" panose="020B0503020204020204" pitchFamily="34" charset="-122"/>
                <a:ea typeface="微软雅黑" panose="020B0503020204020204" pitchFamily="34" charset="-122"/>
              </a:rPr>
              <a:t>的一般定义 ：</a:t>
            </a:r>
          </a:p>
          <a:p>
            <a:pPr eaLnBrk="1" hangingPunct="1">
              <a:lnSpc>
                <a:spcPct val="150000"/>
              </a:lnSpc>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终叶节点是可解节点</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因为它们与本原问题相关连</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p>
          <a:p>
            <a:pPr eaLnBrk="1" hangingPunct="1">
              <a:lnSpc>
                <a:spcPct val="150000"/>
              </a:lnSpc>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如果某个非终叶节点含有</a:t>
            </a:r>
            <a:r>
              <a:rPr lang="zh-CN" altLang="en-US" sz="1800" dirty="0">
                <a:solidFill>
                  <a:srgbClr val="F44212"/>
                </a:solidFill>
                <a:latin typeface="微软雅黑" panose="020B0503020204020204" pitchFamily="34" charset="-122"/>
                <a:ea typeface="微软雅黑" panose="020B0503020204020204" pitchFamily="34" charset="-122"/>
              </a:rPr>
              <a:t>或</a:t>
            </a:r>
            <a:r>
              <a:rPr lang="zh-CN" altLang="en-US" sz="1800" dirty="0">
                <a:latin typeface="微软雅黑" panose="020B0503020204020204" pitchFamily="34" charset="-122"/>
                <a:ea typeface="微软雅黑" panose="020B0503020204020204" pitchFamily="34" charset="-122"/>
              </a:rPr>
              <a:t>后继节点，那么只要当其后继节点</a:t>
            </a:r>
            <a:r>
              <a:rPr lang="zh-CN" altLang="en-US" sz="1800" dirty="0">
                <a:solidFill>
                  <a:srgbClr val="F44212"/>
                </a:solidFill>
                <a:latin typeface="微软雅黑" panose="020B0503020204020204" pitchFamily="34" charset="-122"/>
                <a:ea typeface="微软雅黑" panose="020B0503020204020204" pitchFamily="34" charset="-122"/>
              </a:rPr>
              <a:t>至少有一个</a:t>
            </a:r>
            <a:r>
              <a:rPr lang="zh-CN" altLang="en-US" sz="1800" dirty="0">
                <a:latin typeface="微软雅黑" panose="020B0503020204020204" pitchFamily="34" charset="-122"/>
                <a:ea typeface="微软雅黑" panose="020B0503020204020204" pitchFamily="34" charset="-122"/>
              </a:rPr>
              <a:t>是可解的时，此非终叶节点才是可解的。</a:t>
            </a:r>
          </a:p>
          <a:p>
            <a:pPr eaLnBrk="1" hangingPunct="1">
              <a:lnSpc>
                <a:spcPct val="150000"/>
              </a:lnSpc>
              <a:buFontTx/>
              <a:buAutoNum type="arabicParenBoth" startAt="3"/>
            </a:pPr>
            <a:r>
              <a:rPr lang="zh-CN" altLang="en-US" sz="1800" dirty="0">
                <a:latin typeface="微软雅黑" panose="020B0503020204020204" pitchFamily="34" charset="-122"/>
                <a:ea typeface="微软雅黑" panose="020B0503020204020204" pitchFamily="34" charset="-122"/>
              </a:rPr>
              <a:t>  如果某个非终叶节点含有</a:t>
            </a:r>
            <a:r>
              <a:rPr lang="zh-CN" altLang="en-US" sz="1800" dirty="0">
                <a:solidFill>
                  <a:srgbClr val="F44212"/>
                </a:solidFill>
                <a:latin typeface="微软雅黑" panose="020B0503020204020204" pitchFamily="34" charset="-122"/>
                <a:ea typeface="微软雅黑" panose="020B0503020204020204" pitchFamily="34" charset="-122"/>
              </a:rPr>
              <a:t>与</a:t>
            </a:r>
            <a:r>
              <a:rPr lang="zh-CN" altLang="en-US" sz="1800" dirty="0">
                <a:latin typeface="微软雅黑" panose="020B0503020204020204" pitchFamily="34" charset="-122"/>
                <a:ea typeface="微软雅黑" panose="020B0503020204020204" pitchFamily="34" charset="-122"/>
              </a:rPr>
              <a:t>后继节点，那么只有当其后继节点</a:t>
            </a:r>
            <a:r>
              <a:rPr lang="zh-CN" altLang="en-US" sz="1800" dirty="0">
                <a:solidFill>
                  <a:srgbClr val="F44212"/>
                </a:solidFill>
                <a:latin typeface="微软雅黑" panose="020B0503020204020204" pitchFamily="34" charset="-122"/>
                <a:ea typeface="微软雅黑" panose="020B0503020204020204" pitchFamily="34" charset="-122"/>
              </a:rPr>
              <a:t>全部</a:t>
            </a:r>
            <a:r>
              <a:rPr lang="zh-CN" altLang="en-US" sz="1800" dirty="0">
                <a:latin typeface="微软雅黑" panose="020B0503020204020204" pitchFamily="34" charset="-122"/>
                <a:ea typeface="微软雅黑" panose="020B0503020204020204" pitchFamily="34" charset="-122"/>
              </a:rPr>
              <a:t>为可解时，此非终叶节点才是可解的。</a:t>
            </a:r>
          </a:p>
        </p:txBody>
      </p:sp>
      <p:sp>
        <p:nvSpPr>
          <p:cNvPr id="10" name="Rectangle 5">
            <a:extLst>
              <a:ext uri="{FF2B5EF4-FFF2-40B4-BE49-F238E27FC236}">
                <a16:creationId xmlns:a16="http://schemas.microsoft.com/office/drawing/2014/main" id="{094D5D26-EF9E-4071-AFED-02DF91674F43}"/>
              </a:ext>
            </a:extLst>
          </p:cNvPr>
          <p:cNvSpPr>
            <a:spLocks noChangeArrowheads="1"/>
          </p:cNvSpPr>
          <p:nvPr/>
        </p:nvSpPr>
        <p:spPr bwMode="auto">
          <a:xfrm>
            <a:off x="7873021" y="5720145"/>
            <a:ext cx="1159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图  解树</a:t>
            </a:r>
            <a:r>
              <a:rPr lang="zh-CN" altLang="en-US" sz="1800" dirty="0"/>
              <a:t> </a:t>
            </a:r>
          </a:p>
        </p:txBody>
      </p:sp>
      <p:sp>
        <p:nvSpPr>
          <p:cNvPr id="11" name="Rectangle 6">
            <a:extLst>
              <a:ext uri="{FF2B5EF4-FFF2-40B4-BE49-F238E27FC236}">
                <a16:creationId xmlns:a16="http://schemas.microsoft.com/office/drawing/2014/main" id="{0C476E22-F4AA-480E-AC3C-3F91AB556C40}"/>
              </a:ext>
            </a:extLst>
          </p:cNvPr>
          <p:cNvSpPr>
            <a:spLocks noChangeArrowheads="1"/>
          </p:cNvSpPr>
          <p:nvPr/>
        </p:nvSpPr>
        <p:spPr bwMode="auto">
          <a:xfrm>
            <a:off x="3554592" y="6121406"/>
            <a:ext cx="7791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       </a:t>
            </a:r>
            <a:r>
              <a:rPr lang="zh-CN" altLang="en-US" sz="1600" dirty="0"/>
              <a:t>图中，终叶节点用字母</a:t>
            </a:r>
            <a:r>
              <a:rPr lang="en-US" altLang="zh-CN" sz="1600" dirty="0"/>
              <a:t>t</a:t>
            </a:r>
            <a:r>
              <a:rPr lang="zh-CN" altLang="en-US" sz="1600" dirty="0"/>
              <a:t>表示，有解节点用小原点表示，而解图用红线分支表示。</a:t>
            </a:r>
          </a:p>
        </p:txBody>
      </p:sp>
      <p:sp>
        <p:nvSpPr>
          <p:cNvPr id="5" name="矩形 4">
            <a:extLst>
              <a:ext uri="{FF2B5EF4-FFF2-40B4-BE49-F238E27FC236}">
                <a16:creationId xmlns:a16="http://schemas.microsoft.com/office/drawing/2014/main" id="{E8ABCDA9-CD5A-4C08-A6A6-736829FC19D5}"/>
              </a:ext>
            </a:extLst>
          </p:cNvPr>
          <p:cNvSpPr/>
          <p:nvPr/>
        </p:nvSpPr>
        <p:spPr>
          <a:xfrm>
            <a:off x="669924" y="1201794"/>
            <a:ext cx="995785" cy="400110"/>
          </a:xfrm>
          <a:prstGeom prst="rect">
            <a:avLst/>
          </a:prstGeom>
        </p:spPr>
        <p:txBody>
          <a:bodyPr wrap="none">
            <a:spAutoFit/>
          </a:bodyPr>
          <a:lstStyle/>
          <a:p>
            <a:r>
              <a:rPr lang="en-US" altLang="zh-CN" sz="2000" b="1" dirty="0">
                <a:effectLst>
                  <a:outerShdw blurRad="38100" dist="38100" dir="2700000" algn="tl">
                    <a:srgbClr val="000000">
                      <a:alpha val="43137"/>
                    </a:srgbClr>
                  </a:outerShdw>
                </a:effectLst>
              </a:rPr>
              <a:t>5) </a:t>
            </a:r>
            <a:r>
              <a:rPr lang="zh-CN" altLang="en-US" sz="2000" b="1" dirty="0">
                <a:effectLst>
                  <a:outerShdw blurRad="38100" dist="38100" dir="2700000" algn="tl">
                    <a:srgbClr val="000000">
                      <a:alpha val="43137"/>
                    </a:srgbClr>
                  </a:outerShdw>
                </a:effectLst>
              </a:rPr>
              <a:t>解树</a:t>
            </a:r>
          </a:p>
        </p:txBody>
      </p:sp>
      <p:grpSp>
        <p:nvGrpSpPr>
          <p:cNvPr id="122" name="组合 121">
            <a:extLst>
              <a:ext uri="{FF2B5EF4-FFF2-40B4-BE49-F238E27FC236}">
                <a16:creationId xmlns:a16="http://schemas.microsoft.com/office/drawing/2014/main" id="{62DCC9A7-AF73-4604-94CC-2ED57C249D14}"/>
              </a:ext>
            </a:extLst>
          </p:cNvPr>
          <p:cNvGrpSpPr/>
          <p:nvPr/>
        </p:nvGrpSpPr>
        <p:grpSpPr>
          <a:xfrm>
            <a:off x="7097714" y="1201794"/>
            <a:ext cx="3924101" cy="4286893"/>
            <a:chOff x="5605948" y="1103801"/>
            <a:chExt cx="3924101" cy="4286893"/>
          </a:xfrm>
        </p:grpSpPr>
        <p:cxnSp>
          <p:nvCxnSpPr>
            <p:cNvPr id="6" name="直接箭头连接符 5">
              <a:extLst>
                <a:ext uri="{FF2B5EF4-FFF2-40B4-BE49-F238E27FC236}">
                  <a16:creationId xmlns:a16="http://schemas.microsoft.com/office/drawing/2014/main" id="{460BB632-210F-4A75-B5BA-BA51673A9B78}"/>
                </a:ext>
              </a:extLst>
            </p:cNvPr>
            <p:cNvCxnSpPr>
              <a:cxnSpLocks/>
              <a:stCxn id="47" idx="3"/>
              <a:endCxn id="49" idx="7"/>
            </p:cNvCxnSpPr>
            <p:nvPr/>
          </p:nvCxnSpPr>
          <p:spPr>
            <a:xfrm flipH="1">
              <a:off x="6581550" y="1427177"/>
              <a:ext cx="579390" cy="743765"/>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295EC831-B693-4D31-9247-0ED5240D92CA}"/>
                </a:ext>
              </a:extLst>
            </p:cNvPr>
            <p:cNvCxnSpPr>
              <a:cxnSpLocks/>
              <a:stCxn id="47" idx="5"/>
              <a:endCxn id="48" idx="1"/>
            </p:cNvCxnSpPr>
            <p:nvPr/>
          </p:nvCxnSpPr>
          <p:spPr>
            <a:xfrm>
              <a:off x="7326870" y="1427177"/>
              <a:ext cx="806352" cy="7311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6F84A54D-C6F0-46D0-8EA1-07C30ADF7B07}"/>
                </a:ext>
              </a:extLst>
            </p:cNvPr>
            <p:cNvCxnSpPr>
              <a:cxnSpLocks/>
              <a:stCxn id="49" idx="4"/>
              <a:endCxn id="57" idx="1"/>
            </p:cNvCxnSpPr>
            <p:nvPr/>
          </p:nvCxnSpPr>
          <p:spPr>
            <a:xfrm>
              <a:off x="6498585" y="2371237"/>
              <a:ext cx="189089" cy="758264"/>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00760D07-9A7E-4309-928F-6AC48C208301}"/>
                </a:ext>
              </a:extLst>
            </p:cNvPr>
            <p:cNvCxnSpPr>
              <a:cxnSpLocks/>
              <a:stCxn id="57" idx="3"/>
              <a:endCxn id="58" idx="7"/>
            </p:cNvCxnSpPr>
            <p:nvPr/>
          </p:nvCxnSpPr>
          <p:spPr>
            <a:xfrm flipH="1">
              <a:off x="6200298" y="3295431"/>
              <a:ext cx="487376" cy="773025"/>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9D1877DE-1580-4C35-AA81-C2AD789C997F}"/>
                </a:ext>
              </a:extLst>
            </p:cNvPr>
            <p:cNvCxnSpPr>
              <a:cxnSpLocks/>
              <a:stCxn id="48" idx="4"/>
              <a:endCxn id="54" idx="0"/>
            </p:cNvCxnSpPr>
            <p:nvPr/>
          </p:nvCxnSpPr>
          <p:spPr>
            <a:xfrm flipH="1">
              <a:off x="7829057" y="2358668"/>
              <a:ext cx="387130" cy="635323"/>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a:extLst>
                <a:ext uri="{FF2B5EF4-FFF2-40B4-BE49-F238E27FC236}">
                  <a16:creationId xmlns:a16="http://schemas.microsoft.com/office/drawing/2014/main" id="{13E7E0B2-6D14-4EEB-8028-4908B8A278CF}"/>
                </a:ext>
              </a:extLst>
            </p:cNvPr>
            <p:cNvCxnSpPr>
              <a:cxnSpLocks/>
              <a:stCxn id="54" idx="5"/>
              <a:endCxn id="55" idx="1"/>
            </p:cNvCxnSpPr>
            <p:nvPr/>
          </p:nvCxnSpPr>
          <p:spPr>
            <a:xfrm>
              <a:off x="7912022" y="3194286"/>
              <a:ext cx="776638" cy="829204"/>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0528FCC5-8F2D-4799-8F87-E00EAFFAD4B8}"/>
                </a:ext>
              </a:extLst>
            </p:cNvPr>
            <p:cNvCxnSpPr>
              <a:cxnSpLocks/>
              <a:stCxn id="49" idx="3"/>
              <a:endCxn id="65" idx="7"/>
            </p:cNvCxnSpPr>
            <p:nvPr/>
          </p:nvCxnSpPr>
          <p:spPr>
            <a:xfrm flipH="1">
              <a:off x="5806243" y="2336872"/>
              <a:ext cx="609377" cy="808814"/>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a:extLst>
                <a:ext uri="{FF2B5EF4-FFF2-40B4-BE49-F238E27FC236}">
                  <a16:creationId xmlns:a16="http://schemas.microsoft.com/office/drawing/2014/main" id="{ADBC55C1-4158-41D4-BDE0-1DA465128E9C}"/>
                </a:ext>
              </a:extLst>
            </p:cNvPr>
            <p:cNvCxnSpPr>
              <a:cxnSpLocks/>
              <a:stCxn id="57" idx="5"/>
              <a:endCxn id="66" idx="0"/>
            </p:cNvCxnSpPr>
            <p:nvPr/>
          </p:nvCxnSpPr>
          <p:spPr>
            <a:xfrm>
              <a:off x="6853604" y="3295431"/>
              <a:ext cx="190006" cy="85599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a16="http://schemas.microsoft.com/office/drawing/2014/main" id="{207EDB7E-269A-45E8-A149-A71FDC927496}"/>
                </a:ext>
              </a:extLst>
            </p:cNvPr>
            <p:cNvCxnSpPr>
              <a:cxnSpLocks/>
              <a:stCxn id="66" idx="5"/>
            </p:cNvCxnSpPr>
            <p:nvPr/>
          </p:nvCxnSpPr>
          <p:spPr>
            <a:xfrm>
              <a:off x="7126575" y="4351716"/>
              <a:ext cx="321009" cy="99862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a:extLst>
                <a:ext uri="{FF2B5EF4-FFF2-40B4-BE49-F238E27FC236}">
                  <a16:creationId xmlns:a16="http://schemas.microsoft.com/office/drawing/2014/main" id="{39B6243D-E78C-4CC3-AA3B-134E54C5ABD4}"/>
                </a:ext>
              </a:extLst>
            </p:cNvPr>
            <p:cNvCxnSpPr>
              <a:cxnSpLocks/>
              <a:stCxn id="66" idx="3"/>
            </p:cNvCxnSpPr>
            <p:nvPr/>
          </p:nvCxnSpPr>
          <p:spPr>
            <a:xfrm flipH="1">
              <a:off x="6578862" y="4351716"/>
              <a:ext cx="381783" cy="103897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9ECDFEED-BBF6-4220-8236-C365E2F508BC}"/>
                </a:ext>
              </a:extLst>
            </p:cNvPr>
            <p:cNvCxnSpPr>
              <a:cxnSpLocks/>
              <a:stCxn id="54" idx="4"/>
              <a:endCxn id="67" idx="0"/>
            </p:cNvCxnSpPr>
            <p:nvPr/>
          </p:nvCxnSpPr>
          <p:spPr>
            <a:xfrm>
              <a:off x="7829057" y="3228651"/>
              <a:ext cx="95553" cy="990524"/>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207BF7CA-E0C3-495D-AD9B-0B6D0FD3F4C1}"/>
                </a:ext>
              </a:extLst>
            </p:cNvPr>
            <p:cNvCxnSpPr>
              <a:cxnSpLocks/>
              <a:stCxn id="48" idx="5"/>
              <a:endCxn id="56" idx="1"/>
            </p:cNvCxnSpPr>
            <p:nvPr/>
          </p:nvCxnSpPr>
          <p:spPr>
            <a:xfrm>
              <a:off x="8299152" y="2324303"/>
              <a:ext cx="707164" cy="658231"/>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7" name="椭圆 46">
              <a:extLst>
                <a:ext uri="{FF2B5EF4-FFF2-40B4-BE49-F238E27FC236}">
                  <a16:creationId xmlns:a16="http://schemas.microsoft.com/office/drawing/2014/main" id="{BC90DD2F-EB6E-470A-8F3D-F524E98F465E}"/>
                </a:ext>
              </a:extLst>
            </p:cNvPr>
            <p:cNvSpPr/>
            <p:nvPr/>
          </p:nvSpPr>
          <p:spPr>
            <a:xfrm>
              <a:off x="7126575" y="1226882"/>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EDC5568-416D-48E2-A6F6-DEF9392A9733}"/>
                </a:ext>
              </a:extLst>
            </p:cNvPr>
            <p:cNvSpPr/>
            <p:nvPr/>
          </p:nvSpPr>
          <p:spPr>
            <a:xfrm>
              <a:off x="8098857" y="2124008"/>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DEDD54FC-806B-4E61-9F6B-F7DB43FD31FB}"/>
                </a:ext>
              </a:extLst>
            </p:cNvPr>
            <p:cNvSpPr/>
            <p:nvPr/>
          </p:nvSpPr>
          <p:spPr>
            <a:xfrm>
              <a:off x="6381255" y="2136577"/>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CD4C782F-0A9C-4927-8474-3B462AD2FCDC}"/>
                </a:ext>
              </a:extLst>
            </p:cNvPr>
            <p:cNvSpPr/>
            <p:nvPr/>
          </p:nvSpPr>
          <p:spPr>
            <a:xfrm>
              <a:off x="7711727" y="2993991"/>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FD118CF-5372-4273-9D47-2D97A24FEEB3}"/>
                </a:ext>
              </a:extLst>
            </p:cNvPr>
            <p:cNvSpPr/>
            <p:nvPr/>
          </p:nvSpPr>
          <p:spPr>
            <a:xfrm>
              <a:off x="8654295" y="3989125"/>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7EB9D3BE-08AB-4EE9-8917-1AE9CAFA9CDA}"/>
                </a:ext>
              </a:extLst>
            </p:cNvPr>
            <p:cNvSpPr/>
            <p:nvPr/>
          </p:nvSpPr>
          <p:spPr>
            <a:xfrm>
              <a:off x="8971951" y="2948169"/>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74A5C4B-B56D-4E1C-9C6F-336FD04B048A}"/>
                </a:ext>
              </a:extLst>
            </p:cNvPr>
            <p:cNvSpPr/>
            <p:nvPr/>
          </p:nvSpPr>
          <p:spPr>
            <a:xfrm>
              <a:off x="6653309" y="3095136"/>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576F1D7A-DAF4-4AF4-8D9B-75B37128A7DB}"/>
                </a:ext>
              </a:extLst>
            </p:cNvPr>
            <p:cNvSpPr/>
            <p:nvPr/>
          </p:nvSpPr>
          <p:spPr>
            <a:xfrm>
              <a:off x="6000003" y="4034091"/>
              <a:ext cx="234660" cy="234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EDF12AEC-DB74-43CF-9046-353403A8BDC4}"/>
                </a:ext>
              </a:extLst>
            </p:cNvPr>
            <p:cNvSpPr/>
            <p:nvPr/>
          </p:nvSpPr>
          <p:spPr>
            <a:xfrm>
              <a:off x="5605948" y="3111321"/>
              <a:ext cx="234660" cy="2346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34EF9270-4BE4-4DD4-BC29-4DE161F86021}"/>
                </a:ext>
              </a:extLst>
            </p:cNvPr>
            <p:cNvSpPr/>
            <p:nvPr/>
          </p:nvSpPr>
          <p:spPr>
            <a:xfrm>
              <a:off x="6926280" y="4151421"/>
              <a:ext cx="234660" cy="2346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A518CF03-7E0C-4AA6-9154-34261CDB9ADE}"/>
                </a:ext>
              </a:extLst>
            </p:cNvPr>
            <p:cNvSpPr/>
            <p:nvPr/>
          </p:nvSpPr>
          <p:spPr>
            <a:xfrm>
              <a:off x="7807280" y="4219175"/>
              <a:ext cx="234660" cy="2346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弧形 107">
              <a:extLst>
                <a:ext uri="{FF2B5EF4-FFF2-40B4-BE49-F238E27FC236}">
                  <a16:creationId xmlns:a16="http://schemas.microsoft.com/office/drawing/2014/main" id="{C5FB3A83-0498-442C-A3F8-B007E37DD36D}"/>
                </a:ext>
              </a:extLst>
            </p:cNvPr>
            <p:cNvSpPr/>
            <p:nvPr/>
          </p:nvSpPr>
          <p:spPr>
            <a:xfrm rot="5596474">
              <a:off x="7039974" y="1338902"/>
              <a:ext cx="401921" cy="373020"/>
            </a:xfrm>
            <a:prstGeom prst="arc">
              <a:avLst>
                <a:gd name="adj1" fmla="val 16200000"/>
                <a:gd name="adj2" fmla="val 4545317"/>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09" name="弧形 108">
              <a:extLst>
                <a:ext uri="{FF2B5EF4-FFF2-40B4-BE49-F238E27FC236}">
                  <a16:creationId xmlns:a16="http://schemas.microsoft.com/office/drawing/2014/main" id="{F1BDF5B3-8CA8-4910-8261-26C11951110C}"/>
                </a:ext>
              </a:extLst>
            </p:cNvPr>
            <p:cNvSpPr/>
            <p:nvPr/>
          </p:nvSpPr>
          <p:spPr>
            <a:xfrm rot="5596474">
              <a:off x="6912222" y="4414486"/>
              <a:ext cx="222459" cy="387461"/>
            </a:xfrm>
            <a:prstGeom prst="arc">
              <a:avLst>
                <a:gd name="adj1" fmla="val 16200000"/>
                <a:gd name="adj2" fmla="val 4545317"/>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0" name="弧形 109">
              <a:extLst>
                <a:ext uri="{FF2B5EF4-FFF2-40B4-BE49-F238E27FC236}">
                  <a16:creationId xmlns:a16="http://schemas.microsoft.com/office/drawing/2014/main" id="{121F440B-EF5B-4FB7-A5E4-CFE06E8AFAF7}"/>
                </a:ext>
              </a:extLst>
            </p:cNvPr>
            <p:cNvSpPr/>
            <p:nvPr/>
          </p:nvSpPr>
          <p:spPr>
            <a:xfrm rot="5596474">
              <a:off x="8177261" y="2372982"/>
              <a:ext cx="278146" cy="387461"/>
            </a:xfrm>
            <a:prstGeom prst="arc">
              <a:avLst>
                <a:gd name="adj1" fmla="val 16200000"/>
                <a:gd name="adj2" fmla="val 4545317"/>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3" name="文本框 112">
              <a:extLst>
                <a:ext uri="{FF2B5EF4-FFF2-40B4-BE49-F238E27FC236}">
                  <a16:creationId xmlns:a16="http://schemas.microsoft.com/office/drawing/2014/main" id="{2E11EBC3-06C1-4030-BA96-339DDB7E648B}"/>
                </a:ext>
              </a:extLst>
            </p:cNvPr>
            <p:cNvSpPr txBox="1"/>
            <p:nvPr/>
          </p:nvSpPr>
          <p:spPr>
            <a:xfrm>
              <a:off x="7496915" y="1103801"/>
              <a:ext cx="545025" cy="400110"/>
            </a:xfrm>
            <a:prstGeom prst="rect">
              <a:avLst/>
            </a:prstGeom>
            <a:noFill/>
          </p:spPr>
          <p:txBody>
            <a:bodyPr wrap="square" rtlCol="0">
              <a:spAutoFit/>
            </a:bodyPr>
            <a:lstStyle/>
            <a:p>
              <a:r>
                <a:rPr lang="en-US" altLang="zh-CN" sz="2000" dirty="0">
                  <a:solidFill>
                    <a:srgbClr val="FF0000"/>
                  </a:solidFill>
                </a:rPr>
                <a:t>P</a:t>
              </a:r>
              <a:endParaRPr lang="zh-CN" altLang="en-US" sz="2000" dirty="0">
                <a:solidFill>
                  <a:srgbClr val="FF0000"/>
                </a:solidFill>
              </a:endParaRPr>
            </a:p>
          </p:txBody>
        </p:sp>
        <p:sp>
          <p:nvSpPr>
            <p:cNvPr id="115" name="文本框 114">
              <a:extLst>
                <a:ext uri="{FF2B5EF4-FFF2-40B4-BE49-F238E27FC236}">
                  <a16:creationId xmlns:a16="http://schemas.microsoft.com/office/drawing/2014/main" id="{B1096B3D-D165-4B82-BC24-2E7C5730A40E}"/>
                </a:ext>
              </a:extLst>
            </p:cNvPr>
            <p:cNvSpPr txBox="1"/>
            <p:nvPr/>
          </p:nvSpPr>
          <p:spPr>
            <a:xfrm>
              <a:off x="5613004" y="4115309"/>
              <a:ext cx="345801" cy="400110"/>
            </a:xfrm>
            <a:prstGeom prst="rect">
              <a:avLst/>
            </a:prstGeom>
            <a:noFill/>
          </p:spPr>
          <p:txBody>
            <a:bodyPr wrap="square" rtlCol="0">
              <a:spAutoFit/>
            </a:bodyPr>
            <a:lstStyle/>
            <a:p>
              <a:r>
                <a:rPr lang="en-US" altLang="zh-CN" sz="2000" dirty="0">
                  <a:solidFill>
                    <a:srgbClr val="FF0000"/>
                  </a:solidFill>
                </a:rPr>
                <a:t>t</a:t>
              </a:r>
              <a:endParaRPr lang="zh-CN" altLang="en-US" sz="2000" dirty="0">
                <a:solidFill>
                  <a:srgbClr val="FF0000"/>
                </a:solidFill>
              </a:endParaRPr>
            </a:p>
          </p:txBody>
        </p:sp>
        <p:sp>
          <p:nvSpPr>
            <p:cNvPr id="116" name="文本框 115">
              <a:extLst>
                <a:ext uri="{FF2B5EF4-FFF2-40B4-BE49-F238E27FC236}">
                  <a16:creationId xmlns:a16="http://schemas.microsoft.com/office/drawing/2014/main" id="{FD184854-E998-43EF-B59E-FCA86C45031A}"/>
                </a:ext>
              </a:extLst>
            </p:cNvPr>
            <p:cNvSpPr txBox="1"/>
            <p:nvPr/>
          </p:nvSpPr>
          <p:spPr>
            <a:xfrm>
              <a:off x="8987380" y="4061450"/>
              <a:ext cx="345801" cy="461665"/>
            </a:xfrm>
            <a:prstGeom prst="rect">
              <a:avLst/>
            </a:prstGeom>
            <a:noFill/>
          </p:spPr>
          <p:txBody>
            <a:bodyPr wrap="square" rtlCol="0">
              <a:spAutoFit/>
            </a:bodyPr>
            <a:lstStyle/>
            <a:p>
              <a:r>
                <a:rPr lang="en-US" altLang="zh-CN" sz="2400" dirty="0">
                  <a:solidFill>
                    <a:srgbClr val="FF0000"/>
                  </a:solidFill>
                </a:rPr>
                <a:t>t</a:t>
              </a:r>
              <a:endParaRPr lang="zh-CN" altLang="en-US" sz="2400" dirty="0">
                <a:solidFill>
                  <a:srgbClr val="FF0000"/>
                </a:solidFill>
              </a:endParaRPr>
            </a:p>
          </p:txBody>
        </p:sp>
        <p:sp>
          <p:nvSpPr>
            <p:cNvPr id="117" name="文本框 116">
              <a:extLst>
                <a:ext uri="{FF2B5EF4-FFF2-40B4-BE49-F238E27FC236}">
                  <a16:creationId xmlns:a16="http://schemas.microsoft.com/office/drawing/2014/main" id="{8DEBC298-3E94-41CC-A325-4E2B92769763}"/>
                </a:ext>
              </a:extLst>
            </p:cNvPr>
            <p:cNvSpPr txBox="1"/>
            <p:nvPr/>
          </p:nvSpPr>
          <p:spPr>
            <a:xfrm>
              <a:off x="9198429" y="3261718"/>
              <a:ext cx="331620" cy="400110"/>
            </a:xfrm>
            <a:prstGeom prst="rect">
              <a:avLst/>
            </a:prstGeom>
            <a:noFill/>
          </p:spPr>
          <p:txBody>
            <a:bodyPr wrap="square" rtlCol="0">
              <a:spAutoFit/>
            </a:bodyPr>
            <a:lstStyle/>
            <a:p>
              <a:r>
                <a:rPr lang="en-US" altLang="zh-CN" sz="2000" dirty="0">
                  <a:solidFill>
                    <a:srgbClr val="FF0000"/>
                  </a:solidFill>
                </a:rPr>
                <a:t>t</a:t>
              </a:r>
              <a:endParaRPr lang="zh-CN" altLang="en-US" sz="2000" dirty="0">
                <a:solidFill>
                  <a:srgbClr val="FF0000"/>
                </a:solidFill>
              </a:endParaRPr>
            </a:p>
          </p:txBody>
        </p:sp>
      </p:grpSp>
    </p:spTree>
    <p:extLst>
      <p:ext uri="{BB962C8B-B14F-4D97-AF65-F5344CB8AC3E}">
        <p14:creationId xmlns:p14="http://schemas.microsoft.com/office/powerpoint/2010/main" val="1619910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C5A45FC-713B-4E08-8AC5-CFFD7FC2AB73}"/>
              </a:ext>
            </a:extLst>
          </p:cNvPr>
          <p:cNvSpPr>
            <a:spLocks noGrp="1"/>
          </p:cNvSpPr>
          <p:nvPr>
            <p:ph type="sldNum" sz="quarter" idx="4294967295"/>
          </p:nvPr>
        </p:nvSpPr>
        <p:spPr>
          <a:xfrm>
            <a:off x="9282113" y="6240463"/>
            <a:ext cx="2909887" cy="206375"/>
          </a:xfrm>
          <a:prstGeom prst="rect">
            <a:avLst/>
          </a:prstGeom>
        </p:spPr>
        <p:txBody>
          <a:bodyPr/>
          <a:lstStyle/>
          <a:p>
            <a:fld id="{5DD3DB80-B894-403A-B48E-6FDC1A72010E}" type="slidenum">
              <a:rPr lang="zh-CN" altLang="en-US" smtClean="0"/>
              <a:pPr/>
              <a:t>21</a:t>
            </a:fld>
            <a:endParaRPr lang="zh-CN" altLang="en-US"/>
          </a:p>
        </p:txBody>
      </p:sp>
      <p:sp>
        <p:nvSpPr>
          <p:cNvPr id="7" name="文本框 6">
            <a:extLst>
              <a:ext uri="{FF2B5EF4-FFF2-40B4-BE49-F238E27FC236}">
                <a16:creationId xmlns:a16="http://schemas.microsoft.com/office/drawing/2014/main" id="{70CC0319-6310-4398-A188-8B892A6A48D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dirty="0"/>
              <a:t>状态表示问题求解过程中每一步问题状况的数据结构。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ED018349-8B15-4E05-8A8E-3FCFE2A7B1A5}"/>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F36499B7-D7ED-4E09-B3B5-951293C4C4FD}"/>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12" name="椭圆 11">
            <a:extLst>
              <a:ext uri="{FF2B5EF4-FFF2-40B4-BE49-F238E27FC236}">
                <a16:creationId xmlns:a16="http://schemas.microsoft.com/office/drawing/2014/main" id="{6A028B42-14E3-43A3-AABF-885712829799}"/>
              </a:ext>
            </a:extLst>
          </p:cNvPr>
          <p:cNvSpPr>
            <a:spLocks noChangeAspect="1"/>
          </p:cNvSpPr>
          <p:nvPr>
            <p:custDataLst>
              <p:tags r:id="rId5"/>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E4D3B75-FF96-4286-8716-75159F393E3A}"/>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A522721E-7DE7-45A5-ADAF-AD7958CADE24}"/>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7F5689D5-3D51-4212-8A27-96C435343822}"/>
              </a:ext>
            </a:extLst>
          </p:cNvPr>
          <p:cNvGrpSpPr/>
          <p:nvPr>
            <p:custDataLst>
              <p:tags r:id="rId8"/>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BD2BCDE0-79AF-43C2-83DA-96EB80BECA28}"/>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85727BDB-CED4-4FE2-AF76-6A600AE55F8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38702397-0F98-4B60-A8C2-BD03B605064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E089FB19-7042-4E83-8300-C8ECED23A2D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443F6F13-DDA2-4CF9-80AC-9D832E2343C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8976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08135" y="3221906"/>
            <a:ext cx="4442135" cy="895350"/>
          </a:xfrm>
        </p:spPr>
        <p:txBody>
          <a:bodyPr/>
          <a:lstStyle/>
          <a:p>
            <a:r>
              <a:rPr lang="zh-CN" altLang="en-US" dirty="0">
                <a:solidFill>
                  <a:schemeClr val="tx1">
                    <a:lumMod val="75000"/>
                    <a:lumOff val="25000"/>
                  </a:schemeClr>
                </a:solidFill>
              </a:rPr>
              <a:t>状态空间搜索</a:t>
            </a:r>
          </a:p>
        </p:txBody>
      </p:sp>
      <p:sp>
        <p:nvSpPr>
          <p:cNvPr id="6" name="文本占位符 5"/>
          <p:cNvSpPr>
            <a:spLocks noGrp="1"/>
          </p:cNvSpPr>
          <p:nvPr>
            <p:ph type="body" idx="1"/>
          </p:nvPr>
        </p:nvSpPr>
        <p:spPr>
          <a:xfrm>
            <a:off x="6109251" y="4117256"/>
            <a:ext cx="4442135" cy="1681116"/>
          </a:xfrm>
        </p:spPr>
        <p:txBody>
          <a:bodyPr>
            <a:normAutofit/>
          </a:bodyPr>
          <a:lstStyle/>
          <a:p>
            <a:pPr lvl="0"/>
            <a:r>
              <a:rPr lang="zh-CN" altLang="en-US" dirty="0">
                <a:solidFill>
                  <a:schemeClr val="tx1">
                    <a:lumMod val="75000"/>
                    <a:lumOff val="25000"/>
                  </a:schemeClr>
                </a:solidFill>
              </a:rPr>
              <a:t>盲目搜索</a:t>
            </a:r>
            <a:endParaRPr lang="en-US" altLang="zh-CN" dirty="0">
              <a:solidFill>
                <a:schemeClr val="tx1">
                  <a:lumMod val="75000"/>
                  <a:lumOff val="25000"/>
                </a:schemeClr>
              </a:solidFill>
            </a:endParaRPr>
          </a:p>
          <a:p>
            <a:pPr lvl="0"/>
            <a:r>
              <a:rPr lang="zh-CN" altLang="en-US" dirty="0">
                <a:solidFill>
                  <a:schemeClr val="tx1">
                    <a:lumMod val="75000"/>
                    <a:lumOff val="25000"/>
                  </a:schemeClr>
                </a:solidFill>
              </a:rPr>
              <a:t>状态空间的启发式搜索</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40614" y="3596633"/>
            <a:ext cx="1029775" cy="895350"/>
          </a:xfrm>
          <a:prstGeom prst="rect">
            <a:avLst/>
          </a:prstGeom>
          <a:noFill/>
          <a:ln w="117475">
            <a:noFill/>
          </a:ln>
        </p:spPr>
        <p:txBody>
          <a:bodyPr wrap="none" rtlCol="0">
            <a:prstTxWarp prst="textPlain">
              <a:avLst/>
            </a:prstTxWarp>
            <a:spAutoFit/>
          </a:bodyPr>
          <a:lstStyle/>
          <a:p>
            <a:r>
              <a:rPr lang="en-US" altLang="zh-CN" spc="100" dirty="0">
                <a:solidFill>
                  <a:schemeClr val="accent2"/>
                </a:solidFill>
                <a:latin typeface="Impact" panose="020B0806030902050204" pitchFamily="34" charset="0"/>
                <a:cs typeface="Arial" panose="020B0604020202020204" pitchFamily="34" charset="0"/>
              </a:rPr>
              <a:t>/02</a:t>
            </a:r>
            <a:endParaRPr lang="zh-CN" altLang="en-US" spc="100" dirty="0">
              <a:solidFill>
                <a:schemeClr val="accent2"/>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48358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i="1" dirty="0">
                <a:solidFill>
                  <a:schemeClr val="tx1">
                    <a:lumMod val="75000"/>
                    <a:lumOff val="25000"/>
                  </a:schemeClr>
                </a:solidFill>
              </a:rPr>
              <a:t>一般图搜索</a:t>
            </a:r>
            <a:endParaRPr lang="zh-CN" altLang="en-US" dirty="0"/>
          </a:p>
        </p:txBody>
      </p:sp>
      <p:sp>
        <p:nvSpPr>
          <p:cNvPr id="8" name="Rectangle 2">
            <a:extLst>
              <a:ext uri="{FF2B5EF4-FFF2-40B4-BE49-F238E27FC236}">
                <a16:creationId xmlns:a16="http://schemas.microsoft.com/office/drawing/2014/main" id="{BF22F507-4D2F-4A2A-9782-367DA8B64A2D}"/>
              </a:ext>
            </a:extLst>
          </p:cNvPr>
          <p:cNvSpPr>
            <a:spLocks noChangeArrowheads="1"/>
          </p:cNvSpPr>
          <p:nvPr/>
        </p:nvSpPr>
        <p:spPr bwMode="auto">
          <a:xfrm>
            <a:off x="871469" y="4986859"/>
            <a:ext cx="9909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9pPr>
          </a:lstStyle>
          <a:p>
            <a:pPr algn="just" eaLnBrk="1" hangingPunct="1"/>
            <a:r>
              <a:rPr lang="zh-CN" altLang="en-US" sz="1800" b="0" dirty="0">
                <a:latin typeface="+mn-lt"/>
                <a:ea typeface="+mn-ea"/>
              </a:rPr>
              <a:t>        </a:t>
            </a:r>
          </a:p>
        </p:txBody>
      </p:sp>
      <p:sp>
        <p:nvSpPr>
          <p:cNvPr id="5" name="Rectangle 3">
            <a:extLst>
              <a:ext uri="{FF2B5EF4-FFF2-40B4-BE49-F238E27FC236}">
                <a16:creationId xmlns:a16="http://schemas.microsoft.com/office/drawing/2014/main" id="{AE474D43-E015-4FD0-B169-027379D066D8}"/>
              </a:ext>
            </a:extLst>
          </p:cNvPr>
          <p:cNvSpPr txBox="1">
            <a:spLocks noChangeArrowheads="1"/>
          </p:cNvSpPr>
          <p:nvPr/>
        </p:nvSpPr>
        <p:spPr>
          <a:xfrm>
            <a:off x="871469" y="1219199"/>
            <a:ext cx="10649018" cy="413699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b="1" dirty="0">
                <a:solidFill>
                  <a:srgbClr val="FF0000"/>
                </a:solidFill>
                <a:effectLst>
                  <a:outerShdw blurRad="38100" dist="38100" dir="2700000" algn="tl">
                    <a:srgbClr val="000000">
                      <a:alpha val="43137"/>
                    </a:srgbClr>
                  </a:outerShdw>
                </a:effectLst>
              </a:rPr>
              <a:t>知识的表示方法：</a:t>
            </a:r>
            <a:r>
              <a:rPr lang="zh-CN" altLang="en-US" sz="1600" dirty="0"/>
              <a:t>显式存储和隐式存储</a:t>
            </a:r>
            <a:endParaRPr lang="en-US" altLang="zh-CN" sz="1600" dirty="0"/>
          </a:p>
          <a:p>
            <a:pPr>
              <a:lnSpc>
                <a:spcPct val="150000"/>
              </a:lnSpc>
            </a:pPr>
            <a:r>
              <a:rPr lang="zh-CN" altLang="en-US" sz="1600" b="1" dirty="0">
                <a:solidFill>
                  <a:srgbClr val="FF0000"/>
                </a:solidFill>
                <a:effectLst>
                  <a:outerShdw blurRad="38100" dist="38100" dir="2700000" algn="tl">
                    <a:srgbClr val="000000">
                      <a:alpha val="43137"/>
                    </a:srgbClr>
                  </a:outerShdw>
                </a:effectLst>
              </a:rPr>
              <a:t>显式存储：</a:t>
            </a:r>
            <a:r>
              <a:rPr lang="zh-CN" altLang="en-US" sz="1600" dirty="0"/>
              <a:t>与问题有关的全部知识（叙述知识、过程知识和控制知识）都存入知识库。</a:t>
            </a:r>
            <a:endParaRPr lang="en-US" altLang="zh-CN" sz="1600" dirty="0"/>
          </a:p>
          <a:p>
            <a:pPr>
              <a:lnSpc>
                <a:spcPct val="150000"/>
              </a:lnSpc>
            </a:pPr>
            <a:r>
              <a:rPr lang="zh-CN" altLang="en-US" sz="1600" b="1" dirty="0">
                <a:solidFill>
                  <a:srgbClr val="FF0000"/>
                </a:solidFill>
                <a:effectLst>
                  <a:outerShdw blurRad="38100" dist="38100" dir="2700000" algn="tl">
                    <a:srgbClr val="000000">
                      <a:alpha val="43137"/>
                    </a:srgbClr>
                  </a:outerShdw>
                </a:effectLst>
              </a:rPr>
              <a:t>隐式存储：</a:t>
            </a:r>
            <a:r>
              <a:rPr lang="zh-CN" altLang="en-US" sz="1600" dirty="0"/>
              <a:t>只存储于问题求解有关部分知识。</a:t>
            </a:r>
            <a:endParaRPr lang="en-US" altLang="zh-CN" sz="1600" dirty="0"/>
          </a:p>
          <a:p>
            <a:pPr marL="0" indent="0">
              <a:lnSpc>
                <a:spcPct val="150000"/>
              </a:lnSpc>
              <a:buNone/>
            </a:pPr>
            <a:r>
              <a:rPr lang="en-US" altLang="zh-CN" sz="1600" dirty="0"/>
              <a:t>                      </a:t>
            </a:r>
            <a:r>
              <a:rPr lang="zh-CN" altLang="en-US" sz="1600" dirty="0"/>
              <a:t>在知识库中局部状态空间图</a:t>
            </a:r>
            <a:br>
              <a:rPr lang="en-US" altLang="zh-CN" sz="1600" dirty="0"/>
            </a:br>
            <a:r>
              <a:rPr lang="en-US" altLang="zh-CN" sz="1600" dirty="0"/>
              <a:t>                      </a:t>
            </a:r>
            <a:r>
              <a:rPr lang="zh-CN" altLang="en-US" sz="1600" dirty="0"/>
              <a:t>从初始状态出发，运用相应知识生成部分状态空间图，通过搜素逐步达到目标状态</a:t>
            </a:r>
            <a:endParaRPr lang="en-US" altLang="zh-CN" sz="1600" dirty="0"/>
          </a:p>
          <a:p>
            <a:pPr>
              <a:lnSpc>
                <a:spcPct val="150000"/>
              </a:lnSpc>
            </a:pPr>
            <a:r>
              <a:rPr lang="zh-CN" altLang="en-US" sz="1600" dirty="0"/>
              <a:t>为了节约存储容量、提高搜素效率，采用隐式存储，进行隐式图搜索。</a:t>
            </a:r>
            <a:endParaRPr lang="en-US" altLang="zh-CN" sz="1600" dirty="0"/>
          </a:p>
          <a:p>
            <a:pPr>
              <a:lnSpc>
                <a:spcPct val="150000"/>
              </a:lnSpc>
            </a:pPr>
            <a:endParaRPr lang="zh-CN" altLang="en-US" sz="1600" dirty="0"/>
          </a:p>
        </p:txBody>
      </p:sp>
    </p:spTree>
    <p:extLst>
      <p:ext uri="{BB962C8B-B14F-4D97-AF65-F5344CB8AC3E}">
        <p14:creationId xmlns:p14="http://schemas.microsoft.com/office/powerpoint/2010/main" val="221043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i="1" dirty="0">
                <a:solidFill>
                  <a:schemeClr val="tx1">
                    <a:lumMod val="75000"/>
                    <a:lumOff val="25000"/>
                  </a:schemeClr>
                </a:solidFill>
              </a:rPr>
              <a:t>一般图搜索</a:t>
            </a:r>
            <a:endParaRPr lang="zh-CN" altLang="en-US" dirty="0"/>
          </a:p>
        </p:txBody>
      </p:sp>
      <p:sp>
        <p:nvSpPr>
          <p:cNvPr id="5" name="Rectangle 3">
            <a:extLst>
              <a:ext uri="{FF2B5EF4-FFF2-40B4-BE49-F238E27FC236}">
                <a16:creationId xmlns:a16="http://schemas.microsoft.com/office/drawing/2014/main" id="{AE474D43-E015-4FD0-B169-027379D066D8}"/>
              </a:ext>
            </a:extLst>
          </p:cNvPr>
          <p:cNvSpPr txBox="1">
            <a:spLocks noChangeArrowheads="1"/>
          </p:cNvSpPr>
          <p:nvPr/>
        </p:nvSpPr>
        <p:spPr>
          <a:xfrm>
            <a:off x="1508414" y="1269005"/>
            <a:ext cx="6859367" cy="413699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u"/>
            </a:pPr>
            <a:r>
              <a:rPr lang="zh-CN" altLang="en-US" sz="1600" dirty="0"/>
              <a:t>图由节点集合组成。</a:t>
            </a:r>
            <a:endParaRPr lang="en-US" altLang="zh-CN" sz="1600" dirty="0"/>
          </a:p>
          <a:p>
            <a:pPr lvl="1">
              <a:lnSpc>
                <a:spcPct val="150000"/>
              </a:lnSpc>
            </a:pPr>
            <a:r>
              <a:rPr lang="zh-CN" altLang="en-US" sz="1400" dirty="0"/>
              <a:t>节点之间由弧连接</a:t>
            </a:r>
            <a:endParaRPr lang="en-US" altLang="zh-CN" sz="1400" dirty="0"/>
          </a:p>
          <a:p>
            <a:pPr lvl="1">
              <a:lnSpc>
                <a:spcPct val="150000"/>
              </a:lnSpc>
            </a:pPr>
            <a:r>
              <a:rPr lang="zh-CN" altLang="en-US" sz="1400" dirty="0"/>
              <a:t>如果弧是有方向，则图称为有向图；</a:t>
            </a:r>
            <a:endParaRPr lang="en-US" altLang="zh-CN" sz="1400" dirty="0"/>
          </a:p>
          <a:p>
            <a:pPr lvl="1">
              <a:lnSpc>
                <a:spcPct val="150000"/>
              </a:lnSpc>
            </a:pPr>
            <a:r>
              <a:rPr lang="zh-CN" altLang="en-US" sz="1400" dirty="0"/>
              <a:t>图中节点描述状态</a:t>
            </a:r>
            <a:endParaRPr lang="en-US" altLang="zh-CN" sz="1400" dirty="0"/>
          </a:p>
          <a:p>
            <a:pPr lvl="1">
              <a:lnSpc>
                <a:spcPct val="150000"/>
              </a:lnSpc>
            </a:pPr>
            <a:r>
              <a:rPr lang="zh-CN" altLang="en-US" sz="1400" dirty="0"/>
              <a:t>弧代表操作。</a:t>
            </a:r>
            <a:endParaRPr lang="en-US" altLang="zh-CN" sz="1400" dirty="0"/>
          </a:p>
          <a:p>
            <a:pPr>
              <a:lnSpc>
                <a:spcPct val="150000"/>
              </a:lnSpc>
              <a:buFont typeface="Wingdings" panose="05000000000000000000" pitchFamily="2" charset="2"/>
              <a:buChar char="u"/>
            </a:pPr>
            <a:r>
              <a:rPr lang="zh-CN" altLang="en-US" sz="1600" dirty="0"/>
              <a:t>如果一条弧由节点</a:t>
            </a:r>
            <a:r>
              <a:rPr lang="en-US" altLang="zh-CN" sz="1600" dirty="0" err="1"/>
              <a:t>n</a:t>
            </a:r>
            <a:r>
              <a:rPr lang="en-US" altLang="zh-CN" sz="1600" baseline="-25000" dirty="0" err="1"/>
              <a:t>i</a:t>
            </a:r>
            <a:r>
              <a:rPr lang="zh-CN" altLang="en-US" sz="1600" dirty="0"/>
              <a:t>指向</a:t>
            </a:r>
            <a:r>
              <a:rPr lang="en-US" altLang="zh-CN" sz="1600" dirty="0" err="1"/>
              <a:t>n</a:t>
            </a:r>
            <a:r>
              <a:rPr lang="en-US" altLang="zh-CN" sz="1600" baseline="-25000" dirty="0" err="1"/>
              <a:t>j</a:t>
            </a:r>
            <a:r>
              <a:rPr lang="zh-CN" altLang="en-US" sz="1600" dirty="0"/>
              <a:t>，则</a:t>
            </a:r>
            <a:r>
              <a:rPr lang="en-US" altLang="zh-CN" sz="1600" dirty="0" err="1"/>
              <a:t>n</a:t>
            </a:r>
            <a:r>
              <a:rPr lang="en-US" altLang="zh-CN" sz="1600" baseline="-25000" dirty="0" err="1"/>
              <a:t>j</a:t>
            </a:r>
            <a:r>
              <a:rPr lang="zh-CN" altLang="en-US" sz="1600" dirty="0"/>
              <a:t>称为</a:t>
            </a:r>
            <a:r>
              <a:rPr lang="en-US" altLang="zh-CN" sz="1600" dirty="0" err="1"/>
              <a:t>n</a:t>
            </a:r>
            <a:r>
              <a:rPr lang="en-US" altLang="zh-CN" sz="1600" baseline="-25000" dirty="0" err="1"/>
              <a:t>i</a:t>
            </a:r>
            <a:r>
              <a:rPr lang="zh-CN" altLang="en-US" sz="1600" dirty="0"/>
              <a:t>的后继节点，</a:t>
            </a:r>
            <a:r>
              <a:rPr lang="en-US" altLang="zh-CN" sz="1600" dirty="0" err="1"/>
              <a:t>n</a:t>
            </a:r>
            <a:r>
              <a:rPr lang="en-US" altLang="zh-CN" sz="1600" baseline="-25000" dirty="0" err="1"/>
              <a:t>i</a:t>
            </a:r>
            <a:r>
              <a:rPr lang="zh-CN" altLang="en-US" sz="1600" dirty="0"/>
              <a:t>称为</a:t>
            </a:r>
            <a:r>
              <a:rPr lang="en-US" altLang="zh-CN" sz="1600" dirty="0" err="1"/>
              <a:t>n</a:t>
            </a:r>
            <a:r>
              <a:rPr lang="en-US" altLang="zh-CN" sz="1600" baseline="-25000" dirty="0" err="1"/>
              <a:t>j</a:t>
            </a:r>
            <a:r>
              <a:rPr lang="zh-CN" altLang="en-US" sz="1600" dirty="0"/>
              <a:t>的父节点。</a:t>
            </a:r>
            <a:endParaRPr lang="en-US" altLang="zh-CN" sz="1600" dirty="0"/>
          </a:p>
          <a:p>
            <a:pPr>
              <a:lnSpc>
                <a:spcPct val="150000"/>
              </a:lnSpc>
              <a:buFont typeface="Wingdings" panose="05000000000000000000" pitchFamily="2" charset="2"/>
              <a:buChar char="u"/>
            </a:pPr>
            <a:r>
              <a:rPr lang="zh-CN" altLang="en-US" sz="1600" dirty="0"/>
              <a:t>如果每个节点最多只有一个父节点，则该图称为树。</a:t>
            </a:r>
            <a:endParaRPr lang="en-US" altLang="zh-CN" sz="1600" dirty="0"/>
          </a:p>
          <a:p>
            <a:pPr lvl="1">
              <a:lnSpc>
                <a:spcPct val="150000"/>
              </a:lnSpc>
            </a:pPr>
            <a:r>
              <a:rPr lang="zh-CN" altLang="en-US" sz="1400" dirty="0"/>
              <a:t>树中没有父辈的节点称为根节点；</a:t>
            </a:r>
            <a:endParaRPr lang="en-US" altLang="zh-CN" sz="1400" dirty="0"/>
          </a:p>
          <a:p>
            <a:pPr lvl="1">
              <a:lnSpc>
                <a:spcPct val="150000"/>
              </a:lnSpc>
            </a:pPr>
            <a:r>
              <a:rPr lang="zh-CN" altLang="en-US" sz="1400" dirty="0"/>
              <a:t>没有后继节点的节点称为叶节点。</a:t>
            </a:r>
            <a:endParaRPr lang="en-US" altLang="zh-CN" sz="1400" dirty="0"/>
          </a:p>
          <a:p>
            <a:pPr>
              <a:lnSpc>
                <a:spcPct val="150000"/>
              </a:lnSpc>
              <a:buFont typeface="Wingdings" panose="05000000000000000000" pitchFamily="2" charset="2"/>
              <a:buChar char="u"/>
            </a:pPr>
            <a:r>
              <a:rPr lang="zh-CN" altLang="en-US" sz="1600" dirty="0"/>
              <a:t>树节点的深度</a:t>
            </a:r>
            <a:endParaRPr lang="en-US" altLang="zh-CN" sz="1600" dirty="0"/>
          </a:p>
          <a:p>
            <a:pPr lvl="1">
              <a:lnSpc>
                <a:spcPct val="150000"/>
              </a:lnSpc>
            </a:pPr>
            <a:r>
              <a:rPr lang="zh-CN" altLang="en-US" sz="1400" dirty="0"/>
              <a:t>根节点的深度为</a:t>
            </a:r>
            <a:r>
              <a:rPr lang="en-US" altLang="zh-CN" sz="1400" dirty="0">
                <a:solidFill>
                  <a:srgbClr val="FF0000"/>
                </a:solidFill>
              </a:rPr>
              <a:t>0</a:t>
            </a:r>
          </a:p>
          <a:p>
            <a:pPr lvl="1">
              <a:lnSpc>
                <a:spcPct val="150000"/>
              </a:lnSpc>
            </a:pPr>
            <a:r>
              <a:rPr lang="zh-CN" altLang="en-US" sz="1400" dirty="0"/>
              <a:t>其他节点的深度为其父节点的深度</a:t>
            </a:r>
            <a:r>
              <a:rPr lang="zh-CN" altLang="en-US" sz="1400" dirty="0">
                <a:solidFill>
                  <a:srgbClr val="FF0000"/>
                </a:solidFill>
              </a:rPr>
              <a:t>加一。</a:t>
            </a:r>
            <a:endParaRPr lang="en-US" altLang="zh-CN" sz="1400" dirty="0">
              <a:solidFill>
                <a:srgbClr val="FF0000"/>
              </a:solidFill>
            </a:endParaRPr>
          </a:p>
          <a:p>
            <a:pPr marL="0" indent="0">
              <a:lnSpc>
                <a:spcPct val="150000"/>
              </a:lnSpc>
              <a:buNone/>
            </a:pPr>
            <a:endParaRPr lang="zh-CN" altLang="en-US" sz="1600" dirty="0"/>
          </a:p>
        </p:txBody>
      </p:sp>
      <p:grpSp>
        <p:nvGrpSpPr>
          <p:cNvPr id="95" name="组合 94">
            <a:extLst>
              <a:ext uri="{FF2B5EF4-FFF2-40B4-BE49-F238E27FC236}">
                <a16:creationId xmlns:a16="http://schemas.microsoft.com/office/drawing/2014/main" id="{D00E8B47-C4D6-4FE5-AFD3-03675664A594}"/>
              </a:ext>
            </a:extLst>
          </p:cNvPr>
          <p:cNvGrpSpPr/>
          <p:nvPr/>
        </p:nvGrpSpPr>
        <p:grpSpPr>
          <a:xfrm>
            <a:off x="5165738" y="1381099"/>
            <a:ext cx="2692616" cy="1378406"/>
            <a:chOff x="8552121" y="1329070"/>
            <a:chExt cx="2692616" cy="1378406"/>
          </a:xfrm>
        </p:grpSpPr>
        <p:sp>
          <p:nvSpPr>
            <p:cNvPr id="2" name="椭圆 1">
              <a:extLst>
                <a:ext uri="{FF2B5EF4-FFF2-40B4-BE49-F238E27FC236}">
                  <a16:creationId xmlns:a16="http://schemas.microsoft.com/office/drawing/2014/main" id="{67544048-1E38-4E9D-B0F9-EB1B61CA4372}"/>
                </a:ext>
              </a:extLst>
            </p:cNvPr>
            <p:cNvSpPr/>
            <p:nvPr/>
          </p:nvSpPr>
          <p:spPr>
            <a:xfrm>
              <a:off x="9027042" y="1329070"/>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a</a:t>
              </a:r>
              <a:endParaRPr lang="zh-CN" altLang="en-US" sz="1400" b="1" dirty="0">
                <a:effectLst>
                  <a:outerShdw blurRad="38100" dist="38100" dir="2700000" algn="tl">
                    <a:srgbClr val="000000">
                      <a:alpha val="43137"/>
                    </a:srgbClr>
                  </a:outerShdw>
                </a:effectLst>
              </a:endParaRPr>
            </a:p>
          </p:txBody>
        </p:sp>
        <p:sp>
          <p:nvSpPr>
            <p:cNvPr id="6" name="椭圆 5">
              <a:extLst>
                <a:ext uri="{FF2B5EF4-FFF2-40B4-BE49-F238E27FC236}">
                  <a16:creationId xmlns:a16="http://schemas.microsoft.com/office/drawing/2014/main" id="{D0F08074-8A78-4FD9-AFCB-6188E69F3782}"/>
                </a:ext>
              </a:extLst>
            </p:cNvPr>
            <p:cNvSpPr/>
            <p:nvPr/>
          </p:nvSpPr>
          <p:spPr>
            <a:xfrm>
              <a:off x="8552121" y="1629306"/>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b</a:t>
              </a:r>
              <a:endParaRPr lang="zh-CN" altLang="en-US" sz="1400" b="1" dirty="0">
                <a:effectLst>
                  <a:outerShdw blurRad="38100" dist="38100" dir="2700000" algn="tl">
                    <a:srgbClr val="000000">
                      <a:alpha val="43137"/>
                    </a:srgbClr>
                  </a:outerShdw>
                </a:effectLst>
              </a:endParaRPr>
            </a:p>
          </p:txBody>
        </p:sp>
        <p:sp>
          <p:nvSpPr>
            <p:cNvPr id="7" name="椭圆 6">
              <a:extLst>
                <a:ext uri="{FF2B5EF4-FFF2-40B4-BE49-F238E27FC236}">
                  <a16:creationId xmlns:a16="http://schemas.microsoft.com/office/drawing/2014/main" id="{B0E1DADD-7EAE-49EF-A3BA-051D1266A9D2}"/>
                </a:ext>
              </a:extLst>
            </p:cNvPr>
            <p:cNvSpPr/>
            <p:nvPr/>
          </p:nvSpPr>
          <p:spPr>
            <a:xfrm>
              <a:off x="9501963" y="1947360"/>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c</a:t>
              </a:r>
              <a:endParaRPr lang="zh-CN" altLang="en-US" sz="1400" b="1" dirty="0">
                <a:effectLst>
                  <a:outerShdw blurRad="38100" dist="38100" dir="2700000" algn="tl">
                    <a:srgbClr val="000000">
                      <a:alpha val="43137"/>
                    </a:srgbClr>
                  </a:outerShdw>
                </a:effectLst>
              </a:endParaRPr>
            </a:p>
          </p:txBody>
        </p:sp>
        <p:sp>
          <p:nvSpPr>
            <p:cNvPr id="9" name="椭圆 8">
              <a:extLst>
                <a:ext uri="{FF2B5EF4-FFF2-40B4-BE49-F238E27FC236}">
                  <a16:creationId xmlns:a16="http://schemas.microsoft.com/office/drawing/2014/main" id="{3CA10741-7FB6-4FC4-9D87-5A1D0A28571C}"/>
                </a:ext>
              </a:extLst>
            </p:cNvPr>
            <p:cNvSpPr/>
            <p:nvPr/>
          </p:nvSpPr>
          <p:spPr>
            <a:xfrm>
              <a:off x="9959969" y="2465641"/>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d</a:t>
              </a:r>
              <a:endParaRPr lang="zh-CN" altLang="en-US" sz="1400" b="1" dirty="0">
                <a:effectLst>
                  <a:outerShdw blurRad="38100" dist="38100" dir="2700000" algn="tl">
                    <a:srgbClr val="000000">
                      <a:alpha val="43137"/>
                    </a:srgbClr>
                  </a:outerShdw>
                </a:effectLst>
              </a:endParaRPr>
            </a:p>
          </p:txBody>
        </p:sp>
        <p:sp>
          <p:nvSpPr>
            <p:cNvPr id="10" name="椭圆 9">
              <a:extLst>
                <a:ext uri="{FF2B5EF4-FFF2-40B4-BE49-F238E27FC236}">
                  <a16:creationId xmlns:a16="http://schemas.microsoft.com/office/drawing/2014/main" id="{71A8BA60-EC9D-4463-904E-3DB437B8E56C}"/>
                </a:ext>
              </a:extLst>
            </p:cNvPr>
            <p:cNvSpPr/>
            <p:nvPr/>
          </p:nvSpPr>
          <p:spPr>
            <a:xfrm>
              <a:off x="10546532" y="1329070"/>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e</a:t>
              </a:r>
              <a:endParaRPr lang="zh-CN" altLang="en-US" sz="1400" b="1" dirty="0">
                <a:effectLst>
                  <a:outerShdw blurRad="38100" dist="38100" dir="2700000" algn="tl">
                    <a:srgbClr val="000000">
                      <a:alpha val="43137"/>
                    </a:srgbClr>
                  </a:outerShdw>
                </a:effectLst>
              </a:endParaRPr>
            </a:p>
          </p:txBody>
        </p:sp>
        <p:sp>
          <p:nvSpPr>
            <p:cNvPr id="11" name="椭圆 10">
              <a:extLst>
                <a:ext uri="{FF2B5EF4-FFF2-40B4-BE49-F238E27FC236}">
                  <a16:creationId xmlns:a16="http://schemas.microsoft.com/office/drawing/2014/main" id="{4A7D02AB-2C3A-4E34-8034-8E39F8860347}"/>
                </a:ext>
              </a:extLst>
            </p:cNvPr>
            <p:cNvSpPr/>
            <p:nvPr/>
          </p:nvSpPr>
          <p:spPr>
            <a:xfrm>
              <a:off x="10071611" y="1629306"/>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f</a:t>
              </a:r>
              <a:endParaRPr lang="zh-CN" altLang="en-US" sz="1400" b="1" dirty="0">
                <a:effectLst>
                  <a:outerShdw blurRad="38100" dist="38100" dir="2700000" algn="tl">
                    <a:srgbClr val="000000">
                      <a:alpha val="43137"/>
                    </a:srgbClr>
                  </a:outerShdw>
                </a:effectLst>
              </a:endParaRPr>
            </a:p>
          </p:txBody>
        </p:sp>
        <p:sp>
          <p:nvSpPr>
            <p:cNvPr id="12" name="椭圆 11">
              <a:extLst>
                <a:ext uri="{FF2B5EF4-FFF2-40B4-BE49-F238E27FC236}">
                  <a16:creationId xmlns:a16="http://schemas.microsoft.com/office/drawing/2014/main" id="{0A64E915-4FFC-4228-A62F-841AE53EE5E2}"/>
                </a:ext>
              </a:extLst>
            </p:cNvPr>
            <p:cNvSpPr/>
            <p:nvPr/>
          </p:nvSpPr>
          <p:spPr>
            <a:xfrm>
              <a:off x="11021453" y="1947360"/>
              <a:ext cx="223284" cy="24183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g</a:t>
              </a:r>
              <a:endParaRPr lang="zh-CN" altLang="en-US" sz="1400" b="1" dirty="0">
                <a:effectLst>
                  <a:outerShdw blurRad="38100" dist="38100" dir="2700000" algn="tl">
                    <a:srgbClr val="000000">
                      <a:alpha val="43137"/>
                    </a:srgbClr>
                  </a:outerShdw>
                </a:effectLst>
              </a:endParaRPr>
            </a:p>
          </p:txBody>
        </p:sp>
        <p:cxnSp>
          <p:nvCxnSpPr>
            <p:cNvPr id="14" name="直接连接符 13">
              <a:extLst>
                <a:ext uri="{FF2B5EF4-FFF2-40B4-BE49-F238E27FC236}">
                  <a16:creationId xmlns:a16="http://schemas.microsoft.com/office/drawing/2014/main" id="{6D1CD977-FCDD-4AE6-834F-88EF8E3ACDA2}"/>
                </a:ext>
              </a:extLst>
            </p:cNvPr>
            <p:cNvCxnSpPr>
              <a:cxnSpLocks/>
              <a:stCxn id="2" idx="5"/>
              <a:endCxn id="7" idx="1"/>
            </p:cNvCxnSpPr>
            <p:nvPr/>
          </p:nvCxnSpPr>
          <p:spPr>
            <a:xfrm>
              <a:off x="9217627" y="1535489"/>
              <a:ext cx="317035" cy="447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EE76F89-5477-4B9F-9866-B030EE514BC4}"/>
                </a:ext>
              </a:extLst>
            </p:cNvPr>
            <p:cNvCxnSpPr>
              <a:stCxn id="2" idx="3"/>
              <a:endCxn id="6" idx="6"/>
            </p:cNvCxnSpPr>
            <p:nvPr/>
          </p:nvCxnSpPr>
          <p:spPr>
            <a:xfrm flipH="1">
              <a:off x="8775405" y="1535489"/>
              <a:ext cx="284336" cy="21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E6D2E59-F96E-4D38-B913-52319836442F}"/>
                </a:ext>
              </a:extLst>
            </p:cNvPr>
            <p:cNvCxnSpPr>
              <a:stCxn id="7" idx="7"/>
              <a:endCxn id="11" idx="1"/>
            </p:cNvCxnSpPr>
            <p:nvPr/>
          </p:nvCxnSpPr>
          <p:spPr>
            <a:xfrm flipV="1">
              <a:off x="9692548" y="1664722"/>
              <a:ext cx="411762" cy="318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2AE4440-9483-4E07-A0BE-882EAA3B9926}"/>
                </a:ext>
              </a:extLst>
            </p:cNvPr>
            <p:cNvCxnSpPr>
              <a:cxnSpLocks/>
              <a:stCxn id="2" idx="6"/>
              <a:endCxn id="10" idx="2"/>
            </p:cNvCxnSpPr>
            <p:nvPr/>
          </p:nvCxnSpPr>
          <p:spPr>
            <a:xfrm>
              <a:off x="9250326" y="1449988"/>
              <a:ext cx="1296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1F48958-3C45-4A6B-803C-FBE7FA779238}"/>
                </a:ext>
              </a:extLst>
            </p:cNvPr>
            <p:cNvCxnSpPr>
              <a:cxnSpLocks/>
              <a:stCxn id="10" idx="5"/>
              <a:endCxn id="12" idx="1"/>
            </p:cNvCxnSpPr>
            <p:nvPr/>
          </p:nvCxnSpPr>
          <p:spPr>
            <a:xfrm>
              <a:off x="10737117" y="1535489"/>
              <a:ext cx="317035" cy="447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87F28CF-2142-48C1-B08C-CFE8E10FB07E}"/>
                </a:ext>
              </a:extLst>
            </p:cNvPr>
            <p:cNvCxnSpPr>
              <a:cxnSpLocks/>
              <a:stCxn id="7" idx="5"/>
              <a:endCxn id="9" idx="1"/>
            </p:cNvCxnSpPr>
            <p:nvPr/>
          </p:nvCxnSpPr>
          <p:spPr>
            <a:xfrm>
              <a:off x="9692548" y="2153779"/>
              <a:ext cx="300120" cy="347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2968754-4B7B-4BEF-A0AA-815D31F80168}"/>
                </a:ext>
              </a:extLst>
            </p:cNvPr>
            <p:cNvCxnSpPr>
              <a:cxnSpLocks/>
              <a:stCxn id="9" idx="6"/>
              <a:endCxn id="12" idx="3"/>
            </p:cNvCxnSpPr>
            <p:nvPr/>
          </p:nvCxnSpPr>
          <p:spPr>
            <a:xfrm flipV="1">
              <a:off x="10183253" y="2153779"/>
              <a:ext cx="870899" cy="432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8CBEBF0E-8C42-45AC-9C1B-863967E7BDD6}"/>
                </a:ext>
              </a:extLst>
            </p:cNvPr>
            <p:cNvCxnSpPr>
              <a:cxnSpLocks/>
              <a:stCxn id="10" idx="3"/>
              <a:endCxn id="9" idx="7"/>
            </p:cNvCxnSpPr>
            <p:nvPr/>
          </p:nvCxnSpPr>
          <p:spPr>
            <a:xfrm flipH="1">
              <a:off x="10150554" y="1535489"/>
              <a:ext cx="428677" cy="965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EDCCAC8-BAD4-4689-99A5-5AD60F099790}"/>
                </a:ext>
              </a:extLst>
            </p:cNvPr>
            <p:cNvCxnSpPr>
              <a:stCxn id="7" idx="2"/>
              <a:endCxn id="6" idx="5"/>
            </p:cNvCxnSpPr>
            <p:nvPr/>
          </p:nvCxnSpPr>
          <p:spPr>
            <a:xfrm flipH="1" flipV="1">
              <a:off x="8742706" y="1835725"/>
              <a:ext cx="759257" cy="2325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组合 93">
            <a:extLst>
              <a:ext uri="{FF2B5EF4-FFF2-40B4-BE49-F238E27FC236}">
                <a16:creationId xmlns:a16="http://schemas.microsoft.com/office/drawing/2014/main" id="{A8113735-E68F-4F82-B455-8DADFD9DF0C1}"/>
              </a:ext>
            </a:extLst>
          </p:cNvPr>
          <p:cNvGrpSpPr/>
          <p:nvPr/>
        </p:nvGrpSpPr>
        <p:grpSpPr>
          <a:xfrm>
            <a:off x="8093076" y="1159676"/>
            <a:ext cx="2875623" cy="2128018"/>
            <a:chOff x="7712794" y="3529843"/>
            <a:chExt cx="2875623" cy="2128018"/>
          </a:xfrm>
        </p:grpSpPr>
        <p:sp>
          <p:nvSpPr>
            <p:cNvPr id="50" name="椭圆 49">
              <a:extLst>
                <a:ext uri="{FF2B5EF4-FFF2-40B4-BE49-F238E27FC236}">
                  <a16:creationId xmlns:a16="http://schemas.microsoft.com/office/drawing/2014/main" id="{715C48BC-5C3A-4D64-8B8F-35B225AEE3A5}"/>
                </a:ext>
              </a:extLst>
            </p:cNvPr>
            <p:cNvSpPr/>
            <p:nvPr/>
          </p:nvSpPr>
          <p:spPr>
            <a:xfrm>
              <a:off x="9179442" y="4139612"/>
              <a:ext cx="223284" cy="24183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1</a:t>
              </a:r>
              <a:endParaRPr lang="zh-CN" altLang="en-US" sz="1400" b="1" dirty="0">
                <a:effectLst>
                  <a:outerShdw blurRad="38100" dist="38100" dir="2700000" algn="tl">
                    <a:srgbClr val="000000">
                      <a:alpha val="43137"/>
                    </a:srgbClr>
                  </a:outerShdw>
                </a:effectLst>
              </a:endParaRPr>
            </a:p>
          </p:txBody>
        </p:sp>
        <p:sp>
          <p:nvSpPr>
            <p:cNvPr id="51" name="椭圆 50">
              <a:extLst>
                <a:ext uri="{FF2B5EF4-FFF2-40B4-BE49-F238E27FC236}">
                  <a16:creationId xmlns:a16="http://schemas.microsoft.com/office/drawing/2014/main" id="{94DC170F-1A75-4CE8-88F9-58C65A7CBB41}"/>
                </a:ext>
              </a:extLst>
            </p:cNvPr>
            <p:cNvSpPr/>
            <p:nvPr/>
          </p:nvSpPr>
          <p:spPr>
            <a:xfrm>
              <a:off x="10127349" y="3654050"/>
              <a:ext cx="223284" cy="24183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2</a:t>
              </a:r>
              <a:endParaRPr lang="zh-CN" altLang="en-US" sz="1400" b="1" dirty="0">
                <a:effectLst>
                  <a:outerShdw blurRad="38100" dist="38100" dir="2700000" algn="tl">
                    <a:srgbClr val="000000">
                      <a:alpha val="43137"/>
                    </a:srgbClr>
                  </a:outerShdw>
                </a:effectLst>
              </a:endParaRPr>
            </a:p>
          </p:txBody>
        </p:sp>
        <p:sp>
          <p:nvSpPr>
            <p:cNvPr id="52" name="椭圆 51">
              <a:extLst>
                <a:ext uri="{FF2B5EF4-FFF2-40B4-BE49-F238E27FC236}">
                  <a16:creationId xmlns:a16="http://schemas.microsoft.com/office/drawing/2014/main" id="{6C2EBC0A-675F-4000-B04F-3592CB6426A6}"/>
                </a:ext>
              </a:extLst>
            </p:cNvPr>
            <p:cNvSpPr/>
            <p:nvPr/>
          </p:nvSpPr>
          <p:spPr>
            <a:xfrm>
              <a:off x="8172896" y="5121353"/>
              <a:ext cx="223284" cy="24183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4</a:t>
              </a:r>
              <a:endParaRPr lang="zh-CN" altLang="en-US" sz="1400" b="1" dirty="0">
                <a:effectLst>
                  <a:outerShdw blurRad="38100" dist="38100" dir="2700000" algn="tl">
                    <a:srgbClr val="000000">
                      <a:alpha val="43137"/>
                    </a:srgbClr>
                  </a:outerShdw>
                </a:effectLst>
              </a:endParaRPr>
            </a:p>
          </p:txBody>
        </p:sp>
        <p:sp>
          <p:nvSpPr>
            <p:cNvPr id="54" name="椭圆 53">
              <a:extLst>
                <a:ext uri="{FF2B5EF4-FFF2-40B4-BE49-F238E27FC236}">
                  <a16:creationId xmlns:a16="http://schemas.microsoft.com/office/drawing/2014/main" id="{74AFB670-0FF3-4992-BB05-9462AAF4D60A}"/>
                </a:ext>
              </a:extLst>
            </p:cNvPr>
            <p:cNvSpPr/>
            <p:nvPr/>
          </p:nvSpPr>
          <p:spPr>
            <a:xfrm>
              <a:off x="10071611" y="4782261"/>
              <a:ext cx="223284" cy="24183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400" b="1" dirty="0">
                  <a:effectLst>
                    <a:outerShdw blurRad="38100" dist="38100" dir="2700000" algn="tl">
                      <a:srgbClr val="000000">
                        <a:alpha val="43137"/>
                      </a:srgbClr>
                    </a:outerShdw>
                  </a:effectLst>
                </a:rPr>
                <a:t>3</a:t>
              </a:r>
              <a:endParaRPr lang="zh-CN" altLang="en-US" sz="1400" b="1" dirty="0">
                <a:effectLst>
                  <a:outerShdw blurRad="38100" dist="38100" dir="2700000" algn="tl">
                    <a:srgbClr val="000000">
                      <a:alpha val="43137"/>
                    </a:srgbClr>
                  </a:outerShdw>
                </a:effectLst>
              </a:endParaRPr>
            </a:p>
          </p:txBody>
        </p:sp>
        <p:cxnSp>
          <p:nvCxnSpPr>
            <p:cNvPr id="56" name="连接符: 曲线 55">
              <a:extLst>
                <a:ext uri="{FF2B5EF4-FFF2-40B4-BE49-F238E27FC236}">
                  <a16:creationId xmlns:a16="http://schemas.microsoft.com/office/drawing/2014/main" id="{0F5052C2-BB2D-419D-BB9B-7A450FCA598D}"/>
                </a:ext>
              </a:extLst>
            </p:cNvPr>
            <p:cNvCxnSpPr>
              <a:cxnSpLocks/>
            </p:cNvCxnSpPr>
            <p:nvPr/>
          </p:nvCxnSpPr>
          <p:spPr>
            <a:xfrm rot="5400000" flipH="1" flipV="1">
              <a:off x="9526894" y="3539158"/>
              <a:ext cx="364644" cy="8362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曲线 66">
              <a:extLst>
                <a:ext uri="{FF2B5EF4-FFF2-40B4-BE49-F238E27FC236}">
                  <a16:creationId xmlns:a16="http://schemas.microsoft.com/office/drawing/2014/main" id="{CAC99E98-34EF-4E25-BB2E-03AB009D39F2}"/>
                </a:ext>
              </a:extLst>
            </p:cNvPr>
            <p:cNvCxnSpPr>
              <a:cxnSpLocks/>
            </p:cNvCxnSpPr>
            <p:nvPr/>
          </p:nvCxnSpPr>
          <p:spPr>
            <a:xfrm rot="10800000" flipV="1">
              <a:off x="8205596" y="4260529"/>
              <a:ext cx="973847" cy="8962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连接符: 曲线 69">
              <a:extLst>
                <a:ext uri="{FF2B5EF4-FFF2-40B4-BE49-F238E27FC236}">
                  <a16:creationId xmlns:a16="http://schemas.microsoft.com/office/drawing/2014/main" id="{12CCF57D-3207-46D8-8364-CA849F4567D9}"/>
                </a:ext>
              </a:extLst>
            </p:cNvPr>
            <p:cNvCxnSpPr>
              <a:cxnSpLocks/>
            </p:cNvCxnSpPr>
            <p:nvPr/>
          </p:nvCxnSpPr>
          <p:spPr>
            <a:xfrm rot="10800000" flipH="1" flipV="1">
              <a:off x="9179441" y="4260529"/>
              <a:ext cx="892169" cy="642649"/>
            </a:xfrm>
            <a:prstGeom prst="curvedConnector3">
              <a:avLst>
                <a:gd name="adj1" fmla="val -25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a:extLst>
                <a:ext uri="{FF2B5EF4-FFF2-40B4-BE49-F238E27FC236}">
                  <a16:creationId xmlns:a16="http://schemas.microsoft.com/office/drawing/2014/main" id="{DA2D1D03-5DBC-4B31-8F6E-3C8664EC4781}"/>
                </a:ext>
              </a:extLst>
            </p:cNvPr>
            <p:cNvCxnSpPr>
              <a:cxnSpLocks/>
              <a:stCxn id="54" idx="6"/>
              <a:endCxn id="50" idx="6"/>
            </p:cNvCxnSpPr>
            <p:nvPr/>
          </p:nvCxnSpPr>
          <p:spPr>
            <a:xfrm flipH="1" flipV="1">
              <a:off x="9402726" y="4260530"/>
              <a:ext cx="892169" cy="642649"/>
            </a:xfrm>
            <a:prstGeom prst="curvedConnector3">
              <a:avLst>
                <a:gd name="adj1" fmla="val -25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连接符: 曲线 83">
              <a:extLst>
                <a:ext uri="{FF2B5EF4-FFF2-40B4-BE49-F238E27FC236}">
                  <a16:creationId xmlns:a16="http://schemas.microsoft.com/office/drawing/2014/main" id="{9BE48E0E-0209-47A4-BBB2-3BF845884B17}"/>
                </a:ext>
              </a:extLst>
            </p:cNvPr>
            <p:cNvCxnSpPr>
              <a:cxnSpLocks/>
            </p:cNvCxnSpPr>
            <p:nvPr/>
          </p:nvCxnSpPr>
          <p:spPr>
            <a:xfrm rot="10800000" flipH="1" flipV="1">
              <a:off x="8172896" y="5242270"/>
              <a:ext cx="111642" cy="120917"/>
            </a:xfrm>
            <a:prstGeom prst="curvedConnector4">
              <a:avLst>
                <a:gd name="adj1" fmla="val -204762"/>
                <a:gd name="adj2" fmla="val 289055"/>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19533F62-97BF-4459-A910-84DDDDE8E25A}"/>
                </a:ext>
              </a:extLst>
            </p:cNvPr>
            <p:cNvSpPr txBox="1"/>
            <p:nvPr/>
          </p:nvSpPr>
          <p:spPr>
            <a:xfrm>
              <a:off x="7712794" y="5288529"/>
              <a:ext cx="170281" cy="369332"/>
            </a:xfrm>
            <a:prstGeom prst="rect">
              <a:avLst/>
            </a:prstGeom>
            <a:noFill/>
          </p:spPr>
          <p:txBody>
            <a:bodyPr wrap="square" rtlCol="0">
              <a:spAutoFit/>
            </a:bodyPr>
            <a:lstStyle/>
            <a:p>
              <a:r>
                <a:rPr lang="en-US" altLang="zh-CN" dirty="0"/>
                <a:t>e</a:t>
              </a:r>
              <a:endParaRPr lang="zh-CN" altLang="en-US" dirty="0"/>
            </a:p>
          </p:txBody>
        </p:sp>
        <p:sp>
          <p:nvSpPr>
            <p:cNvPr id="86" name="文本框 85">
              <a:extLst>
                <a:ext uri="{FF2B5EF4-FFF2-40B4-BE49-F238E27FC236}">
                  <a16:creationId xmlns:a16="http://schemas.microsoft.com/office/drawing/2014/main" id="{C61409E0-A49B-4501-B5C5-E1156877076F}"/>
                </a:ext>
              </a:extLst>
            </p:cNvPr>
            <p:cNvSpPr txBox="1"/>
            <p:nvPr/>
          </p:nvSpPr>
          <p:spPr>
            <a:xfrm>
              <a:off x="8862255" y="4604323"/>
              <a:ext cx="170281" cy="369332"/>
            </a:xfrm>
            <a:prstGeom prst="rect">
              <a:avLst/>
            </a:prstGeom>
            <a:noFill/>
          </p:spPr>
          <p:txBody>
            <a:bodyPr wrap="square" rtlCol="0">
              <a:spAutoFit/>
            </a:bodyPr>
            <a:lstStyle/>
            <a:p>
              <a:r>
                <a:rPr lang="en-US" altLang="zh-CN" dirty="0"/>
                <a:t>b</a:t>
              </a:r>
              <a:endParaRPr lang="zh-CN" altLang="en-US" dirty="0"/>
            </a:p>
          </p:txBody>
        </p:sp>
        <p:sp>
          <p:nvSpPr>
            <p:cNvPr id="91" name="文本框 90">
              <a:extLst>
                <a:ext uri="{FF2B5EF4-FFF2-40B4-BE49-F238E27FC236}">
                  <a16:creationId xmlns:a16="http://schemas.microsoft.com/office/drawing/2014/main" id="{CD041C7E-58C3-43FC-892D-4047130F1E4F}"/>
                </a:ext>
              </a:extLst>
            </p:cNvPr>
            <p:cNvSpPr txBox="1"/>
            <p:nvPr/>
          </p:nvSpPr>
          <p:spPr>
            <a:xfrm>
              <a:off x="9299155" y="3529843"/>
              <a:ext cx="170281" cy="369332"/>
            </a:xfrm>
            <a:prstGeom prst="rect">
              <a:avLst/>
            </a:prstGeom>
            <a:noFill/>
          </p:spPr>
          <p:txBody>
            <a:bodyPr wrap="square" rtlCol="0">
              <a:spAutoFit/>
            </a:bodyPr>
            <a:lstStyle/>
            <a:p>
              <a:r>
                <a:rPr lang="en-US" altLang="zh-CN" dirty="0"/>
                <a:t>d</a:t>
              </a:r>
              <a:endParaRPr lang="zh-CN" altLang="en-US" dirty="0"/>
            </a:p>
          </p:txBody>
        </p:sp>
        <p:sp>
          <p:nvSpPr>
            <p:cNvPr id="92" name="文本框 91">
              <a:extLst>
                <a:ext uri="{FF2B5EF4-FFF2-40B4-BE49-F238E27FC236}">
                  <a16:creationId xmlns:a16="http://schemas.microsoft.com/office/drawing/2014/main" id="{E7EB7A18-50DD-43DF-A043-CE30EF0FA0FA}"/>
                </a:ext>
              </a:extLst>
            </p:cNvPr>
            <p:cNvSpPr txBox="1"/>
            <p:nvPr/>
          </p:nvSpPr>
          <p:spPr>
            <a:xfrm>
              <a:off x="10418136" y="4239176"/>
              <a:ext cx="170281" cy="369332"/>
            </a:xfrm>
            <a:prstGeom prst="rect">
              <a:avLst/>
            </a:prstGeom>
            <a:noFill/>
          </p:spPr>
          <p:txBody>
            <a:bodyPr wrap="square" rtlCol="0">
              <a:spAutoFit/>
            </a:bodyPr>
            <a:lstStyle/>
            <a:p>
              <a:r>
                <a:rPr lang="en-US" altLang="zh-CN" dirty="0"/>
                <a:t>c</a:t>
              </a:r>
              <a:endParaRPr lang="zh-CN" altLang="en-US" dirty="0"/>
            </a:p>
          </p:txBody>
        </p:sp>
        <p:sp>
          <p:nvSpPr>
            <p:cNvPr id="93" name="文本框 92">
              <a:extLst>
                <a:ext uri="{FF2B5EF4-FFF2-40B4-BE49-F238E27FC236}">
                  <a16:creationId xmlns:a16="http://schemas.microsoft.com/office/drawing/2014/main" id="{3D8A2B3A-AAB6-4B96-8682-E98B6A4476C9}"/>
                </a:ext>
              </a:extLst>
            </p:cNvPr>
            <p:cNvSpPr txBox="1"/>
            <p:nvPr/>
          </p:nvSpPr>
          <p:spPr>
            <a:xfrm>
              <a:off x="8436938" y="4412929"/>
              <a:ext cx="170281" cy="369332"/>
            </a:xfrm>
            <a:prstGeom prst="rect">
              <a:avLst/>
            </a:prstGeom>
            <a:noFill/>
          </p:spPr>
          <p:txBody>
            <a:bodyPr wrap="square" rtlCol="0">
              <a:spAutoFit/>
            </a:bodyPr>
            <a:lstStyle/>
            <a:p>
              <a:r>
                <a:rPr lang="en-US" altLang="zh-CN" dirty="0"/>
                <a:t>a</a:t>
              </a:r>
              <a:endParaRPr lang="zh-CN" altLang="en-US" dirty="0"/>
            </a:p>
          </p:txBody>
        </p:sp>
      </p:grpSp>
      <p:grpSp>
        <p:nvGrpSpPr>
          <p:cNvPr id="124" name="组合 123">
            <a:extLst>
              <a:ext uri="{FF2B5EF4-FFF2-40B4-BE49-F238E27FC236}">
                <a16:creationId xmlns:a16="http://schemas.microsoft.com/office/drawing/2014/main" id="{2F2854E9-ECDB-4C43-AF49-03CCC25FEA4C}"/>
              </a:ext>
            </a:extLst>
          </p:cNvPr>
          <p:cNvGrpSpPr/>
          <p:nvPr/>
        </p:nvGrpSpPr>
        <p:grpSpPr>
          <a:xfrm>
            <a:off x="8287376" y="3406702"/>
            <a:ext cx="2737197" cy="2705044"/>
            <a:chOff x="8181046" y="3842639"/>
            <a:chExt cx="2737197" cy="2705044"/>
          </a:xfrm>
        </p:grpSpPr>
        <p:sp>
          <p:nvSpPr>
            <p:cNvPr id="96" name="椭圆 95">
              <a:extLst>
                <a:ext uri="{FF2B5EF4-FFF2-40B4-BE49-F238E27FC236}">
                  <a16:creationId xmlns:a16="http://schemas.microsoft.com/office/drawing/2014/main" id="{9946FADC-3DD4-4C03-B5A0-C426F5F19004}"/>
                </a:ext>
              </a:extLst>
            </p:cNvPr>
            <p:cNvSpPr/>
            <p:nvPr/>
          </p:nvSpPr>
          <p:spPr>
            <a:xfrm>
              <a:off x="8595894" y="4760993"/>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97" name="椭圆 96">
              <a:extLst>
                <a:ext uri="{FF2B5EF4-FFF2-40B4-BE49-F238E27FC236}">
                  <a16:creationId xmlns:a16="http://schemas.microsoft.com/office/drawing/2014/main" id="{8FC367E1-C5B1-4B17-A6A2-A77E0BC74563}"/>
                </a:ext>
              </a:extLst>
            </p:cNvPr>
            <p:cNvSpPr/>
            <p:nvPr/>
          </p:nvSpPr>
          <p:spPr>
            <a:xfrm>
              <a:off x="9416024" y="3842639"/>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98" name="椭圆 97">
              <a:extLst>
                <a:ext uri="{FF2B5EF4-FFF2-40B4-BE49-F238E27FC236}">
                  <a16:creationId xmlns:a16="http://schemas.microsoft.com/office/drawing/2014/main" id="{288CF5E4-FB3D-42AD-978D-4279ED0D49EB}"/>
                </a:ext>
              </a:extLst>
            </p:cNvPr>
            <p:cNvSpPr/>
            <p:nvPr/>
          </p:nvSpPr>
          <p:spPr>
            <a:xfrm>
              <a:off x="10694959" y="4792475"/>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99" name="椭圆 98">
              <a:extLst>
                <a:ext uri="{FF2B5EF4-FFF2-40B4-BE49-F238E27FC236}">
                  <a16:creationId xmlns:a16="http://schemas.microsoft.com/office/drawing/2014/main" id="{BE7FA432-9B1A-4513-933E-95AFC73FF3A0}"/>
                </a:ext>
              </a:extLst>
            </p:cNvPr>
            <p:cNvSpPr/>
            <p:nvPr/>
          </p:nvSpPr>
          <p:spPr>
            <a:xfrm>
              <a:off x="9283295" y="4725140"/>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100" name="椭圆 99">
              <a:extLst>
                <a:ext uri="{FF2B5EF4-FFF2-40B4-BE49-F238E27FC236}">
                  <a16:creationId xmlns:a16="http://schemas.microsoft.com/office/drawing/2014/main" id="{024E5473-7973-4B89-A6EF-8053FE550DF6}"/>
                </a:ext>
              </a:extLst>
            </p:cNvPr>
            <p:cNvSpPr/>
            <p:nvPr/>
          </p:nvSpPr>
          <p:spPr>
            <a:xfrm>
              <a:off x="9988590" y="4792476"/>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101" name="椭圆 100">
              <a:extLst>
                <a:ext uri="{FF2B5EF4-FFF2-40B4-BE49-F238E27FC236}">
                  <a16:creationId xmlns:a16="http://schemas.microsoft.com/office/drawing/2014/main" id="{168327C7-42F2-4BB4-8AF3-72874427C264}"/>
                </a:ext>
              </a:extLst>
            </p:cNvPr>
            <p:cNvSpPr/>
            <p:nvPr/>
          </p:nvSpPr>
          <p:spPr>
            <a:xfrm>
              <a:off x="9199316" y="6305848"/>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102" name="椭圆 101">
              <a:extLst>
                <a:ext uri="{FF2B5EF4-FFF2-40B4-BE49-F238E27FC236}">
                  <a16:creationId xmlns:a16="http://schemas.microsoft.com/office/drawing/2014/main" id="{17338371-0E3B-4B17-A0C3-C6967E163840}"/>
                </a:ext>
              </a:extLst>
            </p:cNvPr>
            <p:cNvSpPr/>
            <p:nvPr/>
          </p:nvSpPr>
          <p:spPr>
            <a:xfrm>
              <a:off x="8181046" y="5558028"/>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103" name="椭圆 102">
              <a:extLst>
                <a:ext uri="{FF2B5EF4-FFF2-40B4-BE49-F238E27FC236}">
                  <a16:creationId xmlns:a16="http://schemas.microsoft.com/office/drawing/2014/main" id="{BA6C9C80-6F21-4538-91A9-DC8C9A234F99}"/>
                </a:ext>
              </a:extLst>
            </p:cNvPr>
            <p:cNvSpPr/>
            <p:nvPr/>
          </p:nvSpPr>
          <p:spPr>
            <a:xfrm>
              <a:off x="8992671" y="5625364"/>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sp>
          <p:nvSpPr>
            <p:cNvPr id="104" name="椭圆 103">
              <a:extLst>
                <a:ext uri="{FF2B5EF4-FFF2-40B4-BE49-F238E27FC236}">
                  <a16:creationId xmlns:a16="http://schemas.microsoft.com/office/drawing/2014/main" id="{312C6A18-BDB8-4871-A08D-640E12B47A14}"/>
                </a:ext>
              </a:extLst>
            </p:cNvPr>
            <p:cNvSpPr/>
            <p:nvPr/>
          </p:nvSpPr>
          <p:spPr>
            <a:xfrm>
              <a:off x="9570375" y="5618273"/>
              <a:ext cx="223284" cy="24183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endParaRPr>
            </a:p>
          </p:txBody>
        </p:sp>
        <p:cxnSp>
          <p:nvCxnSpPr>
            <p:cNvPr id="106" name="直接箭头连接符 105">
              <a:extLst>
                <a:ext uri="{FF2B5EF4-FFF2-40B4-BE49-F238E27FC236}">
                  <a16:creationId xmlns:a16="http://schemas.microsoft.com/office/drawing/2014/main" id="{97C8CAE3-9C66-4F5D-9BBE-736AFEFDDF10}"/>
                </a:ext>
              </a:extLst>
            </p:cNvPr>
            <p:cNvCxnSpPr>
              <a:cxnSpLocks/>
              <a:stCxn id="97" idx="4"/>
              <a:endCxn id="96" idx="7"/>
            </p:cNvCxnSpPr>
            <p:nvPr/>
          </p:nvCxnSpPr>
          <p:spPr>
            <a:xfrm flipH="1">
              <a:off x="8786479" y="4084474"/>
              <a:ext cx="741187" cy="71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366A4882-E7A1-4955-92FB-6CCFD01EF65B}"/>
                </a:ext>
              </a:extLst>
            </p:cNvPr>
            <p:cNvCxnSpPr>
              <a:stCxn id="97" idx="4"/>
              <a:endCxn id="99" idx="0"/>
            </p:cNvCxnSpPr>
            <p:nvPr/>
          </p:nvCxnSpPr>
          <p:spPr>
            <a:xfrm flipH="1">
              <a:off x="9394937" y="4084474"/>
              <a:ext cx="132729" cy="64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A380E3BB-6EB8-4F91-8873-7098846EE13D}"/>
                </a:ext>
              </a:extLst>
            </p:cNvPr>
            <p:cNvCxnSpPr>
              <a:stCxn id="97" idx="4"/>
              <a:endCxn id="100" idx="0"/>
            </p:cNvCxnSpPr>
            <p:nvPr/>
          </p:nvCxnSpPr>
          <p:spPr>
            <a:xfrm>
              <a:off x="9527666" y="4084474"/>
              <a:ext cx="572566" cy="708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8876734-84DF-4A10-968D-5FE321C2D0DC}"/>
                </a:ext>
              </a:extLst>
            </p:cNvPr>
            <p:cNvCxnSpPr>
              <a:stCxn id="97" idx="5"/>
              <a:endCxn id="98" idx="1"/>
            </p:cNvCxnSpPr>
            <p:nvPr/>
          </p:nvCxnSpPr>
          <p:spPr>
            <a:xfrm>
              <a:off x="9606609" y="4049058"/>
              <a:ext cx="1121049" cy="77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D8A799C2-5865-4477-BC78-FB6E6867F057}"/>
                </a:ext>
              </a:extLst>
            </p:cNvPr>
            <p:cNvCxnSpPr>
              <a:stCxn id="96" idx="4"/>
              <a:endCxn id="102" idx="7"/>
            </p:cNvCxnSpPr>
            <p:nvPr/>
          </p:nvCxnSpPr>
          <p:spPr>
            <a:xfrm flipH="1">
              <a:off x="8371631" y="5002828"/>
              <a:ext cx="335905" cy="5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9F4D20BC-6DB7-4C9A-ACE5-5F328BC6D8C7}"/>
                </a:ext>
              </a:extLst>
            </p:cNvPr>
            <p:cNvCxnSpPr>
              <a:stCxn id="99" idx="3"/>
              <a:endCxn id="103" idx="0"/>
            </p:cNvCxnSpPr>
            <p:nvPr/>
          </p:nvCxnSpPr>
          <p:spPr>
            <a:xfrm flipH="1">
              <a:off x="9104313" y="4931559"/>
              <a:ext cx="211681" cy="693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220DFE85-4B57-4A5E-830C-16F58794A364}"/>
                </a:ext>
              </a:extLst>
            </p:cNvPr>
            <p:cNvCxnSpPr>
              <a:stCxn id="99" idx="4"/>
              <a:endCxn id="104" idx="1"/>
            </p:cNvCxnSpPr>
            <p:nvPr/>
          </p:nvCxnSpPr>
          <p:spPr>
            <a:xfrm>
              <a:off x="9394937" y="4966975"/>
              <a:ext cx="208137" cy="68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1C20B0D1-4E2E-474D-A22B-4C023E7C8248}"/>
                </a:ext>
              </a:extLst>
            </p:cNvPr>
            <p:cNvCxnSpPr>
              <a:cxnSpLocks/>
              <a:stCxn id="103" idx="4"/>
              <a:endCxn id="101" idx="0"/>
            </p:cNvCxnSpPr>
            <p:nvPr/>
          </p:nvCxnSpPr>
          <p:spPr>
            <a:xfrm>
              <a:off x="9104313" y="5867199"/>
              <a:ext cx="206645" cy="438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2E449732-8A8C-4D5E-96AB-E0E152B0D9B1}"/>
              </a:ext>
            </a:extLst>
          </p:cNvPr>
          <p:cNvSpPr/>
          <p:nvPr/>
        </p:nvSpPr>
        <p:spPr>
          <a:xfrm>
            <a:off x="569905" y="1043557"/>
            <a:ext cx="877163" cy="458459"/>
          </a:xfrm>
          <a:prstGeom prst="rect">
            <a:avLst/>
          </a:prstGeom>
        </p:spPr>
        <p:txBody>
          <a:bodyPr wrap="none">
            <a:spAutoFit/>
          </a:bodyPr>
          <a:lstStyle/>
          <a:p>
            <a:pPr>
              <a:lnSpc>
                <a:spcPct val="150000"/>
              </a:lnSpc>
            </a:pPr>
            <a:r>
              <a:rPr lang="zh-CN" altLang="en-US" b="1" dirty="0">
                <a:solidFill>
                  <a:srgbClr val="FF0000"/>
                </a:solidFill>
                <a:effectLst>
                  <a:outerShdw blurRad="38100" dist="38100" dir="2700000" algn="tl">
                    <a:srgbClr val="000000">
                      <a:alpha val="43137"/>
                    </a:srgbClr>
                  </a:outerShdw>
                </a:effectLst>
              </a:rPr>
              <a:t>关于图</a:t>
            </a:r>
            <a:endParaRPr lang="en-US" altLang="zh-CN"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164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一般图搜索</a:t>
            </a:r>
            <a:endParaRPr lang="zh-CN" altLang="en-US" i="1" dirty="0"/>
          </a:p>
        </p:txBody>
      </p:sp>
      <p:sp>
        <p:nvSpPr>
          <p:cNvPr id="10" name="Rectangle 3">
            <a:extLst>
              <a:ext uri="{FF2B5EF4-FFF2-40B4-BE49-F238E27FC236}">
                <a16:creationId xmlns:a16="http://schemas.microsoft.com/office/drawing/2014/main" id="{0AD8B328-9EE2-498E-9D77-4F1BC0E10C7E}"/>
              </a:ext>
            </a:extLst>
          </p:cNvPr>
          <p:cNvSpPr txBox="1">
            <a:spLocks noChangeArrowheads="1"/>
          </p:cNvSpPr>
          <p:nvPr/>
        </p:nvSpPr>
        <p:spPr>
          <a:xfrm>
            <a:off x="239944" y="1174628"/>
            <a:ext cx="4374687" cy="552562"/>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b="1" dirty="0">
                <a:effectLst>
                  <a:outerShdw blurRad="38100" dist="38100" dir="2700000" algn="tl">
                    <a:srgbClr val="000000">
                      <a:alpha val="43137"/>
                    </a:srgbClr>
                  </a:outerShdw>
                </a:effectLst>
                <a:latin typeface="+mn-ea"/>
              </a:rPr>
              <a:t>        OPEN</a:t>
            </a:r>
            <a:r>
              <a:rPr lang="zh-CN" altLang="en-US" sz="1800" b="1" dirty="0">
                <a:effectLst>
                  <a:outerShdw blurRad="38100" dist="38100" dir="2700000" algn="tl">
                    <a:srgbClr val="000000">
                      <a:alpha val="43137"/>
                    </a:srgbClr>
                  </a:outerShdw>
                </a:effectLst>
                <a:latin typeface="+mn-ea"/>
              </a:rPr>
              <a:t>表和</a:t>
            </a:r>
            <a:r>
              <a:rPr lang="en-US" altLang="zh-CN" sz="1800" b="1" dirty="0">
                <a:effectLst>
                  <a:outerShdw blurRad="38100" dist="38100" dir="2700000" algn="tl">
                    <a:srgbClr val="000000">
                      <a:alpha val="43137"/>
                    </a:srgbClr>
                  </a:outerShdw>
                </a:effectLst>
                <a:latin typeface="+mn-ea"/>
              </a:rPr>
              <a:t>CLOSE</a:t>
            </a:r>
            <a:r>
              <a:rPr lang="zh-CN" altLang="en-US" sz="1800" b="1" dirty="0">
                <a:effectLst>
                  <a:outerShdw blurRad="38100" dist="38100" dir="2700000" algn="tl">
                    <a:srgbClr val="000000">
                      <a:alpha val="43137"/>
                    </a:srgbClr>
                  </a:outerShdw>
                </a:effectLst>
                <a:latin typeface="+mn-ea"/>
              </a:rPr>
              <a:t>表</a:t>
            </a:r>
          </a:p>
          <a:p>
            <a:pPr marL="609600" indent="-609600">
              <a:lnSpc>
                <a:spcPct val="150000"/>
              </a:lnSpc>
              <a:buNone/>
            </a:pPr>
            <a:r>
              <a:rPr lang="zh-CN" altLang="en-US" sz="1600" dirty="0">
                <a:latin typeface="+mn-ea"/>
              </a:rPr>
              <a:t>		                         			</a:t>
            </a:r>
          </a:p>
        </p:txBody>
      </p:sp>
      <p:graphicFrame>
        <p:nvGraphicFramePr>
          <p:cNvPr id="11" name="Group 97">
            <a:extLst>
              <a:ext uri="{FF2B5EF4-FFF2-40B4-BE49-F238E27FC236}">
                <a16:creationId xmlns:a16="http://schemas.microsoft.com/office/drawing/2014/main" id="{E8955536-D434-460F-9559-25E035DA36A2}"/>
              </a:ext>
            </a:extLst>
          </p:cNvPr>
          <p:cNvGraphicFramePr>
            <a:graphicFrameLocks noGrp="1"/>
          </p:cNvGraphicFramePr>
          <p:nvPr>
            <p:extLst>
              <p:ext uri="{D42A27DB-BD31-4B8C-83A1-F6EECF244321}">
                <p14:modId xmlns:p14="http://schemas.microsoft.com/office/powerpoint/2010/main" val="3986641417"/>
              </p:ext>
            </p:extLst>
          </p:nvPr>
        </p:nvGraphicFramePr>
        <p:xfrm>
          <a:off x="7545978" y="2050583"/>
          <a:ext cx="3124200" cy="1069650"/>
        </p:xfrm>
        <a:graphic>
          <a:graphicData uri="http://schemas.openxmlformats.org/drawingml/2006/table">
            <a:tbl>
              <a:tblPr/>
              <a:tblGrid>
                <a:gridCol w="1320811">
                  <a:extLst>
                    <a:ext uri="{9D8B030D-6E8A-4147-A177-3AD203B41FA5}">
                      <a16:colId xmlns:a16="http://schemas.microsoft.com/office/drawing/2014/main" val="20000"/>
                    </a:ext>
                  </a:extLst>
                </a:gridCol>
                <a:gridCol w="1803389">
                  <a:extLst>
                    <a:ext uri="{9D8B030D-6E8A-4147-A177-3AD203B41FA5}">
                      <a16:colId xmlns:a16="http://schemas.microsoft.com/office/drawing/2014/main" val="20001"/>
                    </a:ext>
                  </a:extLst>
                </a:gridCol>
              </a:tblGrid>
              <a:tr h="2582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状态节点</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父节点</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21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05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 name="Group 96">
            <a:extLst>
              <a:ext uri="{FF2B5EF4-FFF2-40B4-BE49-F238E27FC236}">
                <a16:creationId xmlns:a16="http://schemas.microsoft.com/office/drawing/2014/main" id="{5759B06E-7C04-4F62-B508-515CDE454257}"/>
              </a:ext>
            </a:extLst>
          </p:cNvPr>
          <p:cNvGraphicFramePr>
            <a:graphicFrameLocks noGrp="1"/>
          </p:cNvGraphicFramePr>
          <p:nvPr>
            <p:extLst>
              <p:ext uri="{D42A27DB-BD31-4B8C-83A1-F6EECF244321}">
                <p14:modId xmlns:p14="http://schemas.microsoft.com/office/powerpoint/2010/main" val="2258965588"/>
              </p:ext>
            </p:extLst>
          </p:nvPr>
        </p:nvGraphicFramePr>
        <p:xfrm>
          <a:off x="7469483" y="4312928"/>
          <a:ext cx="3722247" cy="1069551"/>
        </p:xfrm>
        <a:graphic>
          <a:graphicData uri="http://schemas.openxmlformats.org/drawingml/2006/table">
            <a:tbl>
              <a:tblPr/>
              <a:tblGrid>
                <a:gridCol w="986425">
                  <a:extLst>
                    <a:ext uri="{9D8B030D-6E8A-4147-A177-3AD203B41FA5}">
                      <a16:colId xmlns:a16="http://schemas.microsoft.com/office/drawing/2014/main" val="20000"/>
                    </a:ext>
                  </a:extLst>
                </a:gridCol>
                <a:gridCol w="1495073">
                  <a:extLst>
                    <a:ext uri="{9D8B030D-6E8A-4147-A177-3AD203B41FA5}">
                      <a16:colId xmlns:a16="http://schemas.microsoft.com/office/drawing/2014/main" val="20001"/>
                    </a:ext>
                  </a:extLst>
                </a:gridCol>
                <a:gridCol w="1240749">
                  <a:extLst>
                    <a:ext uri="{9D8B030D-6E8A-4147-A177-3AD203B41FA5}">
                      <a16:colId xmlns:a16="http://schemas.microsoft.com/office/drawing/2014/main" val="20002"/>
                    </a:ext>
                  </a:extLst>
                </a:gridCol>
              </a:tblGrid>
              <a:tr h="25818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编号</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状态节点</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父节点</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18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02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矩形 4">
            <a:extLst>
              <a:ext uri="{FF2B5EF4-FFF2-40B4-BE49-F238E27FC236}">
                <a16:creationId xmlns:a16="http://schemas.microsoft.com/office/drawing/2014/main" id="{A1B4E906-2D3F-4BE1-9D7D-4E9AFF50197A}"/>
              </a:ext>
            </a:extLst>
          </p:cNvPr>
          <p:cNvSpPr/>
          <p:nvPr/>
        </p:nvSpPr>
        <p:spPr>
          <a:xfrm>
            <a:off x="7694069" y="1565658"/>
            <a:ext cx="2828018" cy="369332"/>
          </a:xfrm>
          <a:prstGeom prst="rect">
            <a:avLst/>
          </a:prstGeom>
        </p:spPr>
        <p:txBody>
          <a:bodyPr wrap="none">
            <a:spAutoFit/>
          </a:bodyPr>
          <a:lstStyle/>
          <a:p>
            <a:r>
              <a:rPr lang="en-US" altLang="zh-CN" dirty="0">
                <a:latin typeface="+mn-ea"/>
              </a:rPr>
              <a:t>OPEN</a:t>
            </a:r>
            <a:r>
              <a:rPr lang="zh-CN" altLang="en-US" dirty="0">
                <a:latin typeface="+mn-ea"/>
              </a:rPr>
              <a:t>表结构</a:t>
            </a:r>
            <a:r>
              <a:rPr lang="en-US" altLang="zh-CN" dirty="0">
                <a:latin typeface="+mn-ea"/>
              </a:rPr>
              <a:t>(</a:t>
            </a:r>
            <a:r>
              <a:rPr lang="zh-CN" altLang="en-US" dirty="0">
                <a:latin typeface="+mn-ea"/>
              </a:rPr>
              <a:t>未扩展节点</a:t>
            </a:r>
            <a:r>
              <a:rPr lang="en-US" altLang="zh-CN" dirty="0">
                <a:latin typeface="+mn-ea"/>
              </a:rPr>
              <a:t>)</a:t>
            </a:r>
            <a:endParaRPr lang="zh-CN" altLang="en-US" dirty="0"/>
          </a:p>
        </p:txBody>
      </p:sp>
      <p:sp>
        <p:nvSpPr>
          <p:cNvPr id="6" name="矩形 5">
            <a:extLst>
              <a:ext uri="{FF2B5EF4-FFF2-40B4-BE49-F238E27FC236}">
                <a16:creationId xmlns:a16="http://schemas.microsoft.com/office/drawing/2014/main" id="{A30AA883-CB77-4484-BFF4-F012C2AE3A99}"/>
              </a:ext>
            </a:extLst>
          </p:cNvPr>
          <p:cNvSpPr/>
          <p:nvPr/>
        </p:nvSpPr>
        <p:spPr>
          <a:xfrm>
            <a:off x="7694069" y="3786500"/>
            <a:ext cx="3273076" cy="369332"/>
          </a:xfrm>
          <a:prstGeom prst="rect">
            <a:avLst/>
          </a:prstGeom>
        </p:spPr>
        <p:txBody>
          <a:bodyPr wrap="none">
            <a:spAutoFit/>
          </a:bodyPr>
          <a:lstStyle/>
          <a:p>
            <a:r>
              <a:rPr lang="zh-CN" altLang="en-US" dirty="0">
                <a:latin typeface="+mn-ea"/>
              </a:rPr>
              <a:t> </a:t>
            </a:r>
            <a:r>
              <a:rPr lang="en-US" altLang="zh-CN" dirty="0">
                <a:latin typeface="+mn-ea"/>
              </a:rPr>
              <a:t>CLOSE</a:t>
            </a:r>
            <a:r>
              <a:rPr lang="zh-CN" altLang="en-US" dirty="0">
                <a:latin typeface="+mn-ea"/>
              </a:rPr>
              <a:t>表结构（已扩展节点）</a:t>
            </a:r>
            <a:endParaRPr lang="zh-CN" altLang="en-US" dirty="0"/>
          </a:p>
        </p:txBody>
      </p:sp>
      <p:sp>
        <p:nvSpPr>
          <p:cNvPr id="7" name="矩形 6">
            <a:extLst>
              <a:ext uri="{FF2B5EF4-FFF2-40B4-BE49-F238E27FC236}">
                <a16:creationId xmlns:a16="http://schemas.microsoft.com/office/drawing/2014/main" id="{B320E6CA-E70F-4123-B157-491E446B77C9}"/>
              </a:ext>
            </a:extLst>
          </p:cNvPr>
          <p:cNvSpPr/>
          <p:nvPr/>
        </p:nvSpPr>
        <p:spPr>
          <a:xfrm>
            <a:off x="885456" y="3979465"/>
            <a:ext cx="5903269" cy="1526187"/>
          </a:xfrm>
          <a:prstGeom prst="rect">
            <a:avLst/>
          </a:prstGeom>
        </p:spPr>
        <p:txBody>
          <a:bodyPr wrap="square">
            <a:spAutoFit/>
          </a:bodyPr>
          <a:lstStyle/>
          <a:p>
            <a:pPr marL="180975" indent="-180975">
              <a:lnSpc>
                <a:spcPct val="150000"/>
              </a:lnSpc>
              <a:buFont typeface="Arial" panose="020B0604020202020204" pitchFamily="34" charset="0"/>
              <a:buChar char="•"/>
            </a:pPr>
            <a:r>
              <a:rPr lang="en-US" altLang="zh-CN" sz="1600" dirty="0">
                <a:latin typeface="+mn-ea"/>
              </a:rPr>
              <a:t>CLOSE</a:t>
            </a:r>
            <a:r>
              <a:rPr lang="zh-CN" altLang="en-US" sz="1600" dirty="0">
                <a:latin typeface="+mn-ea"/>
              </a:rPr>
              <a:t>表：</a:t>
            </a:r>
            <a:endParaRPr lang="en-US" altLang="zh-CN" sz="1600" dirty="0">
              <a:latin typeface="+mn-ea"/>
            </a:endParaRPr>
          </a:p>
          <a:p>
            <a:pPr marL="800100" lvl="1" indent="-342900">
              <a:lnSpc>
                <a:spcPct val="150000"/>
              </a:lnSpc>
              <a:buFont typeface="+mj-ea"/>
              <a:buAutoNum type="circleNumDbPlain"/>
            </a:pPr>
            <a:r>
              <a:rPr lang="zh-CN" altLang="en-US" sz="1600" dirty="0">
                <a:latin typeface="+mn-ea"/>
              </a:rPr>
              <a:t>用于存放将要扩展或已经扩展的节点，记录求解信息。</a:t>
            </a:r>
            <a:endParaRPr lang="en-US" altLang="zh-CN" sz="1600" dirty="0">
              <a:latin typeface="+mn-ea"/>
            </a:endParaRPr>
          </a:p>
          <a:p>
            <a:pPr marL="800100" lvl="1" indent="-342900">
              <a:lnSpc>
                <a:spcPct val="150000"/>
              </a:lnSpc>
              <a:buFont typeface="+mj-ea"/>
              <a:buAutoNum type="circleNumDbPlain"/>
            </a:pPr>
            <a:r>
              <a:rPr lang="zh-CN" altLang="en-US" sz="1600" dirty="0">
                <a:latin typeface="+mn-ea"/>
              </a:rPr>
              <a:t>“有进无出”动态数据结构</a:t>
            </a:r>
            <a:endParaRPr lang="en-US" altLang="zh-CN" sz="1600" dirty="0">
              <a:latin typeface="+mn-ea"/>
            </a:endParaRPr>
          </a:p>
          <a:p>
            <a:pPr marL="800100" lvl="1" indent="-342900">
              <a:lnSpc>
                <a:spcPct val="150000"/>
              </a:lnSpc>
              <a:buFont typeface="+mj-ea"/>
              <a:buAutoNum type="circleNumDbPlain"/>
            </a:pPr>
            <a:r>
              <a:rPr lang="zh-CN" altLang="en-US" sz="1600" dirty="0">
                <a:latin typeface="+mn-ea"/>
              </a:rPr>
              <a:t>当前节点进入</a:t>
            </a:r>
            <a:r>
              <a:rPr lang="en-US" altLang="zh-CN" sz="1600" dirty="0">
                <a:latin typeface="+mn-ea"/>
              </a:rPr>
              <a:t>CLOSE</a:t>
            </a:r>
            <a:r>
              <a:rPr lang="zh-CN" altLang="en-US" sz="1600" dirty="0">
                <a:latin typeface="+mn-ea"/>
              </a:rPr>
              <a:t>表的最后</a:t>
            </a:r>
            <a:endParaRPr lang="en-US" altLang="zh-CN" sz="1600" dirty="0">
              <a:latin typeface="+mn-ea"/>
            </a:endParaRPr>
          </a:p>
        </p:txBody>
      </p:sp>
      <p:sp>
        <p:nvSpPr>
          <p:cNvPr id="8" name="矩形 7">
            <a:extLst>
              <a:ext uri="{FF2B5EF4-FFF2-40B4-BE49-F238E27FC236}">
                <a16:creationId xmlns:a16="http://schemas.microsoft.com/office/drawing/2014/main" id="{71392685-B5CE-46A8-AABE-7F09AABB433F}"/>
              </a:ext>
            </a:extLst>
          </p:cNvPr>
          <p:cNvSpPr/>
          <p:nvPr/>
        </p:nvSpPr>
        <p:spPr>
          <a:xfrm>
            <a:off x="394120" y="1727190"/>
            <a:ext cx="6394605" cy="1895519"/>
          </a:xfrm>
          <a:prstGeom prst="rect">
            <a:avLst/>
          </a:prstGeom>
        </p:spPr>
        <p:txBody>
          <a:bodyPr wrap="square">
            <a:spAutoFit/>
          </a:bodyPr>
          <a:lstStyle/>
          <a:p>
            <a:pPr marL="542925" lvl="1" indent="-85725">
              <a:lnSpc>
                <a:spcPct val="150000"/>
              </a:lnSpc>
              <a:buFont typeface="Arial" panose="020B0604020202020204" pitchFamily="34" charset="0"/>
              <a:buChar char="•"/>
            </a:pPr>
            <a:r>
              <a:rPr lang="en-US" altLang="zh-CN" sz="1600" dirty="0">
                <a:latin typeface="+mn-ea"/>
              </a:rPr>
              <a:t>OPEN</a:t>
            </a:r>
            <a:r>
              <a:rPr lang="zh-CN" altLang="en-US" sz="1600" dirty="0">
                <a:latin typeface="+mn-ea"/>
              </a:rPr>
              <a:t>表：</a:t>
            </a:r>
            <a:endParaRPr lang="en-US" altLang="zh-CN" sz="1600" dirty="0">
              <a:latin typeface="+mn-ea"/>
            </a:endParaRPr>
          </a:p>
          <a:p>
            <a:pPr marL="1257300" lvl="2" indent="-342900">
              <a:lnSpc>
                <a:spcPct val="150000"/>
              </a:lnSpc>
              <a:buFont typeface="+mj-ea"/>
              <a:buAutoNum type="circleNumDbPlain"/>
            </a:pPr>
            <a:r>
              <a:rPr lang="zh-CN" altLang="en-US" sz="1600" dirty="0">
                <a:latin typeface="+mn-ea"/>
              </a:rPr>
              <a:t>用于存放刚生成的节点，作为待考察的对象。</a:t>
            </a:r>
            <a:endParaRPr lang="en-US" altLang="zh-CN" sz="1600" dirty="0">
              <a:latin typeface="+mn-ea"/>
            </a:endParaRPr>
          </a:p>
          <a:p>
            <a:pPr marL="1257300" lvl="2" indent="-342900">
              <a:lnSpc>
                <a:spcPct val="150000"/>
              </a:lnSpc>
              <a:buFont typeface="+mj-ea"/>
              <a:buAutoNum type="circleNumDbPlain"/>
            </a:pPr>
            <a:r>
              <a:rPr lang="en-US" altLang="zh-CN" sz="1600" dirty="0">
                <a:latin typeface="+mn-ea"/>
              </a:rPr>
              <a:t> </a:t>
            </a:r>
            <a:r>
              <a:rPr lang="zh-CN" altLang="en-US" sz="1600" dirty="0">
                <a:latin typeface="+mn-ea"/>
              </a:rPr>
              <a:t>“有进有出”动态数据结构</a:t>
            </a:r>
            <a:endParaRPr lang="en-US" altLang="zh-CN" sz="1600" dirty="0">
              <a:latin typeface="+mn-ea"/>
            </a:endParaRPr>
          </a:p>
          <a:p>
            <a:pPr marL="1257300" lvl="2" indent="-342900">
              <a:lnSpc>
                <a:spcPct val="150000"/>
              </a:lnSpc>
              <a:buFont typeface="+mj-ea"/>
              <a:buAutoNum type="circleNumDbPlain"/>
            </a:pPr>
            <a:r>
              <a:rPr lang="zh-CN" altLang="en-US" sz="1600" dirty="0">
                <a:latin typeface="+mn-ea"/>
              </a:rPr>
              <a:t> 对于不同的搜索策略，节点在</a:t>
            </a:r>
            <a:r>
              <a:rPr lang="en-US" altLang="zh-CN" sz="1600" dirty="0">
                <a:latin typeface="+mn-ea"/>
              </a:rPr>
              <a:t>OPEN</a:t>
            </a:r>
            <a:r>
              <a:rPr lang="zh-CN" altLang="en-US" sz="1600" dirty="0">
                <a:latin typeface="+mn-ea"/>
              </a:rPr>
              <a:t>表中的排列顺序是不同的。</a:t>
            </a:r>
          </a:p>
        </p:txBody>
      </p:sp>
      <p:sp>
        <p:nvSpPr>
          <p:cNvPr id="13" name="矩形 12">
            <a:extLst>
              <a:ext uri="{FF2B5EF4-FFF2-40B4-BE49-F238E27FC236}">
                <a16:creationId xmlns:a16="http://schemas.microsoft.com/office/drawing/2014/main" id="{E29E6C5F-2BB7-4C40-88FE-484104356F59}"/>
              </a:ext>
            </a:extLst>
          </p:cNvPr>
          <p:cNvSpPr/>
          <p:nvPr/>
        </p:nvSpPr>
        <p:spPr>
          <a:xfrm>
            <a:off x="885455" y="5840943"/>
            <a:ext cx="9784723" cy="458908"/>
          </a:xfrm>
          <a:prstGeom prst="rect">
            <a:avLst/>
          </a:prstGeom>
        </p:spPr>
        <p:txBody>
          <a:bodyPr wrap="square">
            <a:spAutoFit/>
          </a:bodyPr>
          <a:lstStyle/>
          <a:p>
            <a:pPr marL="180975" indent="-180975">
              <a:lnSpc>
                <a:spcPct val="150000"/>
              </a:lnSpc>
              <a:buFont typeface="Arial" panose="020B0604020202020204" pitchFamily="34" charset="0"/>
              <a:buChar char="•"/>
            </a:pPr>
            <a:r>
              <a:rPr lang="zh-CN" altLang="en-US" dirty="0">
                <a:latin typeface="+mn-ea"/>
              </a:rPr>
              <a:t>对一个节点的扩展是指：用所有可适用的算符对该节点进行操作，生成一组子节点</a:t>
            </a:r>
          </a:p>
        </p:txBody>
      </p:sp>
    </p:spTree>
    <p:extLst>
      <p:ext uri="{BB962C8B-B14F-4D97-AF65-F5344CB8AC3E}">
        <p14:creationId xmlns:p14="http://schemas.microsoft.com/office/powerpoint/2010/main" val="110839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一般图搜索</a:t>
            </a:r>
            <a:endParaRPr lang="zh-CN" altLang="en-US" i="1" dirty="0"/>
          </a:p>
        </p:txBody>
      </p:sp>
      <p:sp>
        <p:nvSpPr>
          <p:cNvPr id="2" name="文本框 1">
            <a:extLst>
              <a:ext uri="{FF2B5EF4-FFF2-40B4-BE49-F238E27FC236}">
                <a16:creationId xmlns:a16="http://schemas.microsoft.com/office/drawing/2014/main" id="{18F205E4-0018-4CE3-8E63-5B30B0231838}"/>
              </a:ext>
            </a:extLst>
          </p:cNvPr>
          <p:cNvSpPr txBox="1"/>
          <p:nvPr/>
        </p:nvSpPr>
        <p:spPr>
          <a:xfrm>
            <a:off x="821452" y="1151198"/>
            <a:ext cx="10850563" cy="787075"/>
          </a:xfrm>
          <a:prstGeom prst="rect">
            <a:avLst/>
          </a:prstGeom>
          <a:noFill/>
        </p:spPr>
        <p:txBody>
          <a:bodyPr wrap="square" rtlCol="0">
            <a:spAutoFit/>
          </a:bodyPr>
          <a:lstStyle/>
          <a:p>
            <a:pPr>
              <a:lnSpc>
                <a:spcPct val="150000"/>
              </a:lnSpc>
            </a:pPr>
            <a:r>
              <a:rPr lang="zh-CN" altLang="en-US" sz="1600" dirty="0">
                <a:solidFill>
                  <a:srgbClr val="FF0000"/>
                </a:solidFill>
              </a:rPr>
              <a:t>      </a:t>
            </a:r>
            <a:r>
              <a:rPr lang="zh-CN" altLang="en-US" sz="1600" dirty="0">
                <a:solidFill>
                  <a:srgbClr val="FF0000"/>
                </a:solidFill>
                <a:effectLst>
                  <a:outerShdw blurRad="38100" dist="38100" dir="2700000" algn="tl">
                    <a:srgbClr val="000000">
                      <a:alpha val="43137"/>
                    </a:srgbClr>
                  </a:outerShdw>
                </a:effectLst>
              </a:rPr>
              <a:t>一般图搜索</a:t>
            </a:r>
            <a:r>
              <a:rPr lang="zh-CN" altLang="en-US" sz="1600" dirty="0"/>
              <a:t>是在状态空间中搜索从初始状态到目标状态解答的过程。由于问题的状态空间可以用一个有向图来表示，因此状态空间搜索实际上是对有向图的搜索，即在图中寻找路径的方法。</a:t>
            </a:r>
          </a:p>
        </p:txBody>
      </p:sp>
      <p:sp>
        <p:nvSpPr>
          <p:cNvPr id="3" name="文本框 2">
            <a:extLst>
              <a:ext uri="{FF2B5EF4-FFF2-40B4-BE49-F238E27FC236}">
                <a16:creationId xmlns:a16="http://schemas.microsoft.com/office/drawing/2014/main" id="{D43E28BB-FE4A-42CF-8B1B-19CDE779A8B8}"/>
              </a:ext>
            </a:extLst>
          </p:cNvPr>
          <p:cNvSpPr txBox="1"/>
          <p:nvPr/>
        </p:nvSpPr>
        <p:spPr>
          <a:xfrm>
            <a:off x="669924" y="2296798"/>
            <a:ext cx="1972810" cy="369332"/>
          </a:xfrm>
          <a:prstGeom prst="rect">
            <a:avLst/>
          </a:prstGeom>
          <a:noFill/>
        </p:spPr>
        <p:txBody>
          <a:bodyPr wrap="square" rtlCol="0">
            <a:spAutoFit/>
          </a:bodyPr>
          <a:lstStyle/>
          <a:p>
            <a:pPr marL="342900" indent="-342900">
              <a:buFont typeface="+mj-lt"/>
              <a:buAutoNum type="arabicPeriod"/>
            </a:pPr>
            <a:r>
              <a:rPr lang="zh-CN" altLang="en-US" b="1" dirty="0">
                <a:solidFill>
                  <a:srgbClr val="7E0000"/>
                </a:solidFill>
                <a:effectLst>
                  <a:outerShdw blurRad="38100" dist="38100" dir="2700000" algn="tl">
                    <a:srgbClr val="000000">
                      <a:alpha val="43137"/>
                    </a:srgbClr>
                  </a:outerShdw>
                </a:effectLst>
              </a:rPr>
              <a:t>基本思想</a:t>
            </a:r>
          </a:p>
        </p:txBody>
      </p:sp>
      <p:sp>
        <p:nvSpPr>
          <p:cNvPr id="9" name="文本框 8">
            <a:extLst>
              <a:ext uri="{FF2B5EF4-FFF2-40B4-BE49-F238E27FC236}">
                <a16:creationId xmlns:a16="http://schemas.microsoft.com/office/drawing/2014/main" id="{11431191-BCB1-4756-82BD-6223799F7B8A}"/>
              </a:ext>
            </a:extLst>
          </p:cNvPr>
          <p:cNvSpPr txBox="1"/>
          <p:nvPr/>
        </p:nvSpPr>
        <p:spPr>
          <a:xfrm>
            <a:off x="897215" y="2887803"/>
            <a:ext cx="10699035" cy="152573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1600" dirty="0"/>
              <a:t>将问题的初始状态作为当前扩展节点对其进行扩展，生成一组子节点，然后检查目标状态是否出现在这些节点中。</a:t>
            </a:r>
            <a:endParaRPr lang="en-US" altLang="zh-CN" sz="1600" dirty="0"/>
          </a:p>
          <a:p>
            <a:pPr marL="342900" indent="-342900">
              <a:lnSpc>
                <a:spcPct val="150000"/>
              </a:lnSpc>
              <a:buFont typeface="Arial" panose="020B0604020202020204" pitchFamily="34" charset="0"/>
              <a:buChar char="•"/>
            </a:pPr>
            <a:r>
              <a:rPr lang="zh-CN" altLang="en-US" sz="1600" dirty="0"/>
              <a:t>如果出现，表面搜索成功，即找到了问题的解。</a:t>
            </a:r>
            <a:endParaRPr lang="en-US" altLang="zh-CN" sz="1600" dirty="0"/>
          </a:p>
          <a:p>
            <a:pPr marL="342900" indent="-342900">
              <a:lnSpc>
                <a:spcPct val="150000"/>
              </a:lnSpc>
              <a:buFont typeface="Arial" panose="020B0604020202020204" pitchFamily="34" charset="0"/>
              <a:buChar char="•"/>
            </a:pPr>
            <a:r>
              <a:rPr lang="zh-CN" altLang="en-US" sz="1600" dirty="0"/>
              <a:t>如果没有出现，则再按照某种策略从已生成的子节点中选择一个节点作为当前的扩展节点。</a:t>
            </a:r>
            <a:endParaRPr lang="en-US" altLang="zh-CN" sz="1600" dirty="0"/>
          </a:p>
          <a:p>
            <a:pPr marL="342900" indent="-342900">
              <a:lnSpc>
                <a:spcPct val="150000"/>
              </a:lnSpc>
              <a:buFont typeface="Arial" panose="020B0604020202020204" pitchFamily="34" charset="0"/>
              <a:buChar char="•"/>
            </a:pPr>
            <a:r>
              <a:rPr lang="zh-CN" altLang="en-US" sz="1600" dirty="0"/>
              <a:t>重复上述过程，直到目标状态出现在子节点中或者没有可供扩展的节点为止。</a:t>
            </a:r>
          </a:p>
        </p:txBody>
      </p:sp>
    </p:spTree>
    <p:extLst>
      <p:ext uri="{BB962C8B-B14F-4D97-AF65-F5344CB8AC3E}">
        <p14:creationId xmlns:p14="http://schemas.microsoft.com/office/powerpoint/2010/main" val="1318949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138999-2BA0-41EF-AAE8-451370D58061}"/>
              </a:ext>
            </a:extLst>
          </p:cNvPr>
          <p:cNvPicPr>
            <a:picLocks noChangeAspect="1"/>
          </p:cNvPicPr>
          <p:nvPr/>
        </p:nvPicPr>
        <p:blipFill>
          <a:blip r:embed="rId3"/>
          <a:stretch>
            <a:fillRect/>
          </a:stretch>
        </p:blipFill>
        <p:spPr>
          <a:xfrm>
            <a:off x="1884219" y="1168151"/>
            <a:ext cx="5120640" cy="5497033"/>
          </a:xfrm>
          <a:prstGeom prst="rect">
            <a:avLst/>
          </a:prstGeom>
        </p:spPr>
      </p:pic>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一般图搜索</a:t>
            </a:r>
            <a:endParaRPr lang="zh-CN" altLang="en-US" dirty="0"/>
          </a:p>
        </p:txBody>
      </p:sp>
      <p:sp>
        <p:nvSpPr>
          <p:cNvPr id="2" name="文本框 1">
            <a:extLst>
              <a:ext uri="{FF2B5EF4-FFF2-40B4-BE49-F238E27FC236}">
                <a16:creationId xmlns:a16="http://schemas.microsoft.com/office/drawing/2014/main" id="{920E6A40-2AF6-48DB-A958-53856F4531CC}"/>
              </a:ext>
            </a:extLst>
          </p:cNvPr>
          <p:cNvSpPr txBox="1"/>
          <p:nvPr/>
        </p:nvSpPr>
        <p:spPr>
          <a:xfrm>
            <a:off x="669924" y="1195936"/>
            <a:ext cx="1909187" cy="369332"/>
          </a:xfrm>
          <a:prstGeom prst="rect">
            <a:avLst/>
          </a:prstGeom>
          <a:noFill/>
        </p:spPr>
        <p:txBody>
          <a:bodyPr wrap="square" rtlCol="0">
            <a:spAutoFit/>
          </a:bodyPr>
          <a:lstStyle>
            <a:defPPr>
              <a:defRPr lang="zh-CN"/>
            </a:defPPr>
            <a:lvl1pPr marL="342900" indent="-342900">
              <a:buFont typeface="+mj-lt"/>
              <a:buAutoNum type="arabicPeriod"/>
              <a:defRPr b="1">
                <a:solidFill>
                  <a:srgbClr val="7E0000"/>
                </a:solidFill>
                <a:effectLst>
                  <a:outerShdw blurRad="38100" dist="38100" dir="2700000" algn="tl">
                    <a:srgbClr val="000000">
                      <a:alpha val="43137"/>
                    </a:srgbClr>
                  </a:outerShdw>
                </a:effectLst>
              </a:defRPr>
            </a:lvl1pPr>
          </a:lstStyle>
          <a:p>
            <a:pPr>
              <a:buFont typeface="+mj-lt"/>
              <a:buAutoNum type="arabicPeriod" startAt="2"/>
            </a:pPr>
            <a:r>
              <a:rPr lang="zh-CN" altLang="en-US" dirty="0"/>
              <a:t>搜索过程</a:t>
            </a:r>
          </a:p>
        </p:txBody>
      </p:sp>
      <p:sp>
        <p:nvSpPr>
          <p:cNvPr id="6" name="矩形 5">
            <a:extLst>
              <a:ext uri="{FF2B5EF4-FFF2-40B4-BE49-F238E27FC236}">
                <a16:creationId xmlns:a16="http://schemas.microsoft.com/office/drawing/2014/main" id="{F3850CD3-DB9D-460A-BD02-C1229235B30F}"/>
              </a:ext>
            </a:extLst>
          </p:cNvPr>
          <p:cNvSpPr/>
          <p:nvPr/>
        </p:nvSpPr>
        <p:spPr>
          <a:xfrm>
            <a:off x="2001181" y="5899640"/>
            <a:ext cx="3131126" cy="765544"/>
          </a:xfrm>
          <a:prstGeom prst="rect">
            <a:avLst/>
          </a:prstGeom>
          <a:no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144926C-AAAB-47A2-BC7A-3EC12CCD7FBF}"/>
              </a:ext>
            </a:extLst>
          </p:cNvPr>
          <p:cNvSpPr txBox="1"/>
          <p:nvPr/>
        </p:nvSpPr>
        <p:spPr>
          <a:xfrm>
            <a:off x="6135812" y="5126005"/>
            <a:ext cx="5384675" cy="1156407"/>
          </a:xfrm>
          <a:prstGeom prst="rect">
            <a:avLst/>
          </a:prstGeom>
          <a:noFill/>
        </p:spPr>
        <p:txBody>
          <a:bodyPr wrap="square" rtlCol="0">
            <a:spAutoFit/>
          </a:bodyPr>
          <a:lstStyle/>
          <a:p>
            <a:pPr>
              <a:lnSpc>
                <a:spcPct val="150000"/>
              </a:lnSpc>
            </a:pPr>
            <a:r>
              <a:rPr lang="zh-CN" altLang="en-US" sz="1600" dirty="0">
                <a:solidFill>
                  <a:srgbClr val="FF0000"/>
                </a:solidFill>
              </a:rPr>
              <a:t>图搜索对</a:t>
            </a:r>
            <a:r>
              <a:rPr lang="en-US" altLang="zh-CN" sz="1600" dirty="0">
                <a:solidFill>
                  <a:srgbClr val="FF0000"/>
                </a:solidFill>
              </a:rPr>
              <a:t>OPEN</a:t>
            </a:r>
            <a:r>
              <a:rPr lang="zh-CN" altLang="en-US" sz="1600" dirty="0">
                <a:solidFill>
                  <a:srgbClr val="FF0000"/>
                </a:solidFill>
              </a:rPr>
              <a:t>表节点排序，选择最好节点作为扩展节点。</a:t>
            </a:r>
            <a:endParaRPr lang="en-US" altLang="zh-CN" sz="1600" dirty="0">
              <a:solidFill>
                <a:srgbClr val="FF0000"/>
              </a:solidFill>
            </a:endParaRPr>
          </a:p>
          <a:p>
            <a:pPr marL="800100" lvl="1" indent="-342900">
              <a:lnSpc>
                <a:spcPct val="150000"/>
              </a:lnSpc>
              <a:buFont typeface="+mj-ea"/>
              <a:buAutoNum type="circleNumDbPlain"/>
            </a:pPr>
            <a:r>
              <a:rPr lang="zh-CN" altLang="en-US" sz="1600" dirty="0">
                <a:solidFill>
                  <a:srgbClr val="FF0000"/>
                </a:solidFill>
              </a:rPr>
              <a:t>排序可以任意（盲目搜索）</a:t>
            </a:r>
            <a:endParaRPr lang="en-US" altLang="zh-CN" sz="1600" dirty="0">
              <a:solidFill>
                <a:srgbClr val="FF0000"/>
              </a:solidFill>
            </a:endParaRPr>
          </a:p>
          <a:p>
            <a:pPr marL="800100" lvl="1" indent="-342900">
              <a:lnSpc>
                <a:spcPct val="150000"/>
              </a:lnSpc>
              <a:buFont typeface="+mj-ea"/>
              <a:buAutoNum type="circleNumDbPlain"/>
            </a:pPr>
            <a:r>
              <a:rPr lang="zh-CN" altLang="en-US" sz="1600" dirty="0">
                <a:solidFill>
                  <a:srgbClr val="FF0000"/>
                </a:solidFill>
              </a:rPr>
              <a:t>也可以具有启发思想或其它准则（启发式搜索）</a:t>
            </a:r>
          </a:p>
        </p:txBody>
      </p:sp>
      <p:sp>
        <p:nvSpPr>
          <p:cNvPr id="8" name="箭头: 右 7">
            <a:extLst>
              <a:ext uri="{FF2B5EF4-FFF2-40B4-BE49-F238E27FC236}">
                <a16:creationId xmlns:a16="http://schemas.microsoft.com/office/drawing/2014/main" id="{37B2D603-33F9-4BEF-97B2-4D92503B2718}"/>
              </a:ext>
            </a:extLst>
          </p:cNvPr>
          <p:cNvSpPr/>
          <p:nvPr/>
        </p:nvSpPr>
        <p:spPr>
          <a:xfrm>
            <a:off x="5180544" y="5899640"/>
            <a:ext cx="684028" cy="233916"/>
          </a:xfrm>
          <a:prstGeom prst="rightArrow">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0710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endParaRPr lang="zh-CN" altLang="en-US" dirty="0"/>
          </a:p>
        </p:txBody>
      </p:sp>
      <p:sp>
        <p:nvSpPr>
          <p:cNvPr id="8" name="Rectangle 2">
            <a:extLst>
              <a:ext uri="{FF2B5EF4-FFF2-40B4-BE49-F238E27FC236}">
                <a16:creationId xmlns:a16="http://schemas.microsoft.com/office/drawing/2014/main" id="{BF22F507-4D2F-4A2A-9782-367DA8B64A2D}"/>
              </a:ext>
            </a:extLst>
          </p:cNvPr>
          <p:cNvSpPr>
            <a:spLocks noChangeArrowheads="1"/>
          </p:cNvSpPr>
          <p:nvPr/>
        </p:nvSpPr>
        <p:spPr bwMode="auto">
          <a:xfrm>
            <a:off x="871469" y="4986859"/>
            <a:ext cx="9909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400" b="1" kern="1200">
                <a:solidFill>
                  <a:schemeClr val="tx1"/>
                </a:solidFill>
                <a:latin typeface="宋体" panose="02010600030101010101" pitchFamily="2" charset="-122"/>
                <a:ea typeface="宋体" panose="02010600030101010101" pitchFamily="2" charset="-122"/>
                <a:cs typeface="+mn-cs"/>
              </a:defRPr>
            </a:lvl9pPr>
          </a:lstStyle>
          <a:p>
            <a:pPr algn="just" eaLnBrk="1" hangingPunct="1"/>
            <a:r>
              <a:rPr lang="zh-CN" altLang="en-US" sz="1800" b="0" dirty="0">
                <a:latin typeface="+mn-lt"/>
                <a:ea typeface="+mn-ea"/>
              </a:rPr>
              <a:t>        </a:t>
            </a:r>
          </a:p>
        </p:txBody>
      </p:sp>
      <p:sp>
        <p:nvSpPr>
          <p:cNvPr id="5" name="Rectangle 3">
            <a:extLst>
              <a:ext uri="{FF2B5EF4-FFF2-40B4-BE49-F238E27FC236}">
                <a16:creationId xmlns:a16="http://schemas.microsoft.com/office/drawing/2014/main" id="{AE474D43-E015-4FD0-B169-027379D066D8}"/>
              </a:ext>
            </a:extLst>
          </p:cNvPr>
          <p:cNvSpPr txBox="1">
            <a:spLocks noChangeArrowheads="1"/>
          </p:cNvSpPr>
          <p:nvPr/>
        </p:nvSpPr>
        <p:spPr>
          <a:xfrm>
            <a:off x="871469" y="1219200"/>
            <a:ext cx="10649018" cy="1684774"/>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dirty="0"/>
              <a:t>搜索分为盲目搜索和启发式搜索。</a:t>
            </a:r>
          </a:p>
          <a:p>
            <a:pPr>
              <a:lnSpc>
                <a:spcPct val="150000"/>
              </a:lnSpc>
            </a:pPr>
            <a:r>
              <a:rPr lang="zh-CN" altLang="en-US" sz="1600" dirty="0"/>
              <a:t>盲目搜索是按照预定的控制策略进行搜索，在搜索过程中获得的中间信息不用来改进控制策略。</a:t>
            </a:r>
          </a:p>
          <a:p>
            <a:pPr>
              <a:lnSpc>
                <a:spcPct val="150000"/>
              </a:lnSpc>
            </a:pPr>
            <a:r>
              <a:rPr lang="zh-CN" altLang="en-US" sz="1600" dirty="0"/>
              <a:t>启发式搜索是在搜索中加入了与问题有关的启发性信息，用以指导搜索朝着最有希望的方向前进，加速问题的求解过程并找到最优解。</a:t>
            </a:r>
          </a:p>
        </p:txBody>
      </p:sp>
      <p:graphicFrame>
        <p:nvGraphicFramePr>
          <p:cNvPr id="2" name="图示 1">
            <a:extLst>
              <a:ext uri="{FF2B5EF4-FFF2-40B4-BE49-F238E27FC236}">
                <a16:creationId xmlns:a16="http://schemas.microsoft.com/office/drawing/2014/main" id="{A240FC6D-BBA0-4AB6-81DB-AEFBA24AE217}"/>
              </a:ext>
            </a:extLst>
          </p:cNvPr>
          <p:cNvGraphicFramePr/>
          <p:nvPr>
            <p:extLst>
              <p:ext uri="{D42A27DB-BD31-4B8C-83A1-F6EECF244321}">
                <p14:modId xmlns:p14="http://schemas.microsoft.com/office/powerpoint/2010/main" val="1069382165"/>
              </p:ext>
            </p:extLst>
          </p:nvPr>
        </p:nvGraphicFramePr>
        <p:xfrm>
          <a:off x="1574799" y="2796362"/>
          <a:ext cx="8128000" cy="3848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6633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90487298-94A0-4CCD-9E74-2D016EBF179A}"/>
              </a:ext>
            </a:extLst>
          </p:cNvPr>
          <p:cNvSpPr txBox="1">
            <a:spLocks noChangeArrowheads="1"/>
          </p:cNvSpPr>
          <p:nvPr/>
        </p:nvSpPr>
        <p:spPr>
          <a:xfrm>
            <a:off x="1075597" y="1732504"/>
            <a:ext cx="5142244" cy="4299466"/>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b="1" dirty="0">
                <a:effectLst>
                  <a:outerShdw blurRad="38100" dist="38100" dir="2700000" algn="tl">
                    <a:srgbClr val="000000">
                      <a:alpha val="43137"/>
                    </a:srgbClr>
                  </a:outerShdw>
                </a:effectLst>
                <a:latin typeface="+mn-ea"/>
              </a:rPr>
              <a:t>基本思想（沿宽度横向扫描）</a:t>
            </a:r>
          </a:p>
          <a:p>
            <a:pPr marL="342900" indent="-342900">
              <a:lnSpc>
                <a:spcPct val="150000"/>
              </a:lnSpc>
              <a:buFont typeface="+mj-lt"/>
              <a:buAutoNum type="arabicPeriod"/>
            </a:pPr>
            <a:r>
              <a:rPr lang="zh-CN" altLang="en-US" sz="1600" dirty="0">
                <a:latin typeface="+mn-ea"/>
              </a:rPr>
              <a:t>从初始节点</a:t>
            </a:r>
            <a:r>
              <a:rPr lang="en-US" altLang="zh-CN" sz="1600" dirty="0">
                <a:latin typeface="+mn-ea"/>
              </a:rPr>
              <a:t>S</a:t>
            </a:r>
            <a:r>
              <a:rPr lang="en-US" altLang="zh-CN" sz="1600" baseline="-25000" dirty="0">
                <a:latin typeface="+mn-ea"/>
              </a:rPr>
              <a:t>0</a:t>
            </a:r>
            <a:r>
              <a:rPr lang="zh-CN" altLang="en-US" sz="1600" dirty="0">
                <a:latin typeface="+mn-ea"/>
              </a:rPr>
              <a:t>开始，逐层地对节点进行扩展并考察它是否为目标节点。</a:t>
            </a:r>
            <a:endParaRPr lang="en-US" altLang="zh-CN" sz="1600" dirty="0">
              <a:latin typeface="+mn-ea"/>
            </a:endParaRPr>
          </a:p>
          <a:p>
            <a:pPr marL="342900" indent="-342900">
              <a:lnSpc>
                <a:spcPct val="150000"/>
              </a:lnSpc>
              <a:buFont typeface="+mj-lt"/>
              <a:buAutoNum type="arabicPeriod"/>
            </a:pPr>
            <a:r>
              <a:rPr lang="zh-CN" altLang="en-US" sz="1600" dirty="0">
                <a:latin typeface="+mn-ea"/>
              </a:rPr>
              <a:t>在第</a:t>
            </a:r>
            <a:r>
              <a:rPr lang="en-US" altLang="zh-CN" sz="1600" dirty="0">
                <a:latin typeface="+mn-ea"/>
              </a:rPr>
              <a:t>n</a:t>
            </a:r>
            <a:r>
              <a:rPr lang="zh-CN" altLang="en-US" sz="1600" dirty="0">
                <a:latin typeface="+mn-ea"/>
              </a:rPr>
              <a:t>层的节点没有全部扩展并考察之前，不对第</a:t>
            </a:r>
            <a:r>
              <a:rPr lang="en-US" altLang="zh-CN" sz="1600" dirty="0">
                <a:latin typeface="+mn-ea"/>
              </a:rPr>
              <a:t>n</a:t>
            </a:r>
            <a:r>
              <a:rPr lang="zh-CN" altLang="en-US" sz="1600" dirty="0">
                <a:latin typeface="+mn-ea"/>
              </a:rPr>
              <a:t>＋</a:t>
            </a:r>
            <a:r>
              <a:rPr lang="en-US" altLang="zh-CN" sz="1600" dirty="0">
                <a:latin typeface="+mn-ea"/>
              </a:rPr>
              <a:t>1</a:t>
            </a:r>
            <a:r>
              <a:rPr lang="zh-CN" altLang="en-US" sz="1600" dirty="0">
                <a:latin typeface="+mn-ea"/>
              </a:rPr>
              <a:t>层的节点进行扩展。</a:t>
            </a:r>
          </a:p>
          <a:p>
            <a:pPr marL="342900" indent="-342900">
              <a:lnSpc>
                <a:spcPct val="150000"/>
              </a:lnSpc>
              <a:buFont typeface="+mj-lt"/>
              <a:buAutoNum type="arabicPeriod"/>
            </a:pPr>
            <a:r>
              <a:rPr lang="en-US" altLang="zh-CN" sz="1600" dirty="0">
                <a:latin typeface="+mn-ea"/>
              </a:rPr>
              <a:t>OPEN</a:t>
            </a:r>
            <a:r>
              <a:rPr lang="zh-CN" altLang="en-US" sz="1600" dirty="0">
                <a:latin typeface="+mn-ea"/>
              </a:rPr>
              <a:t>表中节点总是按进入的先后顺序排列，先进入的节点排在前面，后进入的排在后面。</a:t>
            </a:r>
          </a:p>
        </p:txBody>
      </p:sp>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盲目搜索（广度优先）</a:t>
            </a:r>
            <a:endParaRPr lang="zh-CN" altLang="en-US" dirty="0"/>
          </a:p>
        </p:txBody>
      </p:sp>
      <p:sp>
        <p:nvSpPr>
          <p:cNvPr id="6" name="文本框 5">
            <a:extLst>
              <a:ext uri="{FF2B5EF4-FFF2-40B4-BE49-F238E27FC236}">
                <a16:creationId xmlns:a16="http://schemas.microsoft.com/office/drawing/2014/main" id="{DD457A0E-C705-41FA-A89B-9A3CBB624EA8}"/>
              </a:ext>
            </a:extLst>
          </p:cNvPr>
          <p:cNvSpPr txBox="1"/>
          <p:nvPr/>
        </p:nvSpPr>
        <p:spPr>
          <a:xfrm>
            <a:off x="716021" y="1195936"/>
            <a:ext cx="1909187" cy="369332"/>
          </a:xfrm>
          <a:prstGeom prst="rect">
            <a:avLst/>
          </a:prstGeom>
          <a:noFill/>
        </p:spPr>
        <p:txBody>
          <a:bodyPr wrap="square" rtlCol="0">
            <a:spAutoFit/>
          </a:bodyPr>
          <a:lstStyle/>
          <a:p>
            <a:pPr marL="342900" indent="-342900">
              <a:buFont typeface="+mj-lt"/>
              <a:buAutoNum type="arabicPeriod" startAt="2"/>
            </a:pPr>
            <a:r>
              <a:rPr lang="zh-CN" altLang="en-US" b="1" dirty="0">
                <a:solidFill>
                  <a:srgbClr val="FF0000"/>
                </a:solidFill>
                <a:effectLst>
                  <a:outerShdw blurRad="38100" dist="38100" dir="2700000" algn="tl">
                    <a:srgbClr val="000000">
                      <a:alpha val="43137"/>
                    </a:srgbClr>
                  </a:outerShdw>
                </a:effectLst>
              </a:rPr>
              <a:t>广度优先</a:t>
            </a:r>
          </a:p>
        </p:txBody>
      </p:sp>
      <p:sp>
        <p:nvSpPr>
          <p:cNvPr id="7" name="矩形 6">
            <a:extLst>
              <a:ext uri="{FF2B5EF4-FFF2-40B4-BE49-F238E27FC236}">
                <a16:creationId xmlns:a16="http://schemas.microsoft.com/office/drawing/2014/main" id="{D65AAFB1-50D4-48A1-B67A-B619A8559EE6}"/>
              </a:ext>
            </a:extLst>
          </p:cNvPr>
          <p:cNvSpPr/>
          <p:nvPr/>
        </p:nvSpPr>
        <p:spPr>
          <a:xfrm>
            <a:off x="1397949" y="5305293"/>
            <a:ext cx="4762842" cy="369332"/>
          </a:xfrm>
          <a:prstGeom prst="rect">
            <a:avLst/>
          </a:prstGeom>
        </p:spPr>
        <p:txBody>
          <a:bodyPr wrap="none">
            <a:spAutoFit/>
          </a:bodyPr>
          <a:lstStyle/>
          <a:p>
            <a:r>
              <a:rPr lang="en-US" altLang="zh-CN" dirty="0">
                <a:solidFill>
                  <a:srgbClr val="FF0000"/>
                </a:solidFill>
              </a:rPr>
              <a:t>OPEN</a:t>
            </a:r>
            <a:r>
              <a:rPr lang="zh-CN" altLang="en-US" dirty="0">
                <a:solidFill>
                  <a:srgbClr val="FF0000"/>
                </a:solidFill>
              </a:rPr>
              <a:t>表是一个队列，先生成的节点先扩展。</a:t>
            </a:r>
          </a:p>
        </p:txBody>
      </p:sp>
      <p:sp>
        <p:nvSpPr>
          <p:cNvPr id="3" name="矩形 2">
            <a:extLst>
              <a:ext uri="{FF2B5EF4-FFF2-40B4-BE49-F238E27FC236}">
                <a16:creationId xmlns:a16="http://schemas.microsoft.com/office/drawing/2014/main" id="{739B4A6A-BF2F-4849-90A9-F0A9A1CEA433}"/>
              </a:ext>
            </a:extLst>
          </p:cNvPr>
          <p:cNvSpPr/>
          <p:nvPr/>
        </p:nvSpPr>
        <p:spPr>
          <a:xfrm>
            <a:off x="8817430" y="1645416"/>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矩形 8">
            <a:extLst>
              <a:ext uri="{FF2B5EF4-FFF2-40B4-BE49-F238E27FC236}">
                <a16:creationId xmlns:a16="http://schemas.microsoft.com/office/drawing/2014/main" id="{F14C800B-5173-4D4E-A533-4FB63A99854B}"/>
              </a:ext>
            </a:extLst>
          </p:cNvPr>
          <p:cNvSpPr/>
          <p:nvPr/>
        </p:nvSpPr>
        <p:spPr>
          <a:xfrm>
            <a:off x="7110466" y="2788419"/>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 name="矩形 9">
            <a:extLst>
              <a:ext uri="{FF2B5EF4-FFF2-40B4-BE49-F238E27FC236}">
                <a16:creationId xmlns:a16="http://schemas.microsoft.com/office/drawing/2014/main" id="{40DA278F-1A5B-43F7-94F0-76C57FBD7692}"/>
              </a:ext>
            </a:extLst>
          </p:cNvPr>
          <p:cNvSpPr/>
          <p:nvPr/>
        </p:nvSpPr>
        <p:spPr>
          <a:xfrm>
            <a:off x="8011887" y="2788419"/>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 name="矩形 10">
            <a:extLst>
              <a:ext uri="{FF2B5EF4-FFF2-40B4-BE49-F238E27FC236}">
                <a16:creationId xmlns:a16="http://schemas.microsoft.com/office/drawing/2014/main" id="{C3E3E09C-35AD-41A6-AD76-235BEC957F51}"/>
              </a:ext>
            </a:extLst>
          </p:cNvPr>
          <p:cNvSpPr/>
          <p:nvPr/>
        </p:nvSpPr>
        <p:spPr>
          <a:xfrm>
            <a:off x="10036629" y="2788419"/>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2" name="矩形 11">
            <a:extLst>
              <a:ext uri="{FF2B5EF4-FFF2-40B4-BE49-F238E27FC236}">
                <a16:creationId xmlns:a16="http://schemas.microsoft.com/office/drawing/2014/main" id="{DBEC955D-255E-4661-82F0-13007C747422}"/>
              </a:ext>
            </a:extLst>
          </p:cNvPr>
          <p:cNvSpPr/>
          <p:nvPr/>
        </p:nvSpPr>
        <p:spPr>
          <a:xfrm>
            <a:off x="7445829"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3" name="矩形 12">
            <a:extLst>
              <a:ext uri="{FF2B5EF4-FFF2-40B4-BE49-F238E27FC236}">
                <a16:creationId xmlns:a16="http://schemas.microsoft.com/office/drawing/2014/main" id="{807308EE-69F1-4F53-B901-F3FB9767D29A}"/>
              </a:ext>
            </a:extLst>
          </p:cNvPr>
          <p:cNvSpPr/>
          <p:nvPr/>
        </p:nvSpPr>
        <p:spPr>
          <a:xfrm>
            <a:off x="8490857"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4" name="矩形 13">
            <a:extLst>
              <a:ext uri="{FF2B5EF4-FFF2-40B4-BE49-F238E27FC236}">
                <a16:creationId xmlns:a16="http://schemas.microsoft.com/office/drawing/2014/main" id="{EEDF10BC-D242-4A98-886D-F79C2DAA0709}"/>
              </a:ext>
            </a:extLst>
          </p:cNvPr>
          <p:cNvSpPr/>
          <p:nvPr/>
        </p:nvSpPr>
        <p:spPr>
          <a:xfrm>
            <a:off x="9470571"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5" name="矩形 14">
            <a:extLst>
              <a:ext uri="{FF2B5EF4-FFF2-40B4-BE49-F238E27FC236}">
                <a16:creationId xmlns:a16="http://schemas.microsoft.com/office/drawing/2014/main" id="{4A336472-A48A-46D9-8CE2-A67FF9DD46DD}"/>
              </a:ext>
            </a:extLst>
          </p:cNvPr>
          <p:cNvSpPr/>
          <p:nvPr/>
        </p:nvSpPr>
        <p:spPr>
          <a:xfrm>
            <a:off x="10602687"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6" name="矩形 15">
            <a:extLst>
              <a:ext uri="{FF2B5EF4-FFF2-40B4-BE49-F238E27FC236}">
                <a16:creationId xmlns:a16="http://schemas.microsoft.com/office/drawing/2014/main" id="{AAE28727-6048-4BEC-B657-ED8B2B15675F}"/>
              </a:ext>
            </a:extLst>
          </p:cNvPr>
          <p:cNvSpPr/>
          <p:nvPr/>
        </p:nvSpPr>
        <p:spPr>
          <a:xfrm>
            <a:off x="7728858"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17" name="矩形 16">
            <a:extLst>
              <a:ext uri="{FF2B5EF4-FFF2-40B4-BE49-F238E27FC236}">
                <a16:creationId xmlns:a16="http://schemas.microsoft.com/office/drawing/2014/main" id="{E5EFFBFE-9AFC-460B-83B0-8563C472C56E}"/>
              </a:ext>
            </a:extLst>
          </p:cNvPr>
          <p:cNvSpPr/>
          <p:nvPr/>
        </p:nvSpPr>
        <p:spPr>
          <a:xfrm>
            <a:off x="8902421"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8" name="矩形 17">
            <a:extLst>
              <a:ext uri="{FF2B5EF4-FFF2-40B4-BE49-F238E27FC236}">
                <a16:creationId xmlns:a16="http://schemas.microsoft.com/office/drawing/2014/main" id="{1426819F-FAB2-4844-85D2-E0F63A3E3E13}"/>
              </a:ext>
            </a:extLst>
          </p:cNvPr>
          <p:cNvSpPr/>
          <p:nvPr/>
        </p:nvSpPr>
        <p:spPr>
          <a:xfrm>
            <a:off x="10010670"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zh-CN" altLang="en-US" dirty="0"/>
          </a:p>
        </p:txBody>
      </p:sp>
      <p:sp>
        <p:nvSpPr>
          <p:cNvPr id="19" name="矩形 18">
            <a:extLst>
              <a:ext uri="{FF2B5EF4-FFF2-40B4-BE49-F238E27FC236}">
                <a16:creationId xmlns:a16="http://schemas.microsoft.com/office/drawing/2014/main" id="{DB940D36-EF61-4E8E-9A12-509AD11BB410}"/>
              </a:ext>
            </a:extLst>
          </p:cNvPr>
          <p:cNvSpPr/>
          <p:nvPr/>
        </p:nvSpPr>
        <p:spPr>
          <a:xfrm>
            <a:off x="11184233"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endParaRPr lang="zh-CN" altLang="en-US" dirty="0"/>
          </a:p>
        </p:txBody>
      </p:sp>
      <p:cxnSp>
        <p:nvCxnSpPr>
          <p:cNvPr id="20" name="直接连接符 19">
            <a:extLst>
              <a:ext uri="{FF2B5EF4-FFF2-40B4-BE49-F238E27FC236}">
                <a16:creationId xmlns:a16="http://schemas.microsoft.com/office/drawing/2014/main" id="{CCE3D733-FFB8-45AC-AB67-3E56C53EA72C}"/>
              </a:ext>
            </a:extLst>
          </p:cNvPr>
          <p:cNvCxnSpPr>
            <a:stCxn id="3" idx="2"/>
            <a:endCxn id="9" idx="0"/>
          </p:cNvCxnSpPr>
          <p:nvPr/>
        </p:nvCxnSpPr>
        <p:spPr>
          <a:xfrm flipH="1">
            <a:off x="7393495" y="2094005"/>
            <a:ext cx="1706964" cy="69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05FD8C2-B4ED-496E-A0FA-EE6F15AA21AD}"/>
              </a:ext>
            </a:extLst>
          </p:cNvPr>
          <p:cNvCxnSpPr>
            <a:cxnSpLocks/>
            <a:stCxn id="3" idx="2"/>
            <a:endCxn id="10" idx="0"/>
          </p:cNvCxnSpPr>
          <p:nvPr/>
        </p:nvCxnSpPr>
        <p:spPr>
          <a:xfrm flipH="1">
            <a:off x="8294916" y="2094005"/>
            <a:ext cx="805543" cy="69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3F69765-7A79-4CDA-BEBF-339E63C32249}"/>
              </a:ext>
            </a:extLst>
          </p:cNvPr>
          <p:cNvCxnSpPr>
            <a:cxnSpLocks/>
            <a:stCxn id="3" idx="2"/>
            <a:endCxn id="11" idx="0"/>
          </p:cNvCxnSpPr>
          <p:nvPr/>
        </p:nvCxnSpPr>
        <p:spPr>
          <a:xfrm>
            <a:off x="9100459" y="2094005"/>
            <a:ext cx="1219199" cy="69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9EEE7927-4CF9-4BFB-8CCB-124D9A626E7B}"/>
              </a:ext>
            </a:extLst>
          </p:cNvPr>
          <p:cNvCxnSpPr>
            <a:cxnSpLocks/>
            <a:stCxn id="11" idx="2"/>
            <a:endCxn id="15" idx="0"/>
          </p:cNvCxnSpPr>
          <p:nvPr/>
        </p:nvCxnSpPr>
        <p:spPr>
          <a:xfrm>
            <a:off x="10319658" y="3237008"/>
            <a:ext cx="566058"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B129787-FBB1-4AC0-A476-B58A5405695E}"/>
              </a:ext>
            </a:extLst>
          </p:cNvPr>
          <p:cNvCxnSpPr>
            <a:cxnSpLocks/>
            <a:stCxn id="11" idx="2"/>
            <a:endCxn id="14" idx="0"/>
          </p:cNvCxnSpPr>
          <p:nvPr/>
        </p:nvCxnSpPr>
        <p:spPr>
          <a:xfrm flipH="1">
            <a:off x="9753600" y="3237008"/>
            <a:ext cx="566058"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48A12D8-6234-4B6B-BF17-31BA78C79C5D}"/>
              </a:ext>
            </a:extLst>
          </p:cNvPr>
          <p:cNvCxnSpPr>
            <a:cxnSpLocks/>
            <a:stCxn id="10" idx="2"/>
            <a:endCxn id="13" idx="0"/>
          </p:cNvCxnSpPr>
          <p:nvPr/>
        </p:nvCxnSpPr>
        <p:spPr>
          <a:xfrm>
            <a:off x="8294916" y="3237008"/>
            <a:ext cx="478970"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B0A438F-03B7-48E6-8BCB-2D93339FF98C}"/>
              </a:ext>
            </a:extLst>
          </p:cNvPr>
          <p:cNvCxnSpPr>
            <a:cxnSpLocks/>
            <a:stCxn id="10" idx="2"/>
            <a:endCxn id="12" idx="0"/>
          </p:cNvCxnSpPr>
          <p:nvPr/>
        </p:nvCxnSpPr>
        <p:spPr>
          <a:xfrm flipH="1">
            <a:off x="7728858" y="3237008"/>
            <a:ext cx="566058"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22FB35A-888B-4489-B21A-EF7B13875EF5}"/>
              </a:ext>
            </a:extLst>
          </p:cNvPr>
          <p:cNvCxnSpPr>
            <a:cxnSpLocks/>
            <a:stCxn id="13" idx="2"/>
            <a:endCxn id="16" idx="0"/>
          </p:cNvCxnSpPr>
          <p:nvPr/>
        </p:nvCxnSpPr>
        <p:spPr>
          <a:xfrm flipH="1">
            <a:off x="8011887" y="4229490"/>
            <a:ext cx="761999" cy="628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09E54F2-0723-4681-AF49-FB2C406BFA81}"/>
              </a:ext>
            </a:extLst>
          </p:cNvPr>
          <p:cNvCxnSpPr>
            <a:cxnSpLocks/>
            <a:stCxn id="13" idx="2"/>
            <a:endCxn id="17" idx="0"/>
          </p:cNvCxnSpPr>
          <p:nvPr/>
        </p:nvCxnSpPr>
        <p:spPr>
          <a:xfrm>
            <a:off x="8773886" y="4229490"/>
            <a:ext cx="411564" cy="628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71FE21A-2C0A-42E2-BCCB-4AFBBED60476}"/>
              </a:ext>
            </a:extLst>
          </p:cNvPr>
          <p:cNvCxnSpPr>
            <a:cxnSpLocks/>
            <a:stCxn id="15" idx="2"/>
            <a:endCxn id="19" idx="0"/>
          </p:cNvCxnSpPr>
          <p:nvPr/>
        </p:nvCxnSpPr>
        <p:spPr>
          <a:xfrm>
            <a:off x="10885716" y="4229490"/>
            <a:ext cx="581546" cy="628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0B73E17-2AA6-465D-8355-451FAC31AB8D}"/>
              </a:ext>
            </a:extLst>
          </p:cNvPr>
          <p:cNvCxnSpPr>
            <a:cxnSpLocks/>
            <a:stCxn id="15" idx="2"/>
            <a:endCxn id="18" idx="0"/>
          </p:cNvCxnSpPr>
          <p:nvPr/>
        </p:nvCxnSpPr>
        <p:spPr>
          <a:xfrm flipH="1">
            <a:off x="10293699" y="4229490"/>
            <a:ext cx="592017" cy="628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任意多边形: 形状 55">
            <a:extLst>
              <a:ext uri="{FF2B5EF4-FFF2-40B4-BE49-F238E27FC236}">
                <a16:creationId xmlns:a16="http://schemas.microsoft.com/office/drawing/2014/main" id="{1B986B3C-2A33-446D-949B-15FBE292A18D}"/>
              </a:ext>
            </a:extLst>
          </p:cNvPr>
          <p:cNvSpPr/>
          <p:nvPr/>
        </p:nvSpPr>
        <p:spPr>
          <a:xfrm>
            <a:off x="6613402" y="1578429"/>
            <a:ext cx="5404427" cy="3505402"/>
          </a:xfrm>
          <a:custGeom>
            <a:avLst/>
            <a:gdLst>
              <a:gd name="connsiteX0" fmla="*/ 3651827 w 5404427"/>
              <a:gd name="connsiteY0" fmla="*/ 0 h 3505402"/>
              <a:gd name="connsiteX1" fmla="*/ 5112 w 5404427"/>
              <a:gd name="connsiteY1" fmla="*/ 1175657 h 3505402"/>
              <a:gd name="connsiteX2" fmla="*/ 4348512 w 5404427"/>
              <a:gd name="connsiteY2" fmla="*/ 1447800 h 3505402"/>
              <a:gd name="connsiteX3" fmla="*/ 135741 w 5404427"/>
              <a:gd name="connsiteY3" fmla="*/ 2394857 h 3505402"/>
              <a:gd name="connsiteX4" fmla="*/ 4958112 w 5404427"/>
              <a:gd name="connsiteY4" fmla="*/ 2449285 h 3505402"/>
              <a:gd name="connsiteX5" fmla="*/ 342569 w 5404427"/>
              <a:gd name="connsiteY5" fmla="*/ 3341914 h 3505402"/>
              <a:gd name="connsiteX6" fmla="*/ 5404427 w 5404427"/>
              <a:gd name="connsiteY6" fmla="*/ 3505200 h 3505402"/>
              <a:gd name="connsiteX7" fmla="*/ 5404427 w 5404427"/>
              <a:gd name="connsiteY7" fmla="*/ 3505200 h 350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4427" h="3505402">
                <a:moveTo>
                  <a:pt x="3651827" y="0"/>
                </a:moveTo>
                <a:cubicBezTo>
                  <a:pt x="1770412" y="467178"/>
                  <a:pt x="-111002" y="934357"/>
                  <a:pt x="5112" y="1175657"/>
                </a:cubicBezTo>
                <a:cubicBezTo>
                  <a:pt x="121226" y="1416957"/>
                  <a:pt x="4326741" y="1244600"/>
                  <a:pt x="4348512" y="1447800"/>
                </a:cubicBezTo>
                <a:cubicBezTo>
                  <a:pt x="4370284" y="1651000"/>
                  <a:pt x="34141" y="2227943"/>
                  <a:pt x="135741" y="2394857"/>
                </a:cubicBezTo>
                <a:cubicBezTo>
                  <a:pt x="237341" y="2561771"/>
                  <a:pt x="4923641" y="2291442"/>
                  <a:pt x="4958112" y="2449285"/>
                </a:cubicBezTo>
                <a:cubicBezTo>
                  <a:pt x="4992583" y="2607128"/>
                  <a:pt x="268183" y="3165928"/>
                  <a:pt x="342569" y="3341914"/>
                </a:cubicBezTo>
                <a:cubicBezTo>
                  <a:pt x="416955" y="3517900"/>
                  <a:pt x="5404427" y="3505200"/>
                  <a:pt x="5404427" y="3505200"/>
                </a:cubicBezTo>
                <a:lnTo>
                  <a:pt x="5404427" y="3505200"/>
                </a:lnTo>
              </a:path>
            </a:pathLst>
          </a:cu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3CBCB7E-2D64-4E8C-ACC0-0B98E3346C17}"/>
              </a:ext>
            </a:extLst>
          </p:cNvPr>
          <p:cNvSpPr/>
          <p:nvPr/>
        </p:nvSpPr>
        <p:spPr>
          <a:xfrm>
            <a:off x="8294916" y="5810841"/>
            <a:ext cx="1800493" cy="307777"/>
          </a:xfrm>
          <a:prstGeom prst="rect">
            <a:avLst/>
          </a:prstGeom>
        </p:spPr>
        <p:txBody>
          <a:bodyPr wrap="none">
            <a:spAutoFit/>
          </a:bodyPr>
          <a:lstStyle/>
          <a:p>
            <a:r>
              <a:rPr lang="zh-CN" altLang="en-US" sz="1400" dirty="0"/>
              <a:t>宽度优先搜索示意图</a:t>
            </a:r>
          </a:p>
        </p:txBody>
      </p:sp>
    </p:spTree>
    <p:extLst>
      <p:ext uri="{BB962C8B-B14F-4D97-AF65-F5344CB8AC3E}">
        <p14:creationId xmlns:p14="http://schemas.microsoft.com/office/powerpoint/2010/main" val="34628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08135" y="3221906"/>
            <a:ext cx="4442135" cy="895350"/>
          </a:xfrm>
        </p:spPr>
        <p:txBody>
          <a:bodyPr/>
          <a:lstStyle/>
          <a:p>
            <a:r>
              <a:rPr lang="zh-CN" altLang="en-US" dirty="0">
                <a:solidFill>
                  <a:schemeClr val="tx1">
                    <a:lumMod val="75000"/>
                    <a:lumOff val="25000"/>
                  </a:schemeClr>
                </a:solidFill>
              </a:rPr>
              <a:t>搜索的基本概念</a:t>
            </a:r>
          </a:p>
        </p:txBody>
      </p:sp>
      <p:sp>
        <p:nvSpPr>
          <p:cNvPr id="6" name="文本占位符 5"/>
          <p:cNvSpPr>
            <a:spLocks noGrp="1"/>
          </p:cNvSpPr>
          <p:nvPr>
            <p:ph type="body" idx="1"/>
          </p:nvPr>
        </p:nvSpPr>
        <p:spPr>
          <a:xfrm>
            <a:off x="6109251" y="4117256"/>
            <a:ext cx="4442135" cy="1015623"/>
          </a:xfrm>
        </p:spPr>
        <p:txBody>
          <a:bodyPr/>
          <a:lstStyle/>
          <a:p>
            <a:pPr lvl="0"/>
            <a:r>
              <a:rPr lang="zh-CN" altLang="en-US" dirty="0">
                <a:solidFill>
                  <a:schemeClr val="tx1">
                    <a:lumMod val="75000"/>
                    <a:lumOff val="25000"/>
                  </a:schemeClr>
                </a:solidFill>
              </a:rPr>
              <a:t>搜索的含义</a:t>
            </a:r>
            <a:endParaRPr lang="en-US" altLang="zh-CN" dirty="0">
              <a:solidFill>
                <a:schemeClr val="tx1">
                  <a:lumMod val="75000"/>
                  <a:lumOff val="25000"/>
                </a:schemeClr>
              </a:solidFill>
            </a:endParaRPr>
          </a:p>
          <a:p>
            <a:pPr lvl="0"/>
            <a:r>
              <a:rPr lang="zh-CN" altLang="en-US" dirty="0">
                <a:solidFill>
                  <a:schemeClr val="tx1">
                    <a:lumMod val="75000"/>
                    <a:lumOff val="25000"/>
                  </a:schemeClr>
                </a:solidFill>
              </a:rPr>
              <a:t>状态空间法</a:t>
            </a:r>
            <a:endParaRPr lang="en-US" altLang="zh-CN" dirty="0">
              <a:solidFill>
                <a:schemeClr val="tx1">
                  <a:lumMod val="75000"/>
                  <a:lumOff val="25000"/>
                </a:schemeClr>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640614" y="3596633"/>
            <a:ext cx="1029775" cy="895350"/>
          </a:xfrm>
          <a:prstGeom prst="rect">
            <a:avLst/>
          </a:prstGeom>
          <a:noFill/>
          <a:ln w="117475">
            <a:noFill/>
          </a:ln>
        </p:spPr>
        <p:txBody>
          <a:bodyPr wrap="none" rtlCol="0">
            <a:prstTxWarp prst="textPlain">
              <a:avLst/>
            </a:prstTxWarp>
            <a:spAutoFit/>
          </a:bodyPr>
          <a:lstStyle/>
          <a:p>
            <a:r>
              <a:rPr lang="en-US" altLang="zh-CN" spc="100" dirty="0">
                <a:solidFill>
                  <a:schemeClr val="accent2"/>
                </a:solidFill>
                <a:latin typeface="Impact" panose="020B0806030902050204" pitchFamily="34" charset="0"/>
                <a:cs typeface="Arial" panose="020B0604020202020204" pitchFamily="34" charset="0"/>
              </a:rPr>
              <a:t>/01</a:t>
            </a:r>
            <a:endParaRPr lang="zh-CN" altLang="en-US" spc="100" dirty="0">
              <a:solidFill>
                <a:schemeClr val="accent2"/>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盲目搜索（广度优先）</a:t>
            </a:r>
            <a:endParaRPr lang="zh-CN" altLang="en-US" dirty="0"/>
          </a:p>
        </p:txBody>
      </p:sp>
      <p:sp>
        <p:nvSpPr>
          <p:cNvPr id="6" name="文本框 5">
            <a:extLst>
              <a:ext uri="{FF2B5EF4-FFF2-40B4-BE49-F238E27FC236}">
                <a16:creationId xmlns:a16="http://schemas.microsoft.com/office/drawing/2014/main" id="{DD457A0E-C705-41FA-A89B-9A3CBB624EA8}"/>
              </a:ext>
            </a:extLst>
          </p:cNvPr>
          <p:cNvSpPr txBox="1"/>
          <p:nvPr/>
        </p:nvSpPr>
        <p:spPr>
          <a:xfrm>
            <a:off x="716021" y="1195936"/>
            <a:ext cx="1909187" cy="369332"/>
          </a:xfrm>
          <a:prstGeom prst="rect">
            <a:avLst/>
          </a:prstGeom>
          <a:noFill/>
        </p:spPr>
        <p:txBody>
          <a:bodyPr wrap="square" rtlCol="0">
            <a:spAutoFit/>
          </a:bodyPr>
          <a:lstStyle/>
          <a:p>
            <a:pPr marL="342900" indent="-342900">
              <a:buFont typeface="+mj-lt"/>
              <a:buAutoNum type="arabicPeriod" startAt="2"/>
            </a:pPr>
            <a:r>
              <a:rPr lang="zh-CN" altLang="en-US" b="1" dirty="0">
                <a:solidFill>
                  <a:srgbClr val="FF0000"/>
                </a:solidFill>
                <a:effectLst>
                  <a:outerShdw blurRad="38100" dist="38100" dir="2700000" algn="tl">
                    <a:srgbClr val="000000">
                      <a:alpha val="43137"/>
                    </a:srgbClr>
                  </a:outerShdw>
                </a:effectLst>
              </a:rPr>
              <a:t>广度优先搜索</a:t>
            </a:r>
          </a:p>
        </p:txBody>
      </p:sp>
      <p:grpSp>
        <p:nvGrpSpPr>
          <p:cNvPr id="5" name="组合 4">
            <a:extLst>
              <a:ext uri="{FF2B5EF4-FFF2-40B4-BE49-F238E27FC236}">
                <a16:creationId xmlns:a16="http://schemas.microsoft.com/office/drawing/2014/main" id="{A6B6CFBA-FF11-4D60-B490-7E0D1D40A1DC}"/>
              </a:ext>
            </a:extLst>
          </p:cNvPr>
          <p:cNvGrpSpPr/>
          <p:nvPr/>
        </p:nvGrpSpPr>
        <p:grpSpPr>
          <a:xfrm>
            <a:off x="1053961" y="2311811"/>
            <a:ext cx="3142494" cy="3734445"/>
            <a:chOff x="900512" y="2071078"/>
            <a:chExt cx="3142494" cy="3734445"/>
          </a:xfrm>
        </p:grpSpPr>
        <p:sp>
          <p:nvSpPr>
            <p:cNvPr id="3" name="椭圆 2">
              <a:extLst>
                <a:ext uri="{FF2B5EF4-FFF2-40B4-BE49-F238E27FC236}">
                  <a16:creationId xmlns:a16="http://schemas.microsoft.com/office/drawing/2014/main" id="{4C7B97DF-D206-42B4-A736-C05080E16478}"/>
                </a:ext>
              </a:extLst>
            </p:cNvPr>
            <p:cNvSpPr/>
            <p:nvPr/>
          </p:nvSpPr>
          <p:spPr>
            <a:xfrm>
              <a:off x="2377276" y="2071078"/>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A</a:t>
              </a:r>
              <a:endParaRPr lang="zh-CN" altLang="en-US" dirty="0">
                <a:solidFill>
                  <a:srgbClr val="FFFFFF"/>
                </a:solidFill>
              </a:endParaRPr>
            </a:p>
          </p:txBody>
        </p:sp>
        <p:sp>
          <p:nvSpPr>
            <p:cNvPr id="7" name="椭圆 6">
              <a:extLst>
                <a:ext uri="{FF2B5EF4-FFF2-40B4-BE49-F238E27FC236}">
                  <a16:creationId xmlns:a16="http://schemas.microsoft.com/office/drawing/2014/main" id="{25C141C3-9B51-4B15-9883-2D2BB2911BB9}"/>
                </a:ext>
              </a:extLst>
            </p:cNvPr>
            <p:cNvSpPr/>
            <p:nvPr/>
          </p:nvSpPr>
          <p:spPr>
            <a:xfrm>
              <a:off x="1419335" y="2982065"/>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B</a:t>
              </a:r>
              <a:endParaRPr lang="zh-CN" altLang="en-US" dirty="0">
                <a:solidFill>
                  <a:srgbClr val="FFFFFF"/>
                </a:solidFill>
              </a:endParaRPr>
            </a:p>
          </p:txBody>
        </p:sp>
        <p:sp>
          <p:nvSpPr>
            <p:cNvPr id="8" name="椭圆 7">
              <a:extLst>
                <a:ext uri="{FF2B5EF4-FFF2-40B4-BE49-F238E27FC236}">
                  <a16:creationId xmlns:a16="http://schemas.microsoft.com/office/drawing/2014/main" id="{4F6D6A14-9B3E-45B0-BF11-116EECB10D89}"/>
                </a:ext>
              </a:extLst>
            </p:cNvPr>
            <p:cNvSpPr/>
            <p:nvPr/>
          </p:nvSpPr>
          <p:spPr>
            <a:xfrm>
              <a:off x="3140184" y="2864597"/>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C</a:t>
              </a:r>
              <a:endParaRPr lang="zh-CN" altLang="en-US" dirty="0">
                <a:solidFill>
                  <a:srgbClr val="FFFFFF"/>
                </a:solidFill>
              </a:endParaRPr>
            </a:p>
          </p:txBody>
        </p:sp>
        <p:sp>
          <p:nvSpPr>
            <p:cNvPr id="9" name="椭圆 8">
              <a:extLst>
                <a:ext uri="{FF2B5EF4-FFF2-40B4-BE49-F238E27FC236}">
                  <a16:creationId xmlns:a16="http://schemas.microsoft.com/office/drawing/2014/main" id="{18C2FD81-C298-46A7-A9A5-385C99388C27}"/>
                </a:ext>
              </a:extLst>
            </p:cNvPr>
            <p:cNvSpPr/>
            <p:nvPr/>
          </p:nvSpPr>
          <p:spPr>
            <a:xfrm>
              <a:off x="1762860" y="3773555"/>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E</a:t>
              </a:r>
              <a:endParaRPr lang="zh-CN" altLang="en-US" dirty="0">
                <a:solidFill>
                  <a:srgbClr val="FFFFFF"/>
                </a:solidFill>
              </a:endParaRPr>
            </a:p>
          </p:txBody>
        </p:sp>
        <p:sp>
          <p:nvSpPr>
            <p:cNvPr id="11" name="椭圆 10">
              <a:extLst>
                <a:ext uri="{FF2B5EF4-FFF2-40B4-BE49-F238E27FC236}">
                  <a16:creationId xmlns:a16="http://schemas.microsoft.com/office/drawing/2014/main" id="{85F7DC93-225F-4F60-86CF-029F14C9EDB2}"/>
                </a:ext>
              </a:extLst>
            </p:cNvPr>
            <p:cNvSpPr/>
            <p:nvPr/>
          </p:nvSpPr>
          <p:spPr>
            <a:xfrm>
              <a:off x="900513" y="3791667"/>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D</a:t>
              </a:r>
              <a:endParaRPr lang="zh-CN" altLang="en-US" dirty="0">
                <a:solidFill>
                  <a:srgbClr val="FFFFFF"/>
                </a:solidFill>
              </a:endParaRPr>
            </a:p>
          </p:txBody>
        </p:sp>
        <p:sp>
          <p:nvSpPr>
            <p:cNvPr id="12" name="椭圆 11">
              <a:extLst>
                <a:ext uri="{FF2B5EF4-FFF2-40B4-BE49-F238E27FC236}">
                  <a16:creationId xmlns:a16="http://schemas.microsoft.com/office/drawing/2014/main" id="{7425F2EE-7EAE-479B-96BF-4DC366ADC624}"/>
                </a:ext>
              </a:extLst>
            </p:cNvPr>
            <p:cNvSpPr/>
            <p:nvPr/>
          </p:nvSpPr>
          <p:spPr>
            <a:xfrm>
              <a:off x="2625208" y="3791667"/>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F</a:t>
              </a:r>
              <a:endParaRPr lang="zh-CN" altLang="en-US" dirty="0">
                <a:solidFill>
                  <a:srgbClr val="FFFFFF"/>
                </a:solidFill>
              </a:endParaRPr>
            </a:p>
          </p:txBody>
        </p:sp>
        <p:sp>
          <p:nvSpPr>
            <p:cNvPr id="13" name="椭圆 12">
              <a:extLst>
                <a:ext uri="{FF2B5EF4-FFF2-40B4-BE49-F238E27FC236}">
                  <a16:creationId xmlns:a16="http://schemas.microsoft.com/office/drawing/2014/main" id="{B46DB145-755F-4860-9464-512412EFFD71}"/>
                </a:ext>
              </a:extLst>
            </p:cNvPr>
            <p:cNvSpPr/>
            <p:nvPr/>
          </p:nvSpPr>
          <p:spPr>
            <a:xfrm>
              <a:off x="3574921" y="3791667"/>
              <a:ext cx="468085" cy="468085"/>
            </a:xfrm>
            <a:prstGeom prst="ellipse">
              <a:avLst/>
            </a:prstGeom>
            <a:solidFill>
              <a:srgbClr val="00B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G</a:t>
              </a:r>
              <a:endParaRPr lang="zh-CN" altLang="en-US" dirty="0">
                <a:solidFill>
                  <a:srgbClr val="FFFFFF"/>
                </a:solidFill>
              </a:endParaRPr>
            </a:p>
          </p:txBody>
        </p:sp>
        <p:sp>
          <p:nvSpPr>
            <p:cNvPr id="14" name="椭圆 13">
              <a:extLst>
                <a:ext uri="{FF2B5EF4-FFF2-40B4-BE49-F238E27FC236}">
                  <a16:creationId xmlns:a16="http://schemas.microsoft.com/office/drawing/2014/main" id="{76CCF7A9-6943-4722-9899-4C5D706C9BC2}"/>
                </a:ext>
              </a:extLst>
            </p:cNvPr>
            <p:cNvSpPr/>
            <p:nvPr/>
          </p:nvSpPr>
          <p:spPr>
            <a:xfrm>
              <a:off x="900513" y="4608095"/>
              <a:ext cx="468085" cy="468085"/>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H</a:t>
              </a:r>
              <a:endParaRPr lang="zh-CN" altLang="en-US" dirty="0">
                <a:solidFill>
                  <a:srgbClr val="FFFFFF"/>
                </a:solidFill>
              </a:endParaRPr>
            </a:p>
          </p:txBody>
        </p:sp>
        <p:sp>
          <p:nvSpPr>
            <p:cNvPr id="15" name="椭圆 14">
              <a:extLst>
                <a:ext uri="{FF2B5EF4-FFF2-40B4-BE49-F238E27FC236}">
                  <a16:creationId xmlns:a16="http://schemas.microsoft.com/office/drawing/2014/main" id="{D82BDAF1-BE6A-4611-A8CA-192EFFA7C140}"/>
                </a:ext>
              </a:extLst>
            </p:cNvPr>
            <p:cNvSpPr/>
            <p:nvPr/>
          </p:nvSpPr>
          <p:spPr>
            <a:xfrm>
              <a:off x="900512" y="5337438"/>
              <a:ext cx="468085" cy="468085"/>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K</a:t>
              </a:r>
              <a:endParaRPr lang="zh-CN" altLang="en-US" dirty="0">
                <a:solidFill>
                  <a:srgbClr val="FFFFFF"/>
                </a:solidFill>
              </a:endParaRPr>
            </a:p>
          </p:txBody>
        </p:sp>
        <p:sp>
          <p:nvSpPr>
            <p:cNvPr id="16" name="椭圆 15">
              <a:extLst>
                <a:ext uri="{FF2B5EF4-FFF2-40B4-BE49-F238E27FC236}">
                  <a16:creationId xmlns:a16="http://schemas.microsoft.com/office/drawing/2014/main" id="{58205944-8880-4434-A73C-AA1F4CCC3F4C}"/>
                </a:ext>
              </a:extLst>
            </p:cNvPr>
            <p:cNvSpPr/>
            <p:nvPr/>
          </p:nvSpPr>
          <p:spPr>
            <a:xfrm>
              <a:off x="2611319" y="4526205"/>
              <a:ext cx="468085" cy="468085"/>
            </a:xfrm>
            <a:prstGeom prst="ellipse">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7E0000"/>
                  </a:solidFill>
                </a:rPr>
                <a:t>I</a:t>
              </a:r>
              <a:endParaRPr lang="zh-CN" altLang="en-US" dirty="0">
                <a:solidFill>
                  <a:srgbClr val="7E0000"/>
                </a:solidFill>
              </a:endParaRPr>
            </a:p>
          </p:txBody>
        </p:sp>
        <p:sp>
          <p:nvSpPr>
            <p:cNvPr id="17" name="椭圆 16">
              <a:extLst>
                <a:ext uri="{FF2B5EF4-FFF2-40B4-BE49-F238E27FC236}">
                  <a16:creationId xmlns:a16="http://schemas.microsoft.com/office/drawing/2014/main" id="{308406A5-A0AB-40EA-9C5B-59462C16B72C}"/>
                </a:ext>
              </a:extLst>
            </p:cNvPr>
            <p:cNvSpPr/>
            <p:nvPr/>
          </p:nvSpPr>
          <p:spPr>
            <a:xfrm>
              <a:off x="3574921" y="4526205"/>
              <a:ext cx="468085" cy="468085"/>
            </a:xfrm>
            <a:prstGeom prst="ellips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J</a:t>
              </a:r>
              <a:endParaRPr lang="zh-CN" altLang="en-US" dirty="0">
                <a:solidFill>
                  <a:srgbClr val="FFFFFF"/>
                </a:solidFill>
              </a:endParaRPr>
            </a:p>
          </p:txBody>
        </p:sp>
        <p:cxnSp>
          <p:nvCxnSpPr>
            <p:cNvPr id="18" name="直接连接符 17">
              <a:extLst>
                <a:ext uri="{FF2B5EF4-FFF2-40B4-BE49-F238E27FC236}">
                  <a16:creationId xmlns:a16="http://schemas.microsoft.com/office/drawing/2014/main" id="{1590BC33-EC89-43B3-B0E7-629F475D5D10}"/>
                </a:ext>
              </a:extLst>
            </p:cNvPr>
            <p:cNvCxnSpPr>
              <a:stCxn id="3" idx="4"/>
              <a:endCxn id="7" idx="0"/>
            </p:cNvCxnSpPr>
            <p:nvPr/>
          </p:nvCxnSpPr>
          <p:spPr>
            <a:xfrm flipH="1">
              <a:off x="1653378" y="2539163"/>
              <a:ext cx="957941" cy="442902"/>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3F6D38A0-642A-4EB5-8C75-B016B65FCF5E}"/>
                </a:ext>
              </a:extLst>
            </p:cNvPr>
            <p:cNvCxnSpPr>
              <a:stCxn id="3" idx="4"/>
              <a:endCxn id="8" idx="0"/>
            </p:cNvCxnSpPr>
            <p:nvPr/>
          </p:nvCxnSpPr>
          <p:spPr>
            <a:xfrm>
              <a:off x="2611319" y="2539163"/>
              <a:ext cx="762908" cy="325434"/>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B7D38F49-BEE6-4DAD-8083-FF84C81590DF}"/>
                </a:ext>
              </a:extLst>
            </p:cNvPr>
            <p:cNvCxnSpPr>
              <a:cxnSpLocks/>
              <a:stCxn id="7" idx="4"/>
              <a:endCxn id="11" idx="0"/>
            </p:cNvCxnSpPr>
            <p:nvPr/>
          </p:nvCxnSpPr>
          <p:spPr>
            <a:xfrm flipH="1">
              <a:off x="1134556" y="3450150"/>
              <a:ext cx="518822" cy="341517"/>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8CCE346D-D04B-447E-9231-59BF8CA7F640}"/>
                </a:ext>
              </a:extLst>
            </p:cNvPr>
            <p:cNvCxnSpPr>
              <a:stCxn id="7" idx="4"/>
              <a:endCxn id="9" idx="0"/>
            </p:cNvCxnSpPr>
            <p:nvPr/>
          </p:nvCxnSpPr>
          <p:spPr>
            <a:xfrm>
              <a:off x="1653378" y="3450150"/>
              <a:ext cx="343525" cy="323405"/>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3DEE4A77-BCF2-4BBB-84D5-82EA2999C70E}"/>
                </a:ext>
              </a:extLst>
            </p:cNvPr>
            <p:cNvCxnSpPr>
              <a:cxnSpLocks/>
              <a:stCxn id="11" idx="4"/>
              <a:endCxn id="14" idx="0"/>
            </p:cNvCxnSpPr>
            <p:nvPr/>
          </p:nvCxnSpPr>
          <p:spPr>
            <a:xfrm>
              <a:off x="1134556" y="4259752"/>
              <a:ext cx="0" cy="348343"/>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A142547E-FC76-4527-B3F4-F129CFF77448}"/>
                </a:ext>
              </a:extLst>
            </p:cNvPr>
            <p:cNvCxnSpPr>
              <a:stCxn id="14" idx="4"/>
              <a:endCxn id="15" idx="0"/>
            </p:cNvCxnSpPr>
            <p:nvPr/>
          </p:nvCxnSpPr>
          <p:spPr>
            <a:xfrm flipH="1">
              <a:off x="1134555" y="5076180"/>
              <a:ext cx="1" cy="261258"/>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4F6F6CBD-12C4-4CB3-AC84-CCFCBD565035}"/>
                </a:ext>
              </a:extLst>
            </p:cNvPr>
            <p:cNvCxnSpPr>
              <a:stCxn id="8" idx="4"/>
              <a:endCxn id="12" idx="0"/>
            </p:cNvCxnSpPr>
            <p:nvPr/>
          </p:nvCxnSpPr>
          <p:spPr>
            <a:xfrm flipH="1">
              <a:off x="2859251" y="3332682"/>
              <a:ext cx="514976" cy="458985"/>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34FD5B5A-6708-491C-BE94-5D7FF3250656}"/>
                </a:ext>
              </a:extLst>
            </p:cNvPr>
            <p:cNvCxnSpPr>
              <a:stCxn id="8" idx="4"/>
              <a:endCxn id="13" idx="0"/>
            </p:cNvCxnSpPr>
            <p:nvPr/>
          </p:nvCxnSpPr>
          <p:spPr>
            <a:xfrm>
              <a:off x="3374227" y="3332682"/>
              <a:ext cx="434737" cy="458985"/>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2FFB2005-111E-40DD-8BAE-03352A29DE82}"/>
                </a:ext>
              </a:extLst>
            </p:cNvPr>
            <p:cNvCxnSpPr>
              <a:stCxn id="12" idx="4"/>
              <a:endCxn id="16" idx="0"/>
            </p:cNvCxnSpPr>
            <p:nvPr/>
          </p:nvCxnSpPr>
          <p:spPr>
            <a:xfrm flipH="1">
              <a:off x="2845362" y="4259752"/>
              <a:ext cx="13889" cy="266453"/>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849E279-5CC4-4A21-AC9F-87CA3922650D}"/>
                </a:ext>
              </a:extLst>
            </p:cNvPr>
            <p:cNvCxnSpPr>
              <a:stCxn id="13" idx="4"/>
              <a:endCxn id="17" idx="0"/>
            </p:cNvCxnSpPr>
            <p:nvPr/>
          </p:nvCxnSpPr>
          <p:spPr>
            <a:xfrm>
              <a:off x="3808964" y="4259752"/>
              <a:ext cx="0" cy="266453"/>
            </a:xfrm>
            <a:prstGeom prst="line">
              <a:avLst/>
            </a:prstGeom>
            <a:ln>
              <a:headEnd type="none" w="med" len="med"/>
              <a:tailEnd type="triangle"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graphicFrame>
        <p:nvGraphicFramePr>
          <p:cNvPr id="40" name="表格 40">
            <a:extLst>
              <a:ext uri="{FF2B5EF4-FFF2-40B4-BE49-F238E27FC236}">
                <a16:creationId xmlns:a16="http://schemas.microsoft.com/office/drawing/2014/main" id="{460EB270-9EDD-46F6-89FF-05AAA81501FB}"/>
              </a:ext>
            </a:extLst>
          </p:cNvPr>
          <p:cNvGraphicFramePr>
            <a:graphicFrameLocks noGrp="1"/>
          </p:cNvGraphicFramePr>
          <p:nvPr>
            <p:extLst>
              <p:ext uri="{D42A27DB-BD31-4B8C-83A1-F6EECF244321}">
                <p14:modId xmlns:p14="http://schemas.microsoft.com/office/powerpoint/2010/main" val="930618256"/>
              </p:ext>
            </p:extLst>
          </p:nvPr>
        </p:nvGraphicFramePr>
        <p:xfrm>
          <a:off x="5871811" y="2035145"/>
          <a:ext cx="4476342" cy="4060510"/>
        </p:xfrm>
        <a:graphic>
          <a:graphicData uri="http://schemas.openxmlformats.org/drawingml/2006/table">
            <a:tbl>
              <a:tblPr firstRow="1" bandRow="1">
                <a:tableStyleId>{5C22544A-7EE6-4342-B048-85BDC9FD1C3A}</a:tableStyleId>
              </a:tblPr>
              <a:tblGrid>
                <a:gridCol w="2238171">
                  <a:extLst>
                    <a:ext uri="{9D8B030D-6E8A-4147-A177-3AD203B41FA5}">
                      <a16:colId xmlns:a16="http://schemas.microsoft.com/office/drawing/2014/main" val="359877520"/>
                    </a:ext>
                  </a:extLst>
                </a:gridCol>
                <a:gridCol w="2238171">
                  <a:extLst>
                    <a:ext uri="{9D8B030D-6E8A-4147-A177-3AD203B41FA5}">
                      <a16:colId xmlns:a16="http://schemas.microsoft.com/office/drawing/2014/main" val="2699196298"/>
                    </a:ext>
                  </a:extLst>
                </a:gridCol>
              </a:tblGrid>
              <a:tr h="406051">
                <a:tc>
                  <a:txBody>
                    <a:bodyPr/>
                    <a:lstStyle/>
                    <a:p>
                      <a:r>
                        <a:rPr lang="en-US" altLang="zh-CN" sz="1600" dirty="0"/>
                        <a:t>OPEN</a:t>
                      </a:r>
                      <a:endParaRPr lang="zh-CN" altLang="en-US" sz="1600" dirty="0"/>
                    </a:p>
                  </a:txBody>
                  <a:tcPr/>
                </a:tc>
                <a:tc>
                  <a:txBody>
                    <a:bodyPr/>
                    <a:lstStyle/>
                    <a:p>
                      <a:r>
                        <a:rPr lang="en-US" altLang="zh-CN" sz="1600" dirty="0"/>
                        <a:t>CLOSE</a:t>
                      </a:r>
                      <a:endParaRPr lang="zh-CN" altLang="en-US" sz="1600" dirty="0"/>
                    </a:p>
                  </a:txBody>
                  <a:tcPr/>
                </a:tc>
                <a:extLst>
                  <a:ext uri="{0D108BD9-81ED-4DB2-BD59-A6C34878D82A}">
                    <a16:rowId xmlns:a16="http://schemas.microsoft.com/office/drawing/2014/main" val="2852775211"/>
                  </a:ext>
                </a:extLst>
              </a:tr>
              <a:tr h="406051">
                <a:tc>
                  <a:txBody>
                    <a:bodyPr/>
                    <a:lstStyle/>
                    <a:p>
                      <a:r>
                        <a:rPr lang="en-US" altLang="zh-CN" sz="1600" dirty="0"/>
                        <a:t>{A}</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tc>
                <a:extLst>
                  <a:ext uri="{0D108BD9-81ED-4DB2-BD59-A6C34878D82A}">
                    <a16:rowId xmlns:a16="http://schemas.microsoft.com/office/drawing/2014/main" val="3692389753"/>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{B,C}</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a:t>
                      </a:r>
                      <a:endParaRPr lang="zh-CN" altLang="en-US" sz="1600" dirty="0"/>
                    </a:p>
                  </a:txBody>
                  <a:tcPr/>
                </a:tc>
                <a:extLst>
                  <a:ext uri="{0D108BD9-81ED-4DB2-BD59-A6C34878D82A}">
                    <a16:rowId xmlns:a16="http://schemas.microsoft.com/office/drawing/2014/main" val="3831728223"/>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{C,D,E}</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{A,B}</a:t>
                      </a:r>
                      <a:endParaRPr lang="zh-CN" altLang="en-US" sz="1600" dirty="0"/>
                    </a:p>
                  </a:txBody>
                  <a:tcPr/>
                </a:tc>
                <a:extLst>
                  <a:ext uri="{0D108BD9-81ED-4DB2-BD59-A6C34878D82A}">
                    <a16:rowId xmlns:a16="http://schemas.microsoft.com/office/drawing/2014/main" val="2999954959"/>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{D,E,F,G}</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{A,B,C}</a:t>
                      </a:r>
                      <a:endParaRPr lang="zh-CN" altLang="en-US" sz="1600" dirty="0"/>
                    </a:p>
                  </a:txBody>
                  <a:tcPr/>
                </a:tc>
                <a:extLst>
                  <a:ext uri="{0D108BD9-81ED-4DB2-BD59-A6C34878D82A}">
                    <a16:rowId xmlns:a16="http://schemas.microsoft.com/office/drawing/2014/main" val="3265862660"/>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{E,F,G,H}</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{A,B,C,D}</a:t>
                      </a:r>
                      <a:endParaRPr lang="zh-CN" altLang="en-US" sz="1600" dirty="0"/>
                    </a:p>
                  </a:txBody>
                  <a:tcPr/>
                </a:tc>
                <a:extLst>
                  <a:ext uri="{0D108BD9-81ED-4DB2-BD59-A6C34878D82A}">
                    <a16:rowId xmlns:a16="http://schemas.microsoft.com/office/drawing/2014/main" val="36175221"/>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{F,G,H}</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{A,B,C,D,E}</a:t>
                      </a:r>
                      <a:endParaRPr lang="zh-CN" altLang="en-US" sz="1600" dirty="0"/>
                    </a:p>
                  </a:txBody>
                  <a:tcPr/>
                </a:tc>
                <a:extLst>
                  <a:ext uri="{0D108BD9-81ED-4DB2-BD59-A6C34878D82A}">
                    <a16:rowId xmlns:a16="http://schemas.microsoft.com/office/drawing/2014/main" val="2411720780"/>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{G,H,I}</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{A,B,C,D,E,F}</a:t>
                      </a:r>
                      <a:endParaRPr lang="zh-CN" altLang="en-US" sz="1600" dirty="0"/>
                    </a:p>
                  </a:txBody>
                  <a:tcPr/>
                </a:tc>
                <a:extLst>
                  <a:ext uri="{0D108BD9-81ED-4DB2-BD59-A6C34878D82A}">
                    <a16:rowId xmlns:a16="http://schemas.microsoft.com/office/drawing/2014/main" val="152010169"/>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{H,I,J}</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{A,B,C,D,E,F,G}</a:t>
                      </a:r>
                      <a:endParaRPr lang="zh-CN" altLang="en-US" sz="1600" dirty="0"/>
                    </a:p>
                  </a:txBody>
                  <a:tcPr/>
                </a:tc>
                <a:extLst>
                  <a:ext uri="{0D108BD9-81ED-4DB2-BD59-A6C34878D82A}">
                    <a16:rowId xmlns:a16="http://schemas.microsoft.com/office/drawing/2014/main" val="3818425993"/>
                  </a:ext>
                </a:extLst>
              </a:tr>
              <a:tr h="406051">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tc>
                <a:extLst>
                  <a:ext uri="{0D108BD9-81ED-4DB2-BD59-A6C34878D82A}">
                    <a16:rowId xmlns:a16="http://schemas.microsoft.com/office/drawing/2014/main" val="2392270282"/>
                  </a:ext>
                </a:extLst>
              </a:tr>
            </a:tbl>
          </a:graphicData>
        </a:graphic>
      </p:graphicFrame>
      <p:sp>
        <p:nvSpPr>
          <p:cNvPr id="2" name="矩形 1">
            <a:extLst>
              <a:ext uri="{FF2B5EF4-FFF2-40B4-BE49-F238E27FC236}">
                <a16:creationId xmlns:a16="http://schemas.microsoft.com/office/drawing/2014/main" id="{A9689BE3-A76E-4E68-BFC3-8CCC339DDD11}"/>
              </a:ext>
            </a:extLst>
          </p:cNvPr>
          <p:cNvSpPr/>
          <p:nvPr/>
        </p:nvSpPr>
        <p:spPr>
          <a:xfrm>
            <a:off x="1103300" y="1616919"/>
            <a:ext cx="6186309" cy="369332"/>
          </a:xfrm>
          <a:prstGeom prst="rect">
            <a:avLst/>
          </a:prstGeom>
        </p:spPr>
        <p:txBody>
          <a:bodyPr wrap="none">
            <a:spAutoFit/>
          </a:bodyPr>
          <a:lstStyle/>
          <a:p>
            <a:r>
              <a:rPr lang="zh-CN" altLang="en-US" dirty="0"/>
              <a:t>列出图中寻找树的节点访问序列以满足宽度优先搜索策略。</a:t>
            </a:r>
          </a:p>
        </p:txBody>
      </p:sp>
      <p:sp>
        <p:nvSpPr>
          <p:cNvPr id="10" name="文本框 9">
            <a:extLst>
              <a:ext uri="{FF2B5EF4-FFF2-40B4-BE49-F238E27FC236}">
                <a16:creationId xmlns:a16="http://schemas.microsoft.com/office/drawing/2014/main" id="{9F28217C-E306-4044-A2AD-BE97578C0645}"/>
              </a:ext>
            </a:extLst>
          </p:cNvPr>
          <p:cNvSpPr txBox="1"/>
          <p:nvPr/>
        </p:nvSpPr>
        <p:spPr>
          <a:xfrm>
            <a:off x="5782911" y="6208912"/>
            <a:ext cx="5648676" cy="338554"/>
          </a:xfrm>
          <a:prstGeom prst="rect">
            <a:avLst/>
          </a:prstGeom>
          <a:noFill/>
        </p:spPr>
        <p:txBody>
          <a:bodyPr wrap="square" rtlCol="0">
            <a:spAutoFit/>
          </a:bodyPr>
          <a:lstStyle/>
          <a:p>
            <a:r>
              <a:rPr lang="zh-CN" altLang="en-US" sz="1600" dirty="0">
                <a:solidFill>
                  <a:srgbClr val="FF0000"/>
                </a:solidFill>
              </a:rPr>
              <a:t>以此类推，直到找到目标，或</a:t>
            </a:r>
            <a:r>
              <a:rPr lang="en-US" altLang="zh-CN" sz="1600" dirty="0">
                <a:solidFill>
                  <a:srgbClr val="FF0000"/>
                </a:solidFill>
              </a:rPr>
              <a:t>OPEN[]</a:t>
            </a:r>
            <a:r>
              <a:rPr lang="zh-CN" altLang="en-US" sz="1600" dirty="0">
                <a:solidFill>
                  <a:srgbClr val="FF0000"/>
                </a:solidFill>
              </a:rPr>
              <a:t>为空为止。</a:t>
            </a:r>
          </a:p>
        </p:txBody>
      </p:sp>
    </p:spTree>
    <p:extLst>
      <p:ext uri="{BB962C8B-B14F-4D97-AF65-F5344CB8AC3E}">
        <p14:creationId xmlns:p14="http://schemas.microsoft.com/office/powerpoint/2010/main" val="405822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盲目搜索（广度优先）</a:t>
            </a:r>
            <a:endParaRPr lang="zh-CN" altLang="en-US" dirty="0"/>
          </a:p>
        </p:txBody>
      </p:sp>
      <p:sp>
        <p:nvSpPr>
          <p:cNvPr id="6" name="文本框 5">
            <a:extLst>
              <a:ext uri="{FF2B5EF4-FFF2-40B4-BE49-F238E27FC236}">
                <a16:creationId xmlns:a16="http://schemas.microsoft.com/office/drawing/2014/main" id="{DD457A0E-C705-41FA-A89B-9A3CBB624EA8}"/>
              </a:ext>
            </a:extLst>
          </p:cNvPr>
          <p:cNvSpPr txBox="1"/>
          <p:nvPr/>
        </p:nvSpPr>
        <p:spPr>
          <a:xfrm>
            <a:off x="716021" y="1195936"/>
            <a:ext cx="1909187" cy="369332"/>
          </a:xfrm>
          <a:prstGeom prst="rect">
            <a:avLst/>
          </a:prstGeom>
          <a:noFill/>
        </p:spPr>
        <p:txBody>
          <a:bodyPr wrap="square" rtlCol="0">
            <a:spAutoFit/>
          </a:bodyPr>
          <a:lstStyle/>
          <a:p>
            <a:pPr marL="342900" indent="-342900">
              <a:buFont typeface="+mj-lt"/>
              <a:buAutoNum type="arabicPeriod" startAt="2"/>
            </a:pPr>
            <a:r>
              <a:rPr lang="zh-CN" altLang="en-US" b="1" dirty="0">
                <a:solidFill>
                  <a:srgbClr val="FF0000"/>
                </a:solidFill>
                <a:effectLst>
                  <a:outerShdw blurRad="38100" dist="38100" dir="2700000" algn="tl">
                    <a:srgbClr val="000000">
                      <a:alpha val="43137"/>
                    </a:srgbClr>
                  </a:outerShdw>
                </a:effectLst>
              </a:rPr>
              <a:t>搜索过程流程</a:t>
            </a:r>
          </a:p>
        </p:txBody>
      </p:sp>
      <p:pic>
        <p:nvPicPr>
          <p:cNvPr id="11" name="图片 10">
            <a:extLst>
              <a:ext uri="{FF2B5EF4-FFF2-40B4-BE49-F238E27FC236}">
                <a16:creationId xmlns:a16="http://schemas.microsoft.com/office/drawing/2014/main" id="{6B950B00-9BAC-44B1-A88C-613BAC072FEC}"/>
              </a:ext>
            </a:extLst>
          </p:cNvPr>
          <p:cNvPicPr>
            <a:picLocks noChangeAspect="1"/>
          </p:cNvPicPr>
          <p:nvPr/>
        </p:nvPicPr>
        <p:blipFill>
          <a:blip r:embed="rId3"/>
          <a:stretch>
            <a:fillRect/>
          </a:stretch>
        </p:blipFill>
        <p:spPr>
          <a:xfrm>
            <a:off x="1378611" y="1062294"/>
            <a:ext cx="5711300" cy="5546271"/>
          </a:xfrm>
          <a:prstGeom prst="rect">
            <a:avLst/>
          </a:prstGeom>
        </p:spPr>
      </p:pic>
      <p:sp>
        <p:nvSpPr>
          <p:cNvPr id="12" name="Rectangle 3">
            <a:extLst>
              <a:ext uri="{FF2B5EF4-FFF2-40B4-BE49-F238E27FC236}">
                <a16:creationId xmlns:a16="http://schemas.microsoft.com/office/drawing/2014/main" id="{FAE60DAB-C195-4DCD-80A4-6FA9FD40D482}"/>
              </a:ext>
            </a:extLst>
          </p:cNvPr>
          <p:cNvSpPr txBox="1">
            <a:spLocks noChangeArrowheads="1"/>
          </p:cNvSpPr>
          <p:nvPr/>
        </p:nvSpPr>
        <p:spPr>
          <a:xfrm>
            <a:off x="7209183" y="1565268"/>
            <a:ext cx="4311304" cy="4876800"/>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50000"/>
              </a:lnSpc>
              <a:buFont typeface="Wingdings" panose="05000000000000000000" pitchFamily="2" charset="2"/>
              <a:buAutoNum type="arabicPeriod"/>
            </a:pPr>
            <a:r>
              <a:rPr lang="zh-CN" altLang="en-US" sz="1600" dirty="0">
                <a:latin typeface="+mn-ea"/>
              </a:rPr>
              <a:t>把初始节点</a:t>
            </a:r>
            <a:r>
              <a:rPr lang="en-US" altLang="zh-CN" sz="1600" dirty="0">
                <a:latin typeface="+mn-ea"/>
              </a:rPr>
              <a:t>S</a:t>
            </a:r>
            <a:r>
              <a:rPr lang="en-US" altLang="zh-CN" sz="1600" baseline="-25000" dirty="0">
                <a:latin typeface="+mn-ea"/>
              </a:rPr>
              <a:t>0</a:t>
            </a:r>
            <a:r>
              <a:rPr lang="zh-CN" altLang="en-US" sz="1600" dirty="0">
                <a:latin typeface="+mn-ea"/>
              </a:rPr>
              <a:t>放入</a:t>
            </a:r>
            <a:r>
              <a:rPr lang="en-US" altLang="zh-CN" sz="1600" dirty="0">
                <a:latin typeface="+mn-ea"/>
              </a:rPr>
              <a:t>OPEN</a:t>
            </a:r>
            <a:r>
              <a:rPr lang="zh-CN" altLang="en-US" sz="1600" dirty="0">
                <a:latin typeface="+mn-ea"/>
              </a:rPr>
              <a:t>表。</a:t>
            </a:r>
          </a:p>
          <a:p>
            <a:pPr marL="609600" indent="-609600">
              <a:lnSpc>
                <a:spcPct val="150000"/>
              </a:lnSpc>
              <a:buFont typeface="Wingdings" panose="05000000000000000000" pitchFamily="2" charset="2"/>
              <a:buAutoNum type="arabicPeriod"/>
            </a:pPr>
            <a:r>
              <a:rPr lang="zh-CN" altLang="en-US" sz="1600" dirty="0">
                <a:latin typeface="+mn-ea"/>
              </a:rPr>
              <a:t>如果</a:t>
            </a:r>
            <a:r>
              <a:rPr lang="en-US" altLang="zh-CN" sz="1600" dirty="0">
                <a:latin typeface="+mn-ea"/>
              </a:rPr>
              <a:t>OPEN</a:t>
            </a:r>
            <a:r>
              <a:rPr lang="zh-CN" altLang="en-US" sz="1600" dirty="0">
                <a:latin typeface="+mn-ea"/>
              </a:rPr>
              <a:t>表为空，则问题无解，退出。</a:t>
            </a:r>
          </a:p>
          <a:p>
            <a:pPr marL="609600" indent="-609600">
              <a:lnSpc>
                <a:spcPct val="150000"/>
              </a:lnSpc>
              <a:buFont typeface="Wingdings" panose="05000000000000000000" pitchFamily="2" charset="2"/>
              <a:buAutoNum type="arabicPeriod"/>
            </a:pPr>
            <a:r>
              <a:rPr lang="zh-CN" altLang="en-US" sz="1600" dirty="0">
                <a:latin typeface="+mn-ea"/>
              </a:rPr>
              <a:t>把</a:t>
            </a:r>
            <a:r>
              <a:rPr lang="en-US" altLang="zh-CN" sz="1600" dirty="0">
                <a:latin typeface="+mn-ea"/>
              </a:rPr>
              <a:t>OPEN</a:t>
            </a:r>
            <a:r>
              <a:rPr lang="zh-CN" altLang="en-US" sz="1600" dirty="0">
                <a:latin typeface="+mn-ea"/>
              </a:rPr>
              <a:t>表的第一个节点（记为节点</a:t>
            </a:r>
            <a:r>
              <a:rPr lang="en-US" altLang="zh-CN" sz="1600" dirty="0">
                <a:latin typeface="+mn-ea"/>
              </a:rPr>
              <a:t>n</a:t>
            </a:r>
            <a:r>
              <a:rPr lang="zh-CN" altLang="en-US" sz="1600" dirty="0">
                <a:latin typeface="+mn-ea"/>
              </a:rPr>
              <a:t>）取出放入</a:t>
            </a:r>
            <a:r>
              <a:rPr lang="en-US" altLang="zh-CN" sz="1600" dirty="0">
                <a:latin typeface="+mn-ea"/>
              </a:rPr>
              <a:t>CLOSE</a:t>
            </a:r>
            <a:r>
              <a:rPr lang="zh-CN" altLang="en-US" sz="1600" dirty="0">
                <a:latin typeface="+mn-ea"/>
              </a:rPr>
              <a:t>表。</a:t>
            </a:r>
          </a:p>
          <a:p>
            <a:pPr marL="609600" indent="-609600">
              <a:lnSpc>
                <a:spcPct val="150000"/>
              </a:lnSpc>
              <a:buFont typeface="Wingdings" panose="05000000000000000000" pitchFamily="2" charset="2"/>
              <a:buAutoNum type="arabicPeriod"/>
            </a:pPr>
            <a:r>
              <a:rPr lang="zh-CN" altLang="en-US" sz="1600" dirty="0">
                <a:latin typeface="+mn-ea"/>
              </a:rPr>
              <a:t>考察节点</a:t>
            </a:r>
            <a:r>
              <a:rPr lang="en-US" altLang="zh-CN" sz="1600" dirty="0">
                <a:latin typeface="+mn-ea"/>
              </a:rPr>
              <a:t>n</a:t>
            </a:r>
            <a:r>
              <a:rPr lang="zh-CN" altLang="en-US" sz="1600" dirty="0">
                <a:latin typeface="+mn-ea"/>
              </a:rPr>
              <a:t>是否为目标节点。若是，则求得了问题的解，退出。</a:t>
            </a:r>
          </a:p>
          <a:p>
            <a:pPr marL="609600" indent="-609600">
              <a:lnSpc>
                <a:spcPct val="150000"/>
              </a:lnSpc>
              <a:buFont typeface="Wingdings" panose="05000000000000000000" pitchFamily="2" charset="2"/>
              <a:buAutoNum type="arabicPeriod"/>
            </a:pPr>
            <a:r>
              <a:rPr lang="zh-CN" altLang="en-US" sz="1600" dirty="0">
                <a:latin typeface="+mn-ea"/>
              </a:rPr>
              <a:t>若节点</a:t>
            </a:r>
            <a:r>
              <a:rPr lang="en-US" altLang="zh-CN" sz="1600" dirty="0">
                <a:latin typeface="+mn-ea"/>
              </a:rPr>
              <a:t>n</a:t>
            </a:r>
            <a:r>
              <a:rPr lang="zh-CN" altLang="en-US" sz="1600" dirty="0">
                <a:latin typeface="+mn-ea"/>
              </a:rPr>
              <a:t>不可扩展，则转第</a:t>
            </a:r>
            <a:r>
              <a:rPr lang="en-US" altLang="zh-CN" sz="1600" dirty="0">
                <a:latin typeface="+mn-ea"/>
              </a:rPr>
              <a:t>2</a:t>
            </a:r>
            <a:r>
              <a:rPr lang="zh-CN" altLang="en-US" sz="1600" dirty="0">
                <a:latin typeface="+mn-ea"/>
              </a:rPr>
              <a:t>步。</a:t>
            </a:r>
          </a:p>
          <a:p>
            <a:pPr marL="609600" indent="-609600">
              <a:lnSpc>
                <a:spcPct val="150000"/>
              </a:lnSpc>
              <a:buFont typeface="Wingdings" panose="05000000000000000000" pitchFamily="2" charset="2"/>
              <a:buAutoNum type="arabicPeriod"/>
            </a:pPr>
            <a:r>
              <a:rPr lang="zh-CN" altLang="en-US" sz="1600" dirty="0">
                <a:latin typeface="+mn-ea"/>
              </a:rPr>
              <a:t>扩展节点</a:t>
            </a:r>
            <a:r>
              <a:rPr lang="en-US" altLang="zh-CN" sz="1600" dirty="0">
                <a:latin typeface="+mn-ea"/>
              </a:rPr>
              <a:t>n</a:t>
            </a:r>
            <a:r>
              <a:rPr lang="zh-CN" altLang="en-US" sz="1600" dirty="0">
                <a:latin typeface="+mn-ea"/>
              </a:rPr>
              <a:t>，将其子节点放入</a:t>
            </a:r>
            <a:r>
              <a:rPr lang="en-US" altLang="zh-CN" sz="1600" dirty="0">
                <a:latin typeface="+mn-ea"/>
              </a:rPr>
              <a:t>OPEN</a:t>
            </a:r>
            <a:r>
              <a:rPr lang="zh-CN" altLang="en-US" sz="1600" dirty="0">
                <a:latin typeface="+mn-ea"/>
              </a:rPr>
              <a:t>表的末端，并为每一个子节点都配置指向父节点的指针，然后转第</a:t>
            </a:r>
            <a:r>
              <a:rPr lang="en-US" altLang="zh-CN" sz="1600" dirty="0">
                <a:latin typeface="+mn-ea"/>
              </a:rPr>
              <a:t>2</a:t>
            </a:r>
            <a:r>
              <a:rPr lang="zh-CN" altLang="en-US" sz="1600" dirty="0">
                <a:latin typeface="+mn-ea"/>
              </a:rPr>
              <a:t>步。</a:t>
            </a:r>
          </a:p>
        </p:txBody>
      </p:sp>
    </p:spTree>
    <p:extLst>
      <p:ext uri="{BB962C8B-B14F-4D97-AF65-F5344CB8AC3E}">
        <p14:creationId xmlns:p14="http://schemas.microsoft.com/office/powerpoint/2010/main" val="3376753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9C40AF-313C-4641-A758-6054D8BCE103}"/>
              </a:ext>
            </a:extLst>
          </p:cNvPr>
          <p:cNvSpPr>
            <a:spLocks noGrp="1"/>
          </p:cNvSpPr>
          <p:nvPr>
            <p:ph type="sldNum" sz="quarter" idx="4294967295"/>
          </p:nvPr>
        </p:nvSpPr>
        <p:spPr>
          <a:xfrm>
            <a:off x="9282113" y="6240463"/>
            <a:ext cx="2909887" cy="206375"/>
          </a:xfrm>
          <a:prstGeom prst="rect">
            <a:avLst/>
          </a:prstGeom>
        </p:spPr>
        <p:txBody>
          <a:bodyPr/>
          <a:lstStyle/>
          <a:p>
            <a:fld id="{5DD3DB80-B894-403A-B48E-6FDC1A72010E}" type="slidenum">
              <a:rPr lang="zh-CN" altLang="en-US" smtClean="0"/>
              <a:pPr/>
              <a:t>32</a:t>
            </a:fld>
            <a:endParaRPr lang="zh-CN" altLang="en-US"/>
          </a:p>
        </p:txBody>
      </p:sp>
      <p:sp>
        <p:nvSpPr>
          <p:cNvPr id="7" name="文本框 6">
            <a:extLst>
              <a:ext uri="{FF2B5EF4-FFF2-40B4-BE49-F238E27FC236}">
                <a16:creationId xmlns:a16="http://schemas.microsoft.com/office/drawing/2014/main" id="{DF0FFFB1-9CC3-4E0D-9C43-94D1CC4EC09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dirty="0"/>
              <a:t>OPEN </a:t>
            </a:r>
            <a:r>
              <a:rPr lang="zh-CN" altLang="en-US" dirty="0"/>
              <a:t>表用来记录考察过的节点。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6EA8D2A-9D80-4865-A539-85D570404E5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E0EF9A7E-C5D7-4762-846B-E5AAC9B2682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12" name="椭圆 11">
            <a:extLst>
              <a:ext uri="{FF2B5EF4-FFF2-40B4-BE49-F238E27FC236}">
                <a16:creationId xmlns:a16="http://schemas.microsoft.com/office/drawing/2014/main" id="{8E4960E4-6D5A-4CCD-8C2E-584927DD48D5}"/>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0C201CB5-62DD-4515-B8D4-51F74CF2E339}"/>
              </a:ext>
            </a:extLst>
          </p:cNvPr>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F5D9CF88-078A-4815-9EAF-5415DEABC2EF}"/>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22EE72FF-72A2-4719-9719-3ACF90A5FECE}"/>
              </a:ext>
            </a:extLst>
          </p:cNvPr>
          <p:cNvGrpSpPr/>
          <p:nvPr>
            <p:custDataLst>
              <p:tags r:id="rId8"/>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392797B3-3027-41E3-B71F-F3A4F90048ED}"/>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E62670C0-F0EC-44D1-8439-BDE1A94D6C5E}"/>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6274ADB2-8B3A-4F76-8EC0-46DA4696897B}"/>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93FD4DFA-6077-4810-8635-7230C34F1C05}"/>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18C1264E-FD73-4F7C-80DD-9ED01BFE332A}"/>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62171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盲目搜索（广度优先）</a:t>
            </a:r>
            <a:endParaRPr lang="zh-CN" altLang="en-US" i="1" dirty="0"/>
          </a:p>
        </p:txBody>
      </p:sp>
      <p:sp>
        <p:nvSpPr>
          <p:cNvPr id="5" name="Rectangle 2">
            <a:extLst>
              <a:ext uri="{FF2B5EF4-FFF2-40B4-BE49-F238E27FC236}">
                <a16:creationId xmlns:a16="http://schemas.microsoft.com/office/drawing/2014/main" id="{677DF9DB-28E5-428C-9BD2-3920E91AC49B}"/>
              </a:ext>
            </a:extLst>
          </p:cNvPr>
          <p:cNvSpPr txBox="1">
            <a:spLocks noChangeArrowheads="1"/>
          </p:cNvSpPr>
          <p:nvPr/>
        </p:nvSpPr>
        <p:spPr>
          <a:xfrm>
            <a:off x="554334" y="1120343"/>
            <a:ext cx="6442668" cy="555275"/>
          </a:xfrm>
          <a:prstGeom prst="rect">
            <a:avLst/>
          </a:prstGeom>
        </p:spPr>
        <p:txBody>
          <a:bodyPr vert="horz" lIns="91440" tIns="45720" rIns="91440" bIns="45720" rtlCol="0" anchor="b">
            <a:normAutofit fontScale="92500" lnSpcReduction="100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nSpc>
                <a:spcPct val="150000"/>
              </a:lnSpc>
            </a:pPr>
            <a:br>
              <a:rPr lang="zh-CN" altLang="en-US" sz="1200" dirty="0">
                <a:latin typeface="Times New Roman" panose="02020603050405020304" pitchFamily="18" charset="0"/>
              </a:rPr>
            </a:br>
            <a:endParaRPr lang="zh-CN" altLang="en-US" sz="1200" b="0" dirty="0">
              <a:latin typeface="Times New Roman" panose="02020603050405020304" pitchFamily="18" charset="0"/>
            </a:endParaRPr>
          </a:p>
        </p:txBody>
      </p:sp>
      <p:sp>
        <p:nvSpPr>
          <p:cNvPr id="8" name="Rectangle 3">
            <a:extLst>
              <a:ext uri="{FF2B5EF4-FFF2-40B4-BE49-F238E27FC236}">
                <a16:creationId xmlns:a16="http://schemas.microsoft.com/office/drawing/2014/main" id="{E01E731A-AB3B-439F-B887-09F3E7818402}"/>
              </a:ext>
            </a:extLst>
          </p:cNvPr>
          <p:cNvSpPr txBox="1">
            <a:spLocks noChangeArrowheads="1"/>
          </p:cNvSpPr>
          <p:nvPr/>
        </p:nvSpPr>
        <p:spPr>
          <a:xfrm>
            <a:off x="5898278" y="2794525"/>
            <a:ext cx="4906040" cy="236209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zh-CN" altLang="en-US" sz="1400" dirty="0">
                <a:latin typeface="+mn-ea"/>
              </a:rPr>
              <a:t>在上述广度优先算法中需要注意两个问题：</a:t>
            </a:r>
          </a:p>
          <a:p>
            <a:pPr>
              <a:lnSpc>
                <a:spcPct val="150000"/>
              </a:lnSpc>
              <a:buFont typeface="Wingdings" panose="05000000000000000000" pitchFamily="2" charset="2"/>
              <a:buNone/>
            </a:pPr>
            <a:r>
              <a:rPr lang="en-US" altLang="zh-CN" sz="1400" dirty="0">
                <a:latin typeface="+mn-ea"/>
              </a:rPr>
              <a:t>1</a:t>
            </a:r>
            <a:r>
              <a:rPr lang="zh-CN" altLang="en-US" sz="1400" dirty="0">
                <a:latin typeface="+mn-ea"/>
              </a:rPr>
              <a:t>、对于任意一个可扩展的节点，总是按照固定的操作符的顺序对其进行扩展（空格左移、上移、右移、下移）。</a:t>
            </a:r>
          </a:p>
          <a:p>
            <a:pPr>
              <a:lnSpc>
                <a:spcPct val="150000"/>
              </a:lnSpc>
              <a:buFont typeface="Wingdings" panose="05000000000000000000" pitchFamily="2" charset="2"/>
              <a:buNone/>
            </a:pPr>
            <a:r>
              <a:rPr lang="en-US" altLang="zh-CN" sz="1400" dirty="0">
                <a:latin typeface="+mn-ea"/>
              </a:rPr>
              <a:t>2</a:t>
            </a:r>
            <a:r>
              <a:rPr lang="zh-CN" altLang="en-US" sz="1400" dirty="0">
                <a:latin typeface="+mn-ea"/>
              </a:rPr>
              <a:t>、在对任一节点进行扩展的时候，如果所得的某个子节点（状态）前面已经出现过，则立即将其放弃，不再重复画出（不送入</a:t>
            </a:r>
            <a:r>
              <a:rPr lang="en-US" altLang="zh-CN" sz="1400" dirty="0">
                <a:latin typeface="+mn-ea"/>
              </a:rPr>
              <a:t>OPEN</a:t>
            </a:r>
            <a:r>
              <a:rPr lang="zh-CN" altLang="en-US" sz="1400" dirty="0">
                <a:latin typeface="+mn-ea"/>
              </a:rPr>
              <a:t>表）。</a:t>
            </a:r>
          </a:p>
          <a:p>
            <a:pPr>
              <a:lnSpc>
                <a:spcPct val="150000"/>
              </a:lnSpc>
              <a:buFont typeface="Wingdings" panose="05000000000000000000" pitchFamily="2" charset="2"/>
              <a:buNone/>
            </a:pPr>
            <a:r>
              <a:rPr lang="zh-CN" altLang="en-US" sz="1400" dirty="0">
                <a:latin typeface="+mn-ea"/>
              </a:rPr>
              <a:t>          因此，广度优先搜索的本质是，以初始节点为根节点，在状态空间图中按照广度优先的原则，生成一棵搜索树。</a:t>
            </a:r>
          </a:p>
        </p:txBody>
      </p:sp>
      <p:graphicFrame>
        <p:nvGraphicFramePr>
          <p:cNvPr id="9" name="表格 6">
            <a:extLst>
              <a:ext uri="{FF2B5EF4-FFF2-40B4-BE49-F238E27FC236}">
                <a16:creationId xmlns:a16="http://schemas.microsoft.com/office/drawing/2014/main" id="{5128225B-F7E5-45CA-B4D5-4EA20ECFA614}"/>
              </a:ext>
            </a:extLst>
          </p:cNvPr>
          <p:cNvGraphicFramePr>
            <a:graphicFrameLocks noGrp="1"/>
          </p:cNvGraphicFramePr>
          <p:nvPr>
            <p:extLst>
              <p:ext uri="{D42A27DB-BD31-4B8C-83A1-F6EECF244321}">
                <p14:modId xmlns:p14="http://schemas.microsoft.com/office/powerpoint/2010/main" val="2876486759"/>
              </p:ext>
            </p:extLst>
          </p:nvPr>
        </p:nvGraphicFramePr>
        <p:xfrm>
          <a:off x="1170122" y="3429000"/>
          <a:ext cx="1176771" cy="1097280"/>
        </p:xfrm>
        <a:graphic>
          <a:graphicData uri="http://schemas.openxmlformats.org/drawingml/2006/table">
            <a:tbl>
              <a:tblPr firstRow="1" bandRow="1">
                <a:tableStyleId>{5940675A-B579-460E-94D1-54222C63F5DA}</a:tableStyleId>
              </a:tblPr>
              <a:tblGrid>
                <a:gridCol w="392257">
                  <a:extLst>
                    <a:ext uri="{9D8B030D-6E8A-4147-A177-3AD203B41FA5}">
                      <a16:colId xmlns:a16="http://schemas.microsoft.com/office/drawing/2014/main" val="2286373685"/>
                    </a:ext>
                  </a:extLst>
                </a:gridCol>
                <a:gridCol w="392257">
                  <a:extLst>
                    <a:ext uri="{9D8B030D-6E8A-4147-A177-3AD203B41FA5}">
                      <a16:colId xmlns:a16="http://schemas.microsoft.com/office/drawing/2014/main" val="401809853"/>
                    </a:ext>
                  </a:extLst>
                </a:gridCol>
                <a:gridCol w="392257">
                  <a:extLst>
                    <a:ext uri="{9D8B030D-6E8A-4147-A177-3AD203B41FA5}">
                      <a16:colId xmlns:a16="http://schemas.microsoft.com/office/drawing/2014/main" val="1386456272"/>
                    </a:ext>
                  </a:extLst>
                </a:gridCol>
              </a:tblGrid>
              <a:tr h="342916">
                <a:tc>
                  <a:txBody>
                    <a:bodyPr/>
                    <a:lstStyle/>
                    <a:p>
                      <a:pPr algn="ctr"/>
                      <a:r>
                        <a:rPr lang="en-US" altLang="zh-CN" dirty="0"/>
                        <a:t>2</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115435723"/>
                  </a:ext>
                </a:extLst>
              </a:tr>
              <a:tr h="342916">
                <a:tc>
                  <a:txBody>
                    <a:bodyPr/>
                    <a:lstStyle/>
                    <a:p>
                      <a:pPr algn="ctr"/>
                      <a:r>
                        <a:rPr lang="en-US" altLang="zh-CN" dirty="0"/>
                        <a:t>1</a:t>
                      </a:r>
                      <a:endParaRPr lang="zh-CN" altLang="en-US" dirty="0"/>
                    </a:p>
                  </a:txBody>
                  <a:tcPr anchor="ctr"/>
                </a:tc>
                <a:tc>
                  <a:txBody>
                    <a:bodyPr/>
                    <a:lstStyle/>
                    <a:p>
                      <a:pPr algn="ctr"/>
                      <a:endParaRPr lang="zh-CN" altLang="en-US" dirty="0"/>
                    </a:p>
                  </a:txBody>
                  <a:tcPr anchor="ctr">
                    <a:solidFill>
                      <a:srgbClr val="88CDDD"/>
                    </a:solidFill>
                  </a:tcP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4002741759"/>
                  </a:ext>
                </a:extLst>
              </a:tr>
              <a:tr h="342916">
                <a:tc>
                  <a:txBody>
                    <a:bodyPr/>
                    <a:lstStyle/>
                    <a:p>
                      <a:pPr algn="ctr"/>
                      <a:r>
                        <a:rPr lang="en-US" altLang="zh-CN" dirty="0"/>
                        <a:t>7</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584671164"/>
                  </a:ext>
                </a:extLst>
              </a:tr>
            </a:tbl>
          </a:graphicData>
        </a:graphic>
      </p:graphicFrame>
      <p:graphicFrame>
        <p:nvGraphicFramePr>
          <p:cNvPr id="10" name="表格 6">
            <a:extLst>
              <a:ext uri="{FF2B5EF4-FFF2-40B4-BE49-F238E27FC236}">
                <a16:creationId xmlns:a16="http://schemas.microsoft.com/office/drawing/2014/main" id="{C3DFE0F1-E528-4634-A247-96619AF6C170}"/>
              </a:ext>
            </a:extLst>
          </p:cNvPr>
          <p:cNvGraphicFramePr>
            <a:graphicFrameLocks noGrp="1"/>
          </p:cNvGraphicFramePr>
          <p:nvPr>
            <p:extLst>
              <p:ext uri="{D42A27DB-BD31-4B8C-83A1-F6EECF244321}">
                <p14:modId xmlns:p14="http://schemas.microsoft.com/office/powerpoint/2010/main" val="2178590724"/>
              </p:ext>
            </p:extLst>
          </p:nvPr>
        </p:nvGraphicFramePr>
        <p:xfrm>
          <a:off x="3797269" y="3429000"/>
          <a:ext cx="1176771" cy="1097280"/>
        </p:xfrm>
        <a:graphic>
          <a:graphicData uri="http://schemas.openxmlformats.org/drawingml/2006/table">
            <a:tbl>
              <a:tblPr firstRow="1" bandRow="1">
                <a:tableStyleId>{5940675A-B579-460E-94D1-54222C63F5DA}</a:tableStyleId>
              </a:tblPr>
              <a:tblGrid>
                <a:gridCol w="392257">
                  <a:extLst>
                    <a:ext uri="{9D8B030D-6E8A-4147-A177-3AD203B41FA5}">
                      <a16:colId xmlns:a16="http://schemas.microsoft.com/office/drawing/2014/main" val="2286373685"/>
                    </a:ext>
                  </a:extLst>
                </a:gridCol>
                <a:gridCol w="392257">
                  <a:extLst>
                    <a:ext uri="{9D8B030D-6E8A-4147-A177-3AD203B41FA5}">
                      <a16:colId xmlns:a16="http://schemas.microsoft.com/office/drawing/2014/main" val="401809853"/>
                    </a:ext>
                  </a:extLst>
                </a:gridCol>
                <a:gridCol w="392257">
                  <a:extLst>
                    <a:ext uri="{9D8B030D-6E8A-4147-A177-3AD203B41FA5}">
                      <a16:colId xmlns:a16="http://schemas.microsoft.com/office/drawing/2014/main" val="1386456272"/>
                    </a:ext>
                  </a:extLst>
                </a:gridCol>
              </a:tblGrid>
              <a:tr h="342916">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115435723"/>
                  </a:ext>
                </a:extLst>
              </a:tr>
              <a:tr h="342916">
                <a:tc>
                  <a:txBody>
                    <a:bodyPr/>
                    <a:lstStyle/>
                    <a:p>
                      <a:pPr algn="ctr"/>
                      <a:r>
                        <a:rPr lang="en-US" altLang="zh-CN" dirty="0"/>
                        <a:t>8</a:t>
                      </a:r>
                      <a:endParaRPr lang="zh-CN" altLang="en-US" dirty="0"/>
                    </a:p>
                  </a:txBody>
                  <a:tcPr anchor="ctr"/>
                </a:tc>
                <a:tc>
                  <a:txBody>
                    <a:bodyPr/>
                    <a:lstStyle/>
                    <a:p>
                      <a:pPr algn="ctr"/>
                      <a:endParaRPr lang="zh-CN" altLang="en-US" dirty="0"/>
                    </a:p>
                  </a:txBody>
                  <a:tcPr anchor="ctr">
                    <a:solidFill>
                      <a:srgbClr val="88CDDD"/>
                    </a:solidFill>
                  </a:tcP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4002741759"/>
                  </a:ext>
                </a:extLst>
              </a:tr>
              <a:tr h="342916">
                <a:tc>
                  <a:txBody>
                    <a:bodyPr/>
                    <a:lstStyle/>
                    <a:p>
                      <a:pPr algn="ctr"/>
                      <a:r>
                        <a:rPr lang="en-US" altLang="zh-CN" dirty="0"/>
                        <a:t>7</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584671164"/>
                  </a:ext>
                </a:extLst>
              </a:tr>
            </a:tbl>
          </a:graphicData>
        </a:graphic>
      </p:graphicFrame>
      <p:sp>
        <p:nvSpPr>
          <p:cNvPr id="11" name="箭头: 右 10">
            <a:extLst>
              <a:ext uri="{FF2B5EF4-FFF2-40B4-BE49-F238E27FC236}">
                <a16:creationId xmlns:a16="http://schemas.microsoft.com/office/drawing/2014/main" id="{0FA73344-9E77-45A0-AB31-AD4EA91EF6AF}"/>
              </a:ext>
            </a:extLst>
          </p:cNvPr>
          <p:cNvSpPr/>
          <p:nvPr/>
        </p:nvSpPr>
        <p:spPr>
          <a:xfrm>
            <a:off x="2783501" y="3744315"/>
            <a:ext cx="683288"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B43F70F-E446-4370-AD6B-5CFEFCD97299}"/>
              </a:ext>
            </a:extLst>
          </p:cNvPr>
          <p:cNvSpPr/>
          <p:nvPr/>
        </p:nvSpPr>
        <p:spPr>
          <a:xfrm>
            <a:off x="1546750" y="3031467"/>
            <a:ext cx="423514" cy="369332"/>
          </a:xfrm>
          <a:prstGeom prst="rect">
            <a:avLst/>
          </a:prstGeom>
        </p:spPr>
        <p:txBody>
          <a:bodyPr wrap="none">
            <a:spAutoFit/>
          </a:bodyPr>
          <a:lstStyle/>
          <a:p>
            <a:r>
              <a:rPr lang="en-US" altLang="zh-CN" dirty="0"/>
              <a:t>S</a:t>
            </a:r>
            <a:r>
              <a:rPr lang="en-US" altLang="zh-CN" baseline="-25000" dirty="0"/>
              <a:t>0</a:t>
            </a:r>
            <a:endParaRPr lang="zh-CN" altLang="en-US" dirty="0"/>
          </a:p>
        </p:txBody>
      </p:sp>
      <p:sp>
        <p:nvSpPr>
          <p:cNvPr id="13" name="矩形 12">
            <a:extLst>
              <a:ext uri="{FF2B5EF4-FFF2-40B4-BE49-F238E27FC236}">
                <a16:creationId xmlns:a16="http://schemas.microsoft.com/office/drawing/2014/main" id="{CA4A37A2-8061-428C-96B0-E564E58B6059}"/>
              </a:ext>
            </a:extLst>
          </p:cNvPr>
          <p:cNvSpPr/>
          <p:nvPr/>
        </p:nvSpPr>
        <p:spPr>
          <a:xfrm>
            <a:off x="4184235" y="3006491"/>
            <a:ext cx="487634" cy="369332"/>
          </a:xfrm>
          <a:prstGeom prst="rect">
            <a:avLst/>
          </a:prstGeom>
        </p:spPr>
        <p:txBody>
          <a:bodyPr wrap="none">
            <a:spAutoFit/>
          </a:bodyPr>
          <a:lstStyle/>
          <a:p>
            <a:r>
              <a:rPr lang="en-US" altLang="zh-CN" dirty="0"/>
              <a:t>S</a:t>
            </a:r>
            <a:r>
              <a:rPr lang="en-US" altLang="zh-CN" baseline="-25000" dirty="0"/>
              <a:t>g</a:t>
            </a:r>
            <a:r>
              <a:rPr lang="en-US" altLang="zh-CN" dirty="0"/>
              <a:t> </a:t>
            </a:r>
            <a:endParaRPr lang="zh-CN" altLang="en-US" dirty="0"/>
          </a:p>
        </p:txBody>
      </p:sp>
      <p:sp>
        <p:nvSpPr>
          <p:cNvPr id="14" name="矩形 13">
            <a:extLst>
              <a:ext uri="{FF2B5EF4-FFF2-40B4-BE49-F238E27FC236}">
                <a16:creationId xmlns:a16="http://schemas.microsoft.com/office/drawing/2014/main" id="{7C481E57-4217-40E7-93A9-80F9CEB99296}"/>
              </a:ext>
            </a:extLst>
          </p:cNvPr>
          <p:cNvSpPr/>
          <p:nvPr/>
        </p:nvSpPr>
        <p:spPr>
          <a:xfrm>
            <a:off x="653372" y="1138992"/>
            <a:ext cx="156966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rPr>
              <a:t>重排九宫问题</a:t>
            </a:r>
            <a:endParaRPr lang="zh-CN" altLang="en-US" b="1" dirty="0">
              <a:effectLst>
                <a:outerShdw blurRad="38100" dist="38100" dir="2700000" algn="tl">
                  <a:srgbClr val="000000">
                    <a:alpha val="43137"/>
                  </a:srgbClr>
                </a:outerShdw>
              </a:effectLst>
            </a:endParaRPr>
          </a:p>
        </p:txBody>
      </p:sp>
      <p:sp>
        <p:nvSpPr>
          <p:cNvPr id="15" name="矩形 14">
            <a:extLst>
              <a:ext uri="{FF2B5EF4-FFF2-40B4-BE49-F238E27FC236}">
                <a16:creationId xmlns:a16="http://schemas.microsoft.com/office/drawing/2014/main" id="{F55AB06F-C0A5-4BD3-B4E4-E13EDC5F7A5C}"/>
              </a:ext>
            </a:extLst>
          </p:cNvPr>
          <p:cNvSpPr/>
          <p:nvPr/>
        </p:nvSpPr>
        <p:spPr>
          <a:xfrm>
            <a:off x="613378" y="1573221"/>
            <a:ext cx="10569800" cy="1156407"/>
          </a:xfrm>
          <a:prstGeom prst="rect">
            <a:avLst/>
          </a:prstGeom>
        </p:spPr>
        <p:txBody>
          <a:bodyPr wrap="square">
            <a:spAutoFit/>
          </a:bodyPr>
          <a:lstStyle/>
          <a:p>
            <a:pPr>
              <a:lnSpc>
                <a:spcPct val="150000"/>
              </a:lnSpc>
            </a:pPr>
            <a:r>
              <a:rPr lang="zh-CN" altLang="en-US" sz="1600" dirty="0">
                <a:latin typeface="+mn-ea"/>
              </a:rPr>
              <a:t>在</a:t>
            </a:r>
            <a:r>
              <a:rPr lang="en-US" altLang="zh-CN" sz="1600" dirty="0">
                <a:latin typeface="+mn-ea"/>
              </a:rPr>
              <a:t>3Ⅹ3</a:t>
            </a:r>
            <a:r>
              <a:rPr lang="zh-CN" altLang="en-US" sz="1600" dirty="0">
                <a:latin typeface="+mn-ea"/>
              </a:rPr>
              <a:t>的方格棋盘上，分别放置了标有数字</a:t>
            </a:r>
            <a:r>
              <a:rPr lang="en-US" altLang="zh-CN" sz="1600" dirty="0">
                <a:latin typeface="+mn-ea"/>
              </a:rPr>
              <a:t>1~8</a:t>
            </a:r>
            <a:r>
              <a:rPr lang="zh-CN" altLang="en-US" sz="1600" dirty="0">
                <a:latin typeface="+mn-ea"/>
              </a:rPr>
              <a:t>的</a:t>
            </a:r>
            <a:r>
              <a:rPr lang="en-US" altLang="zh-CN" sz="1600" dirty="0">
                <a:latin typeface="+mn-ea"/>
              </a:rPr>
              <a:t>8</a:t>
            </a:r>
            <a:r>
              <a:rPr lang="zh-CN" altLang="en-US" sz="1600" dirty="0">
                <a:latin typeface="+mn-ea"/>
              </a:rPr>
              <a:t>张牌，初始状态为</a:t>
            </a:r>
            <a:r>
              <a:rPr lang="en-US" altLang="zh-CN" sz="1600" dirty="0">
                <a:latin typeface="+mn-ea"/>
              </a:rPr>
              <a:t>S</a:t>
            </a:r>
            <a:r>
              <a:rPr lang="en-US" altLang="zh-CN" sz="1600" baseline="-25000" dirty="0">
                <a:latin typeface="+mn-ea"/>
              </a:rPr>
              <a:t>0</a:t>
            </a:r>
            <a:r>
              <a:rPr lang="en-US" altLang="zh-CN" sz="1600" dirty="0">
                <a:latin typeface="+mn-ea"/>
              </a:rPr>
              <a:t> </a:t>
            </a:r>
            <a:r>
              <a:rPr lang="zh-CN" altLang="en-US" sz="1600" dirty="0">
                <a:latin typeface="+mn-ea"/>
              </a:rPr>
              <a:t>，目标状态为</a:t>
            </a:r>
            <a:r>
              <a:rPr lang="en-US" altLang="zh-CN" sz="1600" dirty="0">
                <a:latin typeface="+mn-ea"/>
              </a:rPr>
              <a:t>S</a:t>
            </a:r>
            <a:r>
              <a:rPr lang="en-US" altLang="zh-CN" sz="1600" baseline="-25000" dirty="0">
                <a:latin typeface="+mn-ea"/>
              </a:rPr>
              <a:t>g </a:t>
            </a:r>
            <a:r>
              <a:rPr lang="zh-CN" altLang="en-US" sz="1600" dirty="0">
                <a:latin typeface="+mn-ea"/>
              </a:rPr>
              <a:t>，如图所示。可用的操作有：空格左移、上移、右移、下移。即只允许把位于空格左、上、右、下的牌移入空格。要求用广度优先搜索策略寻找初始状态到目标状态的路径。</a:t>
            </a:r>
          </a:p>
        </p:txBody>
      </p:sp>
    </p:spTree>
    <p:extLst>
      <p:ext uri="{BB962C8B-B14F-4D97-AF65-F5344CB8AC3E}">
        <p14:creationId xmlns:p14="http://schemas.microsoft.com/office/powerpoint/2010/main" val="1239263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盲目搜索（广度优先）</a:t>
            </a:r>
            <a:endParaRPr lang="zh-CN" altLang="en-US" i="1" dirty="0"/>
          </a:p>
        </p:txBody>
      </p:sp>
      <p:sp>
        <p:nvSpPr>
          <p:cNvPr id="6" name="矩形 5">
            <a:extLst>
              <a:ext uri="{FF2B5EF4-FFF2-40B4-BE49-F238E27FC236}">
                <a16:creationId xmlns:a16="http://schemas.microsoft.com/office/drawing/2014/main" id="{F5FFB9A7-AE31-45AB-B6E3-81BFCA76D7CD}"/>
              </a:ext>
            </a:extLst>
          </p:cNvPr>
          <p:cNvSpPr/>
          <p:nvPr/>
        </p:nvSpPr>
        <p:spPr>
          <a:xfrm>
            <a:off x="579567" y="1188498"/>
            <a:ext cx="2954655"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Times New Roman" panose="02020603050405020304" pitchFamily="18" charset="0"/>
              </a:rPr>
              <a:t>重排九宫的广度优先搜索树</a:t>
            </a:r>
            <a:endParaRPr lang="zh-CN" altLang="en-US" b="1" dirty="0">
              <a:effectLst>
                <a:outerShdw blurRad="38100" dist="38100" dir="2700000" algn="tl">
                  <a:srgbClr val="000000">
                    <a:alpha val="43137"/>
                  </a:srgbClr>
                </a:outerShdw>
              </a:effectLst>
            </a:endParaRPr>
          </a:p>
        </p:txBody>
      </p:sp>
      <p:graphicFrame>
        <p:nvGraphicFramePr>
          <p:cNvPr id="34" name="表格 6">
            <a:extLst>
              <a:ext uri="{FF2B5EF4-FFF2-40B4-BE49-F238E27FC236}">
                <a16:creationId xmlns:a16="http://schemas.microsoft.com/office/drawing/2014/main" id="{E6A46295-CEAB-437B-9216-20B07D96CCDC}"/>
              </a:ext>
            </a:extLst>
          </p:cNvPr>
          <p:cNvGraphicFramePr>
            <a:graphicFrameLocks noGrp="1"/>
          </p:cNvGraphicFramePr>
          <p:nvPr>
            <p:extLst>
              <p:ext uri="{D42A27DB-BD31-4B8C-83A1-F6EECF244321}">
                <p14:modId xmlns:p14="http://schemas.microsoft.com/office/powerpoint/2010/main" val="3920307409"/>
              </p:ext>
            </p:extLst>
          </p:nvPr>
        </p:nvGraphicFramePr>
        <p:xfrm>
          <a:off x="6111220" y="107596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35" name="表格 6">
            <a:extLst>
              <a:ext uri="{FF2B5EF4-FFF2-40B4-BE49-F238E27FC236}">
                <a16:creationId xmlns:a16="http://schemas.microsoft.com/office/drawing/2014/main" id="{352C4386-93DE-4F98-AA42-C3C85CED9FDD}"/>
              </a:ext>
            </a:extLst>
          </p:cNvPr>
          <p:cNvGraphicFramePr>
            <a:graphicFrameLocks noGrp="1"/>
          </p:cNvGraphicFramePr>
          <p:nvPr>
            <p:extLst>
              <p:ext uri="{D42A27DB-BD31-4B8C-83A1-F6EECF244321}">
                <p14:modId xmlns:p14="http://schemas.microsoft.com/office/powerpoint/2010/main" val="1766853189"/>
              </p:ext>
            </p:extLst>
          </p:nvPr>
        </p:nvGraphicFramePr>
        <p:xfrm>
          <a:off x="2218095" y="221654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36" name="表格 6">
            <a:extLst>
              <a:ext uri="{FF2B5EF4-FFF2-40B4-BE49-F238E27FC236}">
                <a16:creationId xmlns:a16="http://schemas.microsoft.com/office/drawing/2014/main" id="{A80EE3A7-B7A3-4E9D-833B-C763600E7EAF}"/>
              </a:ext>
            </a:extLst>
          </p:cNvPr>
          <p:cNvGraphicFramePr>
            <a:graphicFrameLocks noGrp="1"/>
          </p:cNvGraphicFramePr>
          <p:nvPr>
            <p:extLst>
              <p:ext uri="{D42A27DB-BD31-4B8C-83A1-F6EECF244321}">
                <p14:modId xmlns:p14="http://schemas.microsoft.com/office/powerpoint/2010/main" val="413593353"/>
              </p:ext>
            </p:extLst>
          </p:nvPr>
        </p:nvGraphicFramePr>
        <p:xfrm>
          <a:off x="5673841" y="2210206"/>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37" name="表格 6">
            <a:extLst>
              <a:ext uri="{FF2B5EF4-FFF2-40B4-BE49-F238E27FC236}">
                <a16:creationId xmlns:a16="http://schemas.microsoft.com/office/drawing/2014/main" id="{2BAF694D-4D51-4753-A92B-960664F533B0}"/>
              </a:ext>
            </a:extLst>
          </p:cNvPr>
          <p:cNvGraphicFramePr>
            <a:graphicFrameLocks noGrp="1"/>
          </p:cNvGraphicFramePr>
          <p:nvPr>
            <p:extLst>
              <p:ext uri="{D42A27DB-BD31-4B8C-83A1-F6EECF244321}">
                <p14:modId xmlns:p14="http://schemas.microsoft.com/office/powerpoint/2010/main" val="2026938579"/>
              </p:ext>
            </p:extLst>
          </p:nvPr>
        </p:nvGraphicFramePr>
        <p:xfrm>
          <a:off x="7820918" y="217037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4002741759"/>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38" name="表格 6">
            <a:extLst>
              <a:ext uri="{FF2B5EF4-FFF2-40B4-BE49-F238E27FC236}">
                <a16:creationId xmlns:a16="http://schemas.microsoft.com/office/drawing/2014/main" id="{F29E04D7-0ED7-49CA-A88F-01C3DC28AEE8}"/>
              </a:ext>
            </a:extLst>
          </p:cNvPr>
          <p:cNvGraphicFramePr>
            <a:graphicFrameLocks noGrp="1"/>
          </p:cNvGraphicFramePr>
          <p:nvPr>
            <p:extLst>
              <p:ext uri="{D42A27DB-BD31-4B8C-83A1-F6EECF244321}">
                <p14:modId xmlns:p14="http://schemas.microsoft.com/office/powerpoint/2010/main" val="800703358"/>
              </p:ext>
            </p:extLst>
          </p:nvPr>
        </p:nvGraphicFramePr>
        <p:xfrm>
          <a:off x="9955213" y="2151278"/>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39" name="表格 6">
            <a:extLst>
              <a:ext uri="{FF2B5EF4-FFF2-40B4-BE49-F238E27FC236}">
                <a16:creationId xmlns:a16="http://schemas.microsoft.com/office/drawing/2014/main" id="{2AECFBEE-ABE5-4D98-A250-11DE698FF622}"/>
              </a:ext>
            </a:extLst>
          </p:cNvPr>
          <p:cNvGraphicFramePr>
            <a:graphicFrameLocks noGrp="1"/>
          </p:cNvGraphicFramePr>
          <p:nvPr>
            <p:extLst>
              <p:ext uri="{D42A27DB-BD31-4B8C-83A1-F6EECF244321}">
                <p14:modId xmlns:p14="http://schemas.microsoft.com/office/powerpoint/2010/main" val="2704151136"/>
              </p:ext>
            </p:extLst>
          </p:nvPr>
        </p:nvGraphicFramePr>
        <p:xfrm>
          <a:off x="1482492"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63666">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63666">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63666">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0" name="表格 6">
            <a:extLst>
              <a:ext uri="{FF2B5EF4-FFF2-40B4-BE49-F238E27FC236}">
                <a16:creationId xmlns:a16="http://schemas.microsoft.com/office/drawing/2014/main" id="{516DC23B-D98E-4CFE-930F-A7FE5089E62C}"/>
              </a:ext>
            </a:extLst>
          </p:cNvPr>
          <p:cNvGraphicFramePr>
            <a:graphicFrameLocks noGrp="1"/>
          </p:cNvGraphicFramePr>
          <p:nvPr>
            <p:extLst>
              <p:ext uri="{D42A27DB-BD31-4B8C-83A1-F6EECF244321}">
                <p14:modId xmlns:p14="http://schemas.microsoft.com/office/powerpoint/2010/main" val="3516777220"/>
              </p:ext>
            </p:extLst>
          </p:nvPr>
        </p:nvGraphicFramePr>
        <p:xfrm>
          <a:off x="2686890"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1" name="表格 6">
            <a:extLst>
              <a:ext uri="{FF2B5EF4-FFF2-40B4-BE49-F238E27FC236}">
                <a16:creationId xmlns:a16="http://schemas.microsoft.com/office/drawing/2014/main" id="{88A4828D-5EB7-4C63-8235-9D8B9AD04806}"/>
              </a:ext>
            </a:extLst>
          </p:cNvPr>
          <p:cNvGraphicFramePr>
            <a:graphicFrameLocks noGrp="1"/>
          </p:cNvGraphicFramePr>
          <p:nvPr>
            <p:extLst>
              <p:ext uri="{D42A27DB-BD31-4B8C-83A1-F6EECF244321}">
                <p14:modId xmlns:p14="http://schemas.microsoft.com/office/powerpoint/2010/main" val="3139170471"/>
              </p:ext>
            </p:extLst>
          </p:nvPr>
        </p:nvGraphicFramePr>
        <p:xfrm>
          <a:off x="3113609"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2" name="表格 6">
            <a:extLst>
              <a:ext uri="{FF2B5EF4-FFF2-40B4-BE49-F238E27FC236}">
                <a16:creationId xmlns:a16="http://schemas.microsoft.com/office/drawing/2014/main" id="{433AB340-EA18-4895-968D-91F82E5AA9BB}"/>
              </a:ext>
            </a:extLst>
          </p:cNvPr>
          <p:cNvGraphicFramePr>
            <a:graphicFrameLocks noGrp="1"/>
          </p:cNvGraphicFramePr>
          <p:nvPr>
            <p:extLst>
              <p:ext uri="{D42A27DB-BD31-4B8C-83A1-F6EECF244321}">
                <p14:modId xmlns:p14="http://schemas.microsoft.com/office/powerpoint/2010/main" val="257891462"/>
              </p:ext>
            </p:extLst>
          </p:nvPr>
        </p:nvGraphicFramePr>
        <p:xfrm>
          <a:off x="1054667"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3" name="表格 6">
            <a:extLst>
              <a:ext uri="{FF2B5EF4-FFF2-40B4-BE49-F238E27FC236}">
                <a16:creationId xmlns:a16="http://schemas.microsoft.com/office/drawing/2014/main" id="{3EB3A076-DB3D-470E-A265-7E905C40409E}"/>
              </a:ext>
            </a:extLst>
          </p:cNvPr>
          <p:cNvGraphicFramePr>
            <a:graphicFrameLocks noGrp="1"/>
          </p:cNvGraphicFramePr>
          <p:nvPr>
            <p:extLst>
              <p:ext uri="{D42A27DB-BD31-4B8C-83A1-F6EECF244321}">
                <p14:modId xmlns:p14="http://schemas.microsoft.com/office/powerpoint/2010/main" val="1266124061"/>
              </p:ext>
            </p:extLst>
          </p:nvPr>
        </p:nvGraphicFramePr>
        <p:xfrm>
          <a:off x="457647" y="545909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3115435723"/>
                  </a:ext>
                </a:extLst>
              </a:tr>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4" name="表格 6">
            <a:extLst>
              <a:ext uri="{FF2B5EF4-FFF2-40B4-BE49-F238E27FC236}">
                <a16:creationId xmlns:a16="http://schemas.microsoft.com/office/drawing/2014/main" id="{EBAA8437-1A9F-4955-A858-072F897BDE66}"/>
              </a:ext>
            </a:extLst>
          </p:cNvPr>
          <p:cNvGraphicFramePr>
            <a:graphicFrameLocks noGrp="1"/>
          </p:cNvGraphicFramePr>
          <p:nvPr>
            <p:extLst>
              <p:ext uri="{D42A27DB-BD31-4B8C-83A1-F6EECF244321}">
                <p14:modId xmlns:p14="http://schemas.microsoft.com/office/powerpoint/2010/main" val="1728428625"/>
              </p:ext>
            </p:extLst>
          </p:nvPr>
        </p:nvGraphicFramePr>
        <p:xfrm>
          <a:off x="1553700" y="545909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5" name="表格 6">
            <a:extLst>
              <a:ext uri="{FF2B5EF4-FFF2-40B4-BE49-F238E27FC236}">
                <a16:creationId xmlns:a16="http://schemas.microsoft.com/office/drawing/2014/main" id="{C915CB88-16A5-4243-A033-206C2DB4F4A4}"/>
              </a:ext>
            </a:extLst>
          </p:cNvPr>
          <p:cNvGraphicFramePr>
            <a:graphicFrameLocks noGrp="1"/>
          </p:cNvGraphicFramePr>
          <p:nvPr>
            <p:extLst>
              <p:ext uri="{D42A27DB-BD31-4B8C-83A1-F6EECF244321}">
                <p14:modId xmlns:p14="http://schemas.microsoft.com/office/powerpoint/2010/main" val="1314194851"/>
              </p:ext>
            </p:extLst>
          </p:nvPr>
        </p:nvGraphicFramePr>
        <p:xfrm>
          <a:off x="2604033" y="545909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46" name="表格 6">
            <a:extLst>
              <a:ext uri="{FF2B5EF4-FFF2-40B4-BE49-F238E27FC236}">
                <a16:creationId xmlns:a16="http://schemas.microsoft.com/office/drawing/2014/main" id="{9BBABF97-A41A-41E1-8050-F033EAF1384D}"/>
              </a:ext>
            </a:extLst>
          </p:cNvPr>
          <p:cNvGraphicFramePr>
            <a:graphicFrameLocks noGrp="1"/>
          </p:cNvGraphicFramePr>
          <p:nvPr>
            <p:extLst>
              <p:ext uri="{D42A27DB-BD31-4B8C-83A1-F6EECF244321}">
                <p14:modId xmlns:p14="http://schemas.microsoft.com/office/powerpoint/2010/main" val="3879747290"/>
              </p:ext>
            </p:extLst>
          </p:nvPr>
        </p:nvGraphicFramePr>
        <p:xfrm>
          <a:off x="3630489" y="545909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1584671164"/>
                  </a:ext>
                </a:extLst>
              </a:tr>
            </a:tbl>
          </a:graphicData>
        </a:graphic>
      </p:graphicFrame>
      <p:graphicFrame>
        <p:nvGraphicFramePr>
          <p:cNvPr id="47" name="表格 6">
            <a:extLst>
              <a:ext uri="{FF2B5EF4-FFF2-40B4-BE49-F238E27FC236}">
                <a16:creationId xmlns:a16="http://schemas.microsoft.com/office/drawing/2014/main" id="{E140D0DB-E8D3-4585-86D6-33FB853264BB}"/>
              </a:ext>
            </a:extLst>
          </p:cNvPr>
          <p:cNvGraphicFramePr>
            <a:graphicFrameLocks noGrp="1"/>
          </p:cNvGraphicFramePr>
          <p:nvPr>
            <p:extLst>
              <p:ext uri="{D42A27DB-BD31-4B8C-83A1-F6EECF244321}">
                <p14:modId xmlns:p14="http://schemas.microsoft.com/office/powerpoint/2010/main" val="1865681603"/>
              </p:ext>
            </p:extLst>
          </p:nvPr>
        </p:nvGraphicFramePr>
        <p:xfrm>
          <a:off x="5745098" y="545909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48" name="表格 6">
            <a:extLst>
              <a:ext uri="{FF2B5EF4-FFF2-40B4-BE49-F238E27FC236}">
                <a16:creationId xmlns:a16="http://schemas.microsoft.com/office/drawing/2014/main" id="{8E451968-5145-494C-98BF-F22A7FECC6BC}"/>
              </a:ext>
            </a:extLst>
          </p:cNvPr>
          <p:cNvGraphicFramePr>
            <a:graphicFrameLocks noGrp="1"/>
          </p:cNvGraphicFramePr>
          <p:nvPr>
            <p:extLst>
              <p:ext uri="{D42A27DB-BD31-4B8C-83A1-F6EECF244321}">
                <p14:modId xmlns:p14="http://schemas.microsoft.com/office/powerpoint/2010/main" val="2415422874"/>
              </p:ext>
            </p:extLst>
          </p:nvPr>
        </p:nvGraphicFramePr>
        <p:xfrm>
          <a:off x="5131719"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49" name="表格 6">
            <a:extLst>
              <a:ext uri="{FF2B5EF4-FFF2-40B4-BE49-F238E27FC236}">
                <a16:creationId xmlns:a16="http://schemas.microsoft.com/office/drawing/2014/main" id="{FACB6558-0B63-4F51-9529-51600632B4D9}"/>
              </a:ext>
            </a:extLst>
          </p:cNvPr>
          <p:cNvGraphicFramePr>
            <a:graphicFrameLocks noGrp="1"/>
          </p:cNvGraphicFramePr>
          <p:nvPr>
            <p:extLst>
              <p:ext uri="{D42A27DB-BD31-4B8C-83A1-F6EECF244321}">
                <p14:modId xmlns:p14="http://schemas.microsoft.com/office/powerpoint/2010/main" val="3196915072"/>
              </p:ext>
            </p:extLst>
          </p:nvPr>
        </p:nvGraphicFramePr>
        <p:xfrm>
          <a:off x="6220785"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0" name="表格 6">
            <a:extLst>
              <a:ext uri="{FF2B5EF4-FFF2-40B4-BE49-F238E27FC236}">
                <a16:creationId xmlns:a16="http://schemas.microsoft.com/office/drawing/2014/main" id="{9F072564-B7BE-43B1-B33A-5D1EF5A4DE86}"/>
              </a:ext>
            </a:extLst>
          </p:cNvPr>
          <p:cNvGraphicFramePr>
            <a:graphicFrameLocks noGrp="1"/>
          </p:cNvGraphicFramePr>
          <p:nvPr>
            <p:extLst>
              <p:ext uri="{D42A27DB-BD31-4B8C-83A1-F6EECF244321}">
                <p14:modId xmlns:p14="http://schemas.microsoft.com/office/powerpoint/2010/main" val="2608591364"/>
              </p:ext>
            </p:extLst>
          </p:nvPr>
        </p:nvGraphicFramePr>
        <p:xfrm>
          <a:off x="7283760"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1" name="表格 6">
            <a:extLst>
              <a:ext uri="{FF2B5EF4-FFF2-40B4-BE49-F238E27FC236}">
                <a16:creationId xmlns:a16="http://schemas.microsoft.com/office/drawing/2014/main" id="{3D94123E-ADC1-415A-A321-1ED4B62397BE}"/>
              </a:ext>
            </a:extLst>
          </p:cNvPr>
          <p:cNvGraphicFramePr>
            <a:graphicFrameLocks noGrp="1"/>
          </p:cNvGraphicFramePr>
          <p:nvPr>
            <p:extLst>
              <p:ext uri="{D42A27DB-BD31-4B8C-83A1-F6EECF244321}">
                <p14:modId xmlns:p14="http://schemas.microsoft.com/office/powerpoint/2010/main" val="191918695"/>
              </p:ext>
            </p:extLst>
          </p:nvPr>
        </p:nvGraphicFramePr>
        <p:xfrm>
          <a:off x="8415213"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1584671164"/>
                  </a:ext>
                </a:extLst>
              </a:tr>
            </a:tbl>
          </a:graphicData>
        </a:graphic>
      </p:graphicFrame>
      <p:graphicFrame>
        <p:nvGraphicFramePr>
          <p:cNvPr id="52" name="表格 6">
            <a:extLst>
              <a:ext uri="{FF2B5EF4-FFF2-40B4-BE49-F238E27FC236}">
                <a16:creationId xmlns:a16="http://schemas.microsoft.com/office/drawing/2014/main" id="{6A977F83-6B4E-424E-90BB-BE9E8CD27E1D}"/>
              </a:ext>
            </a:extLst>
          </p:cNvPr>
          <p:cNvGraphicFramePr>
            <a:graphicFrameLocks noGrp="1"/>
          </p:cNvGraphicFramePr>
          <p:nvPr>
            <p:extLst>
              <p:ext uri="{D42A27DB-BD31-4B8C-83A1-F6EECF244321}">
                <p14:modId xmlns:p14="http://schemas.microsoft.com/office/powerpoint/2010/main" val="1216502730"/>
              </p:ext>
            </p:extLst>
          </p:nvPr>
        </p:nvGraphicFramePr>
        <p:xfrm>
          <a:off x="9503732"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solidFill>
                            <a:schemeClr val="tx1"/>
                          </a:solidFill>
                        </a:rPr>
                        <a:t>2</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chemeClr val="tx1"/>
                          </a:solidFill>
                        </a:rPr>
                        <a:t>3</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solidFill>
                            <a:schemeClr val="tx1"/>
                          </a:solidFill>
                        </a:rPr>
                        <a:t>1</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4</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solidFill>
                            <a:schemeClr val="tx1"/>
                          </a:solidFill>
                        </a:rPr>
                        <a:t>7</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5</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3" name="表格 6">
            <a:extLst>
              <a:ext uri="{FF2B5EF4-FFF2-40B4-BE49-F238E27FC236}">
                <a16:creationId xmlns:a16="http://schemas.microsoft.com/office/drawing/2014/main" id="{86DF4072-4CCC-46D4-A30E-F280E6D8CFC0}"/>
              </a:ext>
            </a:extLst>
          </p:cNvPr>
          <p:cNvGraphicFramePr>
            <a:graphicFrameLocks noGrp="1"/>
          </p:cNvGraphicFramePr>
          <p:nvPr>
            <p:extLst>
              <p:ext uri="{D42A27DB-BD31-4B8C-83A1-F6EECF244321}">
                <p14:modId xmlns:p14="http://schemas.microsoft.com/office/powerpoint/2010/main" val="3756753172"/>
              </p:ext>
            </p:extLst>
          </p:nvPr>
        </p:nvGraphicFramePr>
        <p:xfrm>
          <a:off x="10558922" y="3290517"/>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1584671164"/>
                  </a:ext>
                </a:extLst>
              </a:tr>
            </a:tbl>
          </a:graphicData>
        </a:graphic>
      </p:graphicFrame>
      <p:graphicFrame>
        <p:nvGraphicFramePr>
          <p:cNvPr id="54" name="表格 6">
            <a:extLst>
              <a:ext uri="{FF2B5EF4-FFF2-40B4-BE49-F238E27FC236}">
                <a16:creationId xmlns:a16="http://schemas.microsoft.com/office/drawing/2014/main" id="{A6406EC6-C2D2-45F3-AC6A-37F38EB27326}"/>
              </a:ext>
            </a:extLst>
          </p:cNvPr>
          <p:cNvGraphicFramePr>
            <a:graphicFrameLocks noGrp="1"/>
          </p:cNvGraphicFramePr>
          <p:nvPr>
            <p:extLst>
              <p:ext uri="{D42A27DB-BD31-4B8C-83A1-F6EECF244321}">
                <p14:modId xmlns:p14="http://schemas.microsoft.com/office/powerpoint/2010/main" val="826871076"/>
              </p:ext>
            </p:extLst>
          </p:nvPr>
        </p:nvGraphicFramePr>
        <p:xfrm>
          <a:off x="5140442"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5" name="表格 6">
            <a:extLst>
              <a:ext uri="{FF2B5EF4-FFF2-40B4-BE49-F238E27FC236}">
                <a16:creationId xmlns:a16="http://schemas.microsoft.com/office/drawing/2014/main" id="{1CD194FE-F10C-43D5-AC1F-6B00C8EE2C62}"/>
              </a:ext>
            </a:extLst>
          </p:cNvPr>
          <p:cNvGraphicFramePr>
            <a:graphicFrameLocks noGrp="1"/>
          </p:cNvGraphicFramePr>
          <p:nvPr>
            <p:extLst>
              <p:ext uri="{D42A27DB-BD31-4B8C-83A1-F6EECF244321}">
                <p14:modId xmlns:p14="http://schemas.microsoft.com/office/powerpoint/2010/main" val="102733157"/>
              </p:ext>
            </p:extLst>
          </p:nvPr>
        </p:nvGraphicFramePr>
        <p:xfrm>
          <a:off x="6226572"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6" name="表格 6">
            <a:extLst>
              <a:ext uri="{FF2B5EF4-FFF2-40B4-BE49-F238E27FC236}">
                <a16:creationId xmlns:a16="http://schemas.microsoft.com/office/drawing/2014/main" id="{061C11A2-D85A-4B8D-8055-CE16D895041B}"/>
              </a:ext>
            </a:extLst>
          </p:cNvPr>
          <p:cNvGraphicFramePr>
            <a:graphicFrameLocks noGrp="1"/>
          </p:cNvGraphicFramePr>
          <p:nvPr>
            <p:extLst>
              <p:ext uri="{D42A27DB-BD31-4B8C-83A1-F6EECF244321}">
                <p14:modId xmlns:p14="http://schemas.microsoft.com/office/powerpoint/2010/main" val="1579087125"/>
              </p:ext>
            </p:extLst>
          </p:nvPr>
        </p:nvGraphicFramePr>
        <p:xfrm>
          <a:off x="7294916"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7" name="表格 6">
            <a:extLst>
              <a:ext uri="{FF2B5EF4-FFF2-40B4-BE49-F238E27FC236}">
                <a16:creationId xmlns:a16="http://schemas.microsoft.com/office/drawing/2014/main" id="{F0CE6F0A-C6D8-45F1-B6BD-3DA7841FEA44}"/>
              </a:ext>
            </a:extLst>
          </p:cNvPr>
          <p:cNvGraphicFramePr>
            <a:graphicFrameLocks noGrp="1"/>
          </p:cNvGraphicFramePr>
          <p:nvPr>
            <p:extLst>
              <p:ext uri="{D42A27DB-BD31-4B8C-83A1-F6EECF244321}">
                <p14:modId xmlns:p14="http://schemas.microsoft.com/office/powerpoint/2010/main" val="2295765777"/>
              </p:ext>
            </p:extLst>
          </p:nvPr>
        </p:nvGraphicFramePr>
        <p:xfrm>
          <a:off x="8427081"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7086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7086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7086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8" name="表格 6">
            <a:extLst>
              <a:ext uri="{FF2B5EF4-FFF2-40B4-BE49-F238E27FC236}">
                <a16:creationId xmlns:a16="http://schemas.microsoft.com/office/drawing/2014/main" id="{76CCD12B-1455-4785-8121-7F004AC2517A}"/>
              </a:ext>
            </a:extLst>
          </p:cNvPr>
          <p:cNvGraphicFramePr>
            <a:graphicFrameLocks noGrp="1"/>
          </p:cNvGraphicFramePr>
          <p:nvPr>
            <p:extLst>
              <p:ext uri="{D42A27DB-BD31-4B8C-83A1-F6EECF244321}">
                <p14:modId xmlns:p14="http://schemas.microsoft.com/office/powerpoint/2010/main" val="2923429581"/>
              </p:ext>
            </p:extLst>
          </p:nvPr>
        </p:nvGraphicFramePr>
        <p:xfrm>
          <a:off x="9501785"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7086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70868">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4002741759"/>
                  </a:ext>
                </a:extLst>
              </a:tr>
              <a:tr h="27086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59" name="表格 6">
            <a:extLst>
              <a:ext uri="{FF2B5EF4-FFF2-40B4-BE49-F238E27FC236}">
                <a16:creationId xmlns:a16="http://schemas.microsoft.com/office/drawing/2014/main" id="{0C04F503-9876-478E-B61F-DF4D5EF58774}"/>
              </a:ext>
            </a:extLst>
          </p:cNvPr>
          <p:cNvGraphicFramePr>
            <a:graphicFrameLocks noGrp="1"/>
          </p:cNvGraphicFramePr>
          <p:nvPr>
            <p:extLst>
              <p:ext uri="{D42A27DB-BD31-4B8C-83A1-F6EECF244321}">
                <p14:modId xmlns:p14="http://schemas.microsoft.com/office/powerpoint/2010/main" val="3757798541"/>
              </p:ext>
            </p:extLst>
          </p:nvPr>
        </p:nvGraphicFramePr>
        <p:xfrm>
          <a:off x="10551856" y="4399475"/>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7086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7086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4002741759"/>
                  </a:ext>
                </a:extLst>
              </a:tr>
              <a:tr h="27086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60" name="表格 6">
            <a:extLst>
              <a:ext uri="{FF2B5EF4-FFF2-40B4-BE49-F238E27FC236}">
                <a16:creationId xmlns:a16="http://schemas.microsoft.com/office/drawing/2014/main" id="{E19DE209-477F-4F1A-B755-D942F7951E96}"/>
              </a:ext>
            </a:extLst>
          </p:cNvPr>
          <p:cNvGraphicFramePr>
            <a:graphicFrameLocks noGrp="1"/>
          </p:cNvGraphicFramePr>
          <p:nvPr>
            <p:extLst>
              <p:ext uri="{D42A27DB-BD31-4B8C-83A1-F6EECF244321}">
                <p14:modId xmlns:p14="http://schemas.microsoft.com/office/powerpoint/2010/main" val="2470254040"/>
              </p:ext>
            </p:extLst>
          </p:nvPr>
        </p:nvGraphicFramePr>
        <p:xfrm>
          <a:off x="4657667" y="5459099"/>
          <a:ext cx="872481" cy="822960"/>
        </p:xfrm>
        <a:graphic>
          <a:graphicData uri="http://schemas.openxmlformats.org/drawingml/2006/table">
            <a:tbl>
              <a:tblPr firstRow="1" bandRow="1">
                <a:tableStyleId>{5940675A-B579-460E-94D1-54222C63F5DA}</a:tableStyleId>
              </a:tblPr>
              <a:tblGrid>
                <a:gridCol w="290827">
                  <a:extLst>
                    <a:ext uri="{9D8B030D-6E8A-4147-A177-3AD203B41FA5}">
                      <a16:colId xmlns:a16="http://schemas.microsoft.com/office/drawing/2014/main" val="2286373685"/>
                    </a:ext>
                  </a:extLst>
                </a:gridCol>
                <a:gridCol w="290827">
                  <a:extLst>
                    <a:ext uri="{9D8B030D-6E8A-4147-A177-3AD203B41FA5}">
                      <a16:colId xmlns:a16="http://schemas.microsoft.com/office/drawing/2014/main" val="401809853"/>
                    </a:ext>
                  </a:extLst>
                </a:gridCol>
                <a:gridCol w="290827">
                  <a:extLst>
                    <a:ext uri="{9D8B030D-6E8A-4147-A177-3AD203B41FA5}">
                      <a16:colId xmlns:a16="http://schemas.microsoft.com/office/drawing/2014/main" val="1386456272"/>
                    </a:ext>
                  </a:extLst>
                </a:gridCol>
              </a:tblGrid>
              <a:tr h="221458">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21458">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2145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cxnSp>
        <p:nvCxnSpPr>
          <p:cNvPr id="8" name="直接箭头连接符 7">
            <a:extLst>
              <a:ext uri="{FF2B5EF4-FFF2-40B4-BE49-F238E27FC236}">
                <a16:creationId xmlns:a16="http://schemas.microsoft.com/office/drawing/2014/main" id="{9350AFE8-A337-479B-84B8-D0F31B7203FF}"/>
              </a:ext>
            </a:extLst>
          </p:cNvPr>
          <p:cNvCxnSpPr>
            <a:cxnSpLocks/>
            <a:stCxn id="34" idx="2"/>
            <a:endCxn id="35" idx="0"/>
          </p:cNvCxnSpPr>
          <p:nvPr/>
        </p:nvCxnSpPr>
        <p:spPr>
          <a:xfrm flipH="1">
            <a:off x="2654335" y="1898929"/>
            <a:ext cx="3893125" cy="317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D77A6C2-8816-4511-AF7F-FB0D458A2F6D}"/>
              </a:ext>
            </a:extLst>
          </p:cNvPr>
          <p:cNvCxnSpPr>
            <a:cxnSpLocks/>
            <a:stCxn id="34" idx="2"/>
            <a:endCxn id="36" idx="0"/>
          </p:cNvCxnSpPr>
          <p:nvPr/>
        </p:nvCxnSpPr>
        <p:spPr>
          <a:xfrm flipH="1">
            <a:off x="6110081" y="1898929"/>
            <a:ext cx="437379" cy="311277"/>
          </a:xfrm>
          <a:prstGeom prst="straightConnector1">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7D853DEA-B4EB-40F3-B192-F62CC7A371BF}"/>
              </a:ext>
            </a:extLst>
          </p:cNvPr>
          <p:cNvCxnSpPr>
            <a:cxnSpLocks/>
            <a:stCxn id="34" idx="2"/>
            <a:endCxn id="37" idx="0"/>
          </p:cNvCxnSpPr>
          <p:nvPr/>
        </p:nvCxnSpPr>
        <p:spPr>
          <a:xfrm>
            <a:off x="6547460" y="1898929"/>
            <a:ext cx="1709698" cy="27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05435BCF-A0F0-4BEE-B035-A7CBD20D5388}"/>
              </a:ext>
            </a:extLst>
          </p:cNvPr>
          <p:cNvCxnSpPr>
            <a:cxnSpLocks/>
            <a:stCxn id="34" idx="2"/>
            <a:endCxn id="38" idx="0"/>
          </p:cNvCxnSpPr>
          <p:nvPr/>
        </p:nvCxnSpPr>
        <p:spPr>
          <a:xfrm>
            <a:off x="6547460" y="1898929"/>
            <a:ext cx="3843993" cy="25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53E2317A-299B-40E6-8085-22B3754F8B08}"/>
              </a:ext>
            </a:extLst>
          </p:cNvPr>
          <p:cNvSpPr txBox="1"/>
          <p:nvPr/>
        </p:nvSpPr>
        <p:spPr>
          <a:xfrm>
            <a:off x="5613400" y="1373164"/>
            <a:ext cx="418998" cy="307777"/>
          </a:xfrm>
          <a:prstGeom prst="rect">
            <a:avLst/>
          </a:prstGeom>
          <a:noFill/>
        </p:spPr>
        <p:txBody>
          <a:bodyPr wrap="square" rtlCol="0">
            <a:spAutoFit/>
          </a:bodyPr>
          <a:lstStyle/>
          <a:p>
            <a:r>
              <a:rPr lang="en-US" altLang="zh-CN" sz="1400" dirty="0"/>
              <a:t>S</a:t>
            </a:r>
            <a:r>
              <a:rPr lang="en-US" altLang="zh-CN" sz="1400" baseline="-25000" dirty="0"/>
              <a:t>0</a:t>
            </a:r>
            <a:endParaRPr lang="zh-CN" altLang="en-US" sz="1400" dirty="0"/>
          </a:p>
        </p:txBody>
      </p:sp>
      <p:sp>
        <p:nvSpPr>
          <p:cNvPr id="71" name="文本框 70">
            <a:extLst>
              <a:ext uri="{FF2B5EF4-FFF2-40B4-BE49-F238E27FC236}">
                <a16:creationId xmlns:a16="http://schemas.microsoft.com/office/drawing/2014/main" id="{CE13895C-D7AD-4910-91E4-F21D07C07D49}"/>
              </a:ext>
            </a:extLst>
          </p:cNvPr>
          <p:cNvSpPr txBox="1"/>
          <p:nvPr/>
        </p:nvSpPr>
        <p:spPr>
          <a:xfrm>
            <a:off x="7149787" y="1357924"/>
            <a:ext cx="418998" cy="307777"/>
          </a:xfrm>
          <a:prstGeom prst="rect">
            <a:avLst/>
          </a:prstGeom>
          <a:noFill/>
        </p:spPr>
        <p:txBody>
          <a:bodyPr wrap="square" rtlCol="0">
            <a:spAutoFit/>
          </a:bodyPr>
          <a:lstStyle/>
          <a:p>
            <a:r>
              <a:rPr lang="en-US" altLang="zh-CN" sz="1400" dirty="0"/>
              <a:t>1</a:t>
            </a:r>
            <a:endParaRPr lang="zh-CN" altLang="en-US" sz="1400" dirty="0"/>
          </a:p>
        </p:txBody>
      </p:sp>
      <p:cxnSp>
        <p:nvCxnSpPr>
          <p:cNvPr id="73" name="直接箭头连接符 72">
            <a:extLst>
              <a:ext uri="{FF2B5EF4-FFF2-40B4-BE49-F238E27FC236}">
                <a16:creationId xmlns:a16="http://schemas.microsoft.com/office/drawing/2014/main" id="{A2770A6D-E6A2-463A-8826-3A7C89AAB2E5}"/>
              </a:ext>
            </a:extLst>
          </p:cNvPr>
          <p:cNvCxnSpPr>
            <a:cxnSpLocks/>
            <a:stCxn id="35" idx="2"/>
            <a:endCxn id="39" idx="0"/>
          </p:cNvCxnSpPr>
          <p:nvPr/>
        </p:nvCxnSpPr>
        <p:spPr>
          <a:xfrm flipH="1">
            <a:off x="1918732" y="3039505"/>
            <a:ext cx="735603" cy="25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48A7F218-EB79-43B8-BD0C-A32C9682EC44}"/>
              </a:ext>
            </a:extLst>
          </p:cNvPr>
          <p:cNvCxnSpPr>
            <a:endCxn id="40" idx="0"/>
          </p:cNvCxnSpPr>
          <p:nvPr/>
        </p:nvCxnSpPr>
        <p:spPr>
          <a:xfrm>
            <a:off x="2639946" y="3033166"/>
            <a:ext cx="483184" cy="25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F9FE54E4-71AD-458E-98AA-DD4EA8578757}"/>
              </a:ext>
            </a:extLst>
          </p:cNvPr>
          <p:cNvCxnSpPr>
            <a:cxnSpLocks/>
            <a:stCxn id="39" idx="2"/>
            <a:endCxn id="42" idx="0"/>
          </p:cNvCxnSpPr>
          <p:nvPr/>
        </p:nvCxnSpPr>
        <p:spPr>
          <a:xfrm flipH="1">
            <a:off x="1490907" y="4113477"/>
            <a:ext cx="427825"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85586366-182B-4E8F-A760-212F6BCC240E}"/>
              </a:ext>
            </a:extLst>
          </p:cNvPr>
          <p:cNvCxnSpPr>
            <a:cxnSpLocks/>
            <a:stCxn id="40" idx="2"/>
            <a:endCxn id="41" idx="0"/>
          </p:cNvCxnSpPr>
          <p:nvPr/>
        </p:nvCxnSpPr>
        <p:spPr>
          <a:xfrm>
            <a:off x="3123130" y="4113477"/>
            <a:ext cx="426719"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8569A66D-99D2-496B-BD98-F1ABCAE1A892}"/>
              </a:ext>
            </a:extLst>
          </p:cNvPr>
          <p:cNvCxnSpPr>
            <a:cxnSpLocks/>
            <a:stCxn id="42" idx="2"/>
            <a:endCxn id="43" idx="0"/>
          </p:cNvCxnSpPr>
          <p:nvPr/>
        </p:nvCxnSpPr>
        <p:spPr>
          <a:xfrm flipH="1">
            <a:off x="893887" y="5222435"/>
            <a:ext cx="597020" cy="23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A309D853-6CFB-487C-8A51-AA6157EB6C54}"/>
              </a:ext>
            </a:extLst>
          </p:cNvPr>
          <p:cNvCxnSpPr>
            <a:cxnSpLocks/>
            <a:stCxn id="42" idx="2"/>
            <a:endCxn id="44" idx="0"/>
          </p:cNvCxnSpPr>
          <p:nvPr/>
        </p:nvCxnSpPr>
        <p:spPr>
          <a:xfrm>
            <a:off x="1490907" y="5222435"/>
            <a:ext cx="499033" cy="23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3EAF4EE6-88AA-42AE-829E-5D5E08B5FF09}"/>
              </a:ext>
            </a:extLst>
          </p:cNvPr>
          <p:cNvCxnSpPr>
            <a:cxnSpLocks/>
            <a:stCxn id="41" idx="2"/>
            <a:endCxn id="45" idx="0"/>
          </p:cNvCxnSpPr>
          <p:nvPr/>
        </p:nvCxnSpPr>
        <p:spPr>
          <a:xfrm flipH="1">
            <a:off x="3040273" y="5222435"/>
            <a:ext cx="509576" cy="23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57940B1E-99DB-4DBD-A309-26E44F888E5B}"/>
              </a:ext>
            </a:extLst>
          </p:cNvPr>
          <p:cNvCxnSpPr>
            <a:cxnSpLocks/>
            <a:stCxn id="41" idx="2"/>
            <a:endCxn id="46" idx="0"/>
          </p:cNvCxnSpPr>
          <p:nvPr/>
        </p:nvCxnSpPr>
        <p:spPr>
          <a:xfrm>
            <a:off x="3549849" y="5222435"/>
            <a:ext cx="516880" cy="23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0D70B3B1-F39B-472E-B217-C1BC81A6316B}"/>
              </a:ext>
            </a:extLst>
          </p:cNvPr>
          <p:cNvCxnSpPr>
            <a:cxnSpLocks/>
            <a:stCxn id="36" idx="2"/>
            <a:endCxn id="48" idx="0"/>
          </p:cNvCxnSpPr>
          <p:nvPr/>
        </p:nvCxnSpPr>
        <p:spPr>
          <a:xfrm flipH="1">
            <a:off x="5567959" y="3033166"/>
            <a:ext cx="542122" cy="257351"/>
          </a:xfrm>
          <a:prstGeom prst="straightConnector1">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6655D1F4-D8DF-4AEC-BB6A-8DC9F94DAD18}"/>
              </a:ext>
            </a:extLst>
          </p:cNvPr>
          <p:cNvCxnSpPr>
            <a:cxnSpLocks/>
            <a:stCxn id="36" idx="2"/>
            <a:endCxn id="49" idx="0"/>
          </p:cNvCxnSpPr>
          <p:nvPr/>
        </p:nvCxnSpPr>
        <p:spPr>
          <a:xfrm>
            <a:off x="6110081" y="3033166"/>
            <a:ext cx="546944" cy="25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0EA03313-93FD-4E0B-9EBE-942D1331F543}"/>
              </a:ext>
            </a:extLst>
          </p:cNvPr>
          <p:cNvCxnSpPr>
            <a:cxnSpLocks/>
            <a:stCxn id="48" idx="2"/>
            <a:endCxn id="54" idx="0"/>
          </p:cNvCxnSpPr>
          <p:nvPr/>
        </p:nvCxnSpPr>
        <p:spPr>
          <a:xfrm>
            <a:off x="5567959" y="4113477"/>
            <a:ext cx="8723" cy="285998"/>
          </a:xfrm>
          <a:prstGeom prst="straightConnector1">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A295EDC5-B552-475E-8298-45304B81373A}"/>
              </a:ext>
            </a:extLst>
          </p:cNvPr>
          <p:cNvCxnSpPr>
            <a:cxnSpLocks/>
            <a:stCxn id="49" idx="2"/>
            <a:endCxn id="55" idx="0"/>
          </p:cNvCxnSpPr>
          <p:nvPr/>
        </p:nvCxnSpPr>
        <p:spPr>
          <a:xfrm>
            <a:off x="6657025" y="4113477"/>
            <a:ext cx="5787"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BAA9258E-8B46-4C76-81C1-E689AE0B7D8F}"/>
              </a:ext>
            </a:extLst>
          </p:cNvPr>
          <p:cNvCxnSpPr>
            <a:cxnSpLocks/>
            <a:stCxn id="37" idx="2"/>
            <a:endCxn id="50" idx="0"/>
          </p:cNvCxnSpPr>
          <p:nvPr/>
        </p:nvCxnSpPr>
        <p:spPr>
          <a:xfrm flipH="1">
            <a:off x="7720000" y="2993337"/>
            <a:ext cx="537158"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CA5B62D-586D-4348-9122-2B5C865AB51C}"/>
              </a:ext>
            </a:extLst>
          </p:cNvPr>
          <p:cNvCxnSpPr>
            <a:cxnSpLocks/>
            <a:stCxn id="37" idx="2"/>
            <a:endCxn id="51" idx="0"/>
          </p:cNvCxnSpPr>
          <p:nvPr/>
        </p:nvCxnSpPr>
        <p:spPr>
          <a:xfrm>
            <a:off x="8257158" y="2993337"/>
            <a:ext cx="594295"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EBA45553-3F6D-4D07-A3D2-F22C5FF13693}"/>
              </a:ext>
            </a:extLst>
          </p:cNvPr>
          <p:cNvCxnSpPr>
            <a:cxnSpLocks/>
            <a:stCxn id="38" idx="2"/>
            <a:endCxn id="52" idx="0"/>
          </p:cNvCxnSpPr>
          <p:nvPr/>
        </p:nvCxnSpPr>
        <p:spPr>
          <a:xfrm flipH="1">
            <a:off x="9939972" y="2974238"/>
            <a:ext cx="451481" cy="31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1B50FCA1-778E-4396-9D16-2AF05F9773CE}"/>
              </a:ext>
            </a:extLst>
          </p:cNvPr>
          <p:cNvCxnSpPr>
            <a:cxnSpLocks/>
            <a:stCxn id="38" idx="2"/>
            <a:endCxn id="53" idx="0"/>
          </p:cNvCxnSpPr>
          <p:nvPr/>
        </p:nvCxnSpPr>
        <p:spPr>
          <a:xfrm>
            <a:off x="10391453" y="2974238"/>
            <a:ext cx="603709" cy="31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A5A67D6-987F-4C9F-AE2B-16BCB66734A7}"/>
              </a:ext>
            </a:extLst>
          </p:cNvPr>
          <p:cNvCxnSpPr>
            <a:cxnSpLocks/>
            <a:stCxn id="53" idx="2"/>
            <a:endCxn id="59" idx="0"/>
          </p:cNvCxnSpPr>
          <p:nvPr/>
        </p:nvCxnSpPr>
        <p:spPr>
          <a:xfrm flipH="1">
            <a:off x="10988096" y="4113477"/>
            <a:ext cx="7066"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BCACEEC6-8F58-4180-9A6E-1E9F0E64F5C1}"/>
              </a:ext>
            </a:extLst>
          </p:cNvPr>
          <p:cNvCxnSpPr>
            <a:cxnSpLocks/>
            <a:stCxn id="52" idx="2"/>
            <a:endCxn id="58" idx="0"/>
          </p:cNvCxnSpPr>
          <p:nvPr/>
        </p:nvCxnSpPr>
        <p:spPr>
          <a:xfrm flipH="1">
            <a:off x="9938025" y="4113477"/>
            <a:ext cx="1947"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2B134B03-33D2-43F7-8B74-6A6BA5442629}"/>
              </a:ext>
            </a:extLst>
          </p:cNvPr>
          <p:cNvCxnSpPr>
            <a:cxnSpLocks/>
            <a:stCxn id="51" idx="2"/>
            <a:endCxn id="57" idx="0"/>
          </p:cNvCxnSpPr>
          <p:nvPr/>
        </p:nvCxnSpPr>
        <p:spPr>
          <a:xfrm>
            <a:off x="8851453" y="4113477"/>
            <a:ext cx="11868"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BB9B9931-1F58-4BBB-86C8-7784F5338A61}"/>
              </a:ext>
            </a:extLst>
          </p:cNvPr>
          <p:cNvCxnSpPr>
            <a:cxnSpLocks/>
            <a:stCxn id="50" idx="2"/>
            <a:endCxn id="56" idx="0"/>
          </p:cNvCxnSpPr>
          <p:nvPr/>
        </p:nvCxnSpPr>
        <p:spPr>
          <a:xfrm>
            <a:off x="7720000" y="4113477"/>
            <a:ext cx="11156" cy="28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8E4044FD-34CF-4D73-AA0D-FB614AEF3ECC}"/>
              </a:ext>
            </a:extLst>
          </p:cNvPr>
          <p:cNvCxnSpPr>
            <a:cxnSpLocks/>
            <a:stCxn id="54" idx="2"/>
            <a:endCxn id="60" idx="0"/>
          </p:cNvCxnSpPr>
          <p:nvPr/>
        </p:nvCxnSpPr>
        <p:spPr>
          <a:xfrm flipH="1">
            <a:off x="5093907" y="5222435"/>
            <a:ext cx="482775" cy="23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F6FDA009-BCD9-4A59-86C4-F6E9CCC455C0}"/>
              </a:ext>
            </a:extLst>
          </p:cNvPr>
          <p:cNvCxnSpPr>
            <a:cxnSpLocks/>
            <a:stCxn id="54" idx="2"/>
            <a:endCxn id="47" idx="0"/>
          </p:cNvCxnSpPr>
          <p:nvPr/>
        </p:nvCxnSpPr>
        <p:spPr>
          <a:xfrm>
            <a:off x="5576682" y="5222435"/>
            <a:ext cx="604656" cy="236664"/>
          </a:xfrm>
          <a:prstGeom prst="straightConnector1">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A435D137-9CD1-4CB9-B40E-D606AE956AE3}"/>
              </a:ext>
            </a:extLst>
          </p:cNvPr>
          <p:cNvSpPr txBox="1"/>
          <p:nvPr/>
        </p:nvSpPr>
        <p:spPr>
          <a:xfrm>
            <a:off x="5353639" y="2016488"/>
            <a:ext cx="418998" cy="307777"/>
          </a:xfrm>
          <a:prstGeom prst="rect">
            <a:avLst/>
          </a:prstGeom>
          <a:noFill/>
        </p:spPr>
        <p:txBody>
          <a:bodyPr wrap="square" rtlCol="0">
            <a:spAutoFit/>
          </a:bodyPr>
          <a:lstStyle/>
          <a:p>
            <a:r>
              <a:rPr lang="en-US" altLang="zh-CN" sz="1400" dirty="0"/>
              <a:t>3</a:t>
            </a:r>
            <a:endParaRPr lang="zh-CN" altLang="en-US" sz="1400" dirty="0"/>
          </a:p>
        </p:txBody>
      </p:sp>
      <p:sp>
        <p:nvSpPr>
          <p:cNvPr id="144" name="文本框 143">
            <a:extLst>
              <a:ext uri="{FF2B5EF4-FFF2-40B4-BE49-F238E27FC236}">
                <a16:creationId xmlns:a16="http://schemas.microsoft.com/office/drawing/2014/main" id="{6C3CE87A-1C62-44A9-BD83-445B5B543FA9}"/>
              </a:ext>
            </a:extLst>
          </p:cNvPr>
          <p:cNvSpPr txBox="1"/>
          <p:nvPr/>
        </p:nvSpPr>
        <p:spPr>
          <a:xfrm flipH="1">
            <a:off x="1944219" y="2043831"/>
            <a:ext cx="365033" cy="307777"/>
          </a:xfrm>
          <a:prstGeom prst="rect">
            <a:avLst/>
          </a:prstGeom>
          <a:noFill/>
        </p:spPr>
        <p:txBody>
          <a:bodyPr wrap="square" rtlCol="0">
            <a:spAutoFit/>
          </a:bodyPr>
          <a:lstStyle/>
          <a:p>
            <a:r>
              <a:rPr lang="en-US" altLang="zh-CN" sz="1400" dirty="0"/>
              <a:t>2</a:t>
            </a:r>
            <a:endParaRPr lang="zh-CN" altLang="en-US" sz="1400" dirty="0"/>
          </a:p>
        </p:txBody>
      </p:sp>
      <p:sp>
        <p:nvSpPr>
          <p:cNvPr id="145" name="文本框 144">
            <a:extLst>
              <a:ext uri="{FF2B5EF4-FFF2-40B4-BE49-F238E27FC236}">
                <a16:creationId xmlns:a16="http://schemas.microsoft.com/office/drawing/2014/main" id="{1327620B-3592-40D8-91FE-A90BD94B03F4}"/>
              </a:ext>
            </a:extLst>
          </p:cNvPr>
          <p:cNvSpPr txBox="1"/>
          <p:nvPr/>
        </p:nvSpPr>
        <p:spPr>
          <a:xfrm>
            <a:off x="7517719" y="2062208"/>
            <a:ext cx="418998" cy="307777"/>
          </a:xfrm>
          <a:prstGeom prst="rect">
            <a:avLst/>
          </a:prstGeom>
          <a:noFill/>
        </p:spPr>
        <p:txBody>
          <a:bodyPr wrap="square" rtlCol="0">
            <a:spAutoFit/>
          </a:bodyPr>
          <a:lstStyle/>
          <a:p>
            <a:r>
              <a:rPr lang="en-US" altLang="zh-CN" sz="1400" dirty="0"/>
              <a:t>4</a:t>
            </a:r>
            <a:endParaRPr lang="zh-CN" altLang="en-US" sz="1400" dirty="0"/>
          </a:p>
        </p:txBody>
      </p:sp>
      <p:sp>
        <p:nvSpPr>
          <p:cNvPr id="146" name="文本框 145">
            <a:extLst>
              <a:ext uri="{FF2B5EF4-FFF2-40B4-BE49-F238E27FC236}">
                <a16:creationId xmlns:a16="http://schemas.microsoft.com/office/drawing/2014/main" id="{85F88791-8B36-4538-8981-7549BA466E52}"/>
              </a:ext>
            </a:extLst>
          </p:cNvPr>
          <p:cNvSpPr txBox="1"/>
          <p:nvPr/>
        </p:nvSpPr>
        <p:spPr>
          <a:xfrm>
            <a:off x="9620839" y="2077448"/>
            <a:ext cx="418998" cy="307777"/>
          </a:xfrm>
          <a:prstGeom prst="rect">
            <a:avLst/>
          </a:prstGeom>
          <a:noFill/>
        </p:spPr>
        <p:txBody>
          <a:bodyPr wrap="square" rtlCol="0">
            <a:spAutoFit/>
          </a:bodyPr>
          <a:lstStyle/>
          <a:p>
            <a:r>
              <a:rPr lang="en-US" altLang="zh-CN" sz="1400" dirty="0"/>
              <a:t>5</a:t>
            </a:r>
            <a:endParaRPr lang="zh-CN" altLang="en-US" sz="1400" dirty="0"/>
          </a:p>
        </p:txBody>
      </p:sp>
      <p:sp>
        <p:nvSpPr>
          <p:cNvPr id="147" name="文本框 146">
            <a:extLst>
              <a:ext uri="{FF2B5EF4-FFF2-40B4-BE49-F238E27FC236}">
                <a16:creationId xmlns:a16="http://schemas.microsoft.com/office/drawing/2014/main" id="{592C9CC2-15D5-4808-87FD-BF2D574129C5}"/>
              </a:ext>
            </a:extLst>
          </p:cNvPr>
          <p:cNvSpPr txBox="1"/>
          <p:nvPr/>
        </p:nvSpPr>
        <p:spPr>
          <a:xfrm flipH="1">
            <a:off x="1502259" y="2988711"/>
            <a:ext cx="365033" cy="307777"/>
          </a:xfrm>
          <a:prstGeom prst="rect">
            <a:avLst/>
          </a:prstGeom>
          <a:noFill/>
        </p:spPr>
        <p:txBody>
          <a:bodyPr wrap="square" rtlCol="0">
            <a:spAutoFit/>
          </a:bodyPr>
          <a:lstStyle/>
          <a:p>
            <a:r>
              <a:rPr lang="en-US" altLang="zh-CN" sz="1400" dirty="0"/>
              <a:t>6</a:t>
            </a:r>
            <a:endParaRPr lang="zh-CN" altLang="en-US" sz="1400" dirty="0"/>
          </a:p>
        </p:txBody>
      </p:sp>
      <p:sp>
        <p:nvSpPr>
          <p:cNvPr id="148" name="文本框 147">
            <a:extLst>
              <a:ext uri="{FF2B5EF4-FFF2-40B4-BE49-F238E27FC236}">
                <a16:creationId xmlns:a16="http://schemas.microsoft.com/office/drawing/2014/main" id="{776311A2-7D93-46FE-AAF4-0A37AE5F34B1}"/>
              </a:ext>
            </a:extLst>
          </p:cNvPr>
          <p:cNvSpPr txBox="1"/>
          <p:nvPr/>
        </p:nvSpPr>
        <p:spPr>
          <a:xfrm flipH="1">
            <a:off x="3270099" y="3019191"/>
            <a:ext cx="365033" cy="307777"/>
          </a:xfrm>
          <a:prstGeom prst="rect">
            <a:avLst/>
          </a:prstGeom>
          <a:noFill/>
        </p:spPr>
        <p:txBody>
          <a:bodyPr wrap="square" rtlCol="0">
            <a:spAutoFit/>
          </a:bodyPr>
          <a:lstStyle/>
          <a:p>
            <a:r>
              <a:rPr lang="en-US" altLang="zh-CN" sz="1400" dirty="0"/>
              <a:t>7</a:t>
            </a:r>
            <a:endParaRPr lang="zh-CN" altLang="en-US" sz="1400" dirty="0"/>
          </a:p>
        </p:txBody>
      </p:sp>
      <p:sp>
        <p:nvSpPr>
          <p:cNvPr id="149" name="文本框 148">
            <a:extLst>
              <a:ext uri="{FF2B5EF4-FFF2-40B4-BE49-F238E27FC236}">
                <a16:creationId xmlns:a16="http://schemas.microsoft.com/office/drawing/2014/main" id="{B0A6CAEF-48CA-45FB-A7F7-2D8E221EA757}"/>
              </a:ext>
            </a:extLst>
          </p:cNvPr>
          <p:cNvSpPr txBox="1"/>
          <p:nvPr/>
        </p:nvSpPr>
        <p:spPr>
          <a:xfrm flipH="1">
            <a:off x="5144619" y="2973471"/>
            <a:ext cx="365033" cy="307777"/>
          </a:xfrm>
          <a:prstGeom prst="rect">
            <a:avLst/>
          </a:prstGeom>
          <a:noFill/>
        </p:spPr>
        <p:txBody>
          <a:bodyPr wrap="square" rtlCol="0">
            <a:spAutoFit/>
          </a:bodyPr>
          <a:lstStyle/>
          <a:p>
            <a:r>
              <a:rPr lang="en-US" altLang="zh-CN" sz="1400" dirty="0"/>
              <a:t>8</a:t>
            </a:r>
            <a:endParaRPr lang="zh-CN" altLang="en-US" sz="1400" dirty="0"/>
          </a:p>
        </p:txBody>
      </p:sp>
      <p:sp>
        <p:nvSpPr>
          <p:cNvPr id="150" name="文本框 149">
            <a:extLst>
              <a:ext uri="{FF2B5EF4-FFF2-40B4-BE49-F238E27FC236}">
                <a16:creationId xmlns:a16="http://schemas.microsoft.com/office/drawing/2014/main" id="{E3644EEB-45A4-4CED-93DF-A6D5E4B4F1DB}"/>
              </a:ext>
            </a:extLst>
          </p:cNvPr>
          <p:cNvSpPr txBox="1"/>
          <p:nvPr/>
        </p:nvSpPr>
        <p:spPr>
          <a:xfrm flipH="1">
            <a:off x="6699099" y="2988711"/>
            <a:ext cx="365033" cy="307777"/>
          </a:xfrm>
          <a:prstGeom prst="rect">
            <a:avLst/>
          </a:prstGeom>
          <a:noFill/>
        </p:spPr>
        <p:txBody>
          <a:bodyPr wrap="square" rtlCol="0">
            <a:spAutoFit/>
          </a:bodyPr>
          <a:lstStyle/>
          <a:p>
            <a:r>
              <a:rPr lang="en-US" altLang="zh-CN" sz="1400" dirty="0"/>
              <a:t>9</a:t>
            </a:r>
            <a:endParaRPr lang="zh-CN" altLang="en-US" sz="1400" dirty="0"/>
          </a:p>
        </p:txBody>
      </p:sp>
      <p:sp>
        <p:nvSpPr>
          <p:cNvPr id="151" name="文本框 150">
            <a:extLst>
              <a:ext uri="{FF2B5EF4-FFF2-40B4-BE49-F238E27FC236}">
                <a16:creationId xmlns:a16="http://schemas.microsoft.com/office/drawing/2014/main" id="{CA146ED4-B8F7-4621-8937-5CAE269F7E4E}"/>
              </a:ext>
            </a:extLst>
          </p:cNvPr>
          <p:cNvSpPr txBox="1"/>
          <p:nvPr/>
        </p:nvSpPr>
        <p:spPr>
          <a:xfrm flipH="1">
            <a:off x="7369658" y="2973471"/>
            <a:ext cx="477498" cy="307777"/>
          </a:xfrm>
          <a:prstGeom prst="rect">
            <a:avLst/>
          </a:prstGeom>
          <a:noFill/>
        </p:spPr>
        <p:txBody>
          <a:bodyPr wrap="square" rtlCol="0">
            <a:spAutoFit/>
          </a:bodyPr>
          <a:lstStyle/>
          <a:p>
            <a:r>
              <a:rPr lang="en-US" altLang="zh-CN" sz="1400" dirty="0"/>
              <a:t>10</a:t>
            </a:r>
            <a:endParaRPr lang="zh-CN" altLang="en-US" sz="1400" dirty="0"/>
          </a:p>
        </p:txBody>
      </p:sp>
      <p:sp>
        <p:nvSpPr>
          <p:cNvPr id="152" name="文本框 151">
            <a:extLst>
              <a:ext uri="{FF2B5EF4-FFF2-40B4-BE49-F238E27FC236}">
                <a16:creationId xmlns:a16="http://schemas.microsoft.com/office/drawing/2014/main" id="{C7E48306-CFC7-43D7-948B-E458C07810CC}"/>
              </a:ext>
            </a:extLst>
          </p:cNvPr>
          <p:cNvSpPr txBox="1"/>
          <p:nvPr/>
        </p:nvSpPr>
        <p:spPr>
          <a:xfrm flipH="1">
            <a:off x="8883892" y="2988711"/>
            <a:ext cx="405280" cy="307777"/>
          </a:xfrm>
          <a:prstGeom prst="rect">
            <a:avLst/>
          </a:prstGeom>
          <a:noFill/>
        </p:spPr>
        <p:txBody>
          <a:bodyPr wrap="square" rtlCol="0">
            <a:spAutoFit/>
          </a:bodyPr>
          <a:lstStyle/>
          <a:p>
            <a:r>
              <a:rPr lang="en-US" altLang="zh-CN" sz="1400" dirty="0"/>
              <a:t>11</a:t>
            </a:r>
            <a:endParaRPr lang="zh-CN" altLang="en-US" sz="1400" dirty="0"/>
          </a:p>
        </p:txBody>
      </p:sp>
      <p:sp>
        <p:nvSpPr>
          <p:cNvPr id="153" name="文本框 152">
            <a:extLst>
              <a:ext uri="{FF2B5EF4-FFF2-40B4-BE49-F238E27FC236}">
                <a16:creationId xmlns:a16="http://schemas.microsoft.com/office/drawing/2014/main" id="{BEAA1FF1-B877-42E4-8493-14FD945DC776}"/>
              </a:ext>
            </a:extLst>
          </p:cNvPr>
          <p:cNvSpPr txBox="1"/>
          <p:nvPr/>
        </p:nvSpPr>
        <p:spPr>
          <a:xfrm flipH="1">
            <a:off x="9517602" y="2944739"/>
            <a:ext cx="477498" cy="307777"/>
          </a:xfrm>
          <a:prstGeom prst="rect">
            <a:avLst/>
          </a:prstGeom>
          <a:noFill/>
        </p:spPr>
        <p:txBody>
          <a:bodyPr wrap="square" rtlCol="0">
            <a:spAutoFit/>
          </a:bodyPr>
          <a:lstStyle/>
          <a:p>
            <a:r>
              <a:rPr lang="en-US" altLang="zh-CN" sz="1400" dirty="0"/>
              <a:t>12</a:t>
            </a:r>
            <a:endParaRPr lang="zh-CN" altLang="en-US" sz="1400" dirty="0"/>
          </a:p>
        </p:txBody>
      </p:sp>
      <p:sp>
        <p:nvSpPr>
          <p:cNvPr id="154" name="文本框 153">
            <a:extLst>
              <a:ext uri="{FF2B5EF4-FFF2-40B4-BE49-F238E27FC236}">
                <a16:creationId xmlns:a16="http://schemas.microsoft.com/office/drawing/2014/main" id="{470579A4-B6E9-43BA-92AB-2DD6FB261060}"/>
              </a:ext>
            </a:extLst>
          </p:cNvPr>
          <p:cNvSpPr txBox="1"/>
          <p:nvPr/>
        </p:nvSpPr>
        <p:spPr>
          <a:xfrm flipH="1">
            <a:off x="11031836" y="2959979"/>
            <a:ext cx="405280" cy="307777"/>
          </a:xfrm>
          <a:prstGeom prst="rect">
            <a:avLst/>
          </a:prstGeom>
          <a:noFill/>
        </p:spPr>
        <p:txBody>
          <a:bodyPr wrap="square" rtlCol="0">
            <a:spAutoFit/>
          </a:bodyPr>
          <a:lstStyle/>
          <a:p>
            <a:r>
              <a:rPr lang="en-US" altLang="zh-CN" sz="1400" dirty="0"/>
              <a:t>13</a:t>
            </a:r>
            <a:endParaRPr lang="zh-CN" altLang="en-US" sz="1400" dirty="0"/>
          </a:p>
        </p:txBody>
      </p:sp>
      <p:sp>
        <p:nvSpPr>
          <p:cNvPr id="156" name="文本框 155">
            <a:extLst>
              <a:ext uri="{FF2B5EF4-FFF2-40B4-BE49-F238E27FC236}">
                <a16:creationId xmlns:a16="http://schemas.microsoft.com/office/drawing/2014/main" id="{33B86D0A-97CA-44DF-966A-540103889BDB}"/>
              </a:ext>
            </a:extLst>
          </p:cNvPr>
          <p:cNvSpPr txBox="1"/>
          <p:nvPr/>
        </p:nvSpPr>
        <p:spPr>
          <a:xfrm flipH="1">
            <a:off x="1007468" y="4101231"/>
            <a:ext cx="417863" cy="307777"/>
          </a:xfrm>
          <a:prstGeom prst="rect">
            <a:avLst/>
          </a:prstGeom>
          <a:noFill/>
        </p:spPr>
        <p:txBody>
          <a:bodyPr wrap="square" rtlCol="0">
            <a:spAutoFit/>
          </a:bodyPr>
          <a:lstStyle/>
          <a:p>
            <a:r>
              <a:rPr lang="en-US" altLang="zh-CN" sz="1400" dirty="0"/>
              <a:t>14</a:t>
            </a:r>
            <a:endParaRPr lang="zh-CN" altLang="en-US" sz="1400" dirty="0"/>
          </a:p>
        </p:txBody>
      </p:sp>
      <p:sp>
        <p:nvSpPr>
          <p:cNvPr id="157" name="文本框 156">
            <a:extLst>
              <a:ext uri="{FF2B5EF4-FFF2-40B4-BE49-F238E27FC236}">
                <a16:creationId xmlns:a16="http://schemas.microsoft.com/office/drawing/2014/main" id="{9E4A2EC9-2FD9-4D59-953F-D78F7D3BDF78}"/>
              </a:ext>
            </a:extLst>
          </p:cNvPr>
          <p:cNvSpPr txBox="1"/>
          <p:nvPr/>
        </p:nvSpPr>
        <p:spPr>
          <a:xfrm flipH="1">
            <a:off x="3681578" y="4101231"/>
            <a:ext cx="515730" cy="307777"/>
          </a:xfrm>
          <a:prstGeom prst="rect">
            <a:avLst/>
          </a:prstGeom>
          <a:noFill/>
        </p:spPr>
        <p:txBody>
          <a:bodyPr wrap="square" rtlCol="0">
            <a:spAutoFit/>
          </a:bodyPr>
          <a:lstStyle/>
          <a:p>
            <a:r>
              <a:rPr lang="en-US" altLang="zh-CN" sz="1400" dirty="0"/>
              <a:t>15</a:t>
            </a:r>
            <a:endParaRPr lang="zh-CN" altLang="en-US" sz="1400" dirty="0"/>
          </a:p>
        </p:txBody>
      </p:sp>
      <p:sp>
        <p:nvSpPr>
          <p:cNvPr id="158" name="文本框 157">
            <a:extLst>
              <a:ext uri="{FF2B5EF4-FFF2-40B4-BE49-F238E27FC236}">
                <a16:creationId xmlns:a16="http://schemas.microsoft.com/office/drawing/2014/main" id="{7EA9B97F-6E4C-4DA0-BEC9-177AE3A41E28}"/>
              </a:ext>
            </a:extLst>
          </p:cNvPr>
          <p:cNvSpPr txBox="1"/>
          <p:nvPr/>
        </p:nvSpPr>
        <p:spPr>
          <a:xfrm flipH="1">
            <a:off x="424539" y="5152993"/>
            <a:ext cx="417863" cy="307777"/>
          </a:xfrm>
          <a:prstGeom prst="rect">
            <a:avLst/>
          </a:prstGeom>
          <a:noFill/>
        </p:spPr>
        <p:txBody>
          <a:bodyPr wrap="square" rtlCol="0">
            <a:spAutoFit/>
          </a:bodyPr>
          <a:lstStyle/>
          <a:p>
            <a:r>
              <a:rPr lang="en-US" altLang="zh-CN" sz="1400" dirty="0"/>
              <a:t>22</a:t>
            </a:r>
            <a:endParaRPr lang="zh-CN" altLang="en-US" sz="1400" dirty="0"/>
          </a:p>
        </p:txBody>
      </p:sp>
      <p:sp>
        <p:nvSpPr>
          <p:cNvPr id="159" name="文本框 158">
            <a:extLst>
              <a:ext uri="{FF2B5EF4-FFF2-40B4-BE49-F238E27FC236}">
                <a16:creationId xmlns:a16="http://schemas.microsoft.com/office/drawing/2014/main" id="{A888E56B-B118-4F41-9AB8-944D16776667}"/>
              </a:ext>
            </a:extLst>
          </p:cNvPr>
          <p:cNvSpPr txBox="1"/>
          <p:nvPr/>
        </p:nvSpPr>
        <p:spPr>
          <a:xfrm flipH="1">
            <a:off x="2595729" y="5183473"/>
            <a:ext cx="515730" cy="307777"/>
          </a:xfrm>
          <a:prstGeom prst="rect">
            <a:avLst/>
          </a:prstGeom>
          <a:noFill/>
        </p:spPr>
        <p:txBody>
          <a:bodyPr wrap="square" rtlCol="0">
            <a:spAutoFit/>
          </a:bodyPr>
          <a:lstStyle/>
          <a:p>
            <a:r>
              <a:rPr lang="en-US" altLang="zh-CN" sz="1400" dirty="0"/>
              <a:t>24</a:t>
            </a:r>
            <a:endParaRPr lang="zh-CN" altLang="en-US" sz="1400" dirty="0"/>
          </a:p>
        </p:txBody>
      </p:sp>
      <p:sp>
        <p:nvSpPr>
          <p:cNvPr id="160" name="文本框 159">
            <a:extLst>
              <a:ext uri="{FF2B5EF4-FFF2-40B4-BE49-F238E27FC236}">
                <a16:creationId xmlns:a16="http://schemas.microsoft.com/office/drawing/2014/main" id="{ED29A71C-FB43-48E5-92EB-E9EA79506B61}"/>
              </a:ext>
            </a:extLst>
          </p:cNvPr>
          <p:cNvSpPr txBox="1"/>
          <p:nvPr/>
        </p:nvSpPr>
        <p:spPr>
          <a:xfrm flipH="1">
            <a:off x="1933299" y="5168233"/>
            <a:ext cx="417863" cy="307777"/>
          </a:xfrm>
          <a:prstGeom prst="rect">
            <a:avLst/>
          </a:prstGeom>
          <a:noFill/>
        </p:spPr>
        <p:txBody>
          <a:bodyPr wrap="square" rtlCol="0">
            <a:spAutoFit/>
          </a:bodyPr>
          <a:lstStyle/>
          <a:p>
            <a:r>
              <a:rPr lang="en-US" altLang="zh-CN" sz="1400" dirty="0"/>
              <a:t>23</a:t>
            </a:r>
            <a:endParaRPr lang="zh-CN" altLang="en-US" sz="1400" dirty="0"/>
          </a:p>
        </p:txBody>
      </p:sp>
      <p:sp>
        <p:nvSpPr>
          <p:cNvPr id="161" name="文本框 160">
            <a:extLst>
              <a:ext uri="{FF2B5EF4-FFF2-40B4-BE49-F238E27FC236}">
                <a16:creationId xmlns:a16="http://schemas.microsoft.com/office/drawing/2014/main" id="{A569D9E0-9704-4CB3-A669-B12240A0CB65}"/>
              </a:ext>
            </a:extLst>
          </p:cNvPr>
          <p:cNvSpPr txBox="1"/>
          <p:nvPr/>
        </p:nvSpPr>
        <p:spPr>
          <a:xfrm flipH="1">
            <a:off x="4787305" y="5183473"/>
            <a:ext cx="564434" cy="307777"/>
          </a:xfrm>
          <a:prstGeom prst="rect">
            <a:avLst/>
          </a:prstGeom>
          <a:noFill/>
        </p:spPr>
        <p:txBody>
          <a:bodyPr wrap="square" rtlCol="0">
            <a:spAutoFit/>
          </a:bodyPr>
          <a:lstStyle/>
          <a:p>
            <a:r>
              <a:rPr lang="en-US" altLang="zh-CN" sz="1400" dirty="0"/>
              <a:t>26</a:t>
            </a:r>
            <a:endParaRPr lang="zh-CN" altLang="en-US" sz="1400" dirty="0"/>
          </a:p>
        </p:txBody>
      </p:sp>
      <p:sp>
        <p:nvSpPr>
          <p:cNvPr id="162" name="文本框 161">
            <a:extLst>
              <a:ext uri="{FF2B5EF4-FFF2-40B4-BE49-F238E27FC236}">
                <a16:creationId xmlns:a16="http://schemas.microsoft.com/office/drawing/2014/main" id="{B67E87B8-71A1-4968-88D6-F82C6F5FE7A9}"/>
              </a:ext>
            </a:extLst>
          </p:cNvPr>
          <p:cNvSpPr txBox="1"/>
          <p:nvPr/>
        </p:nvSpPr>
        <p:spPr>
          <a:xfrm flipH="1">
            <a:off x="4173579" y="5168233"/>
            <a:ext cx="417863" cy="307777"/>
          </a:xfrm>
          <a:prstGeom prst="rect">
            <a:avLst/>
          </a:prstGeom>
          <a:noFill/>
        </p:spPr>
        <p:txBody>
          <a:bodyPr wrap="square" rtlCol="0">
            <a:spAutoFit/>
          </a:bodyPr>
          <a:lstStyle/>
          <a:p>
            <a:r>
              <a:rPr lang="en-US" altLang="zh-CN" sz="1400" dirty="0"/>
              <a:t>25</a:t>
            </a:r>
            <a:endParaRPr lang="zh-CN" altLang="en-US" sz="1400" dirty="0"/>
          </a:p>
        </p:txBody>
      </p:sp>
      <p:sp>
        <p:nvSpPr>
          <p:cNvPr id="163" name="文本框 162">
            <a:extLst>
              <a:ext uri="{FF2B5EF4-FFF2-40B4-BE49-F238E27FC236}">
                <a16:creationId xmlns:a16="http://schemas.microsoft.com/office/drawing/2014/main" id="{F034FA69-CC6D-425D-8EB8-2B1535A46363}"/>
              </a:ext>
            </a:extLst>
          </p:cNvPr>
          <p:cNvSpPr txBox="1"/>
          <p:nvPr/>
        </p:nvSpPr>
        <p:spPr>
          <a:xfrm flipH="1">
            <a:off x="6097945" y="5198713"/>
            <a:ext cx="564434" cy="307777"/>
          </a:xfrm>
          <a:prstGeom prst="rect">
            <a:avLst/>
          </a:prstGeom>
          <a:noFill/>
        </p:spPr>
        <p:txBody>
          <a:bodyPr wrap="square" rtlCol="0">
            <a:spAutoFit/>
          </a:bodyPr>
          <a:lstStyle/>
          <a:p>
            <a:r>
              <a:rPr lang="en-US" altLang="zh-CN" sz="1400" dirty="0"/>
              <a:t>27</a:t>
            </a:r>
            <a:endParaRPr lang="zh-CN" altLang="en-US" sz="1400" dirty="0"/>
          </a:p>
        </p:txBody>
      </p:sp>
      <p:sp>
        <p:nvSpPr>
          <p:cNvPr id="164" name="文本框 163">
            <a:extLst>
              <a:ext uri="{FF2B5EF4-FFF2-40B4-BE49-F238E27FC236}">
                <a16:creationId xmlns:a16="http://schemas.microsoft.com/office/drawing/2014/main" id="{38C082F3-817A-47CE-A466-0F0CC93BF1E9}"/>
              </a:ext>
            </a:extLst>
          </p:cNvPr>
          <p:cNvSpPr txBox="1"/>
          <p:nvPr/>
        </p:nvSpPr>
        <p:spPr>
          <a:xfrm flipH="1">
            <a:off x="5037938" y="4116471"/>
            <a:ext cx="515730" cy="307777"/>
          </a:xfrm>
          <a:prstGeom prst="rect">
            <a:avLst/>
          </a:prstGeom>
          <a:noFill/>
        </p:spPr>
        <p:txBody>
          <a:bodyPr wrap="square" rtlCol="0">
            <a:spAutoFit/>
          </a:bodyPr>
          <a:lstStyle/>
          <a:p>
            <a:r>
              <a:rPr lang="en-US" altLang="zh-CN" sz="1400" dirty="0"/>
              <a:t>16</a:t>
            </a:r>
            <a:endParaRPr lang="zh-CN" altLang="en-US" sz="1400" dirty="0"/>
          </a:p>
        </p:txBody>
      </p:sp>
      <p:sp>
        <p:nvSpPr>
          <p:cNvPr id="165" name="文本框 164">
            <a:extLst>
              <a:ext uri="{FF2B5EF4-FFF2-40B4-BE49-F238E27FC236}">
                <a16:creationId xmlns:a16="http://schemas.microsoft.com/office/drawing/2014/main" id="{C7A3DD65-4F2B-424C-AD10-568548915BCB}"/>
              </a:ext>
            </a:extLst>
          </p:cNvPr>
          <p:cNvSpPr txBox="1"/>
          <p:nvPr/>
        </p:nvSpPr>
        <p:spPr>
          <a:xfrm flipH="1">
            <a:off x="6165698" y="4116471"/>
            <a:ext cx="515730" cy="307777"/>
          </a:xfrm>
          <a:prstGeom prst="rect">
            <a:avLst/>
          </a:prstGeom>
          <a:noFill/>
        </p:spPr>
        <p:txBody>
          <a:bodyPr wrap="square" rtlCol="0">
            <a:spAutoFit/>
          </a:bodyPr>
          <a:lstStyle/>
          <a:p>
            <a:r>
              <a:rPr lang="en-US" altLang="zh-CN" sz="1400" dirty="0"/>
              <a:t>17</a:t>
            </a:r>
            <a:endParaRPr lang="zh-CN" altLang="en-US" sz="1400" dirty="0"/>
          </a:p>
        </p:txBody>
      </p:sp>
      <p:sp>
        <p:nvSpPr>
          <p:cNvPr id="166" name="文本框 165">
            <a:extLst>
              <a:ext uri="{FF2B5EF4-FFF2-40B4-BE49-F238E27FC236}">
                <a16:creationId xmlns:a16="http://schemas.microsoft.com/office/drawing/2014/main" id="{16919137-CFC3-4BAA-A4CD-5842F5418C44}"/>
              </a:ext>
            </a:extLst>
          </p:cNvPr>
          <p:cNvSpPr txBox="1"/>
          <p:nvPr/>
        </p:nvSpPr>
        <p:spPr>
          <a:xfrm flipH="1">
            <a:off x="7232498" y="4101231"/>
            <a:ext cx="515730" cy="307777"/>
          </a:xfrm>
          <a:prstGeom prst="rect">
            <a:avLst/>
          </a:prstGeom>
          <a:noFill/>
        </p:spPr>
        <p:txBody>
          <a:bodyPr wrap="square" rtlCol="0">
            <a:spAutoFit/>
          </a:bodyPr>
          <a:lstStyle/>
          <a:p>
            <a:r>
              <a:rPr lang="en-US" altLang="zh-CN" sz="1400" dirty="0"/>
              <a:t>18</a:t>
            </a:r>
            <a:endParaRPr lang="zh-CN" altLang="en-US" sz="1400" dirty="0"/>
          </a:p>
        </p:txBody>
      </p:sp>
      <p:sp>
        <p:nvSpPr>
          <p:cNvPr id="167" name="文本框 166">
            <a:extLst>
              <a:ext uri="{FF2B5EF4-FFF2-40B4-BE49-F238E27FC236}">
                <a16:creationId xmlns:a16="http://schemas.microsoft.com/office/drawing/2014/main" id="{B21FD56E-F2C5-4A05-BF27-353FBA28D4C4}"/>
              </a:ext>
            </a:extLst>
          </p:cNvPr>
          <p:cNvSpPr txBox="1"/>
          <p:nvPr/>
        </p:nvSpPr>
        <p:spPr>
          <a:xfrm flipH="1">
            <a:off x="8345018" y="4116471"/>
            <a:ext cx="515730" cy="307777"/>
          </a:xfrm>
          <a:prstGeom prst="rect">
            <a:avLst/>
          </a:prstGeom>
          <a:noFill/>
        </p:spPr>
        <p:txBody>
          <a:bodyPr wrap="square" rtlCol="0">
            <a:spAutoFit/>
          </a:bodyPr>
          <a:lstStyle/>
          <a:p>
            <a:r>
              <a:rPr lang="en-US" altLang="zh-CN" sz="1400" dirty="0"/>
              <a:t>19</a:t>
            </a:r>
            <a:endParaRPr lang="zh-CN" altLang="en-US" sz="1400" dirty="0"/>
          </a:p>
        </p:txBody>
      </p:sp>
      <p:sp>
        <p:nvSpPr>
          <p:cNvPr id="168" name="文本框 167">
            <a:extLst>
              <a:ext uri="{FF2B5EF4-FFF2-40B4-BE49-F238E27FC236}">
                <a16:creationId xmlns:a16="http://schemas.microsoft.com/office/drawing/2014/main" id="{9275FCAA-254A-4C40-A2F6-AA35460B7AF2}"/>
              </a:ext>
            </a:extLst>
          </p:cNvPr>
          <p:cNvSpPr txBox="1"/>
          <p:nvPr/>
        </p:nvSpPr>
        <p:spPr>
          <a:xfrm flipH="1">
            <a:off x="9488018" y="4131711"/>
            <a:ext cx="515730" cy="307777"/>
          </a:xfrm>
          <a:prstGeom prst="rect">
            <a:avLst/>
          </a:prstGeom>
          <a:noFill/>
        </p:spPr>
        <p:txBody>
          <a:bodyPr wrap="square" rtlCol="0">
            <a:spAutoFit/>
          </a:bodyPr>
          <a:lstStyle/>
          <a:p>
            <a:r>
              <a:rPr lang="en-US" altLang="zh-CN" sz="1400" dirty="0"/>
              <a:t>20</a:t>
            </a:r>
            <a:endParaRPr lang="zh-CN" altLang="en-US" sz="1400" dirty="0"/>
          </a:p>
        </p:txBody>
      </p:sp>
      <p:sp>
        <p:nvSpPr>
          <p:cNvPr id="169" name="文本框 168">
            <a:extLst>
              <a:ext uri="{FF2B5EF4-FFF2-40B4-BE49-F238E27FC236}">
                <a16:creationId xmlns:a16="http://schemas.microsoft.com/office/drawing/2014/main" id="{1A278515-B45F-4DCC-A9FF-BD22B9F43CBF}"/>
              </a:ext>
            </a:extLst>
          </p:cNvPr>
          <p:cNvSpPr txBox="1"/>
          <p:nvPr/>
        </p:nvSpPr>
        <p:spPr>
          <a:xfrm flipH="1">
            <a:off x="10463378" y="4070751"/>
            <a:ext cx="515730" cy="307777"/>
          </a:xfrm>
          <a:prstGeom prst="rect">
            <a:avLst/>
          </a:prstGeom>
          <a:noFill/>
        </p:spPr>
        <p:txBody>
          <a:bodyPr wrap="square" rtlCol="0">
            <a:spAutoFit/>
          </a:bodyPr>
          <a:lstStyle/>
          <a:p>
            <a:r>
              <a:rPr lang="en-US" altLang="zh-CN" sz="1400" dirty="0"/>
              <a:t>21</a:t>
            </a:r>
            <a:endParaRPr lang="zh-CN" altLang="en-US" sz="1400" dirty="0"/>
          </a:p>
        </p:txBody>
      </p:sp>
      <p:sp>
        <p:nvSpPr>
          <p:cNvPr id="171" name="文本框 170">
            <a:extLst>
              <a:ext uri="{FF2B5EF4-FFF2-40B4-BE49-F238E27FC236}">
                <a16:creationId xmlns:a16="http://schemas.microsoft.com/office/drawing/2014/main" id="{A554BEFE-8E72-46F4-90C0-5F35638DACCF}"/>
              </a:ext>
            </a:extLst>
          </p:cNvPr>
          <p:cNvSpPr txBox="1"/>
          <p:nvPr/>
        </p:nvSpPr>
        <p:spPr>
          <a:xfrm>
            <a:off x="6649720" y="5640364"/>
            <a:ext cx="418998" cy="307777"/>
          </a:xfrm>
          <a:prstGeom prst="rect">
            <a:avLst/>
          </a:prstGeom>
          <a:noFill/>
        </p:spPr>
        <p:txBody>
          <a:bodyPr wrap="square" rtlCol="0">
            <a:spAutoFit/>
          </a:bodyPr>
          <a:lstStyle/>
          <a:p>
            <a:r>
              <a:rPr lang="en-US" altLang="zh-CN" sz="1400" dirty="0"/>
              <a:t>S</a:t>
            </a:r>
            <a:r>
              <a:rPr lang="en-US" altLang="zh-CN" sz="1400" baseline="-25000" dirty="0"/>
              <a:t>g</a:t>
            </a:r>
            <a:endParaRPr lang="zh-CN" altLang="en-US" sz="1400" dirty="0"/>
          </a:p>
        </p:txBody>
      </p:sp>
    </p:spTree>
    <p:extLst>
      <p:ext uri="{BB962C8B-B14F-4D97-AF65-F5344CB8AC3E}">
        <p14:creationId xmlns:p14="http://schemas.microsoft.com/office/powerpoint/2010/main" val="2329511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盲目搜索（广度优先）</a:t>
            </a:r>
            <a:endParaRPr lang="zh-CN" altLang="en-US" i="1" dirty="0"/>
          </a:p>
        </p:txBody>
      </p:sp>
      <p:sp>
        <p:nvSpPr>
          <p:cNvPr id="6" name="Rectangle 2">
            <a:extLst>
              <a:ext uri="{FF2B5EF4-FFF2-40B4-BE49-F238E27FC236}">
                <a16:creationId xmlns:a16="http://schemas.microsoft.com/office/drawing/2014/main" id="{E673C076-325D-424B-AB0B-647BC807A077}"/>
              </a:ext>
            </a:extLst>
          </p:cNvPr>
          <p:cNvSpPr txBox="1">
            <a:spLocks noChangeArrowheads="1"/>
          </p:cNvSpPr>
          <p:nvPr/>
        </p:nvSpPr>
        <p:spPr>
          <a:xfrm>
            <a:off x="947110" y="889403"/>
            <a:ext cx="7759700" cy="718334"/>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1800" dirty="0">
                <a:effectLst>
                  <a:outerShdw blurRad="38100" dist="38100" dir="2700000" algn="tl">
                    <a:srgbClr val="000000">
                      <a:alpha val="43137"/>
                    </a:srgbClr>
                  </a:outerShdw>
                </a:effectLst>
              </a:rPr>
              <a:t>广度优先搜索的特点</a:t>
            </a:r>
            <a:endParaRPr lang="zh-CN" altLang="en-US" sz="1800" dirty="0">
              <a:effectLst>
                <a:outerShdw blurRad="38100" dist="38100" dir="2700000" algn="tl">
                  <a:srgbClr val="000000">
                    <a:alpha val="43137"/>
                  </a:srgbClr>
                </a:outerShdw>
              </a:effectLst>
              <a:latin typeface="Times New Roman" panose="02020603050405020304" pitchFamily="18" charset="0"/>
            </a:endParaRPr>
          </a:p>
        </p:txBody>
      </p:sp>
      <p:sp>
        <p:nvSpPr>
          <p:cNvPr id="9" name="Rectangle 3">
            <a:extLst>
              <a:ext uri="{FF2B5EF4-FFF2-40B4-BE49-F238E27FC236}">
                <a16:creationId xmlns:a16="http://schemas.microsoft.com/office/drawing/2014/main" id="{9FD461D8-FF18-4700-AFD6-1BC94C0376E2}"/>
              </a:ext>
            </a:extLst>
          </p:cNvPr>
          <p:cNvSpPr txBox="1">
            <a:spLocks noChangeArrowheads="1"/>
          </p:cNvSpPr>
          <p:nvPr/>
        </p:nvSpPr>
        <p:spPr>
          <a:xfrm>
            <a:off x="947110" y="1918102"/>
            <a:ext cx="10241590" cy="3989788"/>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dirty="0">
                <a:latin typeface="+mn-ea"/>
              </a:rPr>
              <a:t>属于图搜索方法</a:t>
            </a:r>
            <a:endParaRPr lang="en-US" altLang="zh-CN" sz="1800" dirty="0">
              <a:latin typeface="+mn-ea"/>
            </a:endParaRPr>
          </a:p>
          <a:p>
            <a:pPr>
              <a:lnSpc>
                <a:spcPct val="150000"/>
              </a:lnSpc>
            </a:pPr>
            <a:r>
              <a:rPr lang="zh-CN" altLang="en-US" sz="1800" dirty="0">
                <a:latin typeface="+mn-ea"/>
              </a:rPr>
              <a:t>新扩展的节点排在</a:t>
            </a:r>
            <a:r>
              <a:rPr lang="en-US" altLang="zh-CN" sz="1800" dirty="0">
                <a:latin typeface="+mn-ea"/>
              </a:rPr>
              <a:t>OPEN</a:t>
            </a:r>
            <a:r>
              <a:rPr lang="zh-CN" altLang="en-US" sz="1800" dirty="0">
                <a:latin typeface="+mn-ea"/>
              </a:rPr>
              <a:t>表的末端，将</a:t>
            </a:r>
            <a:r>
              <a:rPr lang="en-US" altLang="zh-CN" sz="1800" dirty="0">
                <a:latin typeface="+mn-ea"/>
              </a:rPr>
              <a:t>OPEN</a:t>
            </a:r>
            <a:r>
              <a:rPr lang="zh-CN" altLang="en-US" sz="1800" dirty="0">
                <a:latin typeface="+mn-ea"/>
              </a:rPr>
              <a:t>表作为“先进先出”队列进行操作</a:t>
            </a:r>
            <a:endParaRPr lang="en-US" altLang="zh-CN" sz="1800" dirty="0">
              <a:latin typeface="+mn-ea"/>
            </a:endParaRPr>
          </a:p>
          <a:p>
            <a:pPr>
              <a:lnSpc>
                <a:spcPct val="150000"/>
              </a:lnSpc>
            </a:pPr>
            <a:r>
              <a:rPr lang="zh-CN" altLang="en-US" sz="1800" dirty="0">
                <a:latin typeface="+mn-ea"/>
              </a:rPr>
              <a:t>方法与问题无关，具有通用性。</a:t>
            </a:r>
            <a:endParaRPr lang="en-US" altLang="zh-CN" sz="1800" dirty="0">
              <a:latin typeface="+mn-ea"/>
            </a:endParaRPr>
          </a:p>
          <a:p>
            <a:pPr>
              <a:lnSpc>
                <a:spcPct val="150000"/>
              </a:lnSpc>
            </a:pPr>
            <a:r>
              <a:rPr lang="zh-CN" altLang="en-US" sz="1800" b="1" dirty="0">
                <a:solidFill>
                  <a:srgbClr val="FF0000"/>
                </a:solidFill>
                <a:latin typeface="+mn-ea"/>
              </a:rPr>
              <a:t>优点：</a:t>
            </a:r>
          </a:p>
          <a:p>
            <a:pPr>
              <a:lnSpc>
                <a:spcPct val="150000"/>
              </a:lnSpc>
              <a:buFont typeface="Wingdings" panose="05000000000000000000" pitchFamily="2" charset="2"/>
              <a:buNone/>
            </a:pPr>
            <a:r>
              <a:rPr lang="zh-CN" altLang="en-US" sz="1800" dirty="0">
                <a:latin typeface="+mn-ea"/>
              </a:rPr>
              <a:t>	   只要问题有解，用广度优先搜索总可以得到解，而且得到的是</a:t>
            </a:r>
            <a:r>
              <a:rPr lang="zh-CN" altLang="en-US" sz="1800" b="1" dirty="0">
                <a:solidFill>
                  <a:srgbClr val="FF0000"/>
                </a:solidFill>
                <a:latin typeface="+mn-ea"/>
              </a:rPr>
              <a:t>路径最短</a:t>
            </a:r>
            <a:r>
              <a:rPr lang="zh-CN" altLang="en-US" sz="1800" dirty="0">
                <a:latin typeface="+mn-ea"/>
              </a:rPr>
              <a:t>的解。</a:t>
            </a:r>
          </a:p>
          <a:p>
            <a:pPr>
              <a:lnSpc>
                <a:spcPct val="150000"/>
              </a:lnSpc>
            </a:pPr>
            <a:r>
              <a:rPr lang="zh-CN" altLang="en-US" sz="1800" b="1" dirty="0">
                <a:solidFill>
                  <a:srgbClr val="FF0000"/>
                </a:solidFill>
                <a:latin typeface="+mn-ea"/>
              </a:rPr>
              <a:t>缺点：</a:t>
            </a:r>
          </a:p>
          <a:p>
            <a:pPr>
              <a:lnSpc>
                <a:spcPct val="150000"/>
              </a:lnSpc>
              <a:buFont typeface="Wingdings" panose="05000000000000000000" pitchFamily="2" charset="2"/>
              <a:buNone/>
            </a:pPr>
            <a:r>
              <a:rPr lang="zh-CN" altLang="en-US" sz="1800" dirty="0">
                <a:latin typeface="+mn-ea"/>
              </a:rPr>
              <a:t>	   广度优先搜索盲目性较大，当目标节点距初始节点较远时将会产生许多无用节点，搜索效率低。</a:t>
            </a:r>
          </a:p>
        </p:txBody>
      </p:sp>
    </p:spTree>
    <p:extLst>
      <p:ext uri="{BB962C8B-B14F-4D97-AF65-F5344CB8AC3E}">
        <p14:creationId xmlns:p14="http://schemas.microsoft.com/office/powerpoint/2010/main" val="1021459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FD44DA3-654F-4175-A538-853F10639961}"/>
              </a:ext>
            </a:extLst>
          </p:cNvPr>
          <p:cNvSpPr>
            <a:spLocks noGrp="1"/>
          </p:cNvSpPr>
          <p:nvPr>
            <p:ph type="sldNum" sz="quarter" idx="4294967295"/>
          </p:nvPr>
        </p:nvSpPr>
        <p:spPr>
          <a:xfrm>
            <a:off x="9282113" y="6240463"/>
            <a:ext cx="2909887" cy="206375"/>
          </a:xfrm>
          <a:prstGeom prst="rect">
            <a:avLst/>
          </a:prstGeom>
        </p:spPr>
        <p:txBody>
          <a:bodyPr/>
          <a:lstStyle/>
          <a:p>
            <a:fld id="{5DD3DB80-B894-403A-B48E-6FDC1A72010E}" type="slidenum">
              <a:rPr lang="zh-CN" altLang="en-US" smtClean="0"/>
              <a:pPr/>
              <a:t>36</a:t>
            </a:fld>
            <a:endParaRPr lang="zh-CN" altLang="en-US"/>
          </a:p>
        </p:txBody>
      </p:sp>
      <p:sp>
        <p:nvSpPr>
          <p:cNvPr id="7" name="文本框 6">
            <a:extLst>
              <a:ext uri="{FF2B5EF4-FFF2-40B4-BE49-F238E27FC236}">
                <a16:creationId xmlns:a16="http://schemas.microsoft.com/office/drawing/2014/main" id="{961463D9-A3E4-457C-9391-69829A956339}"/>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dirty="0"/>
              <a:t>宽度优先搜索的特点是先生成的节点先扩展。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F4B18BD-FC91-48AD-AF90-489088811A0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36D64926-C62F-4F48-BE06-2B287D0502C2}"/>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12" name="椭圆 11">
            <a:extLst>
              <a:ext uri="{FF2B5EF4-FFF2-40B4-BE49-F238E27FC236}">
                <a16:creationId xmlns:a16="http://schemas.microsoft.com/office/drawing/2014/main" id="{1002A8E9-6B91-4499-812F-EAD27866A325}"/>
              </a:ext>
            </a:extLst>
          </p:cNvPr>
          <p:cNvSpPr>
            <a:spLocks noChangeAspect="1"/>
          </p:cNvSpPr>
          <p:nvPr>
            <p:custDataLst>
              <p:tags r:id="rId5"/>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4F2F3D06-71E6-4B6A-BBA7-5749BD63A06E}"/>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38D3FA0E-B1CC-4B6D-956E-337422E90105}"/>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645393F0-06C9-4EE3-9A35-8AC49FAB82A6}"/>
              </a:ext>
            </a:extLst>
          </p:cNvPr>
          <p:cNvGrpSpPr/>
          <p:nvPr>
            <p:custDataLst>
              <p:tags r:id="rId8"/>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C368A61C-EC75-43BE-B4C9-3317510F49F8}"/>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BAD98EFD-7EB4-40BF-88EC-E724E392212D}"/>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B8F19925-7861-420E-B769-BB50B10CA8D9}"/>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B3397FD6-7B80-49DE-AB78-1C70EC9B32D6}"/>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2860307-0D41-451B-AB62-37B76155CCBE}"/>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52238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盲目搜索（深度优先）</a:t>
            </a:r>
            <a:endParaRPr lang="zh-CN" altLang="en-US" i="1" dirty="0"/>
          </a:p>
        </p:txBody>
      </p:sp>
      <p:sp>
        <p:nvSpPr>
          <p:cNvPr id="7" name="矩形 6">
            <a:extLst>
              <a:ext uri="{FF2B5EF4-FFF2-40B4-BE49-F238E27FC236}">
                <a16:creationId xmlns:a16="http://schemas.microsoft.com/office/drawing/2014/main" id="{26CBCBA3-1D93-4A66-99F4-6A469A32D3A0}"/>
              </a:ext>
            </a:extLst>
          </p:cNvPr>
          <p:cNvSpPr/>
          <p:nvPr/>
        </p:nvSpPr>
        <p:spPr>
          <a:xfrm>
            <a:off x="988294" y="1772781"/>
            <a:ext cx="4883499" cy="253595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深度优先搜索总是先扩展后生成的节点。</a:t>
            </a:r>
            <a:endParaRPr lang="en-US" altLang="zh-CN" dirty="0"/>
          </a:p>
          <a:p>
            <a:pPr marL="285750" indent="-285750">
              <a:lnSpc>
                <a:spcPct val="150000"/>
              </a:lnSpc>
              <a:buFont typeface="Arial" panose="020B0604020202020204" pitchFamily="34" charset="0"/>
              <a:buChar char="•"/>
            </a:pPr>
            <a:r>
              <a:rPr lang="zh-CN" altLang="en-US" dirty="0"/>
              <a:t>总是扩展搜索树当前扩展分支中</a:t>
            </a:r>
            <a:r>
              <a:rPr lang="zh-CN" altLang="en-US" dirty="0">
                <a:solidFill>
                  <a:srgbClr val="FF0000"/>
                </a:solidFill>
              </a:rPr>
              <a:t>最深</a:t>
            </a:r>
            <a:r>
              <a:rPr lang="zh-CN" altLang="en-US" dirty="0"/>
              <a:t>的节点。</a:t>
            </a:r>
            <a:endParaRPr lang="en-US" altLang="zh-CN" dirty="0"/>
          </a:p>
          <a:p>
            <a:pPr marL="285750" indent="-285750">
              <a:lnSpc>
                <a:spcPct val="150000"/>
              </a:lnSpc>
              <a:buFont typeface="Arial" panose="020B0604020202020204" pitchFamily="34" charset="0"/>
              <a:buChar char="•"/>
            </a:pPr>
            <a:r>
              <a:rPr lang="zh-CN" altLang="en-US" dirty="0"/>
              <a:t>搜索直接伸展到搜索树的最深层，直到哪里的节点没有后继节点；</a:t>
            </a:r>
            <a:endParaRPr lang="en-US" altLang="zh-CN" dirty="0"/>
          </a:p>
          <a:p>
            <a:pPr marL="285750" indent="-285750">
              <a:lnSpc>
                <a:spcPct val="150000"/>
              </a:lnSpc>
              <a:buFont typeface="Arial" panose="020B0604020202020204" pitchFamily="34" charset="0"/>
              <a:buChar char="•"/>
            </a:pPr>
            <a:r>
              <a:rPr lang="zh-CN" altLang="en-US" dirty="0"/>
              <a:t>然后搜索算法进入该节点的另一未扩展后兄弟点继续扩展。</a:t>
            </a:r>
          </a:p>
        </p:txBody>
      </p:sp>
      <p:sp>
        <p:nvSpPr>
          <p:cNvPr id="15" name="矩形 14">
            <a:extLst>
              <a:ext uri="{FF2B5EF4-FFF2-40B4-BE49-F238E27FC236}">
                <a16:creationId xmlns:a16="http://schemas.microsoft.com/office/drawing/2014/main" id="{AC5B73EC-70E3-4B10-8F62-CB0BD6770365}"/>
              </a:ext>
            </a:extLst>
          </p:cNvPr>
          <p:cNvSpPr/>
          <p:nvPr/>
        </p:nvSpPr>
        <p:spPr>
          <a:xfrm>
            <a:off x="8251370" y="1645416"/>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2FDF2BB6-4783-48D8-B92B-B2CB30CEBDF6}"/>
              </a:ext>
            </a:extLst>
          </p:cNvPr>
          <p:cNvSpPr/>
          <p:nvPr/>
        </p:nvSpPr>
        <p:spPr>
          <a:xfrm>
            <a:off x="6489976" y="2788419"/>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646134CF-A6FE-4AE3-9BEE-9465CDF0D72A}"/>
              </a:ext>
            </a:extLst>
          </p:cNvPr>
          <p:cNvSpPr/>
          <p:nvPr/>
        </p:nvSpPr>
        <p:spPr>
          <a:xfrm>
            <a:off x="7369625" y="2788419"/>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878B621E-AB05-40EE-A85F-C9BD49E6C686}"/>
              </a:ext>
            </a:extLst>
          </p:cNvPr>
          <p:cNvSpPr/>
          <p:nvPr/>
        </p:nvSpPr>
        <p:spPr>
          <a:xfrm>
            <a:off x="9470569" y="2788419"/>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9" name="矩形 18">
            <a:extLst>
              <a:ext uri="{FF2B5EF4-FFF2-40B4-BE49-F238E27FC236}">
                <a16:creationId xmlns:a16="http://schemas.microsoft.com/office/drawing/2014/main" id="{0F1F82EE-70CE-462B-9DF8-98FD53E9784E}"/>
              </a:ext>
            </a:extLst>
          </p:cNvPr>
          <p:cNvSpPr/>
          <p:nvPr/>
        </p:nvSpPr>
        <p:spPr>
          <a:xfrm>
            <a:off x="6781795"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0" name="矩形 19">
            <a:extLst>
              <a:ext uri="{FF2B5EF4-FFF2-40B4-BE49-F238E27FC236}">
                <a16:creationId xmlns:a16="http://schemas.microsoft.com/office/drawing/2014/main" id="{B69C922D-6467-446C-8E68-438290168555}"/>
              </a:ext>
            </a:extLst>
          </p:cNvPr>
          <p:cNvSpPr/>
          <p:nvPr/>
        </p:nvSpPr>
        <p:spPr>
          <a:xfrm>
            <a:off x="7663533"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1" name="矩形 20">
            <a:extLst>
              <a:ext uri="{FF2B5EF4-FFF2-40B4-BE49-F238E27FC236}">
                <a16:creationId xmlns:a16="http://schemas.microsoft.com/office/drawing/2014/main" id="{776C2564-7B4A-4619-9B1A-B1AFC44CC931}"/>
              </a:ext>
            </a:extLst>
          </p:cNvPr>
          <p:cNvSpPr/>
          <p:nvPr/>
        </p:nvSpPr>
        <p:spPr>
          <a:xfrm>
            <a:off x="9231091"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22" name="矩形 21">
            <a:extLst>
              <a:ext uri="{FF2B5EF4-FFF2-40B4-BE49-F238E27FC236}">
                <a16:creationId xmlns:a16="http://schemas.microsoft.com/office/drawing/2014/main" id="{F3A0E821-3F05-4E4E-BA23-F23F282C080D}"/>
              </a:ext>
            </a:extLst>
          </p:cNvPr>
          <p:cNvSpPr/>
          <p:nvPr/>
        </p:nvSpPr>
        <p:spPr>
          <a:xfrm>
            <a:off x="10145487" y="3780901"/>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23" name="矩形 22">
            <a:extLst>
              <a:ext uri="{FF2B5EF4-FFF2-40B4-BE49-F238E27FC236}">
                <a16:creationId xmlns:a16="http://schemas.microsoft.com/office/drawing/2014/main" id="{D7C75573-4459-4D76-99A6-6689CB6CDEDE}"/>
              </a:ext>
            </a:extLst>
          </p:cNvPr>
          <p:cNvSpPr/>
          <p:nvPr/>
        </p:nvSpPr>
        <p:spPr>
          <a:xfrm>
            <a:off x="7162798"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4" name="矩形 23">
            <a:extLst>
              <a:ext uri="{FF2B5EF4-FFF2-40B4-BE49-F238E27FC236}">
                <a16:creationId xmlns:a16="http://schemas.microsoft.com/office/drawing/2014/main" id="{E69184F5-06B5-49B7-8305-494DABC0C497}"/>
              </a:ext>
            </a:extLst>
          </p:cNvPr>
          <p:cNvSpPr/>
          <p:nvPr/>
        </p:nvSpPr>
        <p:spPr>
          <a:xfrm>
            <a:off x="8075097"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25" name="矩形 24">
            <a:extLst>
              <a:ext uri="{FF2B5EF4-FFF2-40B4-BE49-F238E27FC236}">
                <a16:creationId xmlns:a16="http://schemas.microsoft.com/office/drawing/2014/main" id="{B51A6210-BE44-4CE6-9915-F8A4994076DB}"/>
              </a:ext>
            </a:extLst>
          </p:cNvPr>
          <p:cNvSpPr/>
          <p:nvPr/>
        </p:nvSpPr>
        <p:spPr>
          <a:xfrm>
            <a:off x="9444610"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zh-CN" altLang="en-US" dirty="0"/>
          </a:p>
        </p:txBody>
      </p:sp>
      <p:sp>
        <p:nvSpPr>
          <p:cNvPr id="26" name="矩形 25">
            <a:extLst>
              <a:ext uri="{FF2B5EF4-FFF2-40B4-BE49-F238E27FC236}">
                <a16:creationId xmlns:a16="http://schemas.microsoft.com/office/drawing/2014/main" id="{47320983-C57E-4925-BACE-9AFBBB98739B}"/>
              </a:ext>
            </a:extLst>
          </p:cNvPr>
          <p:cNvSpPr/>
          <p:nvPr/>
        </p:nvSpPr>
        <p:spPr>
          <a:xfrm>
            <a:off x="10618173" y="4857994"/>
            <a:ext cx="566058" cy="44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endParaRPr lang="zh-CN" altLang="en-US" dirty="0"/>
          </a:p>
        </p:txBody>
      </p:sp>
      <p:cxnSp>
        <p:nvCxnSpPr>
          <p:cNvPr id="27" name="直接连接符 26">
            <a:extLst>
              <a:ext uri="{FF2B5EF4-FFF2-40B4-BE49-F238E27FC236}">
                <a16:creationId xmlns:a16="http://schemas.microsoft.com/office/drawing/2014/main" id="{03D6B174-B553-4CAD-9FB3-B1E41C289FE8}"/>
              </a:ext>
            </a:extLst>
          </p:cNvPr>
          <p:cNvCxnSpPr>
            <a:stCxn id="15" idx="2"/>
            <a:endCxn id="16" idx="0"/>
          </p:cNvCxnSpPr>
          <p:nvPr/>
        </p:nvCxnSpPr>
        <p:spPr>
          <a:xfrm flipH="1">
            <a:off x="6773005" y="2094005"/>
            <a:ext cx="1761394" cy="69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DEDD976-A6A5-4BAC-8538-4F7FA3BA6F5C}"/>
              </a:ext>
            </a:extLst>
          </p:cNvPr>
          <p:cNvCxnSpPr>
            <a:cxnSpLocks/>
            <a:stCxn id="15" idx="2"/>
            <a:endCxn id="17" idx="0"/>
          </p:cNvCxnSpPr>
          <p:nvPr/>
        </p:nvCxnSpPr>
        <p:spPr>
          <a:xfrm flipH="1">
            <a:off x="7652654" y="2094005"/>
            <a:ext cx="881745" cy="69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B1DD486-3521-4C9A-A5CE-888AF6DEA8F3}"/>
              </a:ext>
            </a:extLst>
          </p:cNvPr>
          <p:cNvCxnSpPr>
            <a:cxnSpLocks/>
            <a:stCxn id="15" idx="2"/>
            <a:endCxn id="18" idx="0"/>
          </p:cNvCxnSpPr>
          <p:nvPr/>
        </p:nvCxnSpPr>
        <p:spPr>
          <a:xfrm>
            <a:off x="8534399" y="2094005"/>
            <a:ext cx="1219199" cy="69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12EA620-385C-48DD-B15A-D7B8614A990D}"/>
              </a:ext>
            </a:extLst>
          </p:cNvPr>
          <p:cNvCxnSpPr>
            <a:cxnSpLocks/>
            <a:stCxn id="18" idx="2"/>
            <a:endCxn id="22" idx="0"/>
          </p:cNvCxnSpPr>
          <p:nvPr/>
        </p:nvCxnSpPr>
        <p:spPr>
          <a:xfrm>
            <a:off x="9753598" y="3237008"/>
            <a:ext cx="674918"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11F712D-E261-4D10-ABC5-3D49175276A0}"/>
              </a:ext>
            </a:extLst>
          </p:cNvPr>
          <p:cNvCxnSpPr>
            <a:cxnSpLocks/>
            <a:stCxn id="18" idx="2"/>
            <a:endCxn id="21" idx="0"/>
          </p:cNvCxnSpPr>
          <p:nvPr/>
        </p:nvCxnSpPr>
        <p:spPr>
          <a:xfrm flipH="1">
            <a:off x="9514120" y="3237008"/>
            <a:ext cx="239478"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D288422-879D-4623-8C35-AE7D9203C182}"/>
              </a:ext>
            </a:extLst>
          </p:cNvPr>
          <p:cNvCxnSpPr>
            <a:cxnSpLocks/>
            <a:stCxn id="17" idx="2"/>
            <a:endCxn id="20" idx="0"/>
          </p:cNvCxnSpPr>
          <p:nvPr/>
        </p:nvCxnSpPr>
        <p:spPr>
          <a:xfrm>
            <a:off x="7652654" y="3237008"/>
            <a:ext cx="293908"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83756E7-F937-4164-A6B6-1A969FA330B9}"/>
              </a:ext>
            </a:extLst>
          </p:cNvPr>
          <p:cNvCxnSpPr>
            <a:cxnSpLocks/>
            <a:stCxn id="17" idx="2"/>
            <a:endCxn id="19" idx="0"/>
          </p:cNvCxnSpPr>
          <p:nvPr/>
        </p:nvCxnSpPr>
        <p:spPr>
          <a:xfrm flipH="1">
            <a:off x="7064824" y="3237008"/>
            <a:ext cx="587830" cy="543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F77B204-04EF-471E-BA12-7DB62A55BAD7}"/>
              </a:ext>
            </a:extLst>
          </p:cNvPr>
          <p:cNvCxnSpPr>
            <a:cxnSpLocks/>
            <a:stCxn id="20" idx="2"/>
            <a:endCxn id="23" idx="0"/>
          </p:cNvCxnSpPr>
          <p:nvPr/>
        </p:nvCxnSpPr>
        <p:spPr>
          <a:xfrm flipH="1">
            <a:off x="7445827" y="4229490"/>
            <a:ext cx="500735" cy="628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035232F-DC35-4FB3-A5B5-A4BDA8A6B113}"/>
              </a:ext>
            </a:extLst>
          </p:cNvPr>
          <p:cNvCxnSpPr>
            <a:cxnSpLocks/>
            <a:stCxn id="20" idx="2"/>
            <a:endCxn id="24" idx="0"/>
          </p:cNvCxnSpPr>
          <p:nvPr/>
        </p:nvCxnSpPr>
        <p:spPr>
          <a:xfrm>
            <a:off x="7946562" y="4229490"/>
            <a:ext cx="411564" cy="628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FCF15AC-F99D-4D15-888E-1C2E9FCE7336}"/>
              </a:ext>
            </a:extLst>
          </p:cNvPr>
          <p:cNvCxnSpPr>
            <a:cxnSpLocks/>
            <a:stCxn id="22" idx="2"/>
            <a:endCxn id="26" idx="0"/>
          </p:cNvCxnSpPr>
          <p:nvPr/>
        </p:nvCxnSpPr>
        <p:spPr>
          <a:xfrm>
            <a:off x="10428516" y="4229490"/>
            <a:ext cx="472686" cy="628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10F6C27-ECB8-40BB-8145-57060508790A}"/>
              </a:ext>
            </a:extLst>
          </p:cNvPr>
          <p:cNvCxnSpPr>
            <a:cxnSpLocks/>
            <a:stCxn id="22" idx="2"/>
            <a:endCxn id="25" idx="0"/>
          </p:cNvCxnSpPr>
          <p:nvPr/>
        </p:nvCxnSpPr>
        <p:spPr>
          <a:xfrm flipH="1">
            <a:off x="9727639" y="4229490"/>
            <a:ext cx="700877" cy="628504"/>
          </a:xfrm>
          <a:prstGeom prst="line">
            <a:avLst/>
          </a:prstGeom>
        </p:spPr>
        <p:style>
          <a:lnRef idx="1">
            <a:schemeClr val="accent1"/>
          </a:lnRef>
          <a:fillRef idx="0">
            <a:schemeClr val="accent1"/>
          </a:fillRef>
          <a:effectRef idx="0">
            <a:schemeClr val="accent1"/>
          </a:effectRef>
          <a:fontRef idx="minor">
            <a:schemeClr val="tx1"/>
          </a:fontRef>
        </p:style>
      </p:cxnSp>
      <p:sp>
        <p:nvSpPr>
          <p:cNvPr id="44" name="任意多边形: 形状 43">
            <a:extLst>
              <a:ext uri="{FF2B5EF4-FFF2-40B4-BE49-F238E27FC236}">
                <a16:creationId xmlns:a16="http://schemas.microsoft.com/office/drawing/2014/main" id="{B96B0F0D-7B1A-40E6-98CF-C7A90BB698C1}"/>
              </a:ext>
            </a:extLst>
          </p:cNvPr>
          <p:cNvSpPr/>
          <p:nvPr/>
        </p:nvSpPr>
        <p:spPr>
          <a:xfrm>
            <a:off x="6307657" y="1469571"/>
            <a:ext cx="5035254" cy="4339690"/>
          </a:xfrm>
          <a:custGeom>
            <a:avLst/>
            <a:gdLst>
              <a:gd name="connsiteX0" fmla="*/ 2390026 w 5035254"/>
              <a:gd name="connsiteY0" fmla="*/ 0 h 4339690"/>
              <a:gd name="connsiteX1" fmla="*/ 6054 w 5035254"/>
              <a:gd name="connsiteY1" fmla="*/ 1611086 h 4339690"/>
              <a:gd name="connsiteX2" fmla="*/ 1704226 w 5035254"/>
              <a:gd name="connsiteY2" fmla="*/ 1447800 h 4339690"/>
              <a:gd name="connsiteX3" fmla="*/ 1649797 w 5035254"/>
              <a:gd name="connsiteY3" fmla="*/ 1839686 h 4339690"/>
              <a:gd name="connsiteX4" fmla="*/ 757169 w 5035254"/>
              <a:gd name="connsiteY4" fmla="*/ 2667000 h 4339690"/>
              <a:gd name="connsiteX5" fmla="*/ 670083 w 5035254"/>
              <a:gd name="connsiteY5" fmla="*/ 3004458 h 4339690"/>
              <a:gd name="connsiteX6" fmla="*/ 1704226 w 5035254"/>
              <a:gd name="connsiteY6" fmla="*/ 2296886 h 4339690"/>
              <a:gd name="connsiteX7" fmla="*/ 2052569 w 5035254"/>
              <a:gd name="connsiteY7" fmla="*/ 2296886 h 4339690"/>
              <a:gd name="connsiteX8" fmla="*/ 1257912 w 5035254"/>
              <a:gd name="connsiteY8" fmla="*/ 3690258 h 4339690"/>
              <a:gd name="connsiteX9" fmla="*/ 1878397 w 5035254"/>
              <a:gd name="connsiteY9" fmla="*/ 4212772 h 4339690"/>
              <a:gd name="connsiteX10" fmla="*/ 3249997 w 5035254"/>
              <a:gd name="connsiteY10" fmla="*/ 1371600 h 4339690"/>
              <a:gd name="connsiteX11" fmla="*/ 3696312 w 5035254"/>
              <a:gd name="connsiteY11" fmla="*/ 1415143 h 4339690"/>
              <a:gd name="connsiteX12" fmla="*/ 3228226 w 5035254"/>
              <a:gd name="connsiteY12" fmla="*/ 2971800 h 4339690"/>
              <a:gd name="connsiteX13" fmla="*/ 4403883 w 5035254"/>
              <a:gd name="connsiteY13" fmla="*/ 2155372 h 4339690"/>
              <a:gd name="connsiteX14" fmla="*/ 4567169 w 5035254"/>
              <a:gd name="connsiteY14" fmla="*/ 2449286 h 4339690"/>
              <a:gd name="connsiteX15" fmla="*/ 3315312 w 5035254"/>
              <a:gd name="connsiteY15" fmla="*/ 3831772 h 4339690"/>
              <a:gd name="connsiteX16" fmla="*/ 3522140 w 5035254"/>
              <a:gd name="connsiteY16" fmla="*/ 4310743 h 4339690"/>
              <a:gd name="connsiteX17" fmla="*/ 5035254 w 5035254"/>
              <a:gd name="connsiteY17" fmla="*/ 3505200 h 4339690"/>
              <a:gd name="connsiteX18" fmla="*/ 5035254 w 5035254"/>
              <a:gd name="connsiteY18" fmla="*/ 3505200 h 433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35254" h="4339690">
                <a:moveTo>
                  <a:pt x="2390026" y="0"/>
                </a:moveTo>
                <a:cubicBezTo>
                  <a:pt x="1255190" y="684893"/>
                  <a:pt x="120354" y="1369786"/>
                  <a:pt x="6054" y="1611086"/>
                </a:cubicBezTo>
                <a:cubicBezTo>
                  <a:pt x="-108246" y="1852386"/>
                  <a:pt x="1430269" y="1409700"/>
                  <a:pt x="1704226" y="1447800"/>
                </a:cubicBezTo>
                <a:cubicBezTo>
                  <a:pt x="1978183" y="1485900"/>
                  <a:pt x="1807640" y="1636486"/>
                  <a:pt x="1649797" y="1839686"/>
                </a:cubicBezTo>
                <a:cubicBezTo>
                  <a:pt x="1491954" y="2042886"/>
                  <a:pt x="920455" y="2472871"/>
                  <a:pt x="757169" y="2667000"/>
                </a:cubicBezTo>
                <a:cubicBezTo>
                  <a:pt x="593883" y="2861129"/>
                  <a:pt x="512240" y="3066144"/>
                  <a:pt x="670083" y="3004458"/>
                </a:cubicBezTo>
                <a:cubicBezTo>
                  <a:pt x="827926" y="2942772"/>
                  <a:pt x="1473812" y="2414815"/>
                  <a:pt x="1704226" y="2296886"/>
                </a:cubicBezTo>
                <a:cubicBezTo>
                  <a:pt x="1934640" y="2178957"/>
                  <a:pt x="2126955" y="2064657"/>
                  <a:pt x="2052569" y="2296886"/>
                </a:cubicBezTo>
                <a:cubicBezTo>
                  <a:pt x="1978183" y="2529115"/>
                  <a:pt x="1286941" y="3370944"/>
                  <a:pt x="1257912" y="3690258"/>
                </a:cubicBezTo>
                <a:cubicBezTo>
                  <a:pt x="1228883" y="4009572"/>
                  <a:pt x="1546383" y="4599215"/>
                  <a:pt x="1878397" y="4212772"/>
                </a:cubicBezTo>
                <a:cubicBezTo>
                  <a:pt x="2210411" y="3826329"/>
                  <a:pt x="2947011" y="1837871"/>
                  <a:pt x="3249997" y="1371600"/>
                </a:cubicBezTo>
                <a:cubicBezTo>
                  <a:pt x="3552983" y="905329"/>
                  <a:pt x="3699941" y="1148443"/>
                  <a:pt x="3696312" y="1415143"/>
                </a:cubicBezTo>
                <a:cubicBezTo>
                  <a:pt x="3692684" y="1681843"/>
                  <a:pt x="3110298" y="2848429"/>
                  <a:pt x="3228226" y="2971800"/>
                </a:cubicBezTo>
                <a:cubicBezTo>
                  <a:pt x="3346154" y="3095171"/>
                  <a:pt x="4180726" y="2242458"/>
                  <a:pt x="4403883" y="2155372"/>
                </a:cubicBezTo>
                <a:cubicBezTo>
                  <a:pt x="4627040" y="2068286"/>
                  <a:pt x="4748598" y="2169886"/>
                  <a:pt x="4567169" y="2449286"/>
                </a:cubicBezTo>
                <a:cubicBezTo>
                  <a:pt x="4385741" y="2728686"/>
                  <a:pt x="3489484" y="3521529"/>
                  <a:pt x="3315312" y="3831772"/>
                </a:cubicBezTo>
                <a:cubicBezTo>
                  <a:pt x="3141141" y="4142015"/>
                  <a:pt x="3235483" y="4365172"/>
                  <a:pt x="3522140" y="4310743"/>
                </a:cubicBezTo>
                <a:cubicBezTo>
                  <a:pt x="3808797" y="4256314"/>
                  <a:pt x="5035254" y="3505200"/>
                  <a:pt x="5035254" y="3505200"/>
                </a:cubicBezTo>
                <a:lnTo>
                  <a:pt x="5035254" y="3505200"/>
                </a:lnTo>
              </a:path>
            </a:pathLst>
          </a:cu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197E2ECD-3526-4612-9140-5E61CCA11833}"/>
              </a:ext>
            </a:extLst>
          </p:cNvPr>
          <p:cNvSpPr/>
          <p:nvPr/>
        </p:nvSpPr>
        <p:spPr>
          <a:xfrm>
            <a:off x="669924" y="1186508"/>
            <a:ext cx="3018775" cy="458908"/>
          </a:xfrm>
          <a:prstGeom prst="rect">
            <a:avLst/>
          </a:prstGeom>
        </p:spPr>
        <p:txBody>
          <a:bodyPr wrap="none">
            <a:spAutoFit/>
          </a:bodyPr>
          <a:lstStyle/>
          <a:p>
            <a:pPr marL="342900" indent="-342900">
              <a:lnSpc>
                <a:spcPct val="150000"/>
              </a:lnSpc>
              <a:buFont typeface="+mj-lt"/>
              <a:buAutoNum type="arabicPeriod"/>
            </a:pPr>
            <a:r>
              <a:rPr lang="zh-CN" altLang="en-US" b="1" dirty="0">
                <a:solidFill>
                  <a:srgbClr val="FF0000"/>
                </a:solidFill>
                <a:effectLst>
                  <a:outerShdw blurRad="38100" dist="38100" dir="2700000" algn="tl">
                    <a:srgbClr val="000000">
                      <a:alpha val="43137"/>
                    </a:srgbClr>
                  </a:outerShdw>
                </a:effectLst>
                <a:latin typeface="+mn-ea"/>
              </a:rPr>
              <a:t>基本思想</a:t>
            </a:r>
            <a:r>
              <a:rPr lang="en-US" altLang="zh-CN" b="1" dirty="0">
                <a:solidFill>
                  <a:srgbClr val="FF0000"/>
                </a:solidFill>
                <a:effectLst>
                  <a:outerShdw blurRad="38100" dist="38100" dir="2700000" algn="tl">
                    <a:srgbClr val="000000">
                      <a:alpha val="43137"/>
                    </a:srgbClr>
                  </a:outerShdw>
                </a:effectLst>
                <a:latin typeface="+mn-ea"/>
              </a:rPr>
              <a:t>(</a:t>
            </a:r>
            <a:r>
              <a:rPr lang="zh-CN" altLang="en-US" b="1" dirty="0">
                <a:solidFill>
                  <a:srgbClr val="FF0000"/>
                </a:solidFill>
                <a:effectLst>
                  <a:outerShdw blurRad="38100" dist="38100" dir="2700000" algn="tl">
                    <a:srgbClr val="000000">
                      <a:alpha val="43137"/>
                    </a:srgbClr>
                  </a:outerShdw>
                </a:effectLst>
                <a:latin typeface="+mn-ea"/>
              </a:rPr>
              <a:t>纵向深入搜索</a:t>
            </a:r>
            <a:r>
              <a:rPr lang="en-US" altLang="zh-CN" b="1" dirty="0">
                <a:solidFill>
                  <a:srgbClr val="FF0000"/>
                </a:solidFill>
                <a:effectLst>
                  <a:outerShdw blurRad="38100" dist="38100" dir="2700000" algn="tl">
                    <a:srgbClr val="000000">
                      <a:alpha val="43137"/>
                    </a:srgbClr>
                  </a:outerShdw>
                </a:effectLst>
                <a:latin typeface="+mn-ea"/>
              </a:rPr>
              <a:t>)</a:t>
            </a:r>
            <a:endParaRPr lang="zh-CN" altLang="en-US" b="1"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401238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盲目搜索（深度优先）</a:t>
            </a:r>
            <a:endParaRPr lang="zh-CN" altLang="en-US" dirty="0"/>
          </a:p>
        </p:txBody>
      </p:sp>
      <p:sp>
        <p:nvSpPr>
          <p:cNvPr id="6" name="文本框 5">
            <a:extLst>
              <a:ext uri="{FF2B5EF4-FFF2-40B4-BE49-F238E27FC236}">
                <a16:creationId xmlns:a16="http://schemas.microsoft.com/office/drawing/2014/main" id="{DD457A0E-C705-41FA-A89B-9A3CBB624EA8}"/>
              </a:ext>
            </a:extLst>
          </p:cNvPr>
          <p:cNvSpPr txBox="1"/>
          <p:nvPr/>
        </p:nvSpPr>
        <p:spPr>
          <a:xfrm>
            <a:off x="716021" y="1195936"/>
            <a:ext cx="1909187" cy="369332"/>
          </a:xfrm>
          <a:prstGeom prst="rect">
            <a:avLst/>
          </a:prstGeom>
          <a:noFill/>
        </p:spPr>
        <p:txBody>
          <a:bodyPr wrap="square" rtlCol="0">
            <a:spAutoFit/>
          </a:bodyPr>
          <a:lstStyle/>
          <a:p>
            <a:pPr marL="342900" indent="-342900">
              <a:buFont typeface="+mj-lt"/>
              <a:buAutoNum type="arabicPeriod" startAt="2"/>
            </a:pPr>
            <a:r>
              <a:rPr lang="zh-CN" altLang="en-US" b="1" dirty="0">
                <a:solidFill>
                  <a:srgbClr val="FF0000"/>
                </a:solidFill>
                <a:effectLst>
                  <a:outerShdw blurRad="38100" dist="38100" dir="2700000" algn="tl">
                    <a:srgbClr val="000000">
                      <a:alpha val="43137"/>
                    </a:srgbClr>
                  </a:outerShdw>
                </a:effectLst>
              </a:rPr>
              <a:t>深度优先搜索</a:t>
            </a:r>
          </a:p>
        </p:txBody>
      </p:sp>
      <p:grpSp>
        <p:nvGrpSpPr>
          <p:cNvPr id="2" name="组合 1">
            <a:extLst>
              <a:ext uri="{FF2B5EF4-FFF2-40B4-BE49-F238E27FC236}">
                <a16:creationId xmlns:a16="http://schemas.microsoft.com/office/drawing/2014/main" id="{3E853C4F-CD76-4D2F-9A1C-978B1B9A5DBB}"/>
              </a:ext>
            </a:extLst>
          </p:cNvPr>
          <p:cNvGrpSpPr/>
          <p:nvPr/>
        </p:nvGrpSpPr>
        <p:grpSpPr>
          <a:xfrm>
            <a:off x="1670614" y="2153487"/>
            <a:ext cx="3142494" cy="3734445"/>
            <a:chOff x="900512" y="1726523"/>
            <a:chExt cx="3142494" cy="3734445"/>
          </a:xfrm>
        </p:grpSpPr>
        <p:sp>
          <p:nvSpPr>
            <p:cNvPr id="3" name="椭圆 2">
              <a:extLst>
                <a:ext uri="{FF2B5EF4-FFF2-40B4-BE49-F238E27FC236}">
                  <a16:creationId xmlns:a16="http://schemas.microsoft.com/office/drawing/2014/main" id="{4C7B97DF-D206-42B4-A736-C05080E16478}"/>
                </a:ext>
              </a:extLst>
            </p:cNvPr>
            <p:cNvSpPr/>
            <p:nvPr/>
          </p:nvSpPr>
          <p:spPr>
            <a:xfrm>
              <a:off x="2377276" y="1726523"/>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A</a:t>
              </a:r>
              <a:endParaRPr lang="zh-CN" altLang="en-US" dirty="0">
                <a:solidFill>
                  <a:srgbClr val="FFFFFF"/>
                </a:solidFill>
              </a:endParaRPr>
            </a:p>
          </p:txBody>
        </p:sp>
        <p:sp>
          <p:nvSpPr>
            <p:cNvPr id="7" name="椭圆 6">
              <a:extLst>
                <a:ext uri="{FF2B5EF4-FFF2-40B4-BE49-F238E27FC236}">
                  <a16:creationId xmlns:a16="http://schemas.microsoft.com/office/drawing/2014/main" id="{25C141C3-9B51-4B15-9883-2D2BB2911BB9}"/>
                </a:ext>
              </a:extLst>
            </p:cNvPr>
            <p:cNvSpPr/>
            <p:nvPr/>
          </p:nvSpPr>
          <p:spPr>
            <a:xfrm>
              <a:off x="1419335" y="2637510"/>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B</a:t>
              </a:r>
              <a:endParaRPr lang="zh-CN" altLang="en-US" dirty="0">
                <a:solidFill>
                  <a:srgbClr val="FFFFFF"/>
                </a:solidFill>
              </a:endParaRPr>
            </a:p>
          </p:txBody>
        </p:sp>
        <p:sp>
          <p:nvSpPr>
            <p:cNvPr id="8" name="椭圆 7">
              <a:extLst>
                <a:ext uri="{FF2B5EF4-FFF2-40B4-BE49-F238E27FC236}">
                  <a16:creationId xmlns:a16="http://schemas.microsoft.com/office/drawing/2014/main" id="{4F6D6A14-9B3E-45B0-BF11-116EECB10D89}"/>
                </a:ext>
              </a:extLst>
            </p:cNvPr>
            <p:cNvSpPr/>
            <p:nvPr/>
          </p:nvSpPr>
          <p:spPr>
            <a:xfrm>
              <a:off x="3140184" y="2520042"/>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C</a:t>
              </a:r>
              <a:endParaRPr lang="zh-CN" altLang="en-US" dirty="0">
                <a:solidFill>
                  <a:srgbClr val="FFFFFF"/>
                </a:solidFill>
              </a:endParaRPr>
            </a:p>
          </p:txBody>
        </p:sp>
        <p:sp>
          <p:nvSpPr>
            <p:cNvPr id="9" name="椭圆 8">
              <a:extLst>
                <a:ext uri="{FF2B5EF4-FFF2-40B4-BE49-F238E27FC236}">
                  <a16:creationId xmlns:a16="http://schemas.microsoft.com/office/drawing/2014/main" id="{18C2FD81-C298-46A7-A9A5-385C99388C27}"/>
                </a:ext>
              </a:extLst>
            </p:cNvPr>
            <p:cNvSpPr/>
            <p:nvPr/>
          </p:nvSpPr>
          <p:spPr>
            <a:xfrm>
              <a:off x="1762860" y="3429000"/>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E</a:t>
              </a:r>
              <a:endParaRPr lang="zh-CN" altLang="en-US" dirty="0">
                <a:solidFill>
                  <a:srgbClr val="FFFFFF"/>
                </a:solidFill>
              </a:endParaRPr>
            </a:p>
          </p:txBody>
        </p:sp>
        <p:sp>
          <p:nvSpPr>
            <p:cNvPr id="11" name="椭圆 10">
              <a:extLst>
                <a:ext uri="{FF2B5EF4-FFF2-40B4-BE49-F238E27FC236}">
                  <a16:creationId xmlns:a16="http://schemas.microsoft.com/office/drawing/2014/main" id="{85F7DC93-225F-4F60-86CF-029F14C9EDB2}"/>
                </a:ext>
              </a:extLst>
            </p:cNvPr>
            <p:cNvSpPr/>
            <p:nvPr/>
          </p:nvSpPr>
          <p:spPr>
            <a:xfrm>
              <a:off x="900513" y="3447112"/>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D</a:t>
              </a:r>
              <a:endParaRPr lang="zh-CN" altLang="en-US" dirty="0">
                <a:solidFill>
                  <a:srgbClr val="FFFFFF"/>
                </a:solidFill>
              </a:endParaRPr>
            </a:p>
          </p:txBody>
        </p:sp>
        <p:sp>
          <p:nvSpPr>
            <p:cNvPr id="12" name="椭圆 11">
              <a:extLst>
                <a:ext uri="{FF2B5EF4-FFF2-40B4-BE49-F238E27FC236}">
                  <a16:creationId xmlns:a16="http://schemas.microsoft.com/office/drawing/2014/main" id="{7425F2EE-7EAE-479B-96BF-4DC366ADC624}"/>
                </a:ext>
              </a:extLst>
            </p:cNvPr>
            <p:cNvSpPr/>
            <p:nvPr/>
          </p:nvSpPr>
          <p:spPr>
            <a:xfrm>
              <a:off x="2625208" y="3447112"/>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F</a:t>
              </a:r>
              <a:endParaRPr lang="zh-CN" altLang="en-US" dirty="0">
                <a:solidFill>
                  <a:srgbClr val="FFFFFF"/>
                </a:solidFill>
              </a:endParaRPr>
            </a:p>
          </p:txBody>
        </p:sp>
        <p:sp>
          <p:nvSpPr>
            <p:cNvPr id="13" name="椭圆 12">
              <a:extLst>
                <a:ext uri="{FF2B5EF4-FFF2-40B4-BE49-F238E27FC236}">
                  <a16:creationId xmlns:a16="http://schemas.microsoft.com/office/drawing/2014/main" id="{B46DB145-755F-4860-9464-512412EFFD71}"/>
                </a:ext>
              </a:extLst>
            </p:cNvPr>
            <p:cNvSpPr/>
            <p:nvPr/>
          </p:nvSpPr>
          <p:spPr>
            <a:xfrm>
              <a:off x="3574921" y="3447112"/>
              <a:ext cx="468085" cy="468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G</a:t>
              </a:r>
              <a:endParaRPr lang="zh-CN" altLang="en-US" dirty="0">
                <a:solidFill>
                  <a:srgbClr val="FFFFFF"/>
                </a:solidFill>
              </a:endParaRPr>
            </a:p>
          </p:txBody>
        </p:sp>
        <p:sp>
          <p:nvSpPr>
            <p:cNvPr id="14" name="椭圆 13">
              <a:extLst>
                <a:ext uri="{FF2B5EF4-FFF2-40B4-BE49-F238E27FC236}">
                  <a16:creationId xmlns:a16="http://schemas.microsoft.com/office/drawing/2014/main" id="{76CCF7A9-6943-4722-9899-4C5D706C9BC2}"/>
                </a:ext>
              </a:extLst>
            </p:cNvPr>
            <p:cNvSpPr/>
            <p:nvPr/>
          </p:nvSpPr>
          <p:spPr>
            <a:xfrm>
              <a:off x="900513" y="4263540"/>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H</a:t>
              </a:r>
              <a:endParaRPr lang="zh-CN" altLang="en-US" dirty="0">
                <a:solidFill>
                  <a:srgbClr val="FFFFFF"/>
                </a:solidFill>
              </a:endParaRPr>
            </a:p>
          </p:txBody>
        </p:sp>
        <p:sp>
          <p:nvSpPr>
            <p:cNvPr id="15" name="椭圆 14">
              <a:extLst>
                <a:ext uri="{FF2B5EF4-FFF2-40B4-BE49-F238E27FC236}">
                  <a16:creationId xmlns:a16="http://schemas.microsoft.com/office/drawing/2014/main" id="{D82BDAF1-BE6A-4611-A8CA-192EFFA7C140}"/>
                </a:ext>
              </a:extLst>
            </p:cNvPr>
            <p:cNvSpPr/>
            <p:nvPr/>
          </p:nvSpPr>
          <p:spPr>
            <a:xfrm>
              <a:off x="900512" y="4992883"/>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K</a:t>
              </a:r>
              <a:endParaRPr lang="zh-CN" altLang="en-US" dirty="0">
                <a:solidFill>
                  <a:srgbClr val="FFFFFF"/>
                </a:solidFill>
              </a:endParaRPr>
            </a:p>
          </p:txBody>
        </p:sp>
        <p:sp>
          <p:nvSpPr>
            <p:cNvPr id="16" name="椭圆 15">
              <a:extLst>
                <a:ext uri="{FF2B5EF4-FFF2-40B4-BE49-F238E27FC236}">
                  <a16:creationId xmlns:a16="http://schemas.microsoft.com/office/drawing/2014/main" id="{58205944-8880-4434-A73C-AA1F4CCC3F4C}"/>
                </a:ext>
              </a:extLst>
            </p:cNvPr>
            <p:cNvSpPr/>
            <p:nvPr/>
          </p:nvSpPr>
          <p:spPr>
            <a:xfrm>
              <a:off x="2611319" y="4181650"/>
              <a:ext cx="468085" cy="4680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7E0000"/>
                  </a:solidFill>
                </a:rPr>
                <a:t>I</a:t>
              </a:r>
              <a:endParaRPr lang="zh-CN" altLang="en-US" dirty="0">
                <a:solidFill>
                  <a:srgbClr val="7E0000"/>
                </a:solidFill>
              </a:endParaRPr>
            </a:p>
          </p:txBody>
        </p:sp>
        <p:sp>
          <p:nvSpPr>
            <p:cNvPr id="17" name="椭圆 16">
              <a:extLst>
                <a:ext uri="{FF2B5EF4-FFF2-40B4-BE49-F238E27FC236}">
                  <a16:creationId xmlns:a16="http://schemas.microsoft.com/office/drawing/2014/main" id="{308406A5-A0AB-40EA-9C5B-59462C16B72C}"/>
                </a:ext>
              </a:extLst>
            </p:cNvPr>
            <p:cNvSpPr/>
            <p:nvPr/>
          </p:nvSpPr>
          <p:spPr>
            <a:xfrm>
              <a:off x="3574921" y="4181650"/>
              <a:ext cx="468085" cy="468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J</a:t>
              </a:r>
              <a:endParaRPr lang="zh-CN" altLang="en-US" dirty="0">
                <a:solidFill>
                  <a:srgbClr val="FFFFFF"/>
                </a:solidFill>
              </a:endParaRPr>
            </a:p>
          </p:txBody>
        </p:sp>
        <p:cxnSp>
          <p:nvCxnSpPr>
            <p:cNvPr id="18" name="直接连接符 17">
              <a:extLst>
                <a:ext uri="{FF2B5EF4-FFF2-40B4-BE49-F238E27FC236}">
                  <a16:creationId xmlns:a16="http://schemas.microsoft.com/office/drawing/2014/main" id="{1590BC33-EC89-43B3-B0E7-629F475D5D10}"/>
                </a:ext>
              </a:extLst>
            </p:cNvPr>
            <p:cNvCxnSpPr>
              <a:stCxn id="3" idx="4"/>
              <a:endCxn id="7" idx="0"/>
            </p:cNvCxnSpPr>
            <p:nvPr/>
          </p:nvCxnSpPr>
          <p:spPr>
            <a:xfrm flipH="1">
              <a:off x="1653378" y="2194608"/>
              <a:ext cx="957941" cy="442902"/>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3F6D38A0-642A-4EB5-8C75-B016B65FCF5E}"/>
                </a:ext>
              </a:extLst>
            </p:cNvPr>
            <p:cNvCxnSpPr>
              <a:stCxn id="3" idx="4"/>
              <a:endCxn id="8" idx="0"/>
            </p:cNvCxnSpPr>
            <p:nvPr/>
          </p:nvCxnSpPr>
          <p:spPr>
            <a:xfrm>
              <a:off x="2611319" y="2194608"/>
              <a:ext cx="762908" cy="325434"/>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B7D38F49-BEE6-4DAD-8083-FF84C81590DF}"/>
                </a:ext>
              </a:extLst>
            </p:cNvPr>
            <p:cNvCxnSpPr>
              <a:cxnSpLocks/>
              <a:stCxn id="7" idx="4"/>
              <a:endCxn id="11" idx="0"/>
            </p:cNvCxnSpPr>
            <p:nvPr/>
          </p:nvCxnSpPr>
          <p:spPr>
            <a:xfrm flipH="1">
              <a:off x="1134556" y="3105595"/>
              <a:ext cx="518822" cy="341517"/>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8CCE346D-D04B-447E-9231-59BF8CA7F640}"/>
                </a:ext>
              </a:extLst>
            </p:cNvPr>
            <p:cNvCxnSpPr>
              <a:stCxn id="7" idx="4"/>
              <a:endCxn id="9" idx="0"/>
            </p:cNvCxnSpPr>
            <p:nvPr/>
          </p:nvCxnSpPr>
          <p:spPr>
            <a:xfrm>
              <a:off x="1653378" y="3105595"/>
              <a:ext cx="343525" cy="32340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3DEE4A77-BCF2-4BBB-84D5-82EA2999C70E}"/>
                </a:ext>
              </a:extLst>
            </p:cNvPr>
            <p:cNvCxnSpPr>
              <a:cxnSpLocks/>
              <a:stCxn id="11" idx="4"/>
              <a:endCxn id="14" idx="0"/>
            </p:cNvCxnSpPr>
            <p:nvPr/>
          </p:nvCxnSpPr>
          <p:spPr>
            <a:xfrm>
              <a:off x="1134556" y="3915197"/>
              <a:ext cx="0" cy="348343"/>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A142547E-FC76-4527-B3F4-F129CFF77448}"/>
                </a:ext>
              </a:extLst>
            </p:cNvPr>
            <p:cNvCxnSpPr>
              <a:stCxn id="14" idx="4"/>
              <a:endCxn id="15" idx="0"/>
            </p:cNvCxnSpPr>
            <p:nvPr/>
          </p:nvCxnSpPr>
          <p:spPr>
            <a:xfrm flipH="1">
              <a:off x="1134555" y="4731625"/>
              <a:ext cx="1" cy="261258"/>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4F6F6CBD-12C4-4CB3-AC84-CCFCBD565035}"/>
                </a:ext>
              </a:extLst>
            </p:cNvPr>
            <p:cNvCxnSpPr>
              <a:stCxn id="8" idx="4"/>
              <a:endCxn id="12" idx="0"/>
            </p:cNvCxnSpPr>
            <p:nvPr/>
          </p:nvCxnSpPr>
          <p:spPr>
            <a:xfrm flipH="1">
              <a:off x="2859251" y="2988127"/>
              <a:ext cx="514976" cy="45898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34FD5B5A-6708-491C-BE94-5D7FF3250656}"/>
                </a:ext>
              </a:extLst>
            </p:cNvPr>
            <p:cNvCxnSpPr>
              <a:stCxn id="8" idx="4"/>
              <a:endCxn id="13" idx="0"/>
            </p:cNvCxnSpPr>
            <p:nvPr/>
          </p:nvCxnSpPr>
          <p:spPr>
            <a:xfrm>
              <a:off x="3374227" y="2988127"/>
              <a:ext cx="434737" cy="45898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2FFB2005-111E-40DD-8BAE-03352A29DE82}"/>
                </a:ext>
              </a:extLst>
            </p:cNvPr>
            <p:cNvCxnSpPr>
              <a:stCxn id="12" idx="4"/>
              <a:endCxn id="16" idx="0"/>
            </p:cNvCxnSpPr>
            <p:nvPr/>
          </p:nvCxnSpPr>
          <p:spPr>
            <a:xfrm flipH="1">
              <a:off x="2845362" y="3915197"/>
              <a:ext cx="13889" cy="266453"/>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849E279-5CC4-4A21-AC9F-87CA3922650D}"/>
                </a:ext>
              </a:extLst>
            </p:cNvPr>
            <p:cNvCxnSpPr>
              <a:stCxn id="13" idx="4"/>
              <a:endCxn id="17" idx="0"/>
            </p:cNvCxnSpPr>
            <p:nvPr/>
          </p:nvCxnSpPr>
          <p:spPr>
            <a:xfrm>
              <a:off x="3808964" y="3915197"/>
              <a:ext cx="0" cy="266453"/>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graphicFrame>
        <p:nvGraphicFramePr>
          <p:cNvPr id="40" name="表格 40">
            <a:extLst>
              <a:ext uri="{FF2B5EF4-FFF2-40B4-BE49-F238E27FC236}">
                <a16:creationId xmlns:a16="http://schemas.microsoft.com/office/drawing/2014/main" id="{460EB270-9EDD-46F6-89FF-05AAA81501FB}"/>
              </a:ext>
            </a:extLst>
          </p:cNvPr>
          <p:cNvGraphicFramePr>
            <a:graphicFrameLocks noGrp="1"/>
          </p:cNvGraphicFramePr>
          <p:nvPr>
            <p:extLst>
              <p:ext uri="{D42A27DB-BD31-4B8C-83A1-F6EECF244321}">
                <p14:modId xmlns:p14="http://schemas.microsoft.com/office/powerpoint/2010/main" val="4226546845"/>
              </p:ext>
            </p:extLst>
          </p:nvPr>
        </p:nvGraphicFramePr>
        <p:xfrm>
          <a:off x="7273562" y="1485810"/>
          <a:ext cx="4476342" cy="4822550"/>
        </p:xfrm>
        <a:graphic>
          <a:graphicData uri="http://schemas.openxmlformats.org/drawingml/2006/table">
            <a:tbl>
              <a:tblPr firstRow="1" bandRow="1">
                <a:tableStyleId>{5C22544A-7EE6-4342-B048-85BDC9FD1C3A}</a:tableStyleId>
              </a:tblPr>
              <a:tblGrid>
                <a:gridCol w="2238171">
                  <a:extLst>
                    <a:ext uri="{9D8B030D-6E8A-4147-A177-3AD203B41FA5}">
                      <a16:colId xmlns:a16="http://schemas.microsoft.com/office/drawing/2014/main" val="359877520"/>
                    </a:ext>
                  </a:extLst>
                </a:gridCol>
                <a:gridCol w="2238171">
                  <a:extLst>
                    <a:ext uri="{9D8B030D-6E8A-4147-A177-3AD203B41FA5}">
                      <a16:colId xmlns:a16="http://schemas.microsoft.com/office/drawing/2014/main" val="2699196298"/>
                    </a:ext>
                  </a:extLst>
                </a:gridCol>
              </a:tblGrid>
              <a:tr h="445679">
                <a:tc>
                  <a:txBody>
                    <a:bodyPr/>
                    <a:lstStyle/>
                    <a:p>
                      <a:r>
                        <a:rPr lang="en-US" altLang="zh-CN" dirty="0"/>
                        <a:t>OPEN</a:t>
                      </a:r>
                      <a:endParaRPr lang="zh-CN" altLang="en-US" dirty="0"/>
                    </a:p>
                  </a:txBody>
                  <a:tcPr/>
                </a:tc>
                <a:tc>
                  <a:txBody>
                    <a:bodyPr/>
                    <a:lstStyle/>
                    <a:p>
                      <a:r>
                        <a:rPr lang="en-US" altLang="zh-CN" dirty="0"/>
                        <a:t>CLOSE</a:t>
                      </a:r>
                      <a:endParaRPr lang="zh-CN" altLang="en-US" dirty="0"/>
                    </a:p>
                  </a:txBody>
                  <a:tcPr/>
                </a:tc>
                <a:extLst>
                  <a:ext uri="{0D108BD9-81ED-4DB2-BD59-A6C34878D82A}">
                    <a16:rowId xmlns:a16="http://schemas.microsoft.com/office/drawing/2014/main" val="2852775211"/>
                  </a:ext>
                </a:extLst>
              </a:tr>
              <a:tr h="445679">
                <a:tc>
                  <a:txBody>
                    <a:bodyPr/>
                    <a:lstStyle/>
                    <a:p>
                      <a:r>
                        <a:rPr lang="en-US" altLang="zh-CN" dirty="0"/>
                        <a:t>{A}</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3692389753"/>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{B,C}</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extLst>
                  <a:ext uri="{0D108BD9-81ED-4DB2-BD59-A6C34878D82A}">
                    <a16:rowId xmlns:a16="http://schemas.microsoft.com/office/drawing/2014/main" val="3831728223"/>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{D,E,C}</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a:t>
                      </a:r>
                      <a:endParaRPr lang="zh-CN" altLang="en-US" dirty="0"/>
                    </a:p>
                  </a:txBody>
                  <a:tcPr/>
                </a:tc>
                <a:extLst>
                  <a:ext uri="{0D108BD9-81ED-4DB2-BD59-A6C34878D82A}">
                    <a16:rowId xmlns:a16="http://schemas.microsoft.com/office/drawing/2014/main" val="2999954959"/>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{H,E,C}</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{A,B,D}</a:t>
                      </a:r>
                      <a:endParaRPr lang="zh-CN" altLang="en-US" dirty="0"/>
                    </a:p>
                  </a:txBody>
                  <a:tcPr/>
                </a:tc>
                <a:extLst>
                  <a:ext uri="{0D108BD9-81ED-4DB2-BD59-A6C34878D82A}">
                    <a16:rowId xmlns:a16="http://schemas.microsoft.com/office/drawing/2014/main" val="3265862660"/>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{K,E,C}</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{A,B,D,H}</a:t>
                      </a:r>
                      <a:endParaRPr lang="zh-CN" altLang="en-US" dirty="0"/>
                    </a:p>
                  </a:txBody>
                  <a:tcPr/>
                </a:tc>
                <a:extLst>
                  <a:ext uri="{0D108BD9-81ED-4DB2-BD59-A6C34878D82A}">
                    <a16:rowId xmlns:a16="http://schemas.microsoft.com/office/drawing/2014/main" val="36175221"/>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{E,C}</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{A,B,D,H,K}</a:t>
                      </a:r>
                      <a:endParaRPr lang="zh-CN" altLang="en-US" dirty="0"/>
                    </a:p>
                  </a:txBody>
                  <a:tcPr/>
                </a:tc>
                <a:extLst>
                  <a:ext uri="{0D108BD9-81ED-4DB2-BD59-A6C34878D82A}">
                    <a16:rowId xmlns:a16="http://schemas.microsoft.com/office/drawing/2014/main" val="2411720780"/>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{A,B,D,H,K,E}</a:t>
                      </a:r>
                      <a:endParaRPr lang="zh-CN" altLang="en-US" dirty="0"/>
                    </a:p>
                  </a:txBody>
                  <a:tcPr/>
                </a:tc>
                <a:extLst>
                  <a:ext uri="{0D108BD9-81ED-4DB2-BD59-A6C34878D82A}">
                    <a16:rowId xmlns:a16="http://schemas.microsoft.com/office/drawing/2014/main" val="152010169"/>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{F,G}</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{A,B,D,H,K,E,C}</a:t>
                      </a:r>
                      <a:endParaRPr lang="zh-CN" altLang="en-US" dirty="0"/>
                    </a:p>
                  </a:txBody>
                  <a:tcPr/>
                </a:tc>
                <a:extLst>
                  <a:ext uri="{0D108BD9-81ED-4DB2-BD59-A6C34878D82A}">
                    <a16:rowId xmlns:a16="http://schemas.microsoft.com/office/drawing/2014/main" val="310749153"/>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{I,G}</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{A,B,D,H,K,E,C,F}</a:t>
                      </a:r>
                      <a:endParaRPr lang="zh-CN" altLang="en-US" dirty="0"/>
                    </a:p>
                  </a:txBody>
                  <a:tcPr/>
                </a:tc>
                <a:extLst>
                  <a:ext uri="{0D108BD9-81ED-4DB2-BD59-A6C34878D82A}">
                    <a16:rowId xmlns:a16="http://schemas.microsoft.com/office/drawing/2014/main" val="2056886348"/>
                  </a:ext>
                </a:extLst>
              </a:tr>
              <a:tr h="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815993638"/>
                  </a:ext>
                </a:extLst>
              </a:tr>
            </a:tbl>
          </a:graphicData>
        </a:graphic>
      </p:graphicFrame>
      <p:sp>
        <p:nvSpPr>
          <p:cNvPr id="27" name="矩形 26">
            <a:extLst>
              <a:ext uri="{FF2B5EF4-FFF2-40B4-BE49-F238E27FC236}">
                <a16:creationId xmlns:a16="http://schemas.microsoft.com/office/drawing/2014/main" id="{7582E269-CC8B-411B-9BB3-743B93B34BC8}"/>
              </a:ext>
            </a:extLst>
          </p:cNvPr>
          <p:cNvSpPr/>
          <p:nvPr/>
        </p:nvSpPr>
        <p:spPr>
          <a:xfrm>
            <a:off x="1103300" y="1616919"/>
            <a:ext cx="6417141" cy="369332"/>
          </a:xfrm>
          <a:prstGeom prst="rect">
            <a:avLst/>
          </a:prstGeom>
        </p:spPr>
        <p:txBody>
          <a:bodyPr wrap="none">
            <a:spAutoFit/>
          </a:bodyPr>
          <a:lstStyle/>
          <a:p>
            <a:r>
              <a:rPr lang="zh-CN" altLang="en-US" dirty="0"/>
              <a:t>列出图中寻找树的节点访问序列以满足深度优先搜索策略。</a:t>
            </a:r>
          </a:p>
        </p:txBody>
      </p:sp>
      <p:sp>
        <p:nvSpPr>
          <p:cNvPr id="5" name="矩形 4">
            <a:extLst>
              <a:ext uri="{FF2B5EF4-FFF2-40B4-BE49-F238E27FC236}">
                <a16:creationId xmlns:a16="http://schemas.microsoft.com/office/drawing/2014/main" id="{501CAD53-3120-40D2-ABDB-E0970E59349F}"/>
              </a:ext>
            </a:extLst>
          </p:cNvPr>
          <p:cNvSpPr/>
          <p:nvPr/>
        </p:nvSpPr>
        <p:spPr>
          <a:xfrm>
            <a:off x="4558042" y="5658702"/>
            <a:ext cx="2454518" cy="458459"/>
          </a:xfrm>
          <a:prstGeom prst="rect">
            <a:avLst/>
          </a:prstGeom>
        </p:spPr>
        <p:txBody>
          <a:bodyPr wrap="none">
            <a:spAutoFit/>
          </a:bodyPr>
          <a:lstStyle/>
          <a:p>
            <a:pPr>
              <a:lnSpc>
                <a:spcPct val="150000"/>
              </a:lnSpc>
            </a:pPr>
            <a:r>
              <a:rPr lang="en-US" altLang="zh-CN" dirty="0">
                <a:solidFill>
                  <a:srgbClr val="FF0000"/>
                </a:solidFill>
              </a:rPr>
              <a:t>OPEN</a:t>
            </a:r>
            <a:r>
              <a:rPr lang="zh-CN" altLang="en-US" dirty="0">
                <a:solidFill>
                  <a:srgbClr val="FF0000"/>
                </a:solidFill>
              </a:rPr>
              <a:t>表节点后进先出</a:t>
            </a:r>
          </a:p>
        </p:txBody>
      </p:sp>
    </p:spTree>
    <p:extLst>
      <p:ext uri="{BB962C8B-B14F-4D97-AF65-F5344CB8AC3E}">
        <p14:creationId xmlns:p14="http://schemas.microsoft.com/office/powerpoint/2010/main" val="90003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1024552" y="-114524"/>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盲目搜索（深度优先）</a:t>
            </a:r>
            <a:endParaRPr lang="zh-CN" altLang="en-US" i="1" dirty="0"/>
          </a:p>
        </p:txBody>
      </p:sp>
      <p:graphicFrame>
        <p:nvGraphicFramePr>
          <p:cNvPr id="103" name="表格 6">
            <a:extLst>
              <a:ext uri="{FF2B5EF4-FFF2-40B4-BE49-F238E27FC236}">
                <a16:creationId xmlns:a16="http://schemas.microsoft.com/office/drawing/2014/main" id="{EB91B85A-C7FD-45E4-93C6-D0C636297FB1}"/>
              </a:ext>
            </a:extLst>
          </p:cNvPr>
          <p:cNvGraphicFramePr>
            <a:graphicFrameLocks noGrp="1"/>
          </p:cNvGraphicFramePr>
          <p:nvPr>
            <p:extLst>
              <p:ext uri="{D42A27DB-BD31-4B8C-83A1-F6EECF244321}">
                <p14:modId xmlns:p14="http://schemas.microsoft.com/office/powerpoint/2010/main" val="4197148407"/>
              </p:ext>
            </p:extLst>
          </p:nvPr>
        </p:nvGraphicFramePr>
        <p:xfrm>
          <a:off x="8088586" y="1025169"/>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52242">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104" name="表格 6">
            <a:extLst>
              <a:ext uri="{FF2B5EF4-FFF2-40B4-BE49-F238E27FC236}">
                <a16:creationId xmlns:a16="http://schemas.microsoft.com/office/drawing/2014/main" id="{1621380B-D647-48F2-8CC4-501A1B0D1B35}"/>
              </a:ext>
            </a:extLst>
          </p:cNvPr>
          <p:cNvGraphicFramePr>
            <a:graphicFrameLocks noGrp="1"/>
          </p:cNvGraphicFramePr>
          <p:nvPr>
            <p:extLst>
              <p:ext uri="{D42A27DB-BD31-4B8C-83A1-F6EECF244321}">
                <p14:modId xmlns:p14="http://schemas.microsoft.com/office/powerpoint/2010/main" val="1568007025"/>
              </p:ext>
            </p:extLst>
          </p:nvPr>
        </p:nvGraphicFramePr>
        <p:xfrm>
          <a:off x="10514776" y="2115195"/>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52242">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52242">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105" name="表格 6">
            <a:extLst>
              <a:ext uri="{FF2B5EF4-FFF2-40B4-BE49-F238E27FC236}">
                <a16:creationId xmlns:a16="http://schemas.microsoft.com/office/drawing/2014/main" id="{BE80E806-9398-4544-B7B8-3FDFB7571EF0}"/>
              </a:ext>
            </a:extLst>
          </p:cNvPr>
          <p:cNvGraphicFramePr>
            <a:graphicFrameLocks noGrp="1"/>
          </p:cNvGraphicFramePr>
          <p:nvPr>
            <p:extLst>
              <p:ext uri="{D42A27DB-BD31-4B8C-83A1-F6EECF244321}">
                <p14:modId xmlns:p14="http://schemas.microsoft.com/office/powerpoint/2010/main" val="3143422961"/>
              </p:ext>
            </p:extLst>
          </p:nvPr>
        </p:nvGraphicFramePr>
        <p:xfrm>
          <a:off x="7397207" y="2083206"/>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52242">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106" name="表格 6">
            <a:extLst>
              <a:ext uri="{FF2B5EF4-FFF2-40B4-BE49-F238E27FC236}">
                <a16:creationId xmlns:a16="http://schemas.microsoft.com/office/drawing/2014/main" id="{8F453EA1-053D-4FE8-AFB2-42EDFD786791}"/>
              </a:ext>
            </a:extLst>
          </p:cNvPr>
          <p:cNvGraphicFramePr>
            <a:graphicFrameLocks noGrp="1"/>
          </p:cNvGraphicFramePr>
          <p:nvPr>
            <p:extLst>
              <p:ext uri="{D42A27DB-BD31-4B8C-83A1-F6EECF244321}">
                <p14:modId xmlns:p14="http://schemas.microsoft.com/office/powerpoint/2010/main" val="971370290"/>
              </p:ext>
            </p:extLst>
          </p:nvPr>
        </p:nvGraphicFramePr>
        <p:xfrm>
          <a:off x="8947384" y="2043377"/>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4002741759"/>
                  </a:ext>
                </a:extLst>
              </a:tr>
              <a:tr h="252242">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107" name="表格 6">
            <a:extLst>
              <a:ext uri="{FF2B5EF4-FFF2-40B4-BE49-F238E27FC236}">
                <a16:creationId xmlns:a16="http://schemas.microsoft.com/office/drawing/2014/main" id="{82EE7E49-2240-4607-A496-30BDDBA12B96}"/>
              </a:ext>
            </a:extLst>
          </p:cNvPr>
          <p:cNvGraphicFramePr>
            <a:graphicFrameLocks noGrp="1"/>
          </p:cNvGraphicFramePr>
          <p:nvPr>
            <p:extLst>
              <p:ext uri="{D42A27DB-BD31-4B8C-83A1-F6EECF244321}">
                <p14:modId xmlns:p14="http://schemas.microsoft.com/office/powerpoint/2010/main" val="83356301"/>
              </p:ext>
            </p:extLst>
          </p:nvPr>
        </p:nvGraphicFramePr>
        <p:xfrm>
          <a:off x="5847030" y="2083206"/>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52242">
                <a:tc>
                  <a:txBody>
                    <a:bodyPr/>
                    <a:lstStyle/>
                    <a:p>
                      <a:pPr algn="ct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71164"/>
                  </a:ext>
                </a:extLst>
              </a:tr>
            </a:tbl>
          </a:graphicData>
        </a:graphic>
      </p:graphicFrame>
      <p:graphicFrame>
        <p:nvGraphicFramePr>
          <p:cNvPr id="121" name="表格 6">
            <a:extLst>
              <a:ext uri="{FF2B5EF4-FFF2-40B4-BE49-F238E27FC236}">
                <a16:creationId xmlns:a16="http://schemas.microsoft.com/office/drawing/2014/main" id="{242CC313-E61A-459F-8588-EB7CD90A247D}"/>
              </a:ext>
            </a:extLst>
          </p:cNvPr>
          <p:cNvGraphicFramePr>
            <a:graphicFrameLocks noGrp="1"/>
          </p:cNvGraphicFramePr>
          <p:nvPr>
            <p:extLst>
              <p:ext uri="{D42A27DB-BD31-4B8C-83A1-F6EECF244321}">
                <p14:modId xmlns:p14="http://schemas.microsoft.com/office/powerpoint/2010/main" val="332434336"/>
              </p:ext>
            </p:extLst>
          </p:nvPr>
        </p:nvGraphicFramePr>
        <p:xfrm>
          <a:off x="4798649" y="3070045"/>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solidFill>
                            <a:schemeClr val="tx1"/>
                          </a:solidFill>
                        </a:rPr>
                        <a:t>2</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chemeClr val="tx1"/>
                          </a:solidFill>
                        </a:rPr>
                        <a:t>3</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52242">
                <a:tc>
                  <a:txBody>
                    <a:bodyPr/>
                    <a:lstStyle/>
                    <a:p>
                      <a:pPr algn="ctr"/>
                      <a:r>
                        <a:rPr lang="en-US" altLang="zh-CN" sz="1200" dirty="0">
                          <a:solidFill>
                            <a:schemeClr val="tx1"/>
                          </a:solidFill>
                        </a:rPr>
                        <a:t>1</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4</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solidFill>
                            <a:schemeClr val="tx1"/>
                          </a:solidFill>
                        </a:rPr>
                        <a:t>7</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5</a:t>
                      </a:r>
                      <a:endParaRPr lang="zh-CN" altLang="en-US" sz="1200"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122" name="表格 6">
            <a:extLst>
              <a:ext uri="{FF2B5EF4-FFF2-40B4-BE49-F238E27FC236}">
                <a16:creationId xmlns:a16="http://schemas.microsoft.com/office/drawing/2014/main" id="{17F21CEF-58B0-43EE-AFB8-04B1E803077D}"/>
              </a:ext>
            </a:extLst>
          </p:cNvPr>
          <p:cNvGraphicFramePr>
            <a:graphicFrameLocks noGrp="1"/>
          </p:cNvGraphicFramePr>
          <p:nvPr>
            <p:extLst>
              <p:ext uri="{D42A27DB-BD31-4B8C-83A1-F6EECF244321}">
                <p14:modId xmlns:p14="http://schemas.microsoft.com/office/powerpoint/2010/main" val="4033679471"/>
              </p:ext>
            </p:extLst>
          </p:nvPr>
        </p:nvGraphicFramePr>
        <p:xfrm>
          <a:off x="5853839" y="3095445"/>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algn="ct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741759"/>
                  </a:ext>
                </a:extLst>
              </a:tr>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1584671164"/>
                  </a:ext>
                </a:extLst>
              </a:tr>
            </a:tbl>
          </a:graphicData>
        </a:graphic>
      </p:graphicFrame>
      <p:graphicFrame>
        <p:nvGraphicFramePr>
          <p:cNvPr id="128" name="表格 6">
            <a:extLst>
              <a:ext uri="{FF2B5EF4-FFF2-40B4-BE49-F238E27FC236}">
                <a16:creationId xmlns:a16="http://schemas.microsoft.com/office/drawing/2014/main" id="{E28E1218-5093-4688-8F86-B88EC7426DCB}"/>
              </a:ext>
            </a:extLst>
          </p:cNvPr>
          <p:cNvGraphicFramePr>
            <a:graphicFrameLocks noGrp="1"/>
          </p:cNvGraphicFramePr>
          <p:nvPr>
            <p:extLst>
              <p:ext uri="{D42A27DB-BD31-4B8C-83A1-F6EECF244321}">
                <p14:modId xmlns:p14="http://schemas.microsoft.com/office/powerpoint/2010/main" val="4283689318"/>
              </p:ext>
            </p:extLst>
          </p:nvPr>
        </p:nvGraphicFramePr>
        <p:xfrm>
          <a:off x="5859473" y="4072323"/>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4002741759"/>
                  </a:ext>
                </a:extLst>
              </a:tr>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cxnSp>
        <p:nvCxnSpPr>
          <p:cNvPr id="130" name="直接箭头连接符 129">
            <a:extLst>
              <a:ext uri="{FF2B5EF4-FFF2-40B4-BE49-F238E27FC236}">
                <a16:creationId xmlns:a16="http://schemas.microsoft.com/office/drawing/2014/main" id="{9AAD014C-8F61-4092-8F6D-A4F1EB8D3E96}"/>
              </a:ext>
            </a:extLst>
          </p:cNvPr>
          <p:cNvCxnSpPr>
            <a:cxnSpLocks/>
            <a:stCxn id="103" idx="2"/>
            <a:endCxn id="104" idx="0"/>
          </p:cNvCxnSpPr>
          <p:nvPr/>
        </p:nvCxnSpPr>
        <p:spPr>
          <a:xfrm>
            <a:off x="8457808" y="1848129"/>
            <a:ext cx="2426190" cy="26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AFAB2317-2970-4465-8DB0-0AFEDE783273}"/>
              </a:ext>
            </a:extLst>
          </p:cNvPr>
          <p:cNvCxnSpPr>
            <a:cxnSpLocks/>
            <a:stCxn id="103" idx="2"/>
            <a:endCxn id="105" idx="0"/>
          </p:cNvCxnSpPr>
          <p:nvPr/>
        </p:nvCxnSpPr>
        <p:spPr>
          <a:xfrm flipH="1">
            <a:off x="7766429" y="1848129"/>
            <a:ext cx="691379" cy="235077"/>
          </a:xfrm>
          <a:prstGeom prst="straightConnector1">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31544E9E-D453-4DCB-91B5-1611EE8FE48A}"/>
              </a:ext>
            </a:extLst>
          </p:cNvPr>
          <p:cNvCxnSpPr>
            <a:cxnSpLocks/>
            <a:stCxn id="103" idx="2"/>
            <a:endCxn id="106" idx="0"/>
          </p:cNvCxnSpPr>
          <p:nvPr/>
        </p:nvCxnSpPr>
        <p:spPr>
          <a:xfrm>
            <a:off x="8457808" y="1848129"/>
            <a:ext cx="858798" cy="1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6133792C-2045-4261-B9BB-CDA4BE745D3D}"/>
              </a:ext>
            </a:extLst>
          </p:cNvPr>
          <p:cNvCxnSpPr>
            <a:cxnSpLocks/>
            <a:stCxn id="103" idx="2"/>
            <a:endCxn id="107" idx="0"/>
          </p:cNvCxnSpPr>
          <p:nvPr/>
        </p:nvCxnSpPr>
        <p:spPr>
          <a:xfrm flipH="1">
            <a:off x="6216252" y="1848129"/>
            <a:ext cx="2241556" cy="23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F9FB62D6-9CFF-4A93-8E59-D5B08E3FB9B1}"/>
              </a:ext>
            </a:extLst>
          </p:cNvPr>
          <p:cNvSpPr txBox="1"/>
          <p:nvPr/>
        </p:nvSpPr>
        <p:spPr>
          <a:xfrm>
            <a:off x="10174469" y="2885389"/>
            <a:ext cx="354628" cy="230832"/>
          </a:xfrm>
          <a:prstGeom prst="rect">
            <a:avLst/>
          </a:prstGeom>
          <a:noFill/>
        </p:spPr>
        <p:txBody>
          <a:bodyPr wrap="square" rtlCol="0">
            <a:spAutoFit/>
          </a:bodyPr>
          <a:lstStyle/>
          <a:p>
            <a:r>
              <a:rPr lang="en-US" altLang="zh-CN" sz="900" dirty="0"/>
              <a:t>S</a:t>
            </a:r>
            <a:r>
              <a:rPr lang="en-US" altLang="zh-CN" sz="900" baseline="-25000" dirty="0"/>
              <a:t>g</a:t>
            </a:r>
            <a:endParaRPr lang="zh-CN" altLang="en-US" sz="900" dirty="0"/>
          </a:p>
        </p:txBody>
      </p:sp>
      <p:sp>
        <p:nvSpPr>
          <p:cNvPr id="135" name="文本框 134">
            <a:extLst>
              <a:ext uri="{FF2B5EF4-FFF2-40B4-BE49-F238E27FC236}">
                <a16:creationId xmlns:a16="http://schemas.microsoft.com/office/drawing/2014/main" id="{750C8DFB-6FF5-4853-AF4F-F022298379A0}"/>
              </a:ext>
            </a:extLst>
          </p:cNvPr>
          <p:cNvSpPr txBox="1"/>
          <p:nvPr/>
        </p:nvSpPr>
        <p:spPr>
          <a:xfrm>
            <a:off x="9025552" y="1357925"/>
            <a:ext cx="354628" cy="230832"/>
          </a:xfrm>
          <a:prstGeom prst="rect">
            <a:avLst/>
          </a:prstGeom>
          <a:noFill/>
        </p:spPr>
        <p:txBody>
          <a:bodyPr wrap="square" rtlCol="0">
            <a:spAutoFit/>
          </a:bodyPr>
          <a:lstStyle/>
          <a:p>
            <a:r>
              <a:rPr lang="en-US" altLang="zh-CN" sz="900" dirty="0"/>
              <a:t>1</a:t>
            </a:r>
            <a:endParaRPr lang="zh-CN" altLang="en-US" sz="900" dirty="0"/>
          </a:p>
        </p:txBody>
      </p:sp>
      <p:cxnSp>
        <p:nvCxnSpPr>
          <p:cNvPr id="150" name="直接箭头连接符 149">
            <a:extLst>
              <a:ext uri="{FF2B5EF4-FFF2-40B4-BE49-F238E27FC236}">
                <a16:creationId xmlns:a16="http://schemas.microsoft.com/office/drawing/2014/main" id="{07F83C69-DE1C-4F28-A2D2-59FB437916D1}"/>
              </a:ext>
            </a:extLst>
          </p:cNvPr>
          <p:cNvCxnSpPr>
            <a:cxnSpLocks/>
            <a:stCxn id="107" idx="2"/>
            <a:endCxn id="121" idx="0"/>
          </p:cNvCxnSpPr>
          <p:nvPr/>
        </p:nvCxnSpPr>
        <p:spPr>
          <a:xfrm flipH="1">
            <a:off x="5167871" y="2906166"/>
            <a:ext cx="1048381" cy="163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87AC179A-E379-48D7-BA2C-64D20F15AAA2}"/>
              </a:ext>
            </a:extLst>
          </p:cNvPr>
          <p:cNvCxnSpPr>
            <a:cxnSpLocks/>
            <a:stCxn id="107" idx="2"/>
            <a:endCxn id="122" idx="0"/>
          </p:cNvCxnSpPr>
          <p:nvPr/>
        </p:nvCxnSpPr>
        <p:spPr>
          <a:xfrm>
            <a:off x="6216252" y="2906166"/>
            <a:ext cx="6809" cy="18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B55B13FA-FB17-44C6-A6DB-E1B8419F9BF3}"/>
              </a:ext>
            </a:extLst>
          </p:cNvPr>
          <p:cNvCxnSpPr>
            <a:cxnSpLocks/>
            <a:stCxn id="122" idx="2"/>
            <a:endCxn id="128" idx="0"/>
          </p:cNvCxnSpPr>
          <p:nvPr/>
        </p:nvCxnSpPr>
        <p:spPr>
          <a:xfrm>
            <a:off x="6223061" y="3918405"/>
            <a:ext cx="5634" cy="15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文本框 157">
            <a:extLst>
              <a:ext uri="{FF2B5EF4-FFF2-40B4-BE49-F238E27FC236}">
                <a16:creationId xmlns:a16="http://schemas.microsoft.com/office/drawing/2014/main" id="{C64C9F3A-2572-44D7-81B0-6D80982C53E3}"/>
              </a:ext>
            </a:extLst>
          </p:cNvPr>
          <p:cNvSpPr txBox="1"/>
          <p:nvPr/>
        </p:nvSpPr>
        <p:spPr>
          <a:xfrm>
            <a:off x="6670507" y="2956433"/>
            <a:ext cx="354628" cy="230832"/>
          </a:xfrm>
          <a:prstGeom prst="rect">
            <a:avLst/>
          </a:prstGeom>
          <a:noFill/>
        </p:spPr>
        <p:txBody>
          <a:bodyPr wrap="square" rtlCol="0">
            <a:spAutoFit/>
          </a:bodyPr>
          <a:lstStyle/>
          <a:p>
            <a:r>
              <a:rPr lang="en-US" altLang="zh-CN" sz="900" dirty="0"/>
              <a:t>3</a:t>
            </a:r>
            <a:endParaRPr lang="zh-CN" altLang="en-US" sz="900" dirty="0"/>
          </a:p>
        </p:txBody>
      </p:sp>
      <p:sp>
        <p:nvSpPr>
          <p:cNvPr id="159" name="文本框 158">
            <a:extLst>
              <a:ext uri="{FF2B5EF4-FFF2-40B4-BE49-F238E27FC236}">
                <a16:creationId xmlns:a16="http://schemas.microsoft.com/office/drawing/2014/main" id="{6E425AB1-7AB1-4C75-94BD-346F213089E0}"/>
              </a:ext>
            </a:extLst>
          </p:cNvPr>
          <p:cNvSpPr txBox="1"/>
          <p:nvPr/>
        </p:nvSpPr>
        <p:spPr>
          <a:xfrm flipH="1">
            <a:off x="6699473" y="2118462"/>
            <a:ext cx="308954" cy="230832"/>
          </a:xfrm>
          <a:prstGeom prst="rect">
            <a:avLst/>
          </a:prstGeom>
          <a:noFill/>
        </p:spPr>
        <p:txBody>
          <a:bodyPr wrap="square" rtlCol="0">
            <a:spAutoFit/>
          </a:bodyPr>
          <a:lstStyle/>
          <a:p>
            <a:r>
              <a:rPr lang="en-US" altLang="zh-CN" sz="900" dirty="0"/>
              <a:t>2</a:t>
            </a:r>
            <a:endParaRPr lang="zh-CN" altLang="en-US" sz="900" dirty="0"/>
          </a:p>
        </p:txBody>
      </p:sp>
      <p:sp>
        <p:nvSpPr>
          <p:cNvPr id="160" name="文本框 159">
            <a:extLst>
              <a:ext uri="{FF2B5EF4-FFF2-40B4-BE49-F238E27FC236}">
                <a16:creationId xmlns:a16="http://schemas.microsoft.com/office/drawing/2014/main" id="{1B84304F-C044-4ED4-AAB3-FB94FCA8DBFA}"/>
              </a:ext>
            </a:extLst>
          </p:cNvPr>
          <p:cNvSpPr txBox="1"/>
          <p:nvPr/>
        </p:nvSpPr>
        <p:spPr>
          <a:xfrm>
            <a:off x="6624903" y="3950274"/>
            <a:ext cx="354628" cy="230832"/>
          </a:xfrm>
          <a:prstGeom prst="rect">
            <a:avLst/>
          </a:prstGeom>
          <a:noFill/>
        </p:spPr>
        <p:txBody>
          <a:bodyPr wrap="square" rtlCol="0">
            <a:spAutoFit/>
          </a:bodyPr>
          <a:lstStyle/>
          <a:p>
            <a:r>
              <a:rPr lang="en-US" altLang="zh-CN" sz="900" dirty="0"/>
              <a:t>4</a:t>
            </a:r>
            <a:endParaRPr lang="zh-CN" altLang="en-US" sz="900" dirty="0"/>
          </a:p>
        </p:txBody>
      </p:sp>
      <p:graphicFrame>
        <p:nvGraphicFramePr>
          <p:cNvPr id="187" name="表格 6">
            <a:extLst>
              <a:ext uri="{FF2B5EF4-FFF2-40B4-BE49-F238E27FC236}">
                <a16:creationId xmlns:a16="http://schemas.microsoft.com/office/drawing/2014/main" id="{014E6570-B511-4FDC-87B1-23B834CF7254}"/>
              </a:ext>
            </a:extLst>
          </p:cNvPr>
          <p:cNvGraphicFramePr>
            <a:graphicFrameLocks noGrp="1"/>
          </p:cNvGraphicFramePr>
          <p:nvPr>
            <p:extLst>
              <p:ext uri="{D42A27DB-BD31-4B8C-83A1-F6EECF244321}">
                <p14:modId xmlns:p14="http://schemas.microsoft.com/office/powerpoint/2010/main" val="2170850050"/>
              </p:ext>
            </p:extLst>
          </p:nvPr>
        </p:nvGraphicFramePr>
        <p:xfrm>
          <a:off x="5854650" y="5079681"/>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graphicFrame>
        <p:nvGraphicFramePr>
          <p:cNvPr id="188" name="表格 6">
            <a:extLst>
              <a:ext uri="{FF2B5EF4-FFF2-40B4-BE49-F238E27FC236}">
                <a16:creationId xmlns:a16="http://schemas.microsoft.com/office/drawing/2014/main" id="{49E1D81E-C53F-4B8C-9A5D-682271C43DF4}"/>
              </a:ext>
            </a:extLst>
          </p:cNvPr>
          <p:cNvGraphicFramePr>
            <a:graphicFrameLocks noGrp="1"/>
          </p:cNvGraphicFramePr>
          <p:nvPr>
            <p:extLst>
              <p:ext uri="{D42A27DB-BD31-4B8C-83A1-F6EECF244321}">
                <p14:modId xmlns:p14="http://schemas.microsoft.com/office/powerpoint/2010/main" val="1813324156"/>
              </p:ext>
            </p:extLst>
          </p:nvPr>
        </p:nvGraphicFramePr>
        <p:xfrm>
          <a:off x="5854650" y="6079419"/>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cxnSp>
        <p:nvCxnSpPr>
          <p:cNvPr id="189" name="直接箭头连接符 188">
            <a:extLst>
              <a:ext uri="{FF2B5EF4-FFF2-40B4-BE49-F238E27FC236}">
                <a16:creationId xmlns:a16="http://schemas.microsoft.com/office/drawing/2014/main" id="{46DCF7BB-275B-4147-B7D0-2DC719632BA8}"/>
              </a:ext>
            </a:extLst>
          </p:cNvPr>
          <p:cNvCxnSpPr>
            <a:cxnSpLocks/>
            <a:stCxn id="128" idx="2"/>
            <a:endCxn id="187" idx="0"/>
          </p:cNvCxnSpPr>
          <p:nvPr/>
        </p:nvCxnSpPr>
        <p:spPr>
          <a:xfrm flipH="1">
            <a:off x="6223872" y="4895283"/>
            <a:ext cx="4823" cy="18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842003C2-E4F8-4276-9469-5118C936E2FD}"/>
              </a:ext>
            </a:extLst>
          </p:cNvPr>
          <p:cNvCxnSpPr>
            <a:cxnSpLocks/>
            <a:stCxn id="187" idx="2"/>
            <a:endCxn id="188" idx="0"/>
          </p:cNvCxnSpPr>
          <p:nvPr/>
        </p:nvCxnSpPr>
        <p:spPr>
          <a:xfrm>
            <a:off x="6223872" y="5902641"/>
            <a:ext cx="0" cy="17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文本框 194">
            <a:extLst>
              <a:ext uri="{FF2B5EF4-FFF2-40B4-BE49-F238E27FC236}">
                <a16:creationId xmlns:a16="http://schemas.microsoft.com/office/drawing/2014/main" id="{625AC5DD-AF14-4632-A60F-DF86A20619DC}"/>
              </a:ext>
            </a:extLst>
          </p:cNvPr>
          <p:cNvSpPr txBox="1"/>
          <p:nvPr/>
        </p:nvSpPr>
        <p:spPr>
          <a:xfrm>
            <a:off x="6655254" y="5916542"/>
            <a:ext cx="354628" cy="230832"/>
          </a:xfrm>
          <a:prstGeom prst="rect">
            <a:avLst/>
          </a:prstGeom>
          <a:noFill/>
        </p:spPr>
        <p:txBody>
          <a:bodyPr wrap="square" rtlCol="0">
            <a:spAutoFit/>
          </a:bodyPr>
          <a:lstStyle/>
          <a:p>
            <a:r>
              <a:rPr lang="en-US" altLang="zh-CN" sz="900" dirty="0"/>
              <a:t>6</a:t>
            </a:r>
            <a:endParaRPr lang="zh-CN" altLang="en-US" sz="900" dirty="0"/>
          </a:p>
        </p:txBody>
      </p:sp>
      <p:sp>
        <p:nvSpPr>
          <p:cNvPr id="196" name="文本框 195">
            <a:extLst>
              <a:ext uri="{FF2B5EF4-FFF2-40B4-BE49-F238E27FC236}">
                <a16:creationId xmlns:a16="http://schemas.microsoft.com/office/drawing/2014/main" id="{A36DB0C8-6570-44D1-B695-4CA3293CF120}"/>
              </a:ext>
            </a:extLst>
          </p:cNvPr>
          <p:cNvSpPr txBox="1"/>
          <p:nvPr/>
        </p:nvSpPr>
        <p:spPr>
          <a:xfrm>
            <a:off x="6612203" y="4915474"/>
            <a:ext cx="354628" cy="230832"/>
          </a:xfrm>
          <a:prstGeom prst="rect">
            <a:avLst/>
          </a:prstGeom>
          <a:noFill/>
        </p:spPr>
        <p:txBody>
          <a:bodyPr wrap="square" rtlCol="0">
            <a:spAutoFit/>
          </a:bodyPr>
          <a:lstStyle/>
          <a:p>
            <a:r>
              <a:rPr lang="en-US" altLang="zh-CN" sz="900" dirty="0"/>
              <a:t>5</a:t>
            </a:r>
            <a:endParaRPr lang="zh-CN" altLang="en-US" sz="900" dirty="0"/>
          </a:p>
        </p:txBody>
      </p:sp>
      <p:graphicFrame>
        <p:nvGraphicFramePr>
          <p:cNvPr id="197" name="表格 6">
            <a:extLst>
              <a:ext uri="{FF2B5EF4-FFF2-40B4-BE49-F238E27FC236}">
                <a16:creationId xmlns:a16="http://schemas.microsoft.com/office/drawing/2014/main" id="{21915DFC-B1D6-42AB-8147-3211A541D7D9}"/>
              </a:ext>
            </a:extLst>
          </p:cNvPr>
          <p:cNvGraphicFramePr>
            <a:graphicFrameLocks noGrp="1"/>
          </p:cNvGraphicFramePr>
          <p:nvPr>
            <p:extLst>
              <p:ext uri="{D42A27DB-BD31-4B8C-83A1-F6EECF244321}">
                <p14:modId xmlns:p14="http://schemas.microsoft.com/office/powerpoint/2010/main" val="3034201686"/>
              </p:ext>
            </p:extLst>
          </p:nvPr>
        </p:nvGraphicFramePr>
        <p:xfrm>
          <a:off x="4951525" y="5093582"/>
          <a:ext cx="738444" cy="822960"/>
        </p:xfrm>
        <a:graphic>
          <a:graphicData uri="http://schemas.openxmlformats.org/drawingml/2006/table">
            <a:tbl>
              <a:tblPr firstRow="1" bandRow="1">
                <a:tableStyleId>{5940675A-B579-460E-94D1-54222C63F5DA}</a:tableStyleId>
              </a:tblPr>
              <a:tblGrid>
                <a:gridCol w="246148">
                  <a:extLst>
                    <a:ext uri="{9D8B030D-6E8A-4147-A177-3AD203B41FA5}">
                      <a16:colId xmlns:a16="http://schemas.microsoft.com/office/drawing/2014/main" val="2286373685"/>
                    </a:ext>
                  </a:extLst>
                </a:gridCol>
                <a:gridCol w="246148">
                  <a:extLst>
                    <a:ext uri="{9D8B030D-6E8A-4147-A177-3AD203B41FA5}">
                      <a16:colId xmlns:a16="http://schemas.microsoft.com/office/drawing/2014/main" val="401809853"/>
                    </a:ext>
                  </a:extLst>
                </a:gridCol>
                <a:gridCol w="246148">
                  <a:extLst>
                    <a:ext uri="{9D8B030D-6E8A-4147-A177-3AD203B41FA5}">
                      <a16:colId xmlns:a16="http://schemas.microsoft.com/office/drawing/2014/main" val="1386456272"/>
                    </a:ext>
                  </a:extLst>
                </a:gridCol>
              </a:tblGrid>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2</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8</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3</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35723"/>
                  </a:ext>
                </a:extLst>
              </a:tr>
              <a:tr h="252242">
                <a:tc>
                  <a:txBody>
                    <a:bodyPr/>
                    <a:lstStyle/>
                    <a:p>
                      <a:pPr algn="ctr"/>
                      <a:r>
                        <a:rPr lang="en-US" altLang="zh-CN" sz="1200" dirty="0"/>
                        <a:t>1</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8CDDD"/>
                    </a:solidFill>
                  </a:tcPr>
                </a:tc>
                <a:tc>
                  <a:txBody>
                    <a:bodyPr/>
                    <a:lstStyle/>
                    <a:p>
                      <a:pPr algn="ctr"/>
                      <a:r>
                        <a:rPr lang="en-US" altLang="zh-CN" sz="1200" dirty="0"/>
                        <a:t>6</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741759"/>
                  </a:ext>
                </a:extLst>
              </a:tr>
              <a:tr h="252242">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7</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5</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t>4</a:t>
                      </a: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4671164"/>
                  </a:ext>
                </a:extLst>
              </a:tr>
            </a:tbl>
          </a:graphicData>
        </a:graphic>
      </p:graphicFrame>
      <p:cxnSp>
        <p:nvCxnSpPr>
          <p:cNvPr id="199" name="直接箭头连接符 198">
            <a:extLst>
              <a:ext uri="{FF2B5EF4-FFF2-40B4-BE49-F238E27FC236}">
                <a16:creationId xmlns:a16="http://schemas.microsoft.com/office/drawing/2014/main" id="{94E726ED-A31E-49DE-B66A-662F7C7A85E0}"/>
              </a:ext>
            </a:extLst>
          </p:cNvPr>
          <p:cNvCxnSpPr>
            <a:cxnSpLocks/>
            <a:stCxn id="128" idx="2"/>
            <a:endCxn id="197" idx="0"/>
          </p:cNvCxnSpPr>
          <p:nvPr/>
        </p:nvCxnSpPr>
        <p:spPr>
          <a:xfrm flipH="1">
            <a:off x="5320747" y="4895283"/>
            <a:ext cx="907948" cy="19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Rectangle 2">
            <a:extLst>
              <a:ext uri="{FF2B5EF4-FFF2-40B4-BE49-F238E27FC236}">
                <a16:creationId xmlns:a16="http://schemas.microsoft.com/office/drawing/2014/main" id="{2AA925DF-1B5B-48CB-A19D-EB7966B8B166}"/>
              </a:ext>
            </a:extLst>
          </p:cNvPr>
          <p:cNvSpPr txBox="1">
            <a:spLocks noChangeArrowheads="1"/>
          </p:cNvSpPr>
          <p:nvPr/>
        </p:nvSpPr>
        <p:spPr>
          <a:xfrm>
            <a:off x="669924" y="1025168"/>
            <a:ext cx="2796758" cy="538415"/>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zh-CN" altLang="en-US" sz="1800" dirty="0">
                <a:effectLst>
                  <a:outerShdw blurRad="38100" dist="38100" dir="2700000" algn="tl">
                    <a:srgbClr val="000000">
                      <a:alpha val="43137"/>
                    </a:srgbClr>
                  </a:outerShdw>
                </a:effectLst>
                <a:latin typeface="Times New Roman" panose="02020603050405020304" pitchFamily="18" charset="0"/>
              </a:rPr>
              <a:t>深度优先搜索的特点</a:t>
            </a:r>
          </a:p>
        </p:txBody>
      </p:sp>
      <p:sp>
        <p:nvSpPr>
          <p:cNvPr id="202" name="矩形 201">
            <a:extLst>
              <a:ext uri="{FF2B5EF4-FFF2-40B4-BE49-F238E27FC236}">
                <a16:creationId xmlns:a16="http://schemas.microsoft.com/office/drawing/2014/main" id="{7061CCCE-19D0-48E3-9F9E-128256744D35}"/>
              </a:ext>
            </a:extLst>
          </p:cNvPr>
          <p:cNvSpPr/>
          <p:nvPr/>
        </p:nvSpPr>
        <p:spPr>
          <a:xfrm>
            <a:off x="768698" y="1736663"/>
            <a:ext cx="3807644" cy="1526187"/>
          </a:xfrm>
          <a:prstGeom prst="rect">
            <a:avLst/>
          </a:prstGeom>
        </p:spPr>
        <p:txBody>
          <a:bodyPr wrap="square">
            <a:spAutoFit/>
          </a:bodyPr>
          <a:lstStyle/>
          <a:p>
            <a:pPr marL="342900" indent="-342900">
              <a:lnSpc>
                <a:spcPct val="150000"/>
              </a:lnSpc>
              <a:buFont typeface="+mj-lt"/>
              <a:buAutoNum type="arabicPeriod"/>
            </a:pPr>
            <a:r>
              <a:rPr lang="zh-CN" altLang="en-US" sz="1600" dirty="0">
                <a:latin typeface="+mn-ea"/>
              </a:rPr>
              <a:t>一般不能保证找到最优解。</a:t>
            </a:r>
            <a:endParaRPr lang="en-US" altLang="zh-CN" sz="1600" dirty="0">
              <a:latin typeface="+mn-ea"/>
            </a:endParaRPr>
          </a:p>
          <a:p>
            <a:pPr marL="342900" indent="-342900">
              <a:lnSpc>
                <a:spcPct val="150000"/>
              </a:lnSpc>
              <a:buFont typeface="+mj-lt"/>
              <a:buAutoNum type="arabicPeriod"/>
            </a:pPr>
            <a:r>
              <a:rPr lang="zh-CN" altLang="en-US" sz="1600" dirty="0">
                <a:latin typeface="+mn-ea"/>
              </a:rPr>
              <a:t>当深度限制不合理时可能找不到解，可将算法改为可变深度限制。</a:t>
            </a:r>
            <a:endParaRPr lang="en-US" altLang="zh-CN" sz="1600" dirty="0">
              <a:latin typeface="+mn-ea"/>
            </a:endParaRPr>
          </a:p>
          <a:p>
            <a:pPr marL="342900" indent="-342900">
              <a:lnSpc>
                <a:spcPct val="150000"/>
              </a:lnSpc>
              <a:buFont typeface="+mj-lt"/>
              <a:buAutoNum type="arabicPeriod"/>
            </a:pPr>
            <a:r>
              <a:rPr lang="zh-CN" altLang="en-US" sz="1600" dirty="0">
                <a:latin typeface="+mn-ea"/>
              </a:rPr>
              <a:t>最坏情况时，搜索空间同于穷举。</a:t>
            </a:r>
          </a:p>
        </p:txBody>
      </p:sp>
      <p:sp>
        <p:nvSpPr>
          <p:cNvPr id="37" name="文本框 36">
            <a:extLst>
              <a:ext uri="{FF2B5EF4-FFF2-40B4-BE49-F238E27FC236}">
                <a16:creationId xmlns:a16="http://schemas.microsoft.com/office/drawing/2014/main" id="{191DE57A-77C5-47CF-9271-E4C88912576E}"/>
              </a:ext>
            </a:extLst>
          </p:cNvPr>
          <p:cNvSpPr txBox="1"/>
          <p:nvPr/>
        </p:nvSpPr>
        <p:spPr>
          <a:xfrm>
            <a:off x="7793965" y="1525565"/>
            <a:ext cx="354628" cy="230832"/>
          </a:xfrm>
          <a:prstGeom prst="rect">
            <a:avLst/>
          </a:prstGeom>
          <a:noFill/>
        </p:spPr>
        <p:txBody>
          <a:bodyPr wrap="square" rtlCol="0">
            <a:spAutoFit/>
          </a:bodyPr>
          <a:lstStyle/>
          <a:p>
            <a:r>
              <a:rPr lang="en-US" altLang="zh-CN" sz="900" dirty="0"/>
              <a:t>S</a:t>
            </a:r>
            <a:r>
              <a:rPr lang="en-US" altLang="zh-CN" sz="900" baseline="-25000" dirty="0"/>
              <a:t>0</a:t>
            </a:r>
            <a:endParaRPr lang="zh-CN" altLang="en-US" sz="900" dirty="0"/>
          </a:p>
        </p:txBody>
      </p:sp>
    </p:spTree>
    <p:extLst>
      <p:ext uri="{BB962C8B-B14F-4D97-AF65-F5344CB8AC3E}">
        <p14:creationId xmlns:p14="http://schemas.microsoft.com/office/powerpoint/2010/main" val="329283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A3377-6C7F-451F-BCE8-2B2F34CF8FAA}"/>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搜索的含义</a:t>
            </a:r>
            <a:endParaRPr lang="zh-CN" altLang="en-US" i="1" dirty="0"/>
          </a:p>
        </p:txBody>
      </p:sp>
      <p:sp>
        <p:nvSpPr>
          <p:cNvPr id="4" name="灯片编号占位符 3">
            <a:extLst>
              <a:ext uri="{FF2B5EF4-FFF2-40B4-BE49-F238E27FC236}">
                <a16:creationId xmlns:a16="http://schemas.microsoft.com/office/drawing/2014/main" id="{E6F31A38-E362-47EB-9342-A94C4D05F066}"/>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矩形 4">
            <a:extLst>
              <a:ext uri="{FF2B5EF4-FFF2-40B4-BE49-F238E27FC236}">
                <a16:creationId xmlns:a16="http://schemas.microsoft.com/office/drawing/2014/main" id="{A2B947CE-11A5-461B-9821-C6B0853AC176}"/>
              </a:ext>
            </a:extLst>
          </p:cNvPr>
          <p:cNvSpPr/>
          <p:nvPr/>
        </p:nvSpPr>
        <p:spPr>
          <a:xfrm>
            <a:off x="838199" y="1543486"/>
            <a:ext cx="10514012" cy="2089931"/>
          </a:xfrm>
          <a:prstGeom prst="rect">
            <a:avLst/>
          </a:prstGeom>
        </p:spPr>
        <p:txBody>
          <a:bodyPr wrap="square">
            <a:spAutoFit/>
          </a:bodyPr>
          <a:lstStyle/>
          <a:p>
            <a:pPr>
              <a:lnSpc>
                <a:spcPct val="150000"/>
              </a:lnSpc>
              <a:spcBef>
                <a:spcPct val="20000"/>
              </a:spcBef>
              <a:buClr>
                <a:schemeClr val="folHlink"/>
              </a:buClr>
              <a:buSzPct val="50000"/>
            </a:pPr>
            <a:r>
              <a:rPr kumimoji="1" lang="zh-CN" altLang="en-US" sz="1600" dirty="0">
                <a:effectLst>
                  <a:outerShdw blurRad="38100" dist="38100" dir="2700000" algn="tl">
                    <a:srgbClr val="000000">
                      <a:alpha val="43137"/>
                    </a:srgbClr>
                  </a:outerShdw>
                </a:effectLst>
                <a:latin typeface="Times New Roman" panose="02020603050405020304" pitchFamily="18" charset="0"/>
              </a:rPr>
              <a:t>       根据问题的实际情况，按照一定的策略或规则，从知识库中寻找可利用的知识，从而构造一条使问题获得解决的推理路线的过程。</a:t>
            </a:r>
            <a:endParaRPr kumimoji="1" lang="en-US" altLang="zh-CN" sz="1600" dirty="0">
              <a:effectLst>
                <a:outerShdw blurRad="38100" dist="38100" dir="2700000" algn="tl">
                  <a:srgbClr val="000000">
                    <a:alpha val="43137"/>
                  </a:srgbClr>
                </a:outerShdw>
              </a:effectLst>
              <a:latin typeface="Times New Roman" panose="02020603050405020304" pitchFamily="18" charset="0"/>
            </a:endParaRPr>
          </a:p>
          <a:p>
            <a:pPr>
              <a:lnSpc>
                <a:spcPct val="150000"/>
              </a:lnSpc>
              <a:spcBef>
                <a:spcPct val="20000"/>
              </a:spcBef>
              <a:buClr>
                <a:schemeClr val="folHlink"/>
              </a:buClr>
              <a:buSzPct val="50000"/>
            </a:pPr>
            <a:r>
              <a:rPr kumimoji="1" lang="en-US" altLang="zh-CN" sz="1600" dirty="0">
                <a:effectLst>
                  <a:outerShdw blurRad="38100" dist="38100" dir="2700000" algn="tl">
                    <a:srgbClr val="000000">
                      <a:alpha val="43137"/>
                    </a:srgbClr>
                  </a:outerShdw>
                </a:effectLst>
                <a:latin typeface="Times New Roman" panose="02020603050405020304" pitchFamily="18" charset="0"/>
              </a:rPr>
              <a:t>        </a:t>
            </a:r>
            <a:r>
              <a:rPr kumimoji="1" lang="zh-CN" altLang="en-US" sz="1600" dirty="0">
                <a:effectLst>
                  <a:outerShdw blurRad="38100" dist="38100" dir="2700000" algn="tl">
                    <a:srgbClr val="000000">
                      <a:alpha val="43137"/>
                    </a:srgbClr>
                  </a:outerShdw>
                </a:effectLst>
                <a:latin typeface="Times New Roman" panose="02020603050405020304" pitchFamily="18" charset="0"/>
              </a:rPr>
              <a:t>搜索包含两层含义：</a:t>
            </a:r>
            <a:endParaRPr kumimoji="1" lang="en-US" altLang="zh-CN" sz="1600" dirty="0">
              <a:effectLst>
                <a:outerShdw blurRad="38100" dist="38100" dir="2700000" algn="tl">
                  <a:srgbClr val="000000">
                    <a:alpha val="43137"/>
                  </a:srgbClr>
                </a:outerShdw>
              </a:effectLst>
              <a:latin typeface="Times New Roman" panose="02020603050405020304" pitchFamily="18" charset="0"/>
            </a:endParaRPr>
          </a:p>
          <a:p>
            <a:pPr lvl="1">
              <a:lnSpc>
                <a:spcPct val="150000"/>
              </a:lnSpc>
              <a:spcBef>
                <a:spcPct val="20000"/>
              </a:spcBef>
              <a:buClr>
                <a:schemeClr val="folHlink"/>
              </a:buClr>
              <a:buSzPct val="50000"/>
            </a:pPr>
            <a:r>
              <a:rPr kumimoji="1" lang="zh-CN" altLang="en-US" sz="1600" dirty="0">
                <a:effectLst>
                  <a:outerShdw blurRad="38100" dist="38100" dir="2700000" algn="tl">
                    <a:srgbClr val="000000">
                      <a:alpha val="43137"/>
                    </a:srgbClr>
                  </a:outerShdw>
                </a:effectLst>
                <a:latin typeface="Times New Roman" panose="02020603050405020304" pitchFamily="18" charset="0"/>
              </a:rPr>
              <a:t>一、找到从初始事实到问题最终答案的一条推理路线。</a:t>
            </a:r>
            <a:endParaRPr kumimoji="1" lang="en-US" altLang="zh-CN" sz="1600" dirty="0">
              <a:effectLst>
                <a:outerShdw blurRad="38100" dist="38100" dir="2700000" algn="tl">
                  <a:srgbClr val="000000">
                    <a:alpha val="43137"/>
                  </a:srgbClr>
                </a:outerShdw>
              </a:effectLst>
              <a:latin typeface="Times New Roman" panose="02020603050405020304" pitchFamily="18" charset="0"/>
            </a:endParaRPr>
          </a:p>
          <a:p>
            <a:pPr lvl="1">
              <a:lnSpc>
                <a:spcPct val="150000"/>
              </a:lnSpc>
              <a:spcBef>
                <a:spcPct val="20000"/>
              </a:spcBef>
              <a:buClr>
                <a:schemeClr val="folHlink"/>
              </a:buClr>
              <a:buSzPct val="50000"/>
            </a:pPr>
            <a:r>
              <a:rPr kumimoji="1" lang="zh-CN" altLang="en-US" sz="1600" dirty="0">
                <a:effectLst>
                  <a:outerShdw blurRad="38100" dist="38100" dir="2700000" algn="tl">
                    <a:srgbClr val="000000">
                      <a:alpha val="43137"/>
                    </a:srgbClr>
                  </a:outerShdw>
                </a:effectLst>
                <a:latin typeface="Times New Roman" panose="02020603050405020304" pitchFamily="18" charset="0"/>
              </a:rPr>
              <a:t>二、找到这条路线是时间和空间复杂度最小的求解路线。</a:t>
            </a:r>
            <a:endParaRPr kumimoji="1" lang="en-US" altLang="zh-CN" sz="1600" dirty="0">
              <a:effectLst>
                <a:outerShdw blurRad="38100" dist="38100" dir="2700000" algn="tl">
                  <a:srgbClr val="000000">
                    <a:alpha val="43137"/>
                  </a:srgbClr>
                </a:outerShdw>
              </a:effectLst>
              <a:latin typeface="Times New Roman" panose="02020603050405020304" pitchFamily="18" charset="0"/>
            </a:endParaRPr>
          </a:p>
        </p:txBody>
      </p:sp>
      <p:sp>
        <p:nvSpPr>
          <p:cNvPr id="6" name="Rectangle 4">
            <a:extLst>
              <a:ext uri="{FF2B5EF4-FFF2-40B4-BE49-F238E27FC236}">
                <a16:creationId xmlns:a16="http://schemas.microsoft.com/office/drawing/2014/main" id="{1C08AF46-FFB6-4CAA-B10A-2D7EB890014A}"/>
              </a:ext>
            </a:extLst>
          </p:cNvPr>
          <p:cNvSpPr>
            <a:spLocks noRot="1" noChangeArrowheads="1"/>
          </p:cNvSpPr>
          <p:nvPr/>
        </p:nvSpPr>
        <p:spPr bwMode="auto">
          <a:xfrm>
            <a:off x="-1267556" y="2313356"/>
            <a:ext cx="117330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endParaRPr kumimoji="1" lang="zh-CN" altLang="en-US" b="1" dirty="0">
              <a:solidFill>
                <a:srgbClr val="FF0000"/>
              </a:solidFill>
              <a:latin typeface="Times New Roman" panose="02020603050405020304" pitchFamily="18" charset="0"/>
            </a:endParaRPr>
          </a:p>
        </p:txBody>
      </p:sp>
      <p:sp>
        <p:nvSpPr>
          <p:cNvPr id="11" name="矩形 10">
            <a:extLst>
              <a:ext uri="{FF2B5EF4-FFF2-40B4-BE49-F238E27FC236}">
                <a16:creationId xmlns:a16="http://schemas.microsoft.com/office/drawing/2014/main" id="{A9FEEB57-1C60-4988-A73E-966D5BEB6AE4}"/>
              </a:ext>
            </a:extLst>
          </p:cNvPr>
          <p:cNvSpPr/>
          <p:nvPr/>
        </p:nvSpPr>
        <p:spPr>
          <a:xfrm>
            <a:off x="641071" y="1148838"/>
            <a:ext cx="1915909" cy="369332"/>
          </a:xfrm>
          <a:prstGeom prst="rect">
            <a:avLst/>
          </a:prstGeom>
        </p:spPr>
        <p:txBody>
          <a:bodyPr wrap="none">
            <a:spAutoFit/>
          </a:bodyPr>
          <a:lstStyle/>
          <a:p>
            <a:pPr marL="342900" indent="-342900" algn="ctr">
              <a:buFont typeface="Arial" panose="020B0604020202020204" pitchFamily="34" charset="0"/>
              <a:buChar char="•"/>
            </a:pPr>
            <a:r>
              <a:rPr lang="zh-CN" altLang="en-US" b="1" dirty="0">
                <a:solidFill>
                  <a:srgbClr val="7E0000"/>
                </a:solidFill>
                <a:effectLst>
                  <a:outerShdw blurRad="38100" dist="38100" dir="2700000" algn="tl">
                    <a:srgbClr val="000000">
                      <a:alpha val="43137"/>
                    </a:srgbClr>
                  </a:outerShdw>
                </a:effectLst>
                <a:latin typeface="+mj-lt"/>
                <a:ea typeface="+mj-ea"/>
                <a:cs typeface="+mj-cs"/>
              </a:rPr>
              <a:t>什么是搜索？</a:t>
            </a:r>
          </a:p>
        </p:txBody>
      </p:sp>
      <p:graphicFrame>
        <p:nvGraphicFramePr>
          <p:cNvPr id="7" name="图示 6">
            <a:extLst>
              <a:ext uri="{FF2B5EF4-FFF2-40B4-BE49-F238E27FC236}">
                <a16:creationId xmlns:a16="http://schemas.microsoft.com/office/drawing/2014/main" id="{DF5D3378-25EC-462E-A317-3FEBD696BBC3}"/>
              </a:ext>
            </a:extLst>
          </p:cNvPr>
          <p:cNvGraphicFramePr/>
          <p:nvPr>
            <p:extLst>
              <p:ext uri="{D42A27DB-BD31-4B8C-83A1-F6EECF244321}">
                <p14:modId xmlns:p14="http://schemas.microsoft.com/office/powerpoint/2010/main" val="2217508501"/>
              </p:ext>
            </p:extLst>
          </p:nvPr>
        </p:nvGraphicFramePr>
        <p:xfrm>
          <a:off x="1424854" y="3720315"/>
          <a:ext cx="8866506" cy="245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392946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盲目搜索（深度优先）</a:t>
            </a:r>
            <a:endParaRPr lang="zh-CN" altLang="en-US" i="1" dirty="0"/>
          </a:p>
        </p:txBody>
      </p:sp>
      <p:sp>
        <p:nvSpPr>
          <p:cNvPr id="3" name="Rectangle 2">
            <a:extLst>
              <a:ext uri="{FF2B5EF4-FFF2-40B4-BE49-F238E27FC236}">
                <a16:creationId xmlns:a16="http://schemas.microsoft.com/office/drawing/2014/main" id="{1E392A53-C1A8-47C6-A073-2829B51EC9B2}"/>
              </a:ext>
            </a:extLst>
          </p:cNvPr>
          <p:cNvSpPr txBox="1">
            <a:spLocks noChangeArrowheads="1"/>
          </p:cNvSpPr>
          <p:nvPr/>
        </p:nvSpPr>
        <p:spPr>
          <a:xfrm>
            <a:off x="669925" y="904876"/>
            <a:ext cx="2715532" cy="662668"/>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nSpc>
                <a:spcPct val="150000"/>
              </a:lnSpc>
              <a:buFont typeface="+mj-lt"/>
              <a:buAutoNum type="arabicPeriod" startAt="2"/>
            </a:pPr>
            <a:r>
              <a:rPr lang="zh-CN" altLang="en-US" sz="1800" dirty="0">
                <a:effectLst>
                  <a:outerShdw blurRad="38100" dist="38100" dir="2700000" algn="tl">
                    <a:srgbClr val="000000">
                      <a:alpha val="43137"/>
                    </a:srgbClr>
                  </a:outerShdw>
                </a:effectLst>
                <a:latin typeface="+mn-ea"/>
                <a:ea typeface="+mn-ea"/>
                <a:cs typeface="+mn-cs"/>
              </a:rPr>
              <a:t>有限深度优先搜索流程</a:t>
            </a:r>
          </a:p>
        </p:txBody>
      </p:sp>
      <p:sp>
        <p:nvSpPr>
          <p:cNvPr id="5" name="文本框 4">
            <a:extLst>
              <a:ext uri="{FF2B5EF4-FFF2-40B4-BE49-F238E27FC236}">
                <a16:creationId xmlns:a16="http://schemas.microsoft.com/office/drawing/2014/main" id="{51BDD499-549C-4B08-A822-764FFDDB13D3}"/>
              </a:ext>
            </a:extLst>
          </p:cNvPr>
          <p:cNvSpPr txBox="1"/>
          <p:nvPr/>
        </p:nvSpPr>
        <p:spPr>
          <a:xfrm>
            <a:off x="990463" y="1828928"/>
            <a:ext cx="7962900"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改进深度优先搜索，避免太长路径，搜索过程沿着无益路径扩展。</a:t>
            </a:r>
          </a:p>
        </p:txBody>
      </p:sp>
      <p:sp>
        <p:nvSpPr>
          <p:cNvPr id="7" name="文本框 6">
            <a:extLst>
              <a:ext uri="{FF2B5EF4-FFF2-40B4-BE49-F238E27FC236}">
                <a16:creationId xmlns:a16="http://schemas.microsoft.com/office/drawing/2014/main" id="{720B4CCA-A8FB-4C49-93EC-51A1A133FECA}"/>
              </a:ext>
            </a:extLst>
          </p:cNvPr>
          <p:cNvSpPr txBox="1"/>
          <p:nvPr/>
        </p:nvSpPr>
        <p:spPr>
          <a:xfrm>
            <a:off x="1039981" y="2781978"/>
            <a:ext cx="4120088" cy="1156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设置节点扩展的最大深度，即深度界限。如果任何节点达到深度界限，则把它们作为无后继节点处理。</a:t>
            </a:r>
          </a:p>
        </p:txBody>
      </p:sp>
      <p:sp>
        <p:nvSpPr>
          <p:cNvPr id="11" name="椭圆 10">
            <a:extLst>
              <a:ext uri="{FF2B5EF4-FFF2-40B4-BE49-F238E27FC236}">
                <a16:creationId xmlns:a16="http://schemas.microsoft.com/office/drawing/2014/main" id="{DD118274-3C75-42BE-81DC-097A4E44DFF1}"/>
              </a:ext>
            </a:extLst>
          </p:cNvPr>
          <p:cNvSpPr/>
          <p:nvPr/>
        </p:nvSpPr>
        <p:spPr>
          <a:xfrm>
            <a:off x="9842052" y="3367821"/>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0469D286-EE26-4685-BCAB-D2F648F88A74}"/>
              </a:ext>
            </a:extLst>
          </p:cNvPr>
          <p:cNvSpPr/>
          <p:nvPr/>
        </p:nvSpPr>
        <p:spPr>
          <a:xfrm>
            <a:off x="8129676" y="4118769"/>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a:extLst>
              <a:ext uri="{FF2B5EF4-FFF2-40B4-BE49-F238E27FC236}">
                <a16:creationId xmlns:a16="http://schemas.microsoft.com/office/drawing/2014/main" id="{74762FB7-45C3-452A-AFF3-1DE0C38E0F38}"/>
              </a:ext>
            </a:extLst>
          </p:cNvPr>
          <p:cNvSpPr/>
          <p:nvPr/>
        </p:nvSpPr>
        <p:spPr>
          <a:xfrm>
            <a:off x="10403883" y="4111646"/>
            <a:ext cx="468085" cy="468085"/>
          </a:xfrm>
          <a:prstGeom prst="ellipse">
            <a:avLst/>
          </a:prstGeom>
          <a:solidFill>
            <a:srgbClr val="FDF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a:extLst>
              <a:ext uri="{FF2B5EF4-FFF2-40B4-BE49-F238E27FC236}">
                <a16:creationId xmlns:a16="http://schemas.microsoft.com/office/drawing/2014/main" id="{84F49252-3476-4173-93CF-5A04F43B007B}"/>
              </a:ext>
            </a:extLst>
          </p:cNvPr>
          <p:cNvSpPr/>
          <p:nvPr/>
        </p:nvSpPr>
        <p:spPr>
          <a:xfrm>
            <a:off x="8473201" y="4910259"/>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3B30CA3E-CE1A-4846-8822-23E4E3BE732E}"/>
              </a:ext>
            </a:extLst>
          </p:cNvPr>
          <p:cNvSpPr/>
          <p:nvPr/>
        </p:nvSpPr>
        <p:spPr>
          <a:xfrm>
            <a:off x="7610854" y="4928371"/>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a:extLst>
              <a:ext uri="{FF2B5EF4-FFF2-40B4-BE49-F238E27FC236}">
                <a16:creationId xmlns:a16="http://schemas.microsoft.com/office/drawing/2014/main" id="{37FB2B2A-06FA-4CD5-BE0D-76ABE6B64BF2}"/>
              </a:ext>
            </a:extLst>
          </p:cNvPr>
          <p:cNvSpPr/>
          <p:nvPr/>
        </p:nvSpPr>
        <p:spPr>
          <a:xfrm>
            <a:off x="9379232" y="4101403"/>
            <a:ext cx="468085" cy="468085"/>
          </a:xfrm>
          <a:prstGeom prst="ellipse">
            <a:avLst/>
          </a:prstGeom>
          <a:solidFill>
            <a:srgbClr val="FDF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974A4F5A-1314-4E63-AC0B-00700167FECE}"/>
              </a:ext>
            </a:extLst>
          </p:cNvPr>
          <p:cNvCxnSpPr>
            <a:cxnSpLocks/>
            <a:stCxn id="38" idx="4"/>
            <a:endCxn id="12" idx="0"/>
          </p:cNvCxnSpPr>
          <p:nvPr/>
        </p:nvCxnSpPr>
        <p:spPr>
          <a:xfrm>
            <a:off x="7645260" y="3828267"/>
            <a:ext cx="718459" cy="290502"/>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A215AD63-A20C-40B1-AB0A-C9DB876FAF16}"/>
              </a:ext>
            </a:extLst>
          </p:cNvPr>
          <p:cNvCxnSpPr>
            <a:stCxn id="11" idx="4"/>
            <a:endCxn id="13" idx="0"/>
          </p:cNvCxnSpPr>
          <p:nvPr/>
        </p:nvCxnSpPr>
        <p:spPr>
          <a:xfrm>
            <a:off x="10076095" y="3835906"/>
            <a:ext cx="561831" cy="27574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1C71A6E8-6D0E-41D4-A5B9-20DC13EAAE60}"/>
              </a:ext>
            </a:extLst>
          </p:cNvPr>
          <p:cNvCxnSpPr>
            <a:cxnSpLocks/>
            <a:stCxn id="12" idx="4"/>
            <a:endCxn id="15" idx="0"/>
          </p:cNvCxnSpPr>
          <p:nvPr/>
        </p:nvCxnSpPr>
        <p:spPr>
          <a:xfrm flipH="1">
            <a:off x="7844897" y="4586854"/>
            <a:ext cx="518822" cy="341517"/>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6812EACF-BA69-4681-9BB9-68E6E35C544C}"/>
              </a:ext>
            </a:extLst>
          </p:cNvPr>
          <p:cNvCxnSpPr>
            <a:stCxn id="12" idx="4"/>
            <a:endCxn id="14" idx="0"/>
          </p:cNvCxnSpPr>
          <p:nvPr/>
        </p:nvCxnSpPr>
        <p:spPr>
          <a:xfrm>
            <a:off x="8363719" y="4586854"/>
            <a:ext cx="343525" cy="32340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09D12A7A-4A65-4B08-8B77-808BCE66A2A1}"/>
              </a:ext>
            </a:extLst>
          </p:cNvPr>
          <p:cNvCxnSpPr>
            <a:cxnSpLocks/>
            <a:stCxn id="11" idx="4"/>
            <a:endCxn id="16" idx="0"/>
          </p:cNvCxnSpPr>
          <p:nvPr/>
        </p:nvCxnSpPr>
        <p:spPr>
          <a:xfrm flipH="1">
            <a:off x="9613275" y="3835906"/>
            <a:ext cx="462820" cy="265497"/>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C1D07770-8E35-4015-BBB4-71FF4F5F90AA}"/>
              </a:ext>
            </a:extLst>
          </p:cNvPr>
          <p:cNvCxnSpPr>
            <a:cxnSpLocks/>
          </p:cNvCxnSpPr>
          <p:nvPr/>
        </p:nvCxnSpPr>
        <p:spPr>
          <a:xfrm>
            <a:off x="5760843" y="5629383"/>
            <a:ext cx="4643040" cy="0"/>
          </a:xfrm>
          <a:prstGeom prst="line">
            <a:avLst/>
          </a:prstGeom>
          <a:ln w="38100">
            <a:solidFill>
              <a:srgbClr val="F44212"/>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968EDD47-C9C4-421C-AF44-380C1C14A255}"/>
              </a:ext>
            </a:extLst>
          </p:cNvPr>
          <p:cNvSpPr/>
          <p:nvPr/>
        </p:nvSpPr>
        <p:spPr>
          <a:xfrm>
            <a:off x="6580858" y="4175843"/>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a:extLst>
              <a:ext uri="{FF2B5EF4-FFF2-40B4-BE49-F238E27FC236}">
                <a16:creationId xmlns:a16="http://schemas.microsoft.com/office/drawing/2014/main" id="{D45BF50A-6B40-4567-9F16-2962DAC4BF5C}"/>
              </a:ext>
            </a:extLst>
          </p:cNvPr>
          <p:cNvSpPr/>
          <p:nvPr/>
        </p:nvSpPr>
        <p:spPr>
          <a:xfrm>
            <a:off x="6924383" y="4967333"/>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a16="http://schemas.microsoft.com/office/drawing/2014/main" id="{89FA816C-CE86-400A-BD4F-421DCD3F9457}"/>
              </a:ext>
            </a:extLst>
          </p:cNvPr>
          <p:cNvSpPr/>
          <p:nvPr/>
        </p:nvSpPr>
        <p:spPr>
          <a:xfrm>
            <a:off x="6062036" y="4985445"/>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6" name="直接连接符 35">
            <a:extLst>
              <a:ext uri="{FF2B5EF4-FFF2-40B4-BE49-F238E27FC236}">
                <a16:creationId xmlns:a16="http://schemas.microsoft.com/office/drawing/2014/main" id="{315B04CF-1238-4CC2-9391-54D7970D608A}"/>
              </a:ext>
            </a:extLst>
          </p:cNvPr>
          <p:cNvCxnSpPr>
            <a:cxnSpLocks/>
            <a:stCxn id="33" idx="4"/>
            <a:endCxn id="35" idx="0"/>
          </p:cNvCxnSpPr>
          <p:nvPr/>
        </p:nvCxnSpPr>
        <p:spPr>
          <a:xfrm flipH="1">
            <a:off x="6296079" y="4643928"/>
            <a:ext cx="518822" cy="341517"/>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FF01DE0E-5325-44AD-A2E4-3BD254F025F9}"/>
              </a:ext>
            </a:extLst>
          </p:cNvPr>
          <p:cNvCxnSpPr>
            <a:stCxn id="33" idx="4"/>
            <a:endCxn id="34" idx="0"/>
          </p:cNvCxnSpPr>
          <p:nvPr/>
        </p:nvCxnSpPr>
        <p:spPr>
          <a:xfrm>
            <a:off x="6814901" y="4643928"/>
            <a:ext cx="343525" cy="32340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9264449F-940C-4633-BC51-984072DB9185}"/>
              </a:ext>
            </a:extLst>
          </p:cNvPr>
          <p:cNvSpPr/>
          <p:nvPr/>
        </p:nvSpPr>
        <p:spPr>
          <a:xfrm>
            <a:off x="7411217" y="3360182"/>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6CEF1AA6-B2FD-40E9-9E5F-F6A88C504641}"/>
              </a:ext>
            </a:extLst>
          </p:cNvPr>
          <p:cNvCxnSpPr>
            <a:cxnSpLocks/>
            <a:stCxn id="38" idx="4"/>
            <a:endCxn id="33" idx="7"/>
          </p:cNvCxnSpPr>
          <p:nvPr/>
        </p:nvCxnSpPr>
        <p:spPr>
          <a:xfrm flipH="1">
            <a:off x="6980394" y="3828267"/>
            <a:ext cx="664866" cy="41612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28399C33-4D21-4E73-B02B-70998FB18BB1}"/>
              </a:ext>
            </a:extLst>
          </p:cNvPr>
          <p:cNvSpPr/>
          <p:nvPr/>
        </p:nvSpPr>
        <p:spPr>
          <a:xfrm>
            <a:off x="8579617" y="2483882"/>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5" name="直接箭头连接符 44">
            <a:extLst>
              <a:ext uri="{FF2B5EF4-FFF2-40B4-BE49-F238E27FC236}">
                <a16:creationId xmlns:a16="http://schemas.microsoft.com/office/drawing/2014/main" id="{CBC0F7C6-5297-4089-9874-0E2B576FFC6D}"/>
              </a:ext>
            </a:extLst>
          </p:cNvPr>
          <p:cNvCxnSpPr>
            <a:stCxn id="43" idx="4"/>
            <a:endCxn id="38" idx="7"/>
          </p:cNvCxnSpPr>
          <p:nvPr/>
        </p:nvCxnSpPr>
        <p:spPr>
          <a:xfrm flipH="1">
            <a:off x="7810753" y="2951967"/>
            <a:ext cx="1002907" cy="476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9AB117D1-BC17-4AAD-9AEB-C8A468E7A690}"/>
              </a:ext>
            </a:extLst>
          </p:cNvPr>
          <p:cNvCxnSpPr>
            <a:stCxn id="43" idx="4"/>
            <a:endCxn id="11" idx="1"/>
          </p:cNvCxnSpPr>
          <p:nvPr/>
        </p:nvCxnSpPr>
        <p:spPr>
          <a:xfrm>
            <a:off x="8813660" y="2951967"/>
            <a:ext cx="1096941" cy="48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A1428ED8-5026-49BF-A9EE-C4BD4DE2E287}"/>
              </a:ext>
            </a:extLst>
          </p:cNvPr>
          <p:cNvCxnSpPr>
            <a:cxnSpLocks/>
          </p:cNvCxnSpPr>
          <p:nvPr/>
        </p:nvCxnSpPr>
        <p:spPr>
          <a:xfrm rot="10800000">
            <a:off x="6413501" y="5668346"/>
            <a:ext cx="635445" cy="376997"/>
          </a:xfrm>
          <a:prstGeom prst="curvedConnector3">
            <a:avLst>
              <a:gd name="adj1" fmla="val 50000"/>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sp>
        <p:nvSpPr>
          <p:cNvPr id="76" name="任意多边形: 形状 75">
            <a:extLst>
              <a:ext uri="{FF2B5EF4-FFF2-40B4-BE49-F238E27FC236}">
                <a16:creationId xmlns:a16="http://schemas.microsoft.com/office/drawing/2014/main" id="{2E543F1B-D488-4806-ACD1-3010B226FF19}"/>
              </a:ext>
            </a:extLst>
          </p:cNvPr>
          <p:cNvSpPr/>
          <p:nvPr/>
        </p:nvSpPr>
        <p:spPr>
          <a:xfrm rot="1321477">
            <a:off x="7879302" y="5721541"/>
            <a:ext cx="271073" cy="203615"/>
          </a:xfrm>
          <a:custGeom>
            <a:avLst/>
            <a:gdLst>
              <a:gd name="connsiteX0" fmla="*/ 37353 w 486403"/>
              <a:gd name="connsiteY0" fmla="*/ 0 h 495300"/>
              <a:gd name="connsiteX1" fmla="*/ 126253 w 486403"/>
              <a:gd name="connsiteY1" fmla="*/ 38100 h 495300"/>
              <a:gd name="connsiteX2" fmla="*/ 240553 w 486403"/>
              <a:gd name="connsiteY2" fmla="*/ 76200 h 495300"/>
              <a:gd name="connsiteX3" fmla="*/ 380253 w 486403"/>
              <a:gd name="connsiteY3" fmla="*/ 127000 h 495300"/>
              <a:gd name="connsiteX4" fmla="*/ 443753 w 486403"/>
              <a:gd name="connsiteY4" fmla="*/ 139700 h 495300"/>
              <a:gd name="connsiteX5" fmla="*/ 443753 w 486403"/>
              <a:gd name="connsiteY5" fmla="*/ 190500 h 495300"/>
              <a:gd name="connsiteX6" fmla="*/ 50053 w 486403"/>
              <a:gd name="connsiteY6" fmla="*/ 203200 h 495300"/>
              <a:gd name="connsiteX7" fmla="*/ 50053 w 486403"/>
              <a:gd name="connsiteY7" fmla="*/ 317500 h 495300"/>
              <a:gd name="connsiteX8" fmla="*/ 126253 w 486403"/>
              <a:gd name="connsiteY8" fmla="*/ 330200 h 495300"/>
              <a:gd name="connsiteX9" fmla="*/ 227853 w 486403"/>
              <a:gd name="connsiteY9" fmla="*/ 355600 h 495300"/>
              <a:gd name="connsiteX10" fmla="*/ 304053 w 486403"/>
              <a:gd name="connsiteY10" fmla="*/ 381000 h 495300"/>
              <a:gd name="connsiteX11" fmla="*/ 380253 w 486403"/>
              <a:gd name="connsiteY11" fmla="*/ 406400 h 495300"/>
              <a:gd name="connsiteX12" fmla="*/ 443753 w 486403"/>
              <a:gd name="connsiteY12" fmla="*/ 444500 h 495300"/>
              <a:gd name="connsiteX13" fmla="*/ 469153 w 486403"/>
              <a:gd name="connsiteY1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403" h="495300">
                <a:moveTo>
                  <a:pt x="37353" y="0"/>
                </a:moveTo>
                <a:cubicBezTo>
                  <a:pt x="66986" y="12700"/>
                  <a:pt x="96066" y="26780"/>
                  <a:pt x="126253" y="38100"/>
                </a:cubicBezTo>
                <a:cubicBezTo>
                  <a:pt x="163857" y="52201"/>
                  <a:pt x="203265" y="61285"/>
                  <a:pt x="240553" y="76200"/>
                </a:cubicBezTo>
                <a:cubicBezTo>
                  <a:pt x="289247" y="95678"/>
                  <a:pt x="329010" y="113025"/>
                  <a:pt x="380253" y="127000"/>
                </a:cubicBezTo>
                <a:cubicBezTo>
                  <a:pt x="401078" y="132680"/>
                  <a:pt x="422586" y="135467"/>
                  <a:pt x="443753" y="139700"/>
                </a:cubicBezTo>
                <a:cubicBezTo>
                  <a:pt x="455628" y="147617"/>
                  <a:pt x="533478" y="182583"/>
                  <a:pt x="443753" y="190500"/>
                </a:cubicBezTo>
                <a:cubicBezTo>
                  <a:pt x="312960" y="202041"/>
                  <a:pt x="181286" y="198967"/>
                  <a:pt x="50053" y="203200"/>
                </a:cubicBezTo>
                <a:cubicBezTo>
                  <a:pt x="4520" y="233555"/>
                  <a:pt x="-35021" y="241878"/>
                  <a:pt x="50053" y="317500"/>
                </a:cubicBezTo>
                <a:cubicBezTo>
                  <a:pt x="69299" y="334608"/>
                  <a:pt x="101074" y="324805"/>
                  <a:pt x="126253" y="330200"/>
                </a:cubicBezTo>
                <a:cubicBezTo>
                  <a:pt x="160387" y="337514"/>
                  <a:pt x="194287" y="346010"/>
                  <a:pt x="227853" y="355600"/>
                </a:cubicBezTo>
                <a:cubicBezTo>
                  <a:pt x="253597" y="362955"/>
                  <a:pt x="278653" y="372533"/>
                  <a:pt x="304053" y="381000"/>
                </a:cubicBezTo>
                <a:cubicBezTo>
                  <a:pt x="329453" y="389467"/>
                  <a:pt x="357295" y="392625"/>
                  <a:pt x="380253" y="406400"/>
                </a:cubicBezTo>
                <a:lnTo>
                  <a:pt x="443753" y="444500"/>
                </a:lnTo>
                <a:lnTo>
                  <a:pt x="469153" y="495300"/>
                </a:lnTo>
              </a:path>
            </a:pathLst>
          </a:custGeom>
          <a:no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a:extLst>
              <a:ext uri="{FF2B5EF4-FFF2-40B4-BE49-F238E27FC236}">
                <a16:creationId xmlns:a16="http://schemas.microsoft.com/office/drawing/2014/main" id="{83CD2128-6154-437F-9B4A-113CE9546F4C}"/>
              </a:ext>
            </a:extLst>
          </p:cNvPr>
          <p:cNvSpPr/>
          <p:nvPr/>
        </p:nvSpPr>
        <p:spPr>
          <a:xfrm rot="899326">
            <a:off x="7278168" y="5693552"/>
            <a:ext cx="189431" cy="288147"/>
          </a:xfrm>
          <a:custGeom>
            <a:avLst/>
            <a:gdLst>
              <a:gd name="connsiteX0" fmla="*/ 37353 w 486403"/>
              <a:gd name="connsiteY0" fmla="*/ 0 h 495300"/>
              <a:gd name="connsiteX1" fmla="*/ 126253 w 486403"/>
              <a:gd name="connsiteY1" fmla="*/ 38100 h 495300"/>
              <a:gd name="connsiteX2" fmla="*/ 240553 w 486403"/>
              <a:gd name="connsiteY2" fmla="*/ 76200 h 495300"/>
              <a:gd name="connsiteX3" fmla="*/ 380253 w 486403"/>
              <a:gd name="connsiteY3" fmla="*/ 127000 h 495300"/>
              <a:gd name="connsiteX4" fmla="*/ 443753 w 486403"/>
              <a:gd name="connsiteY4" fmla="*/ 139700 h 495300"/>
              <a:gd name="connsiteX5" fmla="*/ 443753 w 486403"/>
              <a:gd name="connsiteY5" fmla="*/ 190500 h 495300"/>
              <a:gd name="connsiteX6" fmla="*/ 50053 w 486403"/>
              <a:gd name="connsiteY6" fmla="*/ 203200 h 495300"/>
              <a:gd name="connsiteX7" fmla="*/ 50053 w 486403"/>
              <a:gd name="connsiteY7" fmla="*/ 317500 h 495300"/>
              <a:gd name="connsiteX8" fmla="*/ 126253 w 486403"/>
              <a:gd name="connsiteY8" fmla="*/ 330200 h 495300"/>
              <a:gd name="connsiteX9" fmla="*/ 227853 w 486403"/>
              <a:gd name="connsiteY9" fmla="*/ 355600 h 495300"/>
              <a:gd name="connsiteX10" fmla="*/ 304053 w 486403"/>
              <a:gd name="connsiteY10" fmla="*/ 381000 h 495300"/>
              <a:gd name="connsiteX11" fmla="*/ 380253 w 486403"/>
              <a:gd name="connsiteY11" fmla="*/ 406400 h 495300"/>
              <a:gd name="connsiteX12" fmla="*/ 443753 w 486403"/>
              <a:gd name="connsiteY12" fmla="*/ 444500 h 495300"/>
              <a:gd name="connsiteX13" fmla="*/ 469153 w 486403"/>
              <a:gd name="connsiteY1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403" h="495300">
                <a:moveTo>
                  <a:pt x="37353" y="0"/>
                </a:moveTo>
                <a:cubicBezTo>
                  <a:pt x="66986" y="12700"/>
                  <a:pt x="96066" y="26780"/>
                  <a:pt x="126253" y="38100"/>
                </a:cubicBezTo>
                <a:cubicBezTo>
                  <a:pt x="163857" y="52201"/>
                  <a:pt x="203265" y="61285"/>
                  <a:pt x="240553" y="76200"/>
                </a:cubicBezTo>
                <a:cubicBezTo>
                  <a:pt x="289247" y="95678"/>
                  <a:pt x="329010" y="113025"/>
                  <a:pt x="380253" y="127000"/>
                </a:cubicBezTo>
                <a:cubicBezTo>
                  <a:pt x="401078" y="132680"/>
                  <a:pt x="422586" y="135467"/>
                  <a:pt x="443753" y="139700"/>
                </a:cubicBezTo>
                <a:cubicBezTo>
                  <a:pt x="455628" y="147617"/>
                  <a:pt x="533478" y="182583"/>
                  <a:pt x="443753" y="190500"/>
                </a:cubicBezTo>
                <a:cubicBezTo>
                  <a:pt x="312960" y="202041"/>
                  <a:pt x="181286" y="198967"/>
                  <a:pt x="50053" y="203200"/>
                </a:cubicBezTo>
                <a:cubicBezTo>
                  <a:pt x="4520" y="233555"/>
                  <a:pt x="-35021" y="241878"/>
                  <a:pt x="50053" y="317500"/>
                </a:cubicBezTo>
                <a:cubicBezTo>
                  <a:pt x="69299" y="334608"/>
                  <a:pt x="101074" y="324805"/>
                  <a:pt x="126253" y="330200"/>
                </a:cubicBezTo>
                <a:cubicBezTo>
                  <a:pt x="160387" y="337514"/>
                  <a:pt x="194287" y="346010"/>
                  <a:pt x="227853" y="355600"/>
                </a:cubicBezTo>
                <a:cubicBezTo>
                  <a:pt x="253597" y="362955"/>
                  <a:pt x="278653" y="372533"/>
                  <a:pt x="304053" y="381000"/>
                </a:cubicBezTo>
                <a:cubicBezTo>
                  <a:pt x="329453" y="389467"/>
                  <a:pt x="357295" y="392625"/>
                  <a:pt x="380253" y="406400"/>
                </a:cubicBezTo>
                <a:lnTo>
                  <a:pt x="443753" y="444500"/>
                </a:lnTo>
                <a:lnTo>
                  <a:pt x="469153" y="495300"/>
                </a:lnTo>
              </a:path>
            </a:pathLst>
          </a:custGeom>
          <a:no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a:extLst>
              <a:ext uri="{FF2B5EF4-FFF2-40B4-BE49-F238E27FC236}">
                <a16:creationId xmlns:a16="http://schemas.microsoft.com/office/drawing/2014/main" id="{219A2187-9983-40F1-B741-A0407546EF2D}"/>
              </a:ext>
            </a:extLst>
          </p:cNvPr>
          <p:cNvSpPr/>
          <p:nvPr/>
        </p:nvSpPr>
        <p:spPr>
          <a:xfrm rot="1321477">
            <a:off x="8654002" y="5708841"/>
            <a:ext cx="271073" cy="203615"/>
          </a:xfrm>
          <a:custGeom>
            <a:avLst/>
            <a:gdLst>
              <a:gd name="connsiteX0" fmla="*/ 37353 w 486403"/>
              <a:gd name="connsiteY0" fmla="*/ 0 h 495300"/>
              <a:gd name="connsiteX1" fmla="*/ 126253 w 486403"/>
              <a:gd name="connsiteY1" fmla="*/ 38100 h 495300"/>
              <a:gd name="connsiteX2" fmla="*/ 240553 w 486403"/>
              <a:gd name="connsiteY2" fmla="*/ 76200 h 495300"/>
              <a:gd name="connsiteX3" fmla="*/ 380253 w 486403"/>
              <a:gd name="connsiteY3" fmla="*/ 127000 h 495300"/>
              <a:gd name="connsiteX4" fmla="*/ 443753 w 486403"/>
              <a:gd name="connsiteY4" fmla="*/ 139700 h 495300"/>
              <a:gd name="connsiteX5" fmla="*/ 443753 w 486403"/>
              <a:gd name="connsiteY5" fmla="*/ 190500 h 495300"/>
              <a:gd name="connsiteX6" fmla="*/ 50053 w 486403"/>
              <a:gd name="connsiteY6" fmla="*/ 203200 h 495300"/>
              <a:gd name="connsiteX7" fmla="*/ 50053 w 486403"/>
              <a:gd name="connsiteY7" fmla="*/ 317500 h 495300"/>
              <a:gd name="connsiteX8" fmla="*/ 126253 w 486403"/>
              <a:gd name="connsiteY8" fmla="*/ 330200 h 495300"/>
              <a:gd name="connsiteX9" fmla="*/ 227853 w 486403"/>
              <a:gd name="connsiteY9" fmla="*/ 355600 h 495300"/>
              <a:gd name="connsiteX10" fmla="*/ 304053 w 486403"/>
              <a:gd name="connsiteY10" fmla="*/ 381000 h 495300"/>
              <a:gd name="connsiteX11" fmla="*/ 380253 w 486403"/>
              <a:gd name="connsiteY11" fmla="*/ 406400 h 495300"/>
              <a:gd name="connsiteX12" fmla="*/ 443753 w 486403"/>
              <a:gd name="connsiteY12" fmla="*/ 444500 h 495300"/>
              <a:gd name="connsiteX13" fmla="*/ 469153 w 486403"/>
              <a:gd name="connsiteY1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403" h="495300">
                <a:moveTo>
                  <a:pt x="37353" y="0"/>
                </a:moveTo>
                <a:cubicBezTo>
                  <a:pt x="66986" y="12700"/>
                  <a:pt x="96066" y="26780"/>
                  <a:pt x="126253" y="38100"/>
                </a:cubicBezTo>
                <a:cubicBezTo>
                  <a:pt x="163857" y="52201"/>
                  <a:pt x="203265" y="61285"/>
                  <a:pt x="240553" y="76200"/>
                </a:cubicBezTo>
                <a:cubicBezTo>
                  <a:pt x="289247" y="95678"/>
                  <a:pt x="329010" y="113025"/>
                  <a:pt x="380253" y="127000"/>
                </a:cubicBezTo>
                <a:cubicBezTo>
                  <a:pt x="401078" y="132680"/>
                  <a:pt x="422586" y="135467"/>
                  <a:pt x="443753" y="139700"/>
                </a:cubicBezTo>
                <a:cubicBezTo>
                  <a:pt x="455628" y="147617"/>
                  <a:pt x="533478" y="182583"/>
                  <a:pt x="443753" y="190500"/>
                </a:cubicBezTo>
                <a:cubicBezTo>
                  <a:pt x="312960" y="202041"/>
                  <a:pt x="181286" y="198967"/>
                  <a:pt x="50053" y="203200"/>
                </a:cubicBezTo>
                <a:cubicBezTo>
                  <a:pt x="4520" y="233555"/>
                  <a:pt x="-35021" y="241878"/>
                  <a:pt x="50053" y="317500"/>
                </a:cubicBezTo>
                <a:cubicBezTo>
                  <a:pt x="69299" y="334608"/>
                  <a:pt x="101074" y="324805"/>
                  <a:pt x="126253" y="330200"/>
                </a:cubicBezTo>
                <a:cubicBezTo>
                  <a:pt x="160387" y="337514"/>
                  <a:pt x="194287" y="346010"/>
                  <a:pt x="227853" y="355600"/>
                </a:cubicBezTo>
                <a:cubicBezTo>
                  <a:pt x="253597" y="362955"/>
                  <a:pt x="278653" y="372533"/>
                  <a:pt x="304053" y="381000"/>
                </a:cubicBezTo>
                <a:cubicBezTo>
                  <a:pt x="329453" y="389467"/>
                  <a:pt x="357295" y="392625"/>
                  <a:pt x="380253" y="406400"/>
                </a:cubicBezTo>
                <a:lnTo>
                  <a:pt x="443753" y="444500"/>
                </a:lnTo>
                <a:lnTo>
                  <a:pt x="469153" y="495300"/>
                </a:lnTo>
              </a:path>
            </a:pathLst>
          </a:custGeom>
          <a:no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993CF1C7-5842-4F44-B1A3-11F54E6287EE}"/>
              </a:ext>
            </a:extLst>
          </p:cNvPr>
          <p:cNvSpPr txBox="1"/>
          <p:nvPr/>
        </p:nvSpPr>
        <p:spPr>
          <a:xfrm>
            <a:off x="6223000" y="6145730"/>
            <a:ext cx="2959100" cy="369332"/>
          </a:xfrm>
          <a:prstGeom prst="rect">
            <a:avLst/>
          </a:prstGeom>
          <a:noFill/>
        </p:spPr>
        <p:txBody>
          <a:bodyPr wrap="square" rtlCol="0">
            <a:spAutoFit/>
          </a:bodyPr>
          <a:lstStyle/>
          <a:p>
            <a:r>
              <a:rPr lang="zh-CN" altLang="en-US" dirty="0">
                <a:solidFill>
                  <a:srgbClr val="FF0000"/>
                </a:solidFill>
              </a:rPr>
              <a:t>由于深度限制而关闭的节点</a:t>
            </a:r>
          </a:p>
        </p:txBody>
      </p:sp>
      <p:sp>
        <p:nvSpPr>
          <p:cNvPr id="82" name="文本框 81">
            <a:extLst>
              <a:ext uri="{FF2B5EF4-FFF2-40B4-BE49-F238E27FC236}">
                <a16:creationId xmlns:a16="http://schemas.microsoft.com/office/drawing/2014/main" id="{0372B27C-AD05-4AEE-B9F0-122C70520401}"/>
              </a:ext>
            </a:extLst>
          </p:cNvPr>
          <p:cNvSpPr txBox="1"/>
          <p:nvPr/>
        </p:nvSpPr>
        <p:spPr>
          <a:xfrm>
            <a:off x="9509886" y="4805412"/>
            <a:ext cx="2724163" cy="369332"/>
          </a:xfrm>
          <a:prstGeom prst="rect">
            <a:avLst/>
          </a:prstGeom>
          <a:noFill/>
        </p:spPr>
        <p:txBody>
          <a:bodyPr wrap="square" rtlCol="0">
            <a:spAutoFit/>
          </a:bodyPr>
          <a:lstStyle/>
          <a:p>
            <a:r>
              <a:rPr lang="zh-CN" altLang="en-US" dirty="0">
                <a:solidFill>
                  <a:srgbClr val="FF0000"/>
                </a:solidFill>
              </a:rPr>
              <a:t>下一个要扩展的节点</a:t>
            </a:r>
          </a:p>
        </p:txBody>
      </p:sp>
      <p:cxnSp>
        <p:nvCxnSpPr>
          <p:cNvPr id="84" name="直接箭头连接符 83">
            <a:extLst>
              <a:ext uri="{FF2B5EF4-FFF2-40B4-BE49-F238E27FC236}">
                <a16:creationId xmlns:a16="http://schemas.microsoft.com/office/drawing/2014/main" id="{4D85E1BF-2A95-4C1D-A782-9C884EC56512}"/>
              </a:ext>
            </a:extLst>
          </p:cNvPr>
          <p:cNvCxnSpPr>
            <a:endCxn id="16" idx="5"/>
          </p:cNvCxnSpPr>
          <p:nvPr/>
        </p:nvCxnSpPr>
        <p:spPr>
          <a:xfrm flipH="1" flipV="1">
            <a:off x="9778768" y="4500939"/>
            <a:ext cx="297326" cy="251283"/>
          </a:xfrm>
          <a:prstGeom prst="straightConnector1">
            <a:avLst/>
          </a:prstGeom>
          <a:ln>
            <a:solidFill>
              <a:srgbClr val="F4421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49501AE8-CDFA-48CC-AD69-CFFD21C19350}"/>
              </a:ext>
            </a:extLst>
          </p:cNvPr>
          <p:cNvSpPr txBox="1"/>
          <p:nvPr/>
        </p:nvSpPr>
        <p:spPr>
          <a:xfrm>
            <a:off x="4605282" y="5384984"/>
            <a:ext cx="1109575" cy="369332"/>
          </a:xfrm>
          <a:prstGeom prst="rect">
            <a:avLst/>
          </a:prstGeom>
          <a:noFill/>
        </p:spPr>
        <p:txBody>
          <a:bodyPr wrap="square" rtlCol="0">
            <a:spAutoFit/>
          </a:bodyPr>
          <a:lstStyle/>
          <a:p>
            <a:r>
              <a:rPr lang="zh-CN" altLang="en-US" dirty="0">
                <a:solidFill>
                  <a:srgbClr val="FF0000"/>
                </a:solidFill>
              </a:rPr>
              <a:t>深度界限</a:t>
            </a:r>
          </a:p>
        </p:txBody>
      </p:sp>
    </p:spTree>
    <p:extLst>
      <p:ext uri="{BB962C8B-B14F-4D97-AF65-F5344CB8AC3E}">
        <p14:creationId xmlns:p14="http://schemas.microsoft.com/office/powerpoint/2010/main" val="4221504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盲目搜索（深度优先）</a:t>
            </a:r>
            <a:endParaRPr lang="zh-CN" altLang="en-US" i="1" dirty="0"/>
          </a:p>
        </p:txBody>
      </p:sp>
      <p:sp>
        <p:nvSpPr>
          <p:cNvPr id="3" name="Rectangle 2">
            <a:extLst>
              <a:ext uri="{FF2B5EF4-FFF2-40B4-BE49-F238E27FC236}">
                <a16:creationId xmlns:a16="http://schemas.microsoft.com/office/drawing/2014/main" id="{1E392A53-C1A8-47C6-A073-2829B51EC9B2}"/>
              </a:ext>
            </a:extLst>
          </p:cNvPr>
          <p:cNvSpPr txBox="1">
            <a:spLocks noChangeArrowheads="1"/>
          </p:cNvSpPr>
          <p:nvPr/>
        </p:nvSpPr>
        <p:spPr>
          <a:xfrm>
            <a:off x="669925" y="904876"/>
            <a:ext cx="2715532" cy="662668"/>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nSpc>
                <a:spcPct val="150000"/>
              </a:lnSpc>
              <a:buFont typeface="+mj-lt"/>
              <a:buAutoNum type="arabicPeriod" startAt="2"/>
            </a:pPr>
            <a:r>
              <a:rPr lang="zh-CN" altLang="en-US" sz="1800" dirty="0">
                <a:effectLst>
                  <a:outerShdw blurRad="38100" dist="38100" dir="2700000" algn="tl">
                    <a:srgbClr val="000000">
                      <a:alpha val="43137"/>
                    </a:srgbClr>
                  </a:outerShdw>
                </a:effectLst>
                <a:latin typeface="+mn-ea"/>
                <a:ea typeface="+mn-ea"/>
                <a:cs typeface="+mn-cs"/>
              </a:rPr>
              <a:t>有限深度优先搜索流程</a:t>
            </a:r>
          </a:p>
        </p:txBody>
      </p:sp>
      <p:pic>
        <p:nvPicPr>
          <p:cNvPr id="8" name="图片 7">
            <a:extLst>
              <a:ext uri="{FF2B5EF4-FFF2-40B4-BE49-F238E27FC236}">
                <a16:creationId xmlns:a16="http://schemas.microsoft.com/office/drawing/2014/main" id="{81C65AB2-E057-4919-B09B-CF1E9DCD2E96}"/>
              </a:ext>
            </a:extLst>
          </p:cNvPr>
          <p:cNvPicPr>
            <a:picLocks noChangeAspect="1"/>
          </p:cNvPicPr>
          <p:nvPr/>
        </p:nvPicPr>
        <p:blipFill>
          <a:blip r:embed="rId2"/>
          <a:stretch>
            <a:fillRect/>
          </a:stretch>
        </p:blipFill>
        <p:spPr>
          <a:xfrm>
            <a:off x="3518521" y="1028700"/>
            <a:ext cx="6259591" cy="5829299"/>
          </a:xfrm>
          <a:prstGeom prst="rect">
            <a:avLst/>
          </a:prstGeom>
        </p:spPr>
      </p:pic>
    </p:spTree>
    <p:extLst>
      <p:ext uri="{BB962C8B-B14F-4D97-AF65-F5344CB8AC3E}">
        <p14:creationId xmlns:p14="http://schemas.microsoft.com/office/powerpoint/2010/main" val="4065409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A54823D-010D-48A9-B649-008197FA93CB}"/>
              </a:ext>
            </a:extLst>
          </p:cNvPr>
          <p:cNvSpPr>
            <a:spLocks noGrp="1"/>
          </p:cNvSpPr>
          <p:nvPr>
            <p:ph type="sldNum" sz="quarter" idx="4294967295"/>
          </p:nvPr>
        </p:nvSpPr>
        <p:spPr>
          <a:xfrm>
            <a:off x="9282113" y="6240463"/>
            <a:ext cx="2909887" cy="206375"/>
          </a:xfrm>
          <a:prstGeom prst="rect">
            <a:avLst/>
          </a:prstGeom>
        </p:spPr>
        <p:txBody>
          <a:bodyPr/>
          <a:lstStyle/>
          <a:p>
            <a:fld id="{5DD3DB80-B894-403A-B48E-6FDC1A72010E}" type="slidenum">
              <a:rPr lang="zh-CN" altLang="en-US" smtClean="0"/>
              <a:pPr/>
              <a:t>42</a:t>
            </a:fld>
            <a:endParaRPr lang="zh-CN" altLang="en-US"/>
          </a:p>
        </p:txBody>
      </p:sp>
      <p:sp>
        <p:nvSpPr>
          <p:cNvPr id="7" name="文本框 6">
            <a:extLst>
              <a:ext uri="{FF2B5EF4-FFF2-40B4-BE49-F238E27FC236}">
                <a16:creationId xmlns:a16="http://schemas.microsoft.com/office/drawing/2014/main" id="{16A5EBA6-7801-450B-AFF8-8F38BCBDE18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dirty="0"/>
              <a:t>深度优先搜索方法的原理是：从初始节点开始，在图中一层一层的查找，当找到目标节点时，搜索结束。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EB69535-CEEB-4E90-A08F-3048DB244A17}"/>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B9F87429-EA4B-4382-B951-3A21C45F875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12" name="椭圆 11">
            <a:extLst>
              <a:ext uri="{FF2B5EF4-FFF2-40B4-BE49-F238E27FC236}">
                <a16:creationId xmlns:a16="http://schemas.microsoft.com/office/drawing/2014/main" id="{646C5BA5-B0F0-44F6-9078-BA0916BCD393}"/>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C1DDDD8-C7D7-4A31-92C8-0EE38DAB83B8}"/>
              </a:ext>
            </a:extLst>
          </p:cNvPr>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D5E62DF8-C4A5-40A9-93CA-7EC982C155E3}"/>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EFC826CB-0D6F-4E3E-8A7F-5414F8C330AC}"/>
              </a:ext>
            </a:extLst>
          </p:cNvPr>
          <p:cNvGrpSpPr/>
          <p:nvPr>
            <p:custDataLst>
              <p:tags r:id="rId8"/>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F109D0E8-968D-46ED-A145-ED9CBFDD78D2}"/>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57986A46-9099-4F1A-9FAE-DFCBD4D7C58A}"/>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C70D4E85-8824-45C8-BC01-CE9CFA42EF8A}"/>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15A682A6-DD92-45B1-B57E-0F47AD2648A4}"/>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4DFEC50B-8DBF-4530-8290-1185C4ECC1FB}"/>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22112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FBBF098B-CC9B-4C10-8C6B-503D0039DFC5}"/>
              </a:ext>
            </a:extLst>
          </p:cNvPr>
          <p:cNvSpPr/>
          <p:nvPr/>
        </p:nvSpPr>
        <p:spPr>
          <a:xfrm>
            <a:off x="586871" y="4955187"/>
            <a:ext cx="10536399" cy="418191"/>
          </a:xfrm>
          <a:prstGeom prst="rect">
            <a:avLst/>
          </a:prstGeom>
        </p:spPr>
        <p:txBody>
          <a:bodyPr wrap="square">
            <a:spAutoFit/>
          </a:bodyPr>
          <a:lstStyle/>
          <a:p>
            <a:pPr marL="800077" lvl="1" indent="-342900">
              <a:lnSpc>
                <a:spcPct val="150000"/>
              </a:lnSpc>
              <a:buFont typeface="+mj-ea"/>
              <a:buAutoNum type="circleNumDbPlain" startAt="2"/>
            </a:pPr>
            <a:r>
              <a:rPr lang="zh-CN" altLang="en-US" sz="1600" dirty="0">
                <a:latin typeface="+mn-ea"/>
              </a:rPr>
              <a:t>如果问题有解，代价树的广度优先搜索一定可以求得解，并且求出的是最优解。</a:t>
            </a:r>
          </a:p>
        </p:txBody>
      </p:sp>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盲目搜索（代价树搜索）</a:t>
            </a:r>
          </a:p>
        </p:txBody>
      </p:sp>
      <p:sp>
        <p:nvSpPr>
          <p:cNvPr id="6" name="Rectangle 3">
            <a:extLst>
              <a:ext uri="{FF2B5EF4-FFF2-40B4-BE49-F238E27FC236}">
                <a16:creationId xmlns:a16="http://schemas.microsoft.com/office/drawing/2014/main" id="{0C4BEF54-E9D2-47C2-AA14-71C4F1DEAE7F}"/>
              </a:ext>
            </a:extLst>
          </p:cNvPr>
          <p:cNvSpPr txBox="1">
            <a:spLocks noChangeArrowheads="1"/>
          </p:cNvSpPr>
          <p:nvPr/>
        </p:nvSpPr>
        <p:spPr>
          <a:xfrm>
            <a:off x="669925" y="1155561"/>
            <a:ext cx="7679758" cy="478577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zh-CN" altLang="en-US" sz="1600" b="1" dirty="0">
                <a:effectLst>
                  <a:outerShdw blurRad="38100" dist="38100" dir="2700000" algn="tl">
                    <a:srgbClr val="000000">
                      <a:alpha val="43137"/>
                    </a:srgbClr>
                  </a:outerShdw>
                </a:effectLst>
                <a:latin typeface="+mn-ea"/>
              </a:rPr>
              <a:t>代价树的表示</a:t>
            </a:r>
            <a:endParaRPr lang="en-US" altLang="zh-CN" sz="1600" b="1" dirty="0">
              <a:effectLst>
                <a:outerShdw blurRad="38100" dist="38100" dir="2700000" algn="tl">
                  <a:srgbClr val="000000">
                    <a:alpha val="43137"/>
                  </a:srgbClr>
                </a:outerShdw>
              </a:effectLst>
              <a:latin typeface="+mn-ea"/>
            </a:endParaRPr>
          </a:p>
          <a:p>
            <a:pPr marL="0" indent="0">
              <a:lnSpc>
                <a:spcPct val="150000"/>
              </a:lnSpc>
              <a:buNone/>
            </a:pPr>
            <a:r>
              <a:rPr lang="zh-CN" altLang="en-US" sz="1600" dirty="0">
                <a:latin typeface="+mn-ea"/>
              </a:rPr>
              <a:t>     边上标有代价</a:t>
            </a:r>
            <a:r>
              <a:rPr lang="en-US" altLang="zh-CN" sz="1600" dirty="0">
                <a:latin typeface="+mn-ea"/>
              </a:rPr>
              <a:t>(</a:t>
            </a:r>
            <a:r>
              <a:rPr lang="zh-CN" altLang="en-US" sz="1600" dirty="0">
                <a:latin typeface="+mn-ea"/>
              </a:rPr>
              <a:t>或费用</a:t>
            </a:r>
            <a:r>
              <a:rPr lang="en-US" altLang="zh-CN" sz="1600" dirty="0">
                <a:latin typeface="+mn-ea"/>
              </a:rPr>
              <a:t>)</a:t>
            </a:r>
            <a:r>
              <a:rPr lang="zh-CN" altLang="en-US" sz="1600" dirty="0">
                <a:latin typeface="+mn-ea"/>
              </a:rPr>
              <a:t>的树称为代价树。用</a:t>
            </a:r>
            <a:r>
              <a:rPr lang="en-US" altLang="zh-CN" sz="1600" dirty="0">
                <a:latin typeface="+mn-ea"/>
              </a:rPr>
              <a:t>g(x)</a:t>
            </a:r>
            <a:r>
              <a:rPr lang="zh-CN" altLang="en-US" sz="1600" dirty="0">
                <a:latin typeface="+mn-ea"/>
              </a:rPr>
              <a:t>表示从初始节点</a:t>
            </a:r>
            <a:r>
              <a:rPr lang="en-US" altLang="zh-CN" sz="1600" dirty="0">
                <a:latin typeface="+mn-ea"/>
              </a:rPr>
              <a:t>S</a:t>
            </a:r>
            <a:r>
              <a:rPr lang="en-US" altLang="zh-CN" sz="1600" baseline="-25000" dirty="0">
                <a:latin typeface="+mn-ea"/>
              </a:rPr>
              <a:t>0</a:t>
            </a:r>
            <a:r>
              <a:rPr lang="zh-CN" altLang="en-US" sz="1600" dirty="0">
                <a:latin typeface="+mn-ea"/>
              </a:rPr>
              <a:t>到节点</a:t>
            </a:r>
            <a:r>
              <a:rPr lang="en-US" altLang="zh-CN" sz="1600" dirty="0">
                <a:latin typeface="+mn-ea"/>
              </a:rPr>
              <a:t>x</a:t>
            </a:r>
            <a:r>
              <a:rPr lang="zh-CN" altLang="en-US" sz="1600" dirty="0">
                <a:latin typeface="+mn-ea"/>
              </a:rPr>
              <a:t>的代价，用</a:t>
            </a:r>
            <a:r>
              <a:rPr lang="en-US" altLang="zh-CN" sz="1600" dirty="0">
                <a:latin typeface="+mn-ea"/>
              </a:rPr>
              <a:t>c(x</a:t>
            </a:r>
            <a:r>
              <a:rPr lang="en-US" altLang="zh-CN" sz="1600" baseline="-25000" dirty="0">
                <a:latin typeface="+mn-ea"/>
              </a:rPr>
              <a:t>1</a:t>
            </a:r>
            <a:r>
              <a:rPr lang="en-US" altLang="zh-CN" sz="1600" dirty="0">
                <a:latin typeface="+mn-ea"/>
              </a:rPr>
              <a:t>,x</a:t>
            </a:r>
            <a:r>
              <a:rPr lang="en-US" altLang="zh-CN" sz="1600" baseline="-25000" dirty="0">
                <a:latin typeface="+mn-ea"/>
              </a:rPr>
              <a:t>2</a:t>
            </a:r>
            <a:r>
              <a:rPr lang="en-US" altLang="zh-CN" sz="1600" dirty="0">
                <a:latin typeface="+mn-ea"/>
              </a:rPr>
              <a:t>)</a:t>
            </a:r>
            <a:r>
              <a:rPr lang="zh-CN" altLang="en-US" sz="1600" dirty="0">
                <a:latin typeface="+mn-ea"/>
              </a:rPr>
              <a:t>表示从父节点</a:t>
            </a:r>
            <a:r>
              <a:rPr lang="en-US" altLang="zh-CN" sz="1600" dirty="0">
                <a:latin typeface="+mn-ea"/>
              </a:rPr>
              <a:t>x</a:t>
            </a:r>
            <a:r>
              <a:rPr lang="en-US" altLang="zh-CN" sz="1600" baseline="-25000" dirty="0">
                <a:latin typeface="+mn-ea"/>
              </a:rPr>
              <a:t>1</a:t>
            </a:r>
            <a:r>
              <a:rPr lang="zh-CN" altLang="en-US" sz="1600" dirty="0">
                <a:latin typeface="+mn-ea"/>
              </a:rPr>
              <a:t>到子节点</a:t>
            </a:r>
            <a:r>
              <a:rPr lang="en-US" altLang="zh-CN" sz="1600" dirty="0">
                <a:latin typeface="+mn-ea"/>
              </a:rPr>
              <a:t>x</a:t>
            </a:r>
            <a:r>
              <a:rPr lang="en-US" altLang="zh-CN" sz="1600" baseline="-25000" dirty="0">
                <a:latin typeface="+mn-ea"/>
              </a:rPr>
              <a:t>2</a:t>
            </a:r>
            <a:r>
              <a:rPr lang="zh-CN" altLang="en-US" sz="1600" dirty="0">
                <a:latin typeface="+mn-ea"/>
              </a:rPr>
              <a:t>的代价，则有：</a:t>
            </a:r>
          </a:p>
          <a:p>
            <a:pPr algn="ctr">
              <a:lnSpc>
                <a:spcPct val="150000"/>
              </a:lnSpc>
              <a:buFont typeface="Wingdings" panose="05000000000000000000" pitchFamily="2" charset="2"/>
              <a:buNone/>
            </a:pPr>
            <a:r>
              <a:rPr lang="en-US" altLang="zh-CN" sz="1600" dirty="0">
                <a:latin typeface="+mn-ea"/>
              </a:rPr>
              <a:t>g(x</a:t>
            </a:r>
            <a:r>
              <a:rPr lang="en-US" altLang="zh-CN" sz="1600" baseline="-25000" dirty="0">
                <a:latin typeface="+mn-ea"/>
              </a:rPr>
              <a:t>2</a:t>
            </a:r>
            <a:r>
              <a:rPr lang="en-US" altLang="zh-CN" sz="1600" dirty="0">
                <a:latin typeface="+mn-ea"/>
              </a:rPr>
              <a:t>)=g(x</a:t>
            </a:r>
            <a:r>
              <a:rPr lang="en-US" altLang="zh-CN" sz="1600" baseline="-25000" dirty="0">
                <a:latin typeface="+mn-ea"/>
              </a:rPr>
              <a:t>1</a:t>
            </a:r>
            <a:r>
              <a:rPr lang="en-US" altLang="zh-CN" sz="1600" dirty="0">
                <a:latin typeface="+mn-ea"/>
              </a:rPr>
              <a:t>)+c(x</a:t>
            </a:r>
            <a:r>
              <a:rPr lang="en-US" altLang="zh-CN" sz="1600" baseline="-25000" dirty="0">
                <a:latin typeface="+mn-ea"/>
              </a:rPr>
              <a:t>1</a:t>
            </a:r>
            <a:r>
              <a:rPr lang="en-US" altLang="zh-CN" sz="1600" dirty="0">
                <a:latin typeface="+mn-ea"/>
              </a:rPr>
              <a:t>,x</a:t>
            </a:r>
            <a:r>
              <a:rPr lang="en-US" altLang="zh-CN" sz="1600" baseline="-25000" dirty="0">
                <a:latin typeface="+mn-ea"/>
              </a:rPr>
              <a:t>2</a:t>
            </a:r>
            <a:r>
              <a:rPr lang="en-US" altLang="zh-CN" sz="1600" dirty="0">
                <a:latin typeface="+mn-ea"/>
              </a:rPr>
              <a:t>)</a:t>
            </a:r>
          </a:p>
          <a:p>
            <a:pPr marL="342900" indent="-342900">
              <a:lnSpc>
                <a:spcPct val="150000"/>
              </a:lnSpc>
              <a:buFont typeface="+mj-lt"/>
              <a:buAutoNum type="arabicPeriod" startAt="2"/>
            </a:pPr>
            <a:r>
              <a:rPr lang="zh-CN" altLang="en-US" sz="1600" b="1" dirty="0">
                <a:effectLst>
                  <a:outerShdw blurRad="38100" dist="38100" dir="2700000" algn="tl">
                    <a:srgbClr val="000000">
                      <a:alpha val="43137"/>
                    </a:srgbClr>
                  </a:outerShdw>
                </a:effectLst>
                <a:latin typeface="+mn-ea"/>
              </a:rPr>
              <a:t>基本思想</a:t>
            </a:r>
          </a:p>
        </p:txBody>
      </p:sp>
      <p:grpSp>
        <p:nvGrpSpPr>
          <p:cNvPr id="23" name="组合 22">
            <a:extLst>
              <a:ext uri="{FF2B5EF4-FFF2-40B4-BE49-F238E27FC236}">
                <a16:creationId xmlns:a16="http://schemas.microsoft.com/office/drawing/2014/main" id="{D3D913D3-8627-4D73-B31D-04ED70273F0F}"/>
              </a:ext>
            </a:extLst>
          </p:cNvPr>
          <p:cNvGrpSpPr/>
          <p:nvPr/>
        </p:nvGrpSpPr>
        <p:grpSpPr>
          <a:xfrm rot="5400000">
            <a:off x="7928475" y="1959802"/>
            <a:ext cx="4005167" cy="2298736"/>
            <a:chOff x="7429908" y="1562408"/>
            <a:chExt cx="4005167" cy="2298736"/>
          </a:xfrm>
        </p:grpSpPr>
        <p:cxnSp>
          <p:nvCxnSpPr>
            <p:cNvPr id="3" name="直接连接符 2">
              <a:extLst>
                <a:ext uri="{FF2B5EF4-FFF2-40B4-BE49-F238E27FC236}">
                  <a16:creationId xmlns:a16="http://schemas.microsoft.com/office/drawing/2014/main" id="{E6E921DC-6D88-4DD5-B0B6-E892B55DF732}"/>
                </a:ext>
              </a:extLst>
            </p:cNvPr>
            <p:cNvCxnSpPr>
              <a:cxnSpLocks/>
            </p:cNvCxnSpPr>
            <p:nvPr/>
          </p:nvCxnSpPr>
          <p:spPr>
            <a:xfrm>
              <a:off x="7836062" y="2777924"/>
              <a:ext cx="340295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65CC524-E2F8-41E9-9F29-EF37D1EC8E84}"/>
                </a:ext>
              </a:extLst>
            </p:cNvPr>
            <p:cNvSpPr/>
            <p:nvPr/>
          </p:nvSpPr>
          <p:spPr>
            <a:xfrm>
              <a:off x="7813492" y="275477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CD11C10-3757-4445-AD90-F7E0797C323B}"/>
                </a:ext>
              </a:extLst>
            </p:cNvPr>
            <p:cNvSpPr/>
            <p:nvPr/>
          </p:nvSpPr>
          <p:spPr>
            <a:xfrm>
              <a:off x="9354854" y="274512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9BF4546-8053-49B6-B7E2-B451AD58ED96}"/>
                </a:ext>
              </a:extLst>
            </p:cNvPr>
            <p:cNvSpPr/>
            <p:nvPr/>
          </p:nvSpPr>
          <p:spPr>
            <a:xfrm>
              <a:off x="10305906" y="273548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203AB17-B70F-475B-9CAB-04A406453B0E}"/>
                </a:ext>
              </a:extLst>
            </p:cNvPr>
            <p:cNvSpPr/>
            <p:nvPr/>
          </p:nvSpPr>
          <p:spPr>
            <a:xfrm>
              <a:off x="11222235" y="273740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3B10149-EA6A-4345-BB14-769EF5D28FAF}"/>
                </a:ext>
              </a:extLst>
            </p:cNvPr>
            <p:cNvSpPr txBox="1"/>
            <p:nvPr/>
          </p:nvSpPr>
          <p:spPr>
            <a:xfrm rot="16200000">
              <a:off x="10973218" y="2246088"/>
              <a:ext cx="554382" cy="369332"/>
            </a:xfrm>
            <a:prstGeom prst="rect">
              <a:avLst/>
            </a:prstGeom>
            <a:noFill/>
          </p:spPr>
          <p:txBody>
            <a:bodyPr wrap="square" rtlCol="0">
              <a:spAutoFit/>
            </a:bodyPr>
            <a:lstStyle/>
            <a:p>
              <a:r>
                <a:rPr lang="en-US" altLang="zh-CN" dirty="0"/>
                <a:t>s</a:t>
              </a:r>
              <a:r>
                <a:rPr lang="en-US" altLang="zh-CN" baseline="-25000" dirty="0"/>
                <a:t>g</a:t>
              </a:r>
              <a:endParaRPr lang="zh-CN" altLang="en-US" dirty="0"/>
            </a:p>
          </p:txBody>
        </p:sp>
        <p:sp>
          <p:nvSpPr>
            <p:cNvPr id="11" name="文本框 10">
              <a:extLst>
                <a:ext uri="{FF2B5EF4-FFF2-40B4-BE49-F238E27FC236}">
                  <a16:creationId xmlns:a16="http://schemas.microsoft.com/office/drawing/2014/main" id="{EB6CA128-9981-41D4-A3A7-6351BF1D1CD2}"/>
                </a:ext>
              </a:extLst>
            </p:cNvPr>
            <p:cNvSpPr txBox="1"/>
            <p:nvPr/>
          </p:nvSpPr>
          <p:spPr>
            <a:xfrm rot="16200000">
              <a:off x="9149661" y="2304694"/>
              <a:ext cx="554382" cy="369332"/>
            </a:xfrm>
            <a:prstGeom prst="rect">
              <a:avLst/>
            </a:prstGeom>
            <a:noFill/>
          </p:spPr>
          <p:txBody>
            <a:bodyPr wrap="square" rtlCol="0">
              <a:spAutoFit/>
            </a:bodyPr>
            <a:lstStyle/>
            <a:p>
              <a:r>
                <a:rPr lang="en-US" altLang="zh-CN" dirty="0"/>
                <a:t>x</a:t>
              </a:r>
              <a:r>
                <a:rPr lang="en-US" altLang="zh-CN" baseline="-25000" dirty="0"/>
                <a:t>1</a:t>
              </a:r>
              <a:endParaRPr lang="zh-CN" altLang="en-US" dirty="0"/>
            </a:p>
          </p:txBody>
        </p:sp>
        <p:sp>
          <p:nvSpPr>
            <p:cNvPr id="12" name="文本框 11">
              <a:extLst>
                <a:ext uri="{FF2B5EF4-FFF2-40B4-BE49-F238E27FC236}">
                  <a16:creationId xmlns:a16="http://schemas.microsoft.com/office/drawing/2014/main" id="{11342EB0-6EB6-47F9-B9BB-A5806BD5535E}"/>
                </a:ext>
              </a:extLst>
            </p:cNvPr>
            <p:cNvSpPr txBox="1"/>
            <p:nvPr/>
          </p:nvSpPr>
          <p:spPr>
            <a:xfrm rot="16200000">
              <a:off x="10147018" y="2315375"/>
              <a:ext cx="554382" cy="369332"/>
            </a:xfrm>
            <a:prstGeom prst="rect">
              <a:avLst/>
            </a:prstGeom>
            <a:noFill/>
          </p:spPr>
          <p:txBody>
            <a:bodyPr wrap="square" rtlCol="0">
              <a:spAutoFit/>
            </a:bodyPr>
            <a:lstStyle/>
            <a:p>
              <a:r>
                <a:rPr lang="en-US" altLang="zh-CN" dirty="0"/>
                <a:t>x</a:t>
              </a:r>
              <a:r>
                <a:rPr lang="en-US" altLang="zh-CN" baseline="-25000" dirty="0"/>
                <a:t>2</a:t>
              </a:r>
              <a:endParaRPr lang="zh-CN" altLang="en-US" dirty="0"/>
            </a:p>
          </p:txBody>
        </p:sp>
        <p:sp>
          <p:nvSpPr>
            <p:cNvPr id="13" name="文本框 12">
              <a:extLst>
                <a:ext uri="{FF2B5EF4-FFF2-40B4-BE49-F238E27FC236}">
                  <a16:creationId xmlns:a16="http://schemas.microsoft.com/office/drawing/2014/main" id="{A295BBFB-7AC3-4748-A015-6AE7E9213D1E}"/>
                </a:ext>
              </a:extLst>
            </p:cNvPr>
            <p:cNvSpPr txBox="1"/>
            <p:nvPr/>
          </p:nvSpPr>
          <p:spPr>
            <a:xfrm rot="16200000">
              <a:off x="7337383" y="2459699"/>
              <a:ext cx="554382" cy="369332"/>
            </a:xfrm>
            <a:prstGeom prst="rect">
              <a:avLst/>
            </a:prstGeom>
            <a:noFill/>
          </p:spPr>
          <p:txBody>
            <a:bodyPr wrap="square" rtlCol="0">
              <a:spAutoFit/>
            </a:bodyPr>
            <a:lstStyle/>
            <a:p>
              <a:r>
                <a:rPr lang="en-US" altLang="zh-CN" dirty="0"/>
                <a:t>s</a:t>
              </a:r>
              <a:r>
                <a:rPr lang="en-US" altLang="zh-CN" baseline="-25000" dirty="0"/>
                <a:t>0</a:t>
              </a:r>
              <a:endParaRPr lang="zh-CN" altLang="en-US" dirty="0"/>
            </a:p>
          </p:txBody>
        </p:sp>
        <p:sp>
          <p:nvSpPr>
            <p:cNvPr id="16" name="左大括号 15">
              <a:extLst>
                <a:ext uri="{FF2B5EF4-FFF2-40B4-BE49-F238E27FC236}">
                  <a16:creationId xmlns:a16="http://schemas.microsoft.com/office/drawing/2014/main" id="{9E63D479-0B89-4B4C-8D34-4761B81F3AAB}"/>
                </a:ext>
              </a:extLst>
            </p:cNvPr>
            <p:cNvSpPr/>
            <p:nvPr/>
          </p:nvSpPr>
          <p:spPr>
            <a:xfrm rot="16200000">
              <a:off x="8530099" y="2161528"/>
              <a:ext cx="177020" cy="1518792"/>
            </a:xfrm>
            <a:prstGeom prst="leftBrace">
              <a:avLst/>
            </a:prstGeom>
            <a:ln>
              <a:solidFill>
                <a:srgbClr val="F4421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979B753-C603-4A54-9712-A2923437CA54}"/>
                </a:ext>
              </a:extLst>
            </p:cNvPr>
            <p:cNvSpPr/>
            <p:nvPr/>
          </p:nvSpPr>
          <p:spPr>
            <a:xfrm rot="16200000">
              <a:off x="9386762" y="3230298"/>
              <a:ext cx="843500" cy="418191"/>
            </a:xfrm>
            <a:prstGeom prst="rect">
              <a:avLst/>
            </a:prstGeom>
          </p:spPr>
          <p:txBody>
            <a:bodyPr wrap="none">
              <a:spAutoFit/>
            </a:bodyPr>
            <a:lstStyle/>
            <a:p>
              <a:pPr algn="ctr">
                <a:lnSpc>
                  <a:spcPct val="150000"/>
                </a:lnSpc>
                <a:buFont typeface="Wingdings" panose="05000000000000000000" pitchFamily="2" charset="2"/>
                <a:buNone/>
              </a:pPr>
              <a:r>
                <a:rPr lang="en-US" altLang="zh-CN" sz="1600" dirty="0">
                  <a:solidFill>
                    <a:srgbClr val="FF0000"/>
                  </a:solidFill>
                  <a:latin typeface="+mn-ea"/>
                </a:rPr>
                <a:t>c(x</a:t>
              </a:r>
              <a:r>
                <a:rPr lang="en-US" altLang="zh-CN" sz="1600" baseline="-25000" dirty="0">
                  <a:solidFill>
                    <a:srgbClr val="FF0000"/>
                  </a:solidFill>
                  <a:latin typeface="+mn-ea"/>
                </a:rPr>
                <a:t>1</a:t>
              </a:r>
              <a:r>
                <a:rPr lang="en-US" altLang="zh-CN" sz="1600" dirty="0">
                  <a:solidFill>
                    <a:srgbClr val="FF0000"/>
                  </a:solidFill>
                  <a:latin typeface="+mn-ea"/>
                </a:rPr>
                <a:t>,x</a:t>
              </a:r>
              <a:r>
                <a:rPr lang="en-US" altLang="zh-CN" sz="1600" baseline="-25000" dirty="0">
                  <a:solidFill>
                    <a:srgbClr val="FF0000"/>
                  </a:solidFill>
                  <a:latin typeface="+mn-ea"/>
                </a:rPr>
                <a:t>2</a:t>
              </a:r>
              <a:r>
                <a:rPr lang="en-US" altLang="zh-CN" sz="1600" dirty="0">
                  <a:solidFill>
                    <a:srgbClr val="FF0000"/>
                  </a:solidFill>
                  <a:latin typeface="+mn-ea"/>
                </a:rPr>
                <a:t>)</a:t>
              </a:r>
            </a:p>
          </p:txBody>
        </p:sp>
        <p:sp>
          <p:nvSpPr>
            <p:cNvPr id="18" name="矩形 17">
              <a:extLst>
                <a:ext uri="{FF2B5EF4-FFF2-40B4-BE49-F238E27FC236}">
                  <a16:creationId xmlns:a16="http://schemas.microsoft.com/office/drawing/2014/main" id="{F0C541F0-045B-4C11-993F-E29F5A209C31}"/>
                </a:ext>
              </a:extLst>
            </p:cNvPr>
            <p:cNvSpPr/>
            <p:nvPr/>
          </p:nvSpPr>
          <p:spPr>
            <a:xfrm rot="16200000">
              <a:off x="8328305" y="3136295"/>
              <a:ext cx="580608" cy="307777"/>
            </a:xfrm>
            <a:prstGeom prst="rect">
              <a:avLst/>
            </a:prstGeom>
          </p:spPr>
          <p:txBody>
            <a:bodyPr wrap="none">
              <a:spAutoFit/>
            </a:bodyPr>
            <a:lstStyle/>
            <a:p>
              <a:r>
                <a:rPr lang="en-US" altLang="zh-CN" sz="1400" dirty="0">
                  <a:solidFill>
                    <a:srgbClr val="FF0000"/>
                  </a:solidFill>
                  <a:latin typeface="+mn-ea"/>
                </a:rPr>
                <a:t>g(x</a:t>
              </a:r>
              <a:r>
                <a:rPr lang="en-US" altLang="zh-CN" sz="1400" baseline="-25000" dirty="0">
                  <a:solidFill>
                    <a:srgbClr val="FF0000"/>
                  </a:solidFill>
                  <a:latin typeface="+mn-ea"/>
                </a:rPr>
                <a:t>1</a:t>
              </a:r>
              <a:r>
                <a:rPr lang="en-US" altLang="zh-CN" sz="1400" dirty="0">
                  <a:solidFill>
                    <a:srgbClr val="FF0000"/>
                  </a:solidFill>
                  <a:latin typeface="+mn-ea"/>
                </a:rPr>
                <a:t>)</a:t>
              </a:r>
              <a:endParaRPr lang="zh-CN" altLang="en-US" sz="1400" dirty="0">
                <a:solidFill>
                  <a:srgbClr val="FF0000"/>
                </a:solidFill>
              </a:endParaRPr>
            </a:p>
          </p:txBody>
        </p:sp>
        <p:sp>
          <p:nvSpPr>
            <p:cNvPr id="19" name="左大括号 18">
              <a:extLst>
                <a:ext uri="{FF2B5EF4-FFF2-40B4-BE49-F238E27FC236}">
                  <a16:creationId xmlns:a16="http://schemas.microsoft.com/office/drawing/2014/main" id="{82723699-3BB1-4AD5-BF92-358E93F9258B}"/>
                </a:ext>
              </a:extLst>
            </p:cNvPr>
            <p:cNvSpPr/>
            <p:nvPr/>
          </p:nvSpPr>
          <p:spPr>
            <a:xfrm rot="16200000">
              <a:off x="9783002" y="2449885"/>
              <a:ext cx="173821" cy="918282"/>
            </a:xfrm>
            <a:prstGeom prst="leftBrace">
              <a:avLst/>
            </a:prstGeom>
            <a:ln>
              <a:solidFill>
                <a:srgbClr val="F4421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712D4048-CD99-4AC4-9DED-CEDAD512C736}"/>
                </a:ext>
              </a:extLst>
            </p:cNvPr>
            <p:cNvSpPr/>
            <p:nvPr/>
          </p:nvSpPr>
          <p:spPr>
            <a:xfrm rot="5400000">
              <a:off x="8852946" y="1228033"/>
              <a:ext cx="436073" cy="2469843"/>
            </a:xfrm>
            <a:prstGeom prst="leftBrace">
              <a:avLst/>
            </a:prstGeom>
            <a:ln>
              <a:solidFill>
                <a:srgbClr val="F4421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38FAF0E-EAF2-4BBD-BD28-ED776E22A57A}"/>
                </a:ext>
              </a:extLst>
            </p:cNvPr>
            <p:cNvSpPr/>
            <p:nvPr/>
          </p:nvSpPr>
          <p:spPr>
            <a:xfrm rot="16200000">
              <a:off x="8790337" y="1712289"/>
              <a:ext cx="638316" cy="338554"/>
            </a:xfrm>
            <a:prstGeom prst="rect">
              <a:avLst/>
            </a:prstGeom>
          </p:spPr>
          <p:txBody>
            <a:bodyPr wrap="none">
              <a:spAutoFit/>
            </a:bodyPr>
            <a:lstStyle/>
            <a:p>
              <a:r>
                <a:rPr lang="en-US" altLang="zh-CN" sz="1600" dirty="0">
                  <a:solidFill>
                    <a:srgbClr val="FF0000"/>
                  </a:solidFill>
                  <a:latin typeface="+mn-ea"/>
                </a:rPr>
                <a:t>g(x</a:t>
              </a:r>
              <a:r>
                <a:rPr lang="en-US" altLang="zh-CN" sz="1600" baseline="-25000" dirty="0">
                  <a:solidFill>
                    <a:srgbClr val="FF0000"/>
                  </a:solidFill>
                  <a:latin typeface="+mn-ea"/>
                </a:rPr>
                <a:t>2</a:t>
              </a:r>
              <a:r>
                <a:rPr lang="en-US" altLang="zh-CN" sz="1600" dirty="0">
                  <a:solidFill>
                    <a:srgbClr val="FF0000"/>
                  </a:solidFill>
                  <a:latin typeface="+mn-ea"/>
                </a:rPr>
                <a:t>)</a:t>
              </a:r>
              <a:endParaRPr lang="zh-CN" altLang="en-US" sz="1600" dirty="0">
                <a:solidFill>
                  <a:srgbClr val="FF0000"/>
                </a:solidFill>
              </a:endParaRPr>
            </a:p>
          </p:txBody>
        </p:sp>
      </p:grpSp>
      <p:sp>
        <p:nvSpPr>
          <p:cNvPr id="22" name="矩形 21">
            <a:extLst>
              <a:ext uri="{FF2B5EF4-FFF2-40B4-BE49-F238E27FC236}">
                <a16:creationId xmlns:a16="http://schemas.microsoft.com/office/drawing/2014/main" id="{9D81FA75-9134-4C7D-9140-AC4ED541FD63}"/>
              </a:ext>
            </a:extLst>
          </p:cNvPr>
          <p:cNvSpPr/>
          <p:nvPr/>
        </p:nvSpPr>
        <p:spPr>
          <a:xfrm>
            <a:off x="586873" y="3471532"/>
            <a:ext cx="6518422" cy="1526187"/>
          </a:xfrm>
          <a:prstGeom prst="rect">
            <a:avLst/>
          </a:prstGeom>
        </p:spPr>
        <p:txBody>
          <a:bodyPr wrap="square">
            <a:spAutoFit/>
          </a:bodyPr>
          <a:lstStyle/>
          <a:p>
            <a:pPr marL="800077" lvl="1" indent="-342900">
              <a:lnSpc>
                <a:spcPct val="150000"/>
              </a:lnSpc>
              <a:buFont typeface="+mj-ea"/>
              <a:buAutoNum type="circleNumDbPlain"/>
            </a:pPr>
            <a:r>
              <a:rPr lang="zh-CN" altLang="en-US" sz="1600" dirty="0">
                <a:latin typeface="+mn-ea"/>
              </a:rPr>
              <a:t>每次从</a:t>
            </a:r>
            <a:r>
              <a:rPr lang="en-US" altLang="zh-CN" sz="1600" dirty="0">
                <a:latin typeface="+mn-ea"/>
              </a:rPr>
              <a:t>OPEN</a:t>
            </a:r>
            <a:r>
              <a:rPr lang="zh-CN" altLang="en-US" sz="1600" dirty="0">
                <a:latin typeface="+mn-ea"/>
              </a:rPr>
              <a:t>表中选择节点往</a:t>
            </a:r>
            <a:r>
              <a:rPr lang="en-US" altLang="zh-CN" sz="1600" dirty="0">
                <a:latin typeface="+mn-ea"/>
              </a:rPr>
              <a:t>CLOSE</a:t>
            </a:r>
            <a:r>
              <a:rPr lang="zh-CN" altLang="en-US" sz="1600" dirty="0">
                <a:latin typeface="+mn-ea"/>
              </a:rPr>
              <a:t>表传送时，总是选择其中代价最小的节点。也就是说，</a:t>
            </a:r>
            <a:r>
              <a:rPr lang="en-US" altLang="zh-CN" sz="1600" dirty="0">
                <a:latin typeface="+mn-ea"/>
              </a:rPr>
              <a:t>OPEN</a:t>
            </a:r>
            <a:r>
              <a:rPr lang="zh-CN" altLang="en-US" sz="1600" dirty="0">
                <a:latin typeface="+mn-ea"/>
              </a:rPr>
              <a:t>表中的节点在任一时刻都是按其代价</a:t>
            </a:r>
            <a:r>
              <a:rPr lang="zh-CN" altLang="en-US" sz="1600" dirty="0">
                <a:solidFill>
                  <a:srgbClr val="FF0000"/>
                </a:solidFill>
                <a:latin typeface="+mn-ea"/>
              </a:rPr>
              <a:t>从小到大排序</a:t>
            </a:r>
            <a:r>
              <a:rPr lang="zh-CN" altLang="en-US" sz="1600" dirty="0">
                <a:latin typeface="+mn-ea"/>
              </a:rPr>
              <a:t>的。代价小的节点排在前面，代价大的节点排在后面。</a:t>
            </a:r>
          </a:p>
        </p:txBody>
      </p:sp>
    </p:spTree>
    <p:extLst>
      <p:ext uri="{BB962C8B-B14F-4D97-AF65-F5344CB8AC3E}">
        <p14:creationId xmlns:p14="http://schemas.microsoft.com/office/powerpoint/2010/main" val="3069962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盲目搜索（代价树搜索）</a:t>
            </a:r>
            <a:endParaRPr lang="zh-CN" altLang="en-US" dirty="0"/>
          </a:p>
        </p:txBody>
      </p:sp>
      <p:sp>
        <p:nvSpPr>
          <p:cNvPr id="6" name="文本框 5">
            <a:extLst>
              <a:ext uri="{FF2B5EF4-FFF2-40B4-BE49-F238E27FC236}">
                <a16:creationId xmlns:a16="http://schemas.microsoft.com/office/drawing/2014/main" id="{DD457A0E-C705-41FA-A89B-9A3CBB624EA8}"/>
              </a:ext>
            </a:extLst>
          </p:cNvPr>
          <p:cNvSpPr txBox="1"/>
          <p:nvPr/>
        </p:nvSpPr>
        <p:spPr>
          <a:xfrm>
            <a:off x="716021" y="1195936"/>
            <a:ext cx="1909187" cy="369332"/>
          </a:xfrm>
          <a:prstGeom prst="rect">
            <a:avLst/>
          </a:prstGeom>
          <a:noFill/>
        </p:spPr>
        <p:txBody>
          <a:bodyPr wrap="square" rtlCol="0">
            <a:spAutoFit/>
          </a:bodyPr>
          <a:lstStyle/>
          <a:p>
            <a:pPr marL="342900" indent="-342900">
              <a:buFont typeface="+mj-lt"/>
              <a:buAutoNum type="arabicPeriod" startAt="4"/>
            </a:pPr>
            <a:r>
              <a:rPr lang="zh-CN" altLang="en-US" b="1" dirty="0">
                <a:solidFill>
                  <a:srgbClr val="FF0000"/>
                </a:solidFill>
                <a:effectLst>
                  <a:outerShdw blurRad="38100" dist="38100" dir="2700000" algn="tl">
                    <a:srgbClr val="000000">
                      <a:alpha val="43137"/>
                    </a:srgbClr>
                  </a:outerShdw>
                </a:effectLst>
              </a:rPr>
              <a:t>代价树搜索</a:t>
            </a:r>
          </a:p>
        </p:txBody>
      </p:sp>
      <p:sp>
        <p:nvSpPr>
          <p:cNvPr id="3" name="椭圆 2">
            <a:extLst>
              <a:ext uri="{FF2B5EF4-FFF2-40B4-BE49-F238E27FC236}">
                <a16:creationId xmlns:a16="http://schemas.microsoft.com/office/drawing/2014/main" id="{4C7B97DF-D206-42B4-A736-C05080E16478}"/>
              </a:ext>
            </a:extLst>
          </p:cNvPr>
          <p:cNvSpPr/>
          <p:nvPr/>
        </p:nvSpPr>
        <p:spPr>
          <a:xfrm>
            <a:off x="2780049" y="1726523"/>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S</a:t>
            </a:r>
            <a:endParaRPr lang="zh-CN" altLang="en-US" dirty="0">
              <a:solidFill>
                <a:srgbClr val="FFFFFF"/>
              </a:solidFill>
            </a:endParaRPr>
          </a:p>
        </p:txBody>
      </p:sp>
      <p:sp>
        <p:nvSpPr>
          <p:cNvPr id="7" name="椭圆 6">
            <a:extLst>
              <a:ext uri="{FF2B5EF4-FFF2-40B4-BE49-F238E27FC236}">
                <a16:creationId xmlns:a16="http://schemas.microsoft.com/office/drawing/2014/main" id="{25C141C3-9B51-4B15-9883-2D2BB2911BB9}"/>
              </a:ext>
            </a:extLst>
          </p:cNvPr>
          <p:cNvSpPr/>
          <p:nvPr/>
        </p:nvSpPr>
        <p:spPr>
          <a:xfrm>
            <a:off x="1680590" y="2974968"/>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A</a:t>
            </a:r>
            <a:endParaRPr lang="zh-CN" altLang="en-US" dirty="0">
              <a:solidFill>
                <a:srgbClr val="FFFFFF"/>
              </a:solidFill>
            </a:endParaRPr>
          </a:p>
        </p:txBody>
      </p:sp>
      <p:sp>
        <p:nvSpPr>
          <p:cNvPr id="8" name="椭圆 7">
            <a:extLst>
              <a:ext uri="{FF2B5EF4-FFF2-40B4-BE49-F238E27FC236}">
                <a16:creationId xmlns:a16="http://schemas.microsoft.com/office/drawing/2014/main" id="{4F6D6A14-9B3E-45B0-BF11-116EECB10D89}"/>
              </a:ext>
            </a:extLst>
          </p:cNvPr>
          <p:cNvSpPr/>
          <p:nvPr/>
        </p:nvSpPr>
        <p:spPr>
          <a:xfrm>
            <a:off x="3738902" y="2944588"/>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C</a:t>
            </a:r>
            <a:endParaRPr lang="zh-CN" altLang="en-US" dirty="0">
              <a:solidFill>
                <a:srgbClr val="FFFFFF"/>
              </a:solidFill>
            </a:endParaRPr>
          </a:p>
        </p:txBody>
      </p:sp>
      <p:sp>
        <p:nvSpPr>
          <p:cNvPr id="9" name="椭圆 8">
            <a:extLst>
              <a:ext uri="{FF2B5EF4-FFF2-40B4-BE49-F238E27FC236}">
                <a16:creationId xmlns:a16="http://schemas.microsoft.com/office/drawing/2014/main" id="{18C2FD81-C298-46A7-A9A5-385C99388C27}"/>
              </a:ext>
            </a:extLst>
          </p:cNvPr>
          <p:cNvSpPr/>
          <p:nvPr/>
        </p:nvSpPr>
        <p:spPr>
          <a:xfrm>
            <a:off x="1675772" y="4071258"/>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E</a:t>
            </a:r>
            <a:endParaRPr lang="zh-CN" altLang="en-US" dirty="0">
              <a:solidFill>
                <a:srgbClr val="FFFFFF"/>
              </a:solidFill>
            </a:endParaRPr>
          </a:p>
        </p:txBody>
      </p:sp>
      <p:sp>
        <p:nvSpPr>
          <p:cNvPr id="11" name="椭圆 10">
            <a:extLst>
              <a:ext uri="{FF2B5EF4-FFF2-40B4-BE49-F238E27FC236}">
                <a16:creationId xmlns:a16="http://schemas.microsoft.com/office/drawing/2014/main" id="{85F7DC93-225F-4F60-86CF-029F14C9EDB2}"/>
              </a:ext>
            </a:extLst>
          </p:cNvPr>
          <p:cNvSpPr/>
          <p:nvPr/>
        </p:nvSpPr>
        <p:spPr>
          <a:xfrm>
            <a:off x="813425" y="4089370"/>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D</a:t>
            </a:r>
            <a:endParaRPr lang="zh-CN" altLang="en-US" dirty="0">
              <a:solidFill>
                <a:srgbClr val="FFFFFF"/>
              </a:solidFill>
            </a:endParaRPr>
          </a:p>
        </p:txBody>
      </p:sp>
      <p:sp>
        <p:nvSpPr>
          <p:cNvPr id="12" name="椭圆 11">
            <a:extLst>
              <a:ext uri="{FF2B5EF4-FFF2-40B4-BE49-F238E27FC236}">
                <a16:creationId xmlns:a16="http://schemas.microsoft.com/office/drawing/2014/main" id="{7425F2EE-7EAE-479B-96BF-4DC366ADC624}"/>
              </a:ext>
            </a:extLst>
          </p:cNvPr>
          <p:cNvSpPr/>
          <p:nvPr/>
        </p:nvSpPr>
        <p:spPr>
          <a:xfrm>
            <a:off x="2777609" y="4089370"/>
            <a:ext cx="468085" cy="4680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ysClr val="windowText" lastClr="000000"/>
                </a:solidFill>
              </a:rPr>
              <a:t>G</a:t>
            </a:r>
            <a:endParaRPr lang="zh-CN" altLang="en-US" dirty="0">
              <a:solidFill>
                <a:sysClr val="windowText" lastClr="000000"/>
              </a:solidFill>
            </a:endParaRPr>
          </a:p>
        </p:txBody>
      </p:sp>
      <p:sp>
        <p:nvSpPr>
          <p:cNvPr id="13" name="椭圆 12">
            <a:extLst>
              <a:ext uri="{FF2B5EF4-FFF2-40B4-BE49-F238E27FC236}">
                <a16:creationId xmlns:a16="http://schemas.microsoft.com/office/drawing/2014/main" id="{B46DB145-755F-4860-9464-512412EFFD71}"/>
              </a:ext>
            </a:extLst>
          </p:cNvPr>
          <p:cNvSpPr/>
          <p:nvPr/>
        </p:nvSpPr>
        <p:spPr>
          <a:xfrm>
            <a:off x="3727322" y="4089370"/>
            <a:ext cx="468085" cy="468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F</a:t>
            </a:r>
            <a:endParaRPr lang="zh-CN" altLang="en-US" dirty="0">
              <a:solidFill>
                <a:srgbClr val="FFFFFF"/>
              </a:solidFill>
            </a:endParaRPr>
          </a:p>
        </p:txBody>
      </p:sp>
      <p:sp>
        <p:nvSpPr>
          <p:cNvPr id="14" name="椭圆 13">
            <a:extLst>
              <a:ext uri="{FF2B5EF4-FFF2-40B4-BE49-F238E27FC236}">
                <a16:creationId xmlns:a16="http://schemas.microsoft.com/office/drawing/2014/main" id="{76CCF7A9-6943-4722-9899-4C5D706C9BC2}"/>
              </a:ext>
            </a:extLst>
          </p:cNvPr>
          <p:cNvSpPr/>
          <p:nvPr/>
        </p:nvSpPr>
        <p:spPr>
          <a:xfrm>
            <a:off x="813425" y="5069088"/>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H</a:t>
            </a:r>
            <a:endParaRPr lang="zh-CN" altLang="en-US" dirty="0">
              <a:solidFill>
                <a:srgbClr val="FFFFFF"/>
              </a:solidFill>
            </a:endParaRPr>
          </a:p>
        </p:txBody>
      </p:sp>
      <p:sp>
        <p:nvSpPr>
          <p:cNvPr id="15" name="椭圆 14">
            <a:extLst>
              <a:ext uri="{FF2B5EF4-FFF2-40B4-BE49-F238E27FC236}">
                <a16:creationId xmlns:a16="http://schemas.microsoft.com/office/drawing/2014/main" id="{D82BDAF1-BE6A-4611-A8CA-192EFFA7C140}"/>
              </a:ext>
            </a:extLst>
          </p:cNvPr>
          <p:cNvSpPr/>
          <p:nvPr/>
        </p:nvSpPr>
        <p:spPr>
          <a:xfrm>
            <a:off x="2790029" y="2944096"/>
            <a:ext cx="468085" cy="468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rPr>
              <a:t>B</a:t>
            </a:r>
            <a:endParaRPr lang="zh-CN" altLang="en-US" dirty="0">
              <a:solidFill>
                <a:srgbClr val="FFFFFF"/>
              </a:solidFill>
            </a:endParaRPr>
          </a:p>
        </p:txBody>
      </p:sp>
      <p:cxnSp>
        <p:nvCxnSpPr>
          <p:cNvPr id="18" name="直接连接符 17">
            <a:extLst>
              <a:ext uri="{FF2B5EF4-FFF2-40B4-BE49-F238E27FC236}">
                <a16:creationId xmlns:a16="http://schemas.microsoft.com/office/drawing/2014/main" id="{1590BC33-EC89-43B3-B0E7-629F475D5D10}"/>
              </a:ext>
            </a:extLst>
          </p:cNvPr>
          <p:cNvCxnSpPr>
            <a:stCxn id="3" idx="4"/>
            <a:endCxn id="7" idx="0"/>
          </p:cNvCxnSpPr>
          <p:nvPr/>
        </p:nvCxnSpPr>
        <p:spPr>
          <a:xfrm flipH="1">
            <a:off x="1914633" y="2194608"/>
            <a:ext cx="1099459" cy="78036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3F6D38A0-642A-4EB5-8C75-B016B65FCF5E}"/>
              </a:ext>
            </a:extLst>
          </p:cNvPr>
          <p:cNvCxnSpPr>
            <a:stCxn id="3" idx="4"/>
            <a:endCxn id="8" idx="0"/>
          </p:cNvCxnSpPr>
          <p:nvPr/>
        </p:nvCxnSpPr>
        <p:spPr>
          <a:xfrm>
            <a:off x="3014092" y="2194608"/>
            <a:ext cx="958853" cy="74998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B7D38F49-BEE6-4DAD-8083-FF84C81590DF}"/>
              </a:ext>
            </a:extLst>
          </p:cNvPr>
          <p:cNvCxnSpPr>
            <a:cxnSpLocks/>
            <a:stCxn id="7" idx="4"/>
            <a:endCxn id="11" idx="0"/>
          </p:cNvCxnSpPr>
          <p:nvPr/>
        </p:nvCxnSpPr>
        <p:spPr>
          <a:xfrm flipH="1">
            <a:off x="1047468" y="3443053"/>
            <a:ext cx="867165" cy="646317"/>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8CCE346D-D04B-447E-9231-59BF8CA7F640}"/>
              </a:ext>
            </a:extLst>
          </p:cNvPr>
          <p:cNvCxnSpPr>
            <a:stCxn id="7" idx="4"/>
            <a:endCxn id="9" idx="0"/>
          </p:cNvCxnSpPr>
          <p:nvPr/>
        </p:nvCxnSpPr>
        <p:spPr>
          <a:xfrm flipH="1">
            <a:off x="1909815" y="3443053"/>
            <a:ext cx="4818" cy="62820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3DEE4A77-BCF2-4BBB-84D5-82EA2999C70E}"/>
              </a:ext>
            </a:extLst>
          </p:cNvPr>
          <p:cNvCxnSpPr>
            <a:cxnSpLocks/>
            <a:stCxn id="11" idx="4"/>
            <a:endCxn id="14" idx="0"/>
          </p:cNvCxnSpPr>
          <p:nvPr/>
        </p:nvCxnSpPr>
        <p:spPr>
          <a:xfrm>
            <a:off x="1047468" y="4557455"/>
            <a:ext cx="0" cy="511633"/>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A142547E-FC76-4527-B3F4-F129CFF77448}"/>
              </a:ext>
            </a:extLst>
          </p:cNvPr>
          <p:cNvCxnSpPr>
            <a:cxnSpLocks/>
            <a:stCxn id="3" idx="4"/>
            <a:endCxn id="15" idx="0"/>
          </p:cNvCxnSpPr>
          <p:nvPr/>
        </p:nvCxnSpPr>
        <p:spPr>
          <a:xfrm>
            <a:off x="3014092" y="2194608"/>
            <a:ext cx="9980" cy="749488"/>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4F6F6CBD-12C4-4CB3-AC84-CCFCBD565035}"/>
              </a:ext>
            </a:extLst>
          </p:cNvPr>
          <p:cNvCxnSpPr>
            <a:cxnSpLocks/>
            <a:stCxn id="15" idx="4"/>
            <a:endCxn id="12" idx="0"/>
          </p:cNvCxnSpPr>
          <p:nvPr/>
        </p:nvCxnSpPr>
        <p:spPr>
          <a:xfrm flipH="1">
            <a:off x="3011652" y="3412181"/>
            <a:ext cx="12420" cy="677189"/>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34FD5B5A-6708-491C-BE94-5D7FF3250656}"/>
              </a:ext>
            </a:extLst>
          </p:cNvPr>
          <p:cNvCxnSpPr>
            <a:stCxn id="8" idx="4"/>
            <a:endCxn id="13" idx="0"/>
          </p:cNvCxnSpPr>
          <p:nvPr/>
        </p:nvCxnSpPr>
        <p:spPr>
          <a:xfrm flipH="1">
            <a:off x="3961365" y="3412673"/>
            <a:ext cx="11580" cy="676697"/>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2FFB2005-111E-40DD-8BAE-03352A29DE82}"/>
              </a:ext>
            </a:extLst>
          </p:cNvPr>
          <p:cNvCxnSpPr>
            <a:cxnSpLocks/>
            <a:stCxn id="9" idx="6"/>
            <a:endCxn id="12" idx="2"/>
          </p:cNvCxnSpPr>
          <p:nvPr/>
        </p:nvCxnSpPr>
        <p:spPr>
          <a:xfrm>
            <a:off x="2143857" y="4305301"/>
            <a:ext cx="633752" cy="18112"/>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849E279-5CC4-4A21-AC9F-87CA3922650D}"/>
              </a:ext>
            </a:extLst>
          </p:cNvPr>
          <p:cNvCxnSpPr>
            <a:cxnSpLocks/>
            <a:stCxn id="13" idx="2"/>
            <a:endCxn id="12" idx="6"/>
          </p:cNvCxnSpPr>
          <p:nvPr/>
        </p:nvCxnSpPr>
        <p:spPr>
          <a:xfrm flipH="1">
            <a:off x="3245694" y="4323413"/>
            <a:ext cx="481628"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40" name="表格 40">
            <a:extLst>
              <a:ext uri="{FF2B5EF4-FFF2-40B4-BE49-F238E27FC236}">
                <a16:creationId xmlns:a16="http://schemas.microsoft.com/office/drawing/2014/main" id="{460EB270-9EDD-46F6-89FF-05AAA81501FB}"/>
              </a:ext>
            </a:extLst>
          </p:cNvPr>
          <p:cNvGraphicFramePr>
            <a:graphicFrameLocks noGrp="1"/>
          </p:cNvGraphicFramePr>
          <p:nvPr>
            <p:extLst>
              <p:ext uri="{D42A27DB-BD31-4B8C-83A1-F6EECF244321}">
                <p14:modId xmlns:p14="http://schemas.microsoft.com/office/powerpoint/2010/main" val="2895183096"/>
              </p:ext>
            </p:extLst>
          </p:nvPr>
        </p:nvGraphicFramePr>
        <p:xfrm>
          <a:off x="4516750" y="1778441"/>
          <a:ext cx="7003727" cy="3565432"/>
        </p:xfrm>
        <a:graphic>
          <a:graphicData uri="http://schemas.openxmlformats.org/drawingml/2006/table">
            <a:tbl>
              <a:tblPr firstRow="1" bandRow="1">
                <a:tableStyleId>{5C22544A-7EE6-4342-B048-85BDC9FD1C3A}</a:tableStyleId>
              </a:tblPr>
              <a:tblGrid>
                <a:gridCol w="3429821">
                  <a:extLst>
                    <a:ext uri="{9D8B030D-6E8A-4147-A177-3AD203B41FA5}">
                      <a16:colId xmlns:a16="http://schemas.microsoft.com/office/drawing/2014/main" val="359877520"/>
                    </a:ext>
                  </a:extLst>
                </a:gridCol>
                <a:gridCol w="3573906">
                  <a:extLst>
                    <a:ext uri="{9D8B030D-6E8A-4147-A177-3AD203B41FA5}">
                      <a16:colId xmlns:a16="http://schemas.microsoft.com/office/drawing/2014/main" val="2699196298"/>
                    </a:ext>
                  </a:extLst>
                </a:gridCol>
              </a:tblGrid>
              <a:tr h="445679">
                <a:tc>
                  <a:txBody>
                    <a:bodyPr/>
                    <a:lstStyle/>
                    <a:p>
                      <a:r>
                        <a:rPr lang="en-US" altLang="zh-CN" sz="1600" dirty="0"/>
                        <a:t>OPEN</a:t>
                      </a:r>
                      <a:endParaRPr lang="zh-CN" altLang="en-US" sz="1600" dirty="0"/>
                    </a:p>
                  </a:txBody>
                  <a:tcPr/>
                </a:tc>
                <a:tc>
                  <a:txBody>
                    <a:bodyPr/>
                    <a:lstStyle/>
                    <a:p>
                      <a:r>
                        <a:rPr lang="en-US" altLang="zh-CN" sz="1600" dirty="0"/>
                        <a:t>CLOSE</a:t>
                      </a:r>
                      <a:endParaRPr lang="zh-CN" altLang="en-US" sz="1600" dirty="0"/>
                    </a:p>
                  </a:txBody>
                  <a:tcPr/>
                </a:tc>
                <a:extLst>
                  <a:ext uri="{0D108BD9-81ED-4DB2-BD59-A6C34878D82A}">
                    <a16:rowId xmlns:a16="http://schemas.microsoft.com/office/drawing/2014/main" val="2852775211"/>
                  </a:ext>
                </a:extLst>
              </a:tr>
              <a:tr h="445679">
                <a:tc>
                  <a:txBody>
                    <a:bodyPr/>
                    <a:lstStyle/>
                    <a:p>
                      <a:r>
                        <a:rPr lang="en-US" altLang="zh-CN" sz="1600" dirty="0"/>
                        <a:t>{S(0)}</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tc>
                <a:extLst>
                  <a:ext uri="{0D108BD9-81ED-4DB2-BD59-A6C34878D82A}">
                    <a16:rowId xmlns:a16="http://schemas.microsoft.com/office/drawing/2014/main" val="3692389753"/>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{B:2,C:4,A:5}</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{S:0}</a:t>
                      </a:r>
                      <a:endParaRPr lang="zh-CN" altLang="en-US" sz="1600" dirty="0"/>
                    </a:p>
                  </a:txBody>
                  <a:tcPr/>
                </a:tc>
                <a:extLst>
                  <a:ext uri="{0D108BD9-81ED-4DB2-BD59-A6C34878D82A}">
                    <a16:rowId xmlns:a16="http://schemas.microsoft.com/office/drawing/2014/main" val="3831728223"/>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{C:4,A:5,G:(2+6)}</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{S:0,B:2}</a:t>
                      </a:r>
                      <a:endParaRPr lang="zh-CN" altLang="en-US" sz="1600" dirty="0"/>
                    </a:p>
                  </a:txBody>
                  <a:tcPr/>
                </a:tc>
                <a:extLst>
                  <a:ext uri="{0D108BD9-81ED-4DB2-BD59-A6C34878D82A}">
                    <a16:rowId xmlns:a16="http://schemas.microsoft.com/office/drawing/2014/main" val="2999954959"/>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{A:5,F:((4+2),G:(2+6)}</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{S:0,B:2,C:4}</a:t>
                      </a:r>
                      <a:endParaRPr lang="zh-CN" altLang="en-US" sz="1600" dirty="0"/>
                    </a:p>
                  </a:txBody>
                  <a:tcPr/>
                </a:tc>
                <a:extLst>
                  <a:ext uri="{0D108BD9-81ED-4DB2-BD59-A6C34878D82A}">
                    <a16:rowId xmlns:a16="http://schemas.microsoft.com/office/drawing/2014/main" val="3265862660"/>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{F:((4+2),G:(2+6),E</a:t>
                      </a:r>
                      <a:r>
                        <a:rPr lang="en-US" altLang="zh-CN" sz="1600" dirty="0">
                          <a:sym typeface="Wingdings" panose="05000000000000000000" pitchFamily="2" charset="2"/>
                        </a:rPr>
                        <a:t>:(5+4),D:(5+9)</a:t>
                      </a:r>
                      <a:r>
                        <a:rPr lang="en-US" altLang="zh-CN" sz="1600" dirty="0"/>
                        <a:t>}</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{S:0,B:2,C:4, A:5}</a:t>
                      </a:r>
                      <a:endParaRPr lang="zh-CN" altLang="en-US" sz="1600" dirty="0"/>
                    </a:p>
                  </a:txBody>
                  <a:tcPr/>
                </a:tc>
                <a:extLst>
                  <a:ext uri="{0D108BD9-81ED-4DB2-BD59-A6C34878D82A}">
                    <a16:rowId xmlns:a16="http://schemas.microsoft.com/office/drawing/2014/main" val="36175221"/>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微软雅黑"/>
                          <a:cs typeface="+mn-cs"/>
                        </a:rPr>
                        <a:t>{</a:t>
                      </a:r>
                      <a:r>
                        <a:rPr lang="en-US" altLang="zh-CN" sz="1600" dirty="0"/>
                        <a:t>G:(4+2+1),G:(2+6),E</a:t>
                      </a:r>
                      <a:r>
                        <a:rPr lang="en-US" altLang="zh-CN" sz="1600" dirty="0">
                          <a:sym typeface="Wingdings" panose="05000000000000000000" pitchFamily="2" charset="2"/>
                        </a:rPr>
                        <a:t>:(5+4),D:(5+9)</a:t>
                      </a:r>
                      <a:r>
                        <a:rPr lang="en-US" altLang="zh-CN" sz="1600" dirty="0"/>
                        <a:t>}</a:t>
                      </a:r>
                      <a:endParaRPr kumimoji="0" lang="zh-CN" altLang="en-US" sz="1600" b="0" i="0" u="none" strike="noStrike" kern="1200" cap="none" spc="0" normalizeH="0" baseline="0" noProof="0" dirty="0">
                        <a:ln>
                          <a:noFill/>
                        </a:ln>
                        <a:solidFill>
                          <a:srgbClr val="000000"/>
                        </a:solidFill>
                        <a:effectLst/>
                        <a:uLnTx/>
                        <a:uFillTx/>
                        <a:latin typeface="Arial"/>
                        <a:ea typeface="微软雅黑"/>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微软雅黑"/>
                          <a:cs typeface="+mn-cs"/>
                        </a:rPr>
                        <a:t>{S:0,B:2,C:4, A:5,F:(4+2)}</a:t>
                      </a:r>
                      <a:endParaRPr kumimoji="0" lang="zh-CN" altLang="en-US" sz="1600" b="0" i="0" u="none" strike="noStrike" kern="1200" cap="none" spc="0" normalizeH="0" baseline="0" noProof="0" dirty="0">
                        <a:ln>
                          <a:noFill/>
                        </a:ln>
                        <a:solidFill>
                          <a:srgbClr val="000000"/>
                        </a:solidFill>
                        <a:effectLst/>
                        <a:uLnTx/>
                        <a:uFillTx/>
                        <a:latin typeface="Arial"/>
                        <a:ea typeface="微软雅黑"/>
                        <a:cs typeface="+mn-cs"/>
                      </a:endParaRPr>
                    </a:p>
                  </a:txBody>
                  <a:tcPr/>
                </a:tc>
                <a:extLst>
                  <a:ext uri="{0D108BD9-81ED-4DB2-BD59-A6C34878D82A}">
                    <a16:rowId xmlns:a16="http://schemas.microsoft.com/office/drawing/2014/main" val="2411720780"/>
                  </a:ext>
                </a:extLst>
              </a:tr>
              <a:tr h="445679">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{G:(2+6),E</a:t>
                      </a:r>
                      <a:r>
                        <a:rPr lang="en-US" altLang="zh-CN" sz="1600" dirty="0">
                          <a:sym typeface="Wingdings" panose="05000000000000000000" pitchFamily="2" charset="2"/>
                        </a:rPr>
                        <a:t>:(5+4),D:(5+9)</a:t>
                      </a:r>
                      <a:r>
                        <a:rPr lang="en-US" altLang="zh-CN" sz="1600" dirty="0"/>
                        <a:t>}</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dirty="0"/>
                        <a:t>{</a:t>
                      </a:r>
                      <a:r>
                        <a:rPr kumimoji="0" lang="en-US" altLang="zh-CN" sz="1600" b="0" i="0" u="none" strike="noStrike" kern="1200" cap="none" spc="0" normalizeH="0" baseline="0" noProof="0" dirty="0">
                          <a:ln>
                            <a:noFill/>
                          </a:ln>
                          <a:solidFill>
                            <a:srgbClr val="000000"/>
                          </a:solidFill>
                          <a:effectLst/>
                          <a:uLnTx/>
                          <a:uFillTx/>
                          <a:latin typeface="+mn-lt"/>
                          <a:ea typeface="+mn-ea"/>
                          <a:cs typeface="+mn-cs"/>
                        </a:rPr>
                        <a:t>S:0,B:2,C:4,A:5,F:(4+2),G:(4+2+1)}</a:t>
                      </a:r>
                      <a:endParaRPr lang="zh-CN" altLang="en-US" sz="1600" dirty="0"/>
                    </a:p>
                  </a:txBody>
                  <a:tcPr/>
                </a:tc>
                <a:extLst>
                  <a:ext uri="{0D108BD9-81ED-4DB2-BD59-A6C34878D82A}">
                    <a16:rowId xmlns:a16="http://schemas.microsoft.com/office/drawing/2014/main" val="152010169"/>
                  </a:ext>
                </a:extLst>
              </a:tr>
            </a:tbl>
          </a:graphicData>
        </a:graphic>
      </p:graphicFrame>
      <p:sp>
        <p:nvSpPr>
          <p:cNvPr id="30" name="文本框 29">
            <a:extLst>
              <a:ext uri="{FF2B5EF4-FFF2-40B4-BE49-F238E27FC236}">
                <a16:creationId xmlns:a16="http://schemas.microsoft.com/office/drawing/2014/main" id="{F4531FD5-DA6A-42BA-B927-77BDD2A6A19A}"/>
              </a:ext>
            </a:extLst>
          </p:cNvPr>
          <p:cNvSpPr txBox="1"/>
          <p:nvPr/>
        </p:nvSpPr>
        <p:spPr>
          <a:xfrm>
            <a:off x="2143857" y="2307771"/>
            <a:ext cx="233419" cy="369332"/>
          </a:xfrm>
          <a:prstGeom prst="rect">
            <a:avLst/>
          </a:prstGeom>
          <a:noFill/>
        </p:spPr>
        <p:txBody>
          <a:bodyPr wrap="square" rtlCol="0">
            <a:spAutoFit/>
          </a:bodyPr>
          <a:lstStyle/>
          <a:p>
            <a:r>
              <a:rPr lang="en-US" altLang="zh-CN" dirty="0"/>
              <a:t>5</a:t>
            </a:r>
            <a:endParaRPr lang="zh-CN" altLang="en-US" dirty="0"/>
          </a:p>
        </p:txBody>
      </p:sp>
      <p:sp>
        <p:nvSpPr>
          <p:cNvPr id="38" name="文本框 37">
            <a:extLst>
              <a:ext uri="{FF2B5EF4-FFF2-40B4-BE49-F238E27FC236}">
                <a16:creationId xmlns:a16="http://schemas.microsoft.com/office/drawing/2014/main" id="{20556B7C-4582-439F-909D-E9DC51105974}"/>
              </a:ext>
            </a:extLst>
          </p:cNvPr>
          <p:cNvSpPr txBox="1"/>
          <p:nvPr/>
        </p:nvSpPr>
        <p:spPr>
          <a:xfrm>
            <a:off x="2709921" y="2460171"/>
            <a:ext cx="233419" cy="369332"/>
          </a:xfrm>
          <a:prstGeom prst="rect">
            <a:avLst/>
          </a:prstGeom>
          <a:noFill/>
        </p:spPr>
        <p:txBody>
          <a:bodyPr wrap="square" rtlCol="0">
            <a:spAutoFit/>
          </a:bodyPr>
          <a:lstStyle/>
          <a:p>
            <a:r>
              <a:rPr lang="en-US" altLang="zh-CN" dirty="0"/>
              <a:t>2</a:t>
            </a:r>
            <a:endParaRPr lang="zh-CN" altLang="en-US" dirty="0"/>
          </a:p>
        </p:txBody>
      </p:sp>
      <p:sp>
        <p:nvSpPr>
          <p:cNvPr id="41" name="文本框 40">
            <a:extLst>
              <a:ext uri="{FF2B5EF4-FFF2-40B4-BE49-F238E27FC236}">
                <a16:creationId xmlns:a16="http://schemas.microsoft.com/office/drawing/2014/main" id="{3D1247BC-7188-4162-B8C5-A8FA1006C83B}"/>
              </a:ext>
            </a:extLst>
          </p:cNvPr>
          <p:cNvSpPr txBox="1"/>
          <p:nvPr/>
        </p:nvSpPr>
        <p:spPr>
          <a:xfrm>
            <a:off x="3569895" y="2351309"/>
            <a:ext cx="233419" cy="369332"/>
          </a:xfrm>
          <a:prstGeom prst="rect">
            <a:avLst/>
          </a:prstGeom>
          <a:noFill/>
        </p:spPr>
        <p:txBody>
          <a:bodyPr wrap="square" rtlCol="0">
            <a:spAutoFit/>
          </a:bodyPr>
          <a:lstStyle/>
          <a:p>
            <a:r>
              <a:rPr lang="en-US" altLang="zh-CN" dirty="0"/>
              <a:t>4</a:t>
            </a:r>
            <a:endParaRPr lang="zh-CN" altLang="en-US" dirty="0"/>
          </a:p>
        </p:txBody>
      </p:sp>
      <p:sp>
        <p:nvSpPr>
          <p:cNvPr id="42" name="文本框 41">
            <a:extLst>
              <a:ext uri="{FF2B5EF4-FFF2-40B4-BE49-F238E27FC236}">
                <a16:creationId xmlns:a16="http://schemas.microsoft.com/office/drawing/2014/main" id="{3C72E3E8-FDFB-44F8-A56B-F5C7114F6DF7}"/>
              </a:ext>
            </a:extLst>
          </p:cNvPr>
          <p:cNvSpPr txBox="1"/>
          <p:nvPr/>
        </p:nvSpPr>
        <p:spPr>
          <a:xfrm>
            <a:off x="1893485" y="3559633"/>
            <a:ext cx="233419" cy="369332"/>
          </a:xfrm>
          <a:prstGeom prst="rect">
            <a:avLst/>
          </a:prstGeom>
          <a:noFill/>
        </p:spPr>
        <p:txBody>
          <a:bodyPr wrap="square" rtlCol="0">
            <a:spAutoFit/>
          </a:bodyPr>
          <a:lstStyle/>
          <a:p>
            <a:r>
              <a:rPr lang="en-US" altLang="zh-CN" dirty="0"/>
              <a:t>4</a:t>
            </a:r>
            <a:endParaRPr lang="zh-CN" altLang="en-US" dirty="0"/>
          </a:p>
        </p:txBody>
      </p:sp>
      <p:sp>
        <p:nvSpPr>
          <p:cNvPr id="43" name="文本框 42">
            <a:extLst>
              <a:ext uri="{FF2B5EF4-FFF2-40B4-BE49-F238E27FC236}">
                <a16:creationId xmlns:a16="http://schemas.microsoft.com/office/drawing/2014/main" id="{AE9F912C-EC2C-4340-8766-477B57B630BA}"/>
              </a:ext>
            </a:extLst>
          </p:cNvPr>
          <p:cNvSpPr txBox="1"/>
          <p:nvPr/>
        </p:nvSpPr>
        <p:spPr>
          <a:xfrm>
            <a:off x="2764347" y="3559629"/>
            <a:ext cx="233419" cy="369332"/>
          </a:xfrm>
          <a:prstGeom prst="rect">
            <a:avLst/>
          </a:prstGeom>
          <a:noFill/>
        </p:spPr>
        <p:txBody>
          <a:bodyPr wrap="square" rtlCol="0">
            <a:spAutoFit/>
          </a:bodyPr>
          <a:lstStyle/>
          <a:p>
            <a:r>
              <a:rPr lang="en-US" altLang="zh-CN" dirty="0"/>
              <a:t>6</a:t>
            </a:r>
            <a:endParaRPr lang="zh-CN" altLang="en-US" dirty="0"/>
          </a:p>
        </p:txBody>
      </p:sp>
      <p:sp>
        <p:nvSpPr>
          <p:cNvPr id="44" name="文本框 43">
            <a:extLst>
              <a:ext uri="{FF2B5EF4-FFF2-40B4-BE49-F238E27FC236}">
                <a16:creationId xmlns:a16="http://schemas.microsoft.com/office/drawing/2014/main" id="{E731D030-8D6B-49D6-9F33-A8064735D6AB}"/>
              </a:ext>
            </a:extLst>
          </p:cNvPr>
          <p:cNvSpPr txBox="1"/>
          <p:nvPr/>
        </p:nvSpPr>
        <p:spPr>
          <a:xfrm>
            <a:off x="3700523" y="3526969"/>
            <a:ext cx="233419" cy="369332"/>
          </a:xfrm>
          <a:prstGeom prst="rect">
            <a:avLst/>
          </a:prstGeom>
          <a:noFill/>
        </p:spPr>
        <p:txBody>
          <a:bodyPr wrap="square" rtlCol="0">
            <a:spAutoFit/>
          </a:bodyPr>
          <a:lstStyle/>
          <a:p>
            <a:r>
              <a:rPr lang="en-US" altLang="zh-CN" dirty="0"/>
              <a:t>2</a:t>
            </a:r>
            <a:endParaRPr lang="zh-CN" altLang="en-US" dirty="0"/>
          </a:p>
        </p:txBody>
      </p:sp>
      <p:sp>
        <p:nvSpPr>
          <p:cNvPr id="45" name="文本框 44">
            <a:extLst>
              <a:ext uri="{FF2B5EF4-FFF2-40B4-BE49-F238E27FC236}">
                <a16:creationId xmlns:a16="http://schemas.microsoft.com/office/drawing/2014/main" id="{EE867832-8D5E-4AE9-8726-6ECE5B24D5BD}"/>
              </a:ext>
            </a:extLst>
          </p:cNvPr>
          <p:cNvSpPr txBox="1"/>
          <p:nvPr/>
        </p:nvSpPr>
        <p:spPr>
          <a:xfrm>
            <a:off x="2328917" y="3995065"/>
            <a:ext cx="233419" cy="369332"/>
          </a:xfrm>
          <a:prstGeom prst="rect">
            <a:avLst/>
          </a:prstGeom>
          <a:noFill/>
        </p:spPr>
        <p:txBody>
          <a:bodyPr wrap="square" rtlCol="0">
            <a:spAutoFit/>
          </a:bodyPr>
          <a:lstStyle/>
          <a:p>
            <a:r>
              <a:rPr lang="en-US" altLang="zh-CN" dirty="0"/>
              <a:t>6</a:t>
            </a:r>
            <a:endParaRPr lang="zh-CN" altLang="en-US" dirty="0"/>
          </a:p>
        </p:txBody>
      </p:sp>
      <p:sp>
        <p:nvSpPr>
          <p:cNvPr id="46" name="文本框 45">
            <a:extLst>
              <a:ext uri="{FF2B5EF4-FFF2-40B4-BE49-F238E27FC236}">
                <a16:creationId xmlns:a16="http://schemas.microsoft.com/office/drawing/2014/main" id="{037D2535-B6DD-45F2-8097-6082768AC90D}"/>
              </a:ext>
            </a:extLst>
          </p:cNvPr>
          <p:cNvSpPr txBox="1"/>
          <p:nvPr/>
        </p:nvSpPr>
        <p:spPr>
          <a:xfrm>
            <a:off x="3406603" y="4005947"/>
            <a:ext cx="233419" cy="369332"/>
          </a:xfrm>
          <a:prstGeom prst="rect">
            <a:avLst/>
          </a:prstGeom>
          <a:noFill/>
        </p:spPr>
        <p:txBody>
          <a:bodyPr wrap="square" rtlCol="0">
            <a:spAutoFit/>
          </a:bodyPr>
          <a:lstStyle/>
          <a:p>
            <a:r>
              <a:rPr lang="en-US" altLang="zh-CN" dirty="0"/>
              <a:t>1</a:t>
            </a:r>
            <a:endParaRPr lang="zh-CN" altLang="en-US" dirty="0"/>
          </a:p>
        </p:txBody>
      </p:sp>
      <p:sp>
        <p:nvSpPr>
          <p:cNvPr id="47" name="文本框 46">
            <a:extLst>
              <a:ext uri="{FF2B5EF4-FFF2-40B4-BE49-F238E27FC236}">
                <a16:creationId xmlns:a16="http://schemas.microsoft.com/office/drawing/2014/main" id="{14AE78B5-05C0-48C2-A5E1-19EE67422A7B}"/>
              </a:ext>
            </a:extLst>
          </p:cNvPr>
          <p:cNvSpPr txBox="1"/>
          <p:nvPr/>
        </p:nvSpPr>
        <p:spPr>
          <a:xfrm>
            <a:off x="1185915" y="3483427"/>
            <a:ext cx="233419" cy="369332"/>
          </a:xfrm>
          <a:prstGeom prst="rect">
            <a:avLst/>
          </a:prstGeom>
          <a:noFill/>
        </p:spPr>
        <p:txBody>
          <a:bodyPr wrap="square" rtlCol="0">
            <a:spAutoFit/>
          </a:bodyPr>
          <a:lstStyle/>
          <a:p>
            <a:r>
              <a:rPr lang="en-US" altLang="zh-CN" dirty="0"/>
              <a:t>9</a:t>
            </a:r>
            <a:endParaRPr lang="zh-CN" altLang="en-US" dirty="0"/>
          </a:p>
        </p:txBody>
      </p:sp>
      <p:sp>
        <p:nvSpPr>
          <p:cNvPr id="48" name="文本框 47">
            <a:extLst>
              <a:ext uri="{FF2B5EF4-FFF2-40B4-BE49-F238E27FC236}">
                <a16:creationId xmlns:a16="http://schemas.microsoft.com/office/drawing/2014/main" id="{F1D2D91A-A6E0-4B51-B14F-6B831C46DAB5}"/>
              </a:ext>
            </a:extLst>
          </p:cNvPr>
          <p:cNvSpPr txBox="1"/>
          <p:nvPr/>
        </p:nvSpPr>
        <p:spPr>
          <a:xfrm>
            <a:off x="1055283" y="4615543"/>
            <a:ext cx="233419" cy="369332"/>
          </a:xfrm>
          <a:prstGeom prst="rect">
            <a:avLst/>
          </a:prstGeom>
          <a:noFill/>
        </p:spPr>
        <p:txBody>
          <a:bodyPr wrap="square" rtlCol="0">
            <a:spAutoFit/>
          </a:bodyPr>
          <a:lstStyle/>
          <a:p>
            <a:r>
              <a:rPr lang="en-US" altLang="zh-CN" dirty="0"/>
              <a:t>7</a:t>
            </a:r>
            <a:endParaRPr lang="zh-CN" altLang="en-US" dirty="0"/>
          </a:p>
        </p:txBody>
      </p:sp>
    </p:spTree>
    <p:extLst>
      <p:ext uri="{BB962C8B-B14F-4D97-AF65-F5344CB8AC3E}">
        <p14:creationId xmlns:p14="http://schemas.microsoft.com/office/powerpoint/2010/main" val="2462263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D9FB1-7A11-4086-BD64-4AC8C2677F81}"/>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盲目搜索（代价树搜索）</a:t>
            </a:r>
            <a:endParaRPr lang="zh-CN" altLang="en-US" dirty="0"/>
          </a:p>
        </p:txBody>
      </p:sp>
      <p:sp>
        <p:nvSpPr>
          <p:cNvPr id="9" name="Rectangle 2">
            <a:extLst>
              <a:ext uri="{FF2B5EF4-FFF2-40B4-BE49-F238E27FC236}">
                <a16:creationId xmlns:a16="http://schemas.microsoft.com/office/drawing/2014/main" id="{E2DB7CDC-B5A8-4F55-BD9A-403867152597}"/>
              </a:ext>
            </a:extLst>
          </p:cNvPr>
          <p:cNvSpPr txBox="1">
            <a:spLocks noChangeArrowheads="1"/>
          </p:cNvSpPr>
          <p:nvPr/>
        </p:nvSpPr>
        <p:spPr>
          <a:xfrm>
            <a:off x="471763" y="609066"/>
            <a:ext cx="3329301" cy="873125"/>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gn="ctr">
              <a:buFont typeface="+mj-lt"/>
              <a:buAutoNum type="arabicPeriod" startAt="3"/>
            </a:pPr>
            <a:r>
              <a:rPr lang="zh-CN" altLang="en-US" sz="1800" dirty="0">
                <a:effectLst>
                  <a:outerShdw blurRad="38100" dist="38100" dir="2700000" algn="tl">
                    <a:srgbClr val="000000">
                      <a:alpha val="43137"/>
                    </a:srgbClr>
                  </a:outerShdw>
                </a:effectLst>
              </a:rPr>
              <a:t>宽度优先代价树搜索流程</a:t>
            </a:r>
          </a:p>
        </p:txBody>
      </p:sp>
      <p:pic>
        <p:nvPicPr>
          <p:cNvPr id="3" name="图片 2">
            <a:extLst>
              <a:ext uri="{FF2B5EF4-FFF2-40B4-BE49-F238E27FC236}">
                <a16:creationId xmlns:a16="http://schemas.microsoft.com/office/drawing/2014/main" id="{3C2C6EA7-7FEF-416A-8354-EC3DFB5D8D64}"/>
              </a:ext>
            </a:extLst>
          </p:cNvPr>
          <p:cNvPicPr>
            <a:picLocks noChangeAspect="1"/>
          </p:cNvPicPr>
          <p:nvPr/>
        </p:nvPicPr>
        <p:blipFill>
          <a:blip r:embed="rId3"/>
          <a:stretch>
            <a:fillRect/>
          </a:stretch>
        </p:blipFill>
        <p:spPr>
          <a:xfrm>
            <a:off x="6289499" y="1028700"/>
            <a:ext cx="5278613" cy="5567591"/>
          </a:xfrm>
          <a:prstGeom prst="rect">
            <a:avLst/>
          </a:prstGeom>
        </p:spPr>
      </p:pic>
      <p:sp>
        <p:nvSpPr>
          <p:cNvPr id="12" name="Rectangle 3">
            <a:extLst>
              <a:ext uri="{FF2B5EF4-FFF2-40B4-BE49-F238E27FC236}">
                <a16:creationId xmlns:a16="http://schemas.microsoft.com/office/drawing/2014/main" id="{CEB680C3-16D7-469A-8C39-B1F657F98192}"/>
              </a:ext>
            </a:extLst>
          </p:cNvPr>
          <p:cNvSpPr txBox="1">
            <a:spLocks noChangeArrowheads="1"/>
          </p:cNvSpPr>
          <p:nvPr/>
        </p:nvSpPr>
        <p:spPr>
          <a:xfrm>
            <a:off x="623888" y="1660071"/>
            <a:ext cx="5278612" cy="4616904"/>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lvl="1" indent="-533400">
              <a:lnSpc>
                <a:spcPct val="150000"/>
              </a:lnSpc>
              <a:buFont typeface="Wingdings" panose="05000000000000000000" pitchFamily="2" charset="2"/>
              <a:buAutoNum type="arabicPeriod"/>
            </a:pPr>
            <a:r>
              <a:rPr lang="zh-CN" altLang="en-US" sz="1400" dirty="0">
                <a:latin typeface="+mn-ea"/>
              </a:rPr>
              <a:t>把初始节点</a:t>
            </a:r>
            <a:r>
              <a:rPr lang="en-US" altLang="zh-CN" sz="1400" dirty="0">
                <a:latin typeface="+mn-ea"/>
              </a:rPr>
              <a:t>S</a:t>
            </a:r>
            <a:r>
              <a:rPr lang="en-US" altLang="zh-CN" sz="1400" baseline="-25000" dirty="0">
                <a:latin typeface="+mn-ea"/>
              </a:rPr>
              <a:t>0</a:t>
            </a:r>
            <a:r>
              <a:rPr lang="zh-CN" altLang="en-US" sz="1400" dirty="0">
                <a:latin typeface="+mn-ea"/>
              </a:rPr>
              <a:t>放入</a:t>
            </a:r>
            <a:r>
              <a:rPr lang="en-US" altLang="zh-CN" sz="1400" dirty="0">
                <a:latin typeface="+mn-ea"/>
              </a:rPr>
              <a:t>OPEN</a:t>
            </a:r>
            <a:r>
              <a:rPr lang="zh-CN" altLang="en-US" sz="1400" dirty="0">
                <a:latin typeface="+mn-ea"/>
              </a:rPr>
              <a:t>表，令</a:t>
            </a:r>
            <a:r>
              <a:rPr lang="en-US" altLang="zh-CN" sz="1400" dirty="0">
                <a:latin typeface="+mn-ea"/>
              </a:rPr>
              <a:t>g(S</a:t>
            </a:r>
            <a:r>
              <a:rPr lang="en-US" altLang="zh-CN" sz="1400" baseline="-25000" dirty="0">
                <a:latin typeface="+mn-ea"/>
              </a:rPr>
              <a:t>0</a:t>
            </a:r>
            <a:r>
              <a:rPr lang="en-US" altLang="zh-CN" sz="1400" dirty="0">
                <a:latin typeface="+mn-ea"/>
              </a:rPr>
              <a:t>)=0</a:t>
            </a:r>
            <a:r>
              <a:rPr lang="zh-CN" altLang="en-US" sz="1400" dirty="0">
                <a:latin typeface="+mn-ea"/>
              </a:rPr>
              <a:t>。</a:t>
            </a:r>
          </a:p>
          <a:p>
            <a:pPr marL="990600" lvl="1" indent="-533400">
              <a:lnSpc>
                <a:spcPct val="150000"/>
              </a:lnSpc>
              <a:buFont typeface="Wingdings" panose="05000000000000000000" pitchFamily="2" charset="2"/>
              <a:buAutoNum type="arabicPeriod"/>
            </a:pPr>
            <a:r>
              <a:rPr lang="zh-CN" altLang="en-US" sz="1400" dirty="0">
                <a:latin typeface="+mn-ea"/>
              </a:rPr>
              <a:t>如果</a:t>
            </a:r>
            <a:r>
              <a:rPr lang="en-US" altLang="zh-CN" sz="1400" dirty="0">
                <a:latin typeface="+mn-ea"/>
              </a:rPr>
              <a:t>OPEN</a:t>
            </a:r>
            <a:r>
              <a:rPr lang="zh-CN" altLang="en-US" sz="1400" dirty="0">
                <a:latin typeface="+mn-ea"/>
              </a:rPr>
              <a:t>表为空，则问题无解，退出。</a:t>
            </a:r>
          </a:p>
          <a:p>
            <a:pPr marL="990600" lvl="1" indent="-533400">
              <a:lnSpc>
                <a:spcPct val="150000"/>
              </a:lnSpc>
              <a:buFont typeface="Wingdings" panose="05000000000000000000" pitchFamily="2" charset="2"/>
              <a:buAutoNum type="arabicPeriod"/>
            </a:pPr>
            <a:r>
              <a:rPr lang="zh-CN" altLang="en-US" sz="1400" dirty="0">
                <a:latin typeface="+mn-ea"/>
              </a:rPr>
              <a:t>把</a:t>
            </a:r>
            <a:r>
              <a:rPr lang="en-US" altLang="zh-CN" sz="1400" dirty="0">
                <a:latin typeface="+mn-ea"/>
              </a:rPr>
              <a:t>OPEN</a:t>
            </a:r>
            <a:r>
              <a:rPr lang="zh-CN" altLang="en-US" sz="1400" dirty="0">
                <a:latin typeface="+mn-ea"/>
              </a:rPr>
              <a:t>表的第一个节点（记为节点</a:t>
            </a:r>
            <a:r>
              <a:rPr lang="en-US" altLang="zh-CN" sz="1400" dirty="0">
                <a:latin typeface="+mn-ea"/>
              </a:rPr>
              <a:t>n</a:t>
            </a:r>
            <a:r>
              <a:rPr lang="zh-CN" altLang="en-US" sz="1400" dirty="0">
                <a:latin typeface="+mn-ea"/>
              </a:rPr>
              <a:t>）取出放入</a:t>
            </a:r>
            <a:r>
              <a:rPr lang="en-US" altLang="zh-CN" sz="1400" dirty="0">
                <a:latin typeface="+mn-ea"/>
              </a:rPr>
              <a:t>CLOSE</a:t>
            </a:r>
            <a:r>
              <a:rPr lang="zh-CN" altLang="en-US" sz="1400" dirty="0">
                <a:latin typeface="+mn-ea"/>
              </a:rPr>
              <a:t>表。</a:t>
            </a:r>
          </a:p>
          <a:p>
            <a:pPr marL="990600" lvl="1" indent="-533400">
              <a:lnSpc>
                <a:spcPct val="150000"/>
              </a:lnSpc>
              <a:buFont typeface="Wingdings" panose="05000000000000000000" pitchFamily="2" charset="2"/>
              <a:buAutoNum type="arabicPeriod"/>
            </a:pPr>
            <a:r>
              <a:rPr lang="zh-CN" altLang="en-US" sz="1400" dirty="0">
                <a:latin typeface="+mn-ea"/>
              </a:rPr>
              <a:t>考察节点</a:t>
            </a:r>
            <a:r>
              <a:rPr lang="en-US" altLang="zh-CN" sz="1400" dirty="0">
                <a:latin typeface="+mn-ea"/>
              </a:rPr>
              <a:t>n</a:t>
            </a:r>
            <a:r>
              <a:rPr lang="zh-CN" altLang="en-US" sz="1400" dirty="0">
                <a:latin typeface="+mn-ea"/>
              </a:rPr>
              <a:t>是否为目标节点。若是，则求得了问题的解，退出。</a:t>
            </a:r>
          </a:p>
          <a:p>
            <a:pPr marL="990600" lvl="1" indent="-533400">
              <a:lnSpc>
                <a:spcPct val="150000"/>
              </a:lnSpc>
              <a:buFont typeface="Wingdings" panose="05000000000000000000" pitchFamily="2" charset="2"/>
              <a:buAutoNum type="arabicPeriod"/>
            </a:pPr>
            <a:r>
              <a:rPr lang="zh-CN" altLang="en-US" sz="1400" dirty="0">
                <a:latin typeface="+mn-ea"/>
              </a:rPr>
              <a:t>若节点</a:t>
            </a:r>
            <a:r>
              <a:rPr lang="en-US" altLang="zh-CN" sz="1400" dirty="0">
                <a:latin typeface="+mn-ea"/>
              </a:rPr>
              <a:t>n</a:t>
            </a:r>
            <a:r>
              <a:rPr lang="zh-CN" altLang="en-US" sz="1400" dirty="0">
                <a:latin typeface="+mn-ea"/>
              </a:rPr>
              <a:t>不可扩展，则转第</a:t>
            </a:r>
            <a:r>
              <a:rPr lang="en-US" altLang="zh-CN" sz="1400" dirty="0">
                <a:latin typeface="+mn-ea"/>
              </a:rPr>
              <a:t>2</a:t>
            </a:r>
            <a:r>
              <a:rPr lang="zh-CN" altLang="en-US" sz="1400" dirty="0">
                <a:latin typeface="+mn-ea"/>
              </a:rPr>
              <a:t>步。</a:t>
            </a:r>
          </a:p>
          <a:p>
            <a:pPr marL="990600" lvl="1" indent="-533400">
              <a:lnSpc>
                <a:spcPct val="150000"/>
              </a:lnSpc>
              <a:buFont typeface="Wingdings" panose="05000000000000000000" pitchFamily="2" charset="2"/>
              <a:buAutoNum type="arabicPeriod"/>
            </a:pPr>
            <a:r>
              <a:rPr lang="zh-CN" altLang="en-US" sz="1400" dirty="0">
                <a:latin typeface="+mn-ea"/>
              </a:rPr>
              <a:t>扩展节点</a:t>
            </a:r>
            <a:r>
              <a:rPr lang="en-US" altLang="zh-CN" sz="1400" dirty="0">
                <a:latin typeface="+mn-ea"/>
              </a:rPr>
              <a:t>n</a:t>
            </a:r>
            <a:r>
              <a:rPr lang="zh-CN" altLang="en-US" sz="1400" dirty="0">
                <a:latin typeface="+mn-ea"/>
              </a:rPr>
              <a:t>，将其子节点按代价从小到大的顺序放到</a:t>
            </a:r>
            <a:r>
              <a:rPr lang="en-US" altLang="zh-CN" sz="1400" dirty="0">
                <a:latin typeface="+mn-ea"/>
              </a:rPr>
              <a:t>OPEN</a:t>
            </a:r>
            <a:r>
              <a:rPr lang="zh-CN" altLang="en-US" sz="1400" dirty="0">
                <a:latin typeface="+mn-ea"/>
              </a:rPr>
              <a:t>表中的首部，并为每一个子节点都配置指向父节点的指针，按公式</a:t>
            </a:r>
            <a:r>
              <a:rPr lang="en-US" altLang="zh-CN" sz="1400" dirty="0">
                <a:latin typeface="+mn-ea"/>
              </a:rPr>
              <a:t>g(</a:t>
            </a:r>
            <a:r>
              <a:rPr lang="en-US" altLang="zh-CN" sz="1400" dirty="0" err="1">
                <a:latin typeface="+mn-ea"/>
              </a:rPr>
              <a:t>n</a:t>
            </a:r>
            <a:r>
              <a:rPr lang="en-US" altLang="zh-CN" sz="1400" baseline="-25000" dirty="0" err="1">
                <a:latin typeface="+mn-ea"/>
              </a:rPr>
              <a:t>i</a:t>
            </a:r>
            <a:r>
              <a:rPr lang="en-US" altLang="zh-CN" sz="1400" dirty="0">
                <a:latin typeface="+mn-ea"/>
              </a:rPr>
              <a:t>)=g(n)+c(</a:t>
            </a:r>
            <a:r>
              <a:rPr lang="en-US" altLang="zh-CN" sz="1400" dirty="0" err="1">
                <a:latin typeface="+mn-ea"/>
              </a:rPr>
              <a:t>n,n</a:t>
            </a:r>
            <a:r>
              <a:rPr lang="en-US" altLang="zh-CN" sz="1400" baseline="-25000" dirty="0" err="1">
                <a:latin typeface="+mn-ea"/>
              </a:rPr>
              <a:t>i</a:t>
            </a:r>
            <a:r>
              <a:rPr lang="en-US" altLang="zh-CN" sz="1400" dirty="0">
                <a:latin typeface="+mn-ea"/>
              </a:rPr>
              <a:t>)(</a:t>
            </a:r>
            <a:r>
              <a:rPr lang="en-US" altLang="zh-CN" sz="1400" dirty="0" err="1">
                <a:latin typeface="+mn-ea"/>
              </a:rPr>
              <a:t>i</a:t>
            </a:r>
            <a:r>
              <a:rPr lang="en-US" altLang="zh-CN" sz="1400" dirty="0">
                <a:latin typeface="+mn-ea"/>
              </a:rPr>
              <a:t>=1,2,3,…)</a:t>
            </a:r>
            <a:r>
              <a:rPr lang="zh-CN" altLang="en-US" sz="1400" dirty="0">
                <a:latin typeface="+mn-ea"/>
              </a:rPr>
              <a:t>计算各节点的代价，并根据代价对</a:t>
            </a:r>
            <a:r>
              <a:rPr lang="en-US" altLang="zh-CN" sz="1400" dirty="0">
                <a:latin typeface="+mn-ea"/>
              </a:rPr>
              <a:t>OPEN</a:t>
            </a:r>
            <a:r>
              <a:rPr lang="zh-CN" altLang="en-US" sz="1400" dirty="0">
                <a:latin typeface="+mn-ea"/>
              </a:rPr>
              <a:t>表的全部节点按照从小到大的顺序重新排序。</a:t>
            </a:r>
            <a:endParaRPr lang="en-US" altLang="zh-CN" sz="1400" dirty="0">
              <a:latin typeface="+mn-ea"/>
            </a:endParaRPr>
          </a:p>
          <a:p>
            <a:pPr marL="990600" lvl="1" indent="-533400">
              <a:lnSpc>
                <a:spcPct val="150000"/>
              </a:lnSpc>
              <a:buFont typeface="Wingdings" panose="05000000000000000000" pitchFamily="2" charset="2"/>
              <a:buAutoNum type="arabicPeriod"/>
            </a:pPr>
            <a:r>
              <a:rPr lang="zh-CN" altLang="en-US" sz="1400" dirty="0">
                <a:latin typeface="+mn-ea"/>
              </a:rPr>
              <a:t>转第</a:t>
            </a:r>
            <a:r>
              <a:rPr lang="en-US" altLang="zh-CN" sz="1400" dirty="0">
                <a:latin typeface="+mn-ea"/>
              </a:rPr>
              <a:t>2</a:t>
            </a:r>
            <a:r>
              <a:rPr lang="zh-CN" altLang="en-US" sz="1400" dirty="0">
                <a:latin typeface="+mn-ea"/>
              </a:rPr>
              <a:t>步。</a:t>
            </a:r>
          </a:p>
        </p:txBody>
      </p:sp>
    </p:spTree>
    <p:extLst>
      <p:ext uri="{BB962C8B-B14F-4D97-AF65-F5344CB8AC3E}">
        <p14:creationId xmlns:p14="http://schemas.microsoft.com/office/powerpoint/2010/main" val="4223062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盲目搜索（代价树搜索）</a:t>
            </a:r>
            <a:endParaRPr lang="zh-CN" altLang="en-US" i="1" dirty="0"/>
          </a:p>
        </p:txBody>
      </p:sp>
      <p:sp>
        <p:nvSpPr>
          <p:cNvPr id="8" name="Rectangle 2">
            <a:extLst>
              <a:ext uri="{FF2B5EF4-FFF2-40B4-BE49-F238E27FC236}">
                <a16:creationId xmlns:a16="http://schemas.microsoft.com/office/drawing/2014/main" id="{70E17E14-03A1-4680-83AF-6E20C7F3A3F6}"/>
              </a:ext>
            </a:extLst>
          </p:cNvPr>
          <p:cNvSpPr txBox="1">
            <a:spLocks noChangeArrowheads="1"/>
          </p:cNvSpPr>
          <p:nvPr/>
        </p:nvSpPr>
        <p:spPr>
          <a:xfrm>
            <a:off x="700088" y="985839"/>
            <a:ext cx="7758112" cy="50131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buFont typeface="+mj-lt"/>
              <a:buAutoNum type="arabicPeriod" startAt="5"/>
            </a:pPr>
            <a:r>
              <a:rPr lang="zh-CN" altLang="en-US" sz="1800" dirty="0"/>
              <a:t>代价树示例 </a:t>
            </a:r>
            <a:endParaRPr lang="en-US" altLang="zh-CN" sz="1400" dirty="0"/>
          </a:p>
        </p:txBody>
      </p:sp>
      <p:sp>
        <p:nvSpPr>
          <p:cNvPr id="3" name="文本框 2">
            <a:extLst>
              <a:ext uri="{FF2B5EF4-FFF2-40B4-BE49-F238E27FC236}">
                <a16:creationId xmlns:a16="http://schemas.microsoft.com/office/drawing/2014/main" id="{FDC11DF4-9ABA-4DE3-917D-5CB07BB0F701}"/>
              </a:ext>
            </a:extLst>
          </p:cNvPr>
          <p:cNvSpPr txBox="1"/>
          <p:nvPr/>
        </p:nvSpPr>
        <p:spPr>
          <a:xfrm>
            <a:off x="898811" y="1488696"/>
            <a:ext cx="10616136" cy="787075"/>
          </a:xfrm>
          <a:prstGeom prst="rect">
            <a:avLst/>
          </a:prstGeom>
          <a:noFill/>
        </p:spPr>
        <p:txBody>
          <a:bodyPr wrap="square" rtlCol="0">
            <a:spAutoFit/>
          </a:bodyPr>
          <a:lstStyle/>
          <a:p>
            <a:pPr>
              <a:lnSpc>
                <a:spcPct val="150000"/>
              </a:lnSpc>
            </a:pPr>
            <a:r>
              <a:rPr lang="zh-CN" altLang="en-US" sz="1600" dirty="0">
                <a:solidFill>
                  <a:srgbClr val="37469E"/>
                </a:solidFill>
              </a:rPr>
              <a:t>城市交通问题。设有</a:t>
            </a:r>
            <a:r>
              <a:rPr lang="en-US" altLang="zh-CN" sz="1600" dirty="0">
                <a:solidFill>
                  <a:srgbClr val="37469E"/>
                </a:solidFill>
              </a:rPr>
              <a:t>5</a:t>
            </a:r>
            <a:r>
              <a:rPr lang="zh-CN" altLang="en-US" sz="1600" dirty="0">
                <a:solidFill>
                  <a:srgbClr val="37469E"/>
                </a:solidFill>
              </a:rPr>
              <a:t>个城市，城市之间的交通线路如图所示，图中的数字表示两个城市之间的交通费用，即代价。用代价树的广度优先搜索，求出从</a:t>
            </a:r>
            <a:r>
              <a:rPr lang="en-US" altLang="zh-CN" sz="1600" dirty="0">
                <a:solidFill>
                  <a:srgbClr val="37469E"/>
                </a:solidFill>
              </a:rPr>
              <a:t>A</a:t>
            </a:r>
            <a:r>
              <a:rPr lang="zh-CN" altLang="en-US" sz="1600" dirty="0">
                <a:solidFill>
                  <a:srgbClr val="37469E"/>
                </a:solidFill>
              </a:rPr>
              <a:t>市出发到</a:t>
            </a:r>
            <a:r>
              <a:rPr lang="en-US" altLang="zh-CN" sz="1600" dirty="0">
                <a:solidFill>
                  <a:srgbClr val="37469E"/>
                </a:solidFill>
              </a:rPr>
              <a:t>E</a:t>
            </a:r>
            <a:r>
              <a:rPr lang="zh-CN" altLang="en-US" sz="1600" dirty="0">
                <a:solidFill>
                  <a:srgbClr val="37469E"/>
                </a:solidFill>
              </a:rPr>
              <a:t>市费用最小的交通路线。</a:t>
            </a:r>
          </a:p>
        </p:txBody>
      </p:sp>
      <p:grpSp>
        <p:nvGrpSpPr>
          <p:cNvPr id="14" name="组合 13">
            <a:extLst>
              <a:ext uri="{FF2B5EF4-FFF2-40B4-BE49-F238E27FC236}">
                <a16:creationId xmlns:a16="http://schemas.microsoft.com/office/drawing/2014/main" id="{94578C8F-3675-429E-8DE3-2053ED7FEEA7}"/>
              </a:ext>
            </a:extLst>
          </p:cNvPr>
          <p:cNvGrpSpPr/>
          <p:nvPr/>
        </p:nvGrpSpPr>
        <p:grpSpPr>
          <a:xfrm>
            <a:off x="844481" y="3642004"/>
            <a:ext cx="6096000" cy="1935786"/>
            <a:chOff x="844481" y="3642004"/>
            <a:chExt cx="6096000" cy="1935786"/>
          </a:xfrm>
        </p:grpSpPr>
        <p:sp>
          <p:nvSpPr>
            <p:cNvPr id="12" name="矩形 11">
              <a:extLst>
                <a:ext uri="{FF2B5EF4-FFF2-40B4-BE49-F238E27FC236}">
                  <a16:creationId xmlns:a16="http://schemas.microsoft.com/office/drawing/2014/main" id="{AAE2BE76-E502-46D1-9C21-584EFF964F0C}"/>
                </a:ext>
              </a:extLst>
            </p:cNvPr>
            <p:cNvSpPr/>
            <p:nvPr/>
          </p:nvSpPr>
          <p:spPr>
            <a:xfrm>
              <a:off x="844481" y="3642004"/>
              <a:ext cx="6096000" cy="1935786"/>
            </a:xfrm>
            <a:prstGeom prst="rect">
              <a:avLst/>
            </a:prstGeom>
          </p:spPr>
          <p:txBody>
            <a:bodyPr>
              <a:spAutoFit/>
            </a:bodyPr>
            <a:lstStyle/>
            <a:p>
              <a:pPr marL="342900" indent="-342900">
                <a:lnSpc>
                  <a:spcPct val="150000"/>
                </a:lnSpc>
                <a:buFont typeface="+mj-ea"/>
                <a:buAutoNum type="circleNumDbPlain" startAt="2"/>
              </a:pPr>
              <a:r>
                <a:rPr lang="zh-CN" altLang="en-US" sz="1600" dirty="0">
                  <a:solidFill>
                    <a:srgbClr val="37469E"/>
                  </a:solidFill>
                </a:rPr>
                <a:t>代价树做宽度优先搜索，最优解为：</a:t>
              </a:r>
              <a:endParaRPr lang="en-US" altLang="zh-CN" sz="1600" dirty="0">
                <a:solidFill>
                  <a:srgbClr val="37469E"/>
                </a:solidFill>
              </a:endParaRPr>
            </a:p>
            <a:p>
              <a:pPr>
                <a:lnSpc>
                  <a:spcPct val="150000"/>
                </a:lnSpc>
              </a:pPr>
              <a:r>
                <a:rPr lang="en-US" altLang="zh-CN" sz="1600" dirty="0">
                  <a:solidFill>
                    <a:srgbClr val="37469E"/>
                  </a:solidFill>
                </a:rPr>
                <a:t>        A       C1       D1       E2</a:t>
              </a:r>
            </a:p>
            <a:p>
              <a:pPr marL="342900" indent="-342900">
                <a:lnSpc>
                  <a:spcPct val="150000"/>
                </a:lnSpc>
                <a:buFont typeface="+mj-ea"/>
                <a:buAutoNum type="circleNumDbPlain" startAt="3"/>
              </a:pPr>
              <a:r>
                <a:rPr lang="zh-CN" altLang="en-US" sz="1600" dirty="0">
                  <a:solidFill>
                    <a:srgbClr val="37469E"/>
                  </a:solidFill>
                </a:rPr>
                <a:t>因此，</a:t>
              </a:r>
              <a:r>
                <a:rPr lang="en-US" altLang="zh-CN" sz="1600" dirty="0">
                  <a:solidFill>
                    <a:srgbClr val="37469E"/>
                  </a:solidFill>
                </a:rPr>
                <a:t>A</a:t>
              </a:r>
              <a:r>
                <a:rPr lang="zh-CN" altLang="en-US" sz="1600" dirty="0">
                  <a:solidFill>
                    <a:srgbClr val="37469E"/>
                  </a:solidFill>
                </a:rPr>
                <a:t>城市到</a:t>
              </a:r>
              <a:r>
                <a:rPr lang="en-US" altLang="zh-CN" sz="1600" dirty="0">
                  <a:solidFill>
                    <a:srgbClr val="37469E"/>
                  </a:solidFill>
                </a:rPr>
                <a:t>E</a:t>
              </a:r>
              <a:r>
                <a:rPr lang="zh-CN" altLang="en-US" sz="1600" dirty="0">
                  <a:solidFill>
                    <a:srgbClr val="37469E"/>
                  </a:solidFill>
                </a:rPr>
                <a:t>城市的最小费用路线为：</a:t>
              </a:r>
              <a:endParaRPr lang="en-US" altLang="zh-CN" sz="1600" dirty="0">
                <a:solidFill>
                  <a:srgbClr val="37469E"/>
                </a:solidFill>
              </a:endParaRPr>
            </a:p>
            <a:p>
              <a:pPr>
                <a:lnSpc>
                  <a:spcPct val="150000"/>
                </a:lnSpc>
              </a:pPr>
              <a:r>
                <a:rPr lang="en-US" altLang="zh-CN" sz="1600" dirty="0">
                  <a:solidFill>
                    <a:srgbClr val="37469E"/>
                  </a:solidFill>
                </a:rPr>
                <a:t>        A        C        D        E</a:t>
              </a:r>
            </a:p>
            <a:p>
              <a:pPr marL="342900" indent="-342900">
                <a:lnSpc>
                  <a:spcPct val="150000"/>
                </a:lnSpc>
                <a:buFont typeface="+mj-ea"/>
                <a:buAutoNum type="circleNumDbPlain" startAt="4"/>
              </a:pPr>
              <a:r>
                <a:rPr lang="zh-CN" altLang="en-US" sz="1600" dirty="0">
                  <a:solidFill>
                    <a:srgbClr val="37469E"/>
                  </a:solidFill>
                </a:rPr>
                <a:t>最小费用为：</a:t>
              </a:r>
              <a:r>
                <a:rPr lang="en-US" altLang="zh-CN" sz="1600" dirty="0">
                  <a:solidFill>
                    <a:srgbClr val="37469E"/>
                  </a:solidFill>
                </a:rPr>
                <a:t>8</a:t>
              </a:r>
            </a:p>
          </p:txBody>
        </p:sp>
        <p:cxnSp>
          <p:nvCxnSpPr>
            <p:cNvPr id="7" name="直接箭头连接符 6">
              <a:extLst>
                <a:ext uri="{FF2B5EF4-FFF2-40B4-BE49-F238E27FC236}">
                  <a16:creationId xmlns:a16="http://schemas.microsoft.com/office/drawing/2014/main" id="{65C07F85-9C27-4D08-8066-440733D01A10}"/>
                </a:ext>
              </a:extLst>
            </p:cNvPr>
            <p:cNvCxnSpPr>
              <a:cxnSpLocks/>
            </p:cNvCxnSpPr>
            <p:nvPr/>
          </p:nvCxnSpPr>
          <p:spPr>
            <a:xfrm>
              <a:off x="1637070" y="4262496"/>
              <a:ext cx="26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EA081C7-BE00-4396-9380-B412392A2808}"/>
                </a:ext>
              </a:extLst>
            </p:cNvPr>
            <p:cNvCxnSpPr>
              <a:cxnSpLocks/>
            </p:cNvCxnSpPr>
            <p:nvPr/>
          </p:nvCxnSpPr>
          <p:spPr>
            <a:xfrm>
              <a:off x="2227005" y="4252663"/>
              <a:ext cx="26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CA86F02-69B6-4A1C-AC0C-FE564B9AEB47}"/>
                </a:ext>
              </a:extLst>
            </p:cNvPr>
            <p:cNvCxnSpPr>
              <a:cxnSpLocks/>
            </p:cNvCxnSpPr>
            <p:nvPr/>
          </p:nvCxnSpPr>
          <p:spPr>
            <a:xfrm>
              <a:off x="2861186" y="4252663"/>
              <a:ext cx="26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2169C9A-8608-40BA-A8B1-A0318BAE81CC}"/>
                </a:ext>
              </a:extLst>
            </p:cNvPr>
            <p:cNvCxnSpPr>
              <a:cxnSpLocks/>
            </p:cNvCxnSpPr>
            <p:nvPr/>
          </p:nvCxnSpPr>
          <p:spPr>
            <a:xfrm>
              <a:off x="1671485" y="4955201"/>
              <a:ext cx="26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4574EB6-7541-49EF-82D5-936367771327}"/>
                </a:ext>
              </a:extLst>
            </p:cNvPr>
            <p:cNvCxnSpPr>
              <a:cxnSpLocks/>
            </p:cNvCxnSpPr>
            <p:nvPr/>
          </p:nvCxnSpPr>
          <p:spPr>
            <a:xfrm>
              <a:off x="2266335" y="4950353"/>
              <a:ext cx="26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F927D70-93A6-4B3E-BD02-DF2DD73C2CB6}"/>
                </a:ext>
              </a:extLst>
            </p:cNvPr>
            <p:cNvCxnSpPr>
              <a:cxnSpLocks/>
            </p:cNvCxnSpPr>
            <p:nvPr/>
          </p:nvCxnSpPr>
          <p:spPr>
            <a:xfrm>
              <a:off x="2861186" y="4950353"/>
              <a:ext cx="26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7716EB50-1A47-414A-86D0-1E475860EC9D}"/>
              </a:ext>
            </a:extLst>
          </p:cNvPr>
          <p:cNvGrpSpPr/>
          <p:nvPr/>
        </p:nvGrpSpPr>
        <p:grpSpPr>
          <a:xfrm>
            <a:off x="898811" y="2064412"/>
            <a:ext cx="10905140" cy="4384666"/>
            <a:chOff x="898811" y="2064412"/>
            <a:chExt cx="10905140" cy="4384666"/>
          </a:xfrm>
        </p:grpSpPr>
        <p:sp>
          <p:nvSpPr>
            <p:cNvPr id="5" name="文本框 4">
              <a:extLst>
                <a:ext uri="{FF2B5EF4-FFF2-40B4-BE49-F238E27FC236}">
                  <a16:creationId xmlns:a16="http://schemas.microsoft.com/office/drawing/2014/main" id="{9C2FDF94-66B8-453D-97D1-AE4618D06FA5}"/>
                </a:ext>
              </a:extLst>
            </p:cNvPr>
            <p:cNvSpPr txBox="1"/>
            <p:nvPr/>
          </p:nvSpPr>
          <p:spPr>
            <a:xfrm>
              <a:off x="898811" y="2887025"/>
              <a:ext cx="7557850" cy="1154675"/>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solidFill>
                    <a:srgbClr val="37469E"/>
                  </a:solidFill>
                </a:rPr>
                <a:t>旅行交通图转换为代价树。从</a:t>
              </a:r>
              <a:r>
                <a:rPr lang="en-US" altLang="zh-CN" sz="1600" dirty="0">
                  <a:solidFill>
                    <a:srgbClr val="37469E"/>
                  </a:solidFill>
                </a:rPr>
                <a:t>A</a:t>
              </a:r>
              <a:r>
                <a:rPr lang="zh-CN" altLang="en-US" sz="1600" dirty="0">
                  <a:solidFill>
                    <a:srgbClr val="37469E"/>
                  </a:solidFill>
                </a:rPr>
                <a:t>开始，将其作为根节点，与它相邻城市作为后继节点。对其他节点做同样扩展。</a:t>
              </a:r>
              <a:endParaRPr lang="en-US" altLang="zh-CN" sz="1600" dirty="0">
                <a:solidFill>
                  <a:srgbClr val="37469E"/>
                </a:solidFill>
              </a:endParaRPr>
            </a:p>
            <a:p>
              <a:pPr marL="342900" indent="-342900">
                <a:lnSpc>
                  <a:spcPct val="150000"/>
                </a:lnSpc>
                <a:buFont typeface="+mj-ea"/>
                <a:buAutoNum type="circleNumDbPlain" startAt="4"/>
              </a:pPr>
              <a:endParaRPr lang="zh-CN" altLang="en-US" sz="1600" dirty="0">
                <a:solidFill>
                  <a:srgbClr val="37469E"/>
                </a:solidFill>
              </a:endParaRPr>
            </a:p>
          </p:txBody>
        </p:sp>
        <p:sp>
          <p:nvSpPr>
            <p:cNvPr id="2" name="箭头: 右 1">
              <a:extLst>
                <a:ext uri="{FF2B5EF4-FFF2-40B4-BE49-F238E27FC236}">
                  <a16:creationId xmlns:a16="http://schemas.microsoft.com/office/drawing/2014/main" id="{61E40591-3228-4F88-9B2F-6FCA55EDC02D}"/>
                </a:ext>
              </a:extLst>
            </p:cNvPr>
            <p:cNvSpPr/>
            <p:nvPr/>
          </p:nvSpPr>
          <p:spPr>
            <a:xfrm>
              <a:off x="7927349" y="4259484"/>
              <a:ext cx="449826" cy="440335"/>
            </a:xfrm>
            <a:prstGeom prst="rightArrow">
              <a:avLst/>
            </a:prstGeom>
            <a:solidFill>
              <a:srgbClr val="F44212"/>
            </a:solidFill>
            <a:ln>
              <a:solidFill>
                <a:srgbClr val="F4421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35" name="Group 19">
              <a:extLst>
                <a:ext uri="{FF2B5EF4-FFF2-40B4-BE49-F238E27FC236}">
                  <a16:creationId xmlns:a16="http://schemas.microsoft.com/office/drawing/2014/main" id="{0A508078-195E-415B-B84E-4097E60189D9}"/>
                </a:ext>
              </a:extLst>
            </p:cNvPr>
            <p:cNvGrpSpPr>
              <a:grpSpLocks/>
            </p:cNvGrpSpPr>
            <p:nvPr/>
          </p:nvGrpSpPr>
          <p:grpSpPr bwMode="auto">
            <a:xfrm>
              <a:off x="8534330" y="2064412"/>
              <a:ext cx="3269621" cy="3964941"/>
              <a:chOff x="3168" y="1104"/>
              <a:chExt cx="2208" cy="2544"/>
            </a:xfrm>
          </p:grpSpPr>
          <p:sp>
            <p:nvSpPr>
              <p:cNvPr id="36" name="Text Box 20">
                <a:extLst>
                  <a:ext uri="{FF2B5EF4-FFF2-40B4-BE49-F238E27FC236}">
                    <a16:creationId xmlns:a16="http://schemas.microsoft.com/office/drawing/2014/main" id="{0D174A88-D2B2-4B4D-88D6-CBA0285CD8A0}"/>
                  </a:ext>
                </a:extLst>
              </p:cNvPr>
              <p:cNvSpPr txBox="1">
                <a:spLocks noChangeArrowheads="1"/>
              </p:cNvSpPr>
              <p:nvPr/>
            </p:nvSpPr>
            <p:spPr bwMode="auto">
              <a:xfrm>
                <a:off x="3664" y="1962"/>
                <a:ext cx="152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400" dirty="0">
                    <a:latin typeface="+mn-lt"/>
                  </a:rPr>
                  <a:t>2                  4             5</a:t>
                </a:r>
              </a:p>
            </p:txBody>
          </p:sp>
          <p:sp>
            <p:nvSpPr>
              <p:cNvPr id="37" name="Oval 21">
                <a:extLst>
                  <a:ext uri="{FF2B5EF4-FFF2-40B4-BE49-F238E27FC236}">
                    <a16:creationId xmlns:a16="http://schemas.microsoft.com/office/drawing/2014/main" id="{DDEF1C35-DD0E-4486-84ED-AEA3D90ADB2E}"/>
                  </a:ext>
                </a:extLst>
              </p:cNvPr>
              <p:cNvSpPr>
                <a:spLocks noChangeArrowheads="1"/>
              </p:cNvSpPr>
              <p:nvPr/>
            </p:nvSpPr>
            <p:spPr bwMode="auto">
              <a:xfrm>
                <a:off x="3984" y="1104"/>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A</a:t>
                </a:r>
              </a:p>
            </p:txBody>
          </p:sp>
          <p:sp>
            <p:nvSpPr>
              <p:cNvPr id="38" name="Oval 22">
                <a:extLst>
                  <a:ext uri="{FF2B5EF4-FFF2-40B4-BE49-F238E27FC236}">
                    <a16:creationId xmlns:a16="http://schemas.microsoft.com/office/drawing/2014/main" id="{758DDFA3-0CAB-44CA-9B75-B5DC2079DA4B}"/>
                  </a:ext>
                </a:extLst>
              </p:cNvPr>
              <p:cNvSpPr>
                <a:spLocks noChangeArrowheads="1"/>
              </p:cNvSpPr>
              <p:nvPr/>
            </p:nvSpPr>
            <p:spPr bwMode="auto">
              <a:xfrm>
                <a:off x="3456" y="1680"/>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C</a:t>
                </a:r>
                <a:r>
                  <a:rPr kumimoji="1" lang="en-US" altLang="zh-CN" sz="1400" baseline="-25000">
                    <a:solidFill>
                      <a:srgbClr val="000000"/>
                    </a:solidFill>
                    <a:latin typeface="Arial"/>
                    <a:ea typeface="微软雅黑"/>
                  </a:rPr>
                  <a:t>1</a:t>
                </a:r>
              </a:p>
            </p:txBody>
          </p:sp>
          <p:sp>
            <p:nvSpPr>
              <p:cNvPr id="39" name="Oval 23">
                <a:extLst>
                  <a:ext uri="{FF2B5EF4-FFF2-40B4-BE49-F238E27FC236}">
                    <a16:creationId xmlns:a16="http://schemas.microsoft.com/office/drawing/2014/main" id="{5F8B2140-0F3C-407D-9DD6-3E248CDBFADE}"/>
                  </a:ext>
                </a:extLst>
              </p:cNvPr>
              <p:cNvSpPr>
                <a:spLocks noChangeArrowheads="1"/>
              </p:cNvSpPr>
              <p:nvPr/>
            </p:nvSpPr>
            <p:spPr bwMode="auto">
              <a:xfrm>
                <a:off x="4560" y="163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B</a:t>
                </a:r>
                <a:r>
                  <a:rPr kumimoji="1" lang="en-US" altLang="zh-CN" sz="1400" baseline="-25000">
                    <a:solidFill>
                      <a:srgbClr val="000000"/>
                    </a:solidFill>
                    <a:latin typeface="Arial"/>
                    <a:ea typeface="微软雅黑"/>
                  </a:rPr>
                  <a:t>1</a:t>
                </a:r>
              </a:p>
            </p:txBody>
          </p:sp>
          <p:sp>
            <p:nvSpPr>
              <p:cNvPr id="40" name="Oval 24">
                <a:extLst>
                  <a:ext uri="{FF2B5EF4-FFF2-40B4-BE49-F238E27FC236}">
                    <a16:creationId xmlns:a16="http://schemas.microsoft.com/office/drawing/2014/main" id="{D7903217-4A1E-4914-A1ED-2F4E68805778}"/>
                  </a:ext>
                </a:extLst>
              </p:cNvPr>
              <p:cNvSpPr>
                <a:spLocks noChangeArrowheads="1"/>
              </p:cNvSpPr>
              <p:nvPr/>
            </p:nvSpPr>
            <p:spPr bwMode="auto">
              <a:xfrm>
                <a:off x="3456" y="2208"/>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D</a:t>
                </a:r>
                <a:r>
                  <a:rPr kumimoji="1" lang="en-US" altLang="zh-CN" sz="1400" baseline="-25000">
                    <a:solidFill>
                      <a:srgbClr val="000000"/>
                    </a:solidFill>
                    <a:latin typeface="Arial"/>
                    <a:ea typeface="微软雅黑"/>
                  </a:rPr>
                  <a:t>1</a:t>
                </a:r>
              </a:p>
            </p:txBody>
          </p:sp>
          <p:sp>
            <p:nvSpPr>
              <p:cNvPr id="41" name="Oval 25">
                <a:extLst>
                  <a:ext uri="{FF2B5EF4-FFF2-40B4-BE49-F238E27FC236}">
                    <a16:creationId xmlns:a16="http://schemas.microsoft.com/office/drawing/2014/main" id="{8BD5BD4F-F916-4D5B-9632-A6C7D506CF2A}"/>
                  </a:ext>
                </a:extLst>
              </p:cNvPr>
              <p:cNvSpPr>
                <a:spLocks noChangeArrowheads="1"/>
              </p:cNvSpPr>
              <p:nvPr/>
            </p:nvSpPr>
            <p:spPr bwMode="auto">
              <a:xfrm>
                <a:off x="4320" y="2208"/>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D</a:t>
                </a:r>
                <a:r>
                  <a:rPr kumimoji="1" lang="en-US" altLang="zh-CN" sz="1400" baseline="-25000">
                    <a:solidFill>
                      <a:srgbClr val="000000"/>
                    </a:solidFill>
                    <a:latin typeface="Arial"/>
                    <a:ea typeface="微软雅黑"/>
                  </a:rPr>
                  <a:t>2</a:t>
                </a:r>
              </a:p>
            </p:txBody>
          </p:sp>
          <p:sp>
            <p:nvSpPr>
              <p:cNvPr id="42" name="Oval 26">
                <a:extLst>
                  <a:ext uri="{FF2B5EF4-FFF2-40B4-BE49-F238E27FC236}">
                    <a16:creationId xmlns:a16="http://schemas.microsoft.com/office/drawing/2014/main" id="{4A9FC2EC-86E3-4518-8A0E-2E8F72133FB7}"/>
                  </a:ext>
                </a:extLst>
              </p:cNvPr>
              <p:cNvSpPr>
                <a:spLocks noChangeArrowheads="1"/>
              </p:cNvSpPr>
              <p:nvPr/>
            </p:nvSpPr>
            <p:spPr bwMode="auto">
              <a:xfrm>
                <a:off x="5040" y="2160"/>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E</a:t>
                </a:r>
                <a:r>
                  <a:rPr kumimoji="1" lang="en-US" altLang="zh-CN" sz="1400" baseline="-25000">
                    <a:solidFill>
                      <a:srgbClr val="000000"/>
                    </a:solidFill>
                    <a:latin typeface="Arial"/>
                    <a:ea typeface="微软雅黑"/>
                  </a:rPr>
                  <a:t>1</a:t>
                </a:r>
              </a:p>
            </p:txBody>
          </p:sp>
          <p:sp>
            <p:nvSpPr>
              <p:cNvPr id="43" name="Oval 27">
                <a:extLst>
                  <a:ext uri="{FF2B5EF4-FFF2-40B4-BE49-F238E27FC236}">
                    <a16:creationId xmlns:a16="http://schemas.microsoft.com/office/drawing/2014/main" id="{200223A5-FFF8-4F1E-8720-26D66CC807E8}"/>
                  </a:ext>
                </a:extLst>
              </p:cNvPr>
              <p:cNvSpPr>
                <a:spLocks noChangeArrowheads="1"/>
              </p:cNvSpPr>
              <p:nvPr/>
            </p:nvSpPr>
            <p:spPr bwMode="auto">
              <a:xfrm>
                <a:off x="3168" y="283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E</a:t>
                </a:r>
                <a:r>
                  <a:rPr kumimoji="1" lang="en-US" altLang="zh-CN" sz="1400" baseline="-25000">
                    <a:solidFill>
                      <a:srgbClr val="000000"/>
                    </a:solidFill>
                    <a:latin typeface="Arial"/>
                    <a:ea typeface="微软雅黑"/>
                  </a:rPr>
                  <a:t>2</a:t>
                </a:r>
              </a:p>
            </p:txBody>
          </p:sp>
          <p:sp>
            <p:nvSpPr>
              <p:cNvPr id="44" name="Oval 28">
                <a:extLst>
                  <a:ext uri="{FF2B5EF4-FFF2-40B4-BE49-F238E27FC236}">
                    <a16:creationId xmlns:a16="http://schemas.microsoft.com/office/drawing/2014/main" id="{117A3B6A-CD1C-46A5-8DC2-AD07A9ABE3CD}"/>
                  </a:ext>
                </a:extLst>
              </p:cNvPr>
              <p:cNvSpPr>
                <a:spLocks noChangeArrowheads="1"/>
              </p:cNvSpPr>
              <p:nvPr/>
            </p:nvSpPr>
            <p:spPr bwMode="auto">
              <a:xfrm>
                <a:off x="3744" y="2784"/>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B</a:t>
                </a:r>
                <a:r>
                  <a:rPr kumimoji="1" lang="en-US" altLang="zh-CN" sz="1400" baseline="-25000">
                    <a:solidFill>
                      <a:srgbClr val="000000"/>
                    </a:solidFill>
                    <a:latin typeface="Arial"/>
                    <a:ea typeface="微软雅黑"/>
                  </a:rPr>
                  <a:t>2</a:t>
                </a:r>
                <a:endParaRPr kumimoji="1" lang="en-US" altLang="zh-CN" sz="1400" baseline="-25000" dirty="0">
                  <a:solidFill>
                    <a:srgbClr val="000000"/>
                  </a:solidFill>
                  <a:latin typeface="Arial"/>
                  <a:ea typeface="微软雅黑"/>
                </a:endParaRPr>
              </a:p>
            </p:txBody>
          </p:sp>
          <p:sp>
            <p:nvSpPr>
              <p:cNvPr id="45" name="Oval 29">
                <a:extLst>
                  <a:ext uri="{FF2B5EF4-FFF2-40B4-BE49-F238E27FC236}">
                    <a16:creationId xmlns:a16="http://schemas.microsoft.com/office/drawing/2014/main" id="{02196973-C719-4873-B657-43F3B3F8D72B}"/>
                  </a:ext>
                </a:extLst>
              </p:cNvPr>
              <p:cNvSpPr>
                <a:spLocks noChangeArrowheads="1"/>
              </p:cNvSpPr>
              <p:nvPr/>
            </p:nvSpPr>
            <p:spPr bwMode="auto">
              <a:xfrm>
                <a:off x="4128" y="2784"/>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C</a:t>
                </a:r>
                <a:r>
                  <a:rPr kumimoji="1" lang="en-US" altLang="zh-CN" sz="1400" baseline="-25000">
                    <a:solidFill>
                      <a:srgbClr val="000000"/>
                    </a:solidFill>
                    <a:latin typeface="Arial"/>
                    <a:ea typeface="微软雅黑"/>
                  </a:rPr>
                  <a:t>2</a:t>
                </a:r>
              </a:p>
            </p:txBody>
          </p:sp>
          <p:sp>
            <p:nvSpPr>
              <p:cNvPr id="46" name="Oval 30">
                <a:extLst>
                  <a:ext uri="{FF2B5EF4-FFF2-40B4-BE49-F238E27FC236}">
                    <a16:creationId xmlns:a16="http://schemas.microsoft.com/office/drawing/2014/main" id="{D0A6E211-F384-415F-9DB9-E2C44FFFEC75}"/>
                  </a:ext>
                </a:extLst>
              </p:cNvPr>
              <p:cNvSpPr>
                <a:spLocks noChangeArrowheads="1"/>
              </p:cNvSpPr>
              <p:nvPr/>
            </p:nvSpPr>
            <p:spPr bwMode="auto">
              <a:xfrm>
                <a:off x="4704" y="2784"/>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E</a:t>
                </a:r>
                <a:r>
                  <a:rPr kumimoji="1" lang="en-US" altLang="zh-CN" sz="1400" baseline="-25000">
                    <a:solidFill>
                      <a:srgbClr val="000000"/>
                    </a:solidFill>
                    <a:latin typeface="Arial"/>
                    <a:ea typeface="微软雅黑"/>
                  </a:rPr>
                  <a:t>3</a:t>
                </a:r>
              </a:p>
            </p:txBody>
          </p:sp>
          <p:sp>
            <p:nvSpPr>
              <p:cNvPr id="47" name="Oval 31">
                <a:extLst>
                  <a:ext uri="{FF2B5EF4-FFF2-40B4-BE49-F238E27FC236}">
                    <a16:creationId xmlns:a16="http://schemas.microsoft.com/office/drawing/2014/main" id="{55DE8790-AA68-4F11-A123-6B1CA78FE00D}"/>
                  </a:ext>
                </a:extLst>
              </p:cNvPr>
              <p:cNvSpPr>
                <a:spLocks noChangeArrowheads="1"/>
              </p:cNvSpPr>
              <p:nvPr/>
            </p:nvSpPr>
            <p:spPr bwMode="auto">
              <a:xfrm>
                <a:off x="3504" y="3360"/>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400">
                    <a:solidFill>
                      <a:srgbClr val="000000"/>
                    </a:solidFill>
                    <a:latin typeface="Arial"/>
                    <a:ea typeface="微软雅黑"/>
                  </a:rPr>
                  <a:t>E</a:t>
                </a:r>
                <a:r>
                  <a:rPr kumimoji="1" lang="en-US" altLang="zh-CN" sz="1400" baseline="-25000">
                    <a:solidFill>
                      <a:srgbClr val="000000"/>
                    </a:solidFill>
                    <a:latin typeface="Arial"/>
                    <a:ea typeface="微软雅黑"/>
                  </a:rPr>
                  <a:t>4</a:t>
                </a:r>
              </a:p>
            </p:txBody>
          </p:sp>
          <p:sp>
            <p:nvSpPr>
              <p:cNvPr id="48" name="Line 32">
                <a:extLst>
                  <a:ext uri="{FF2B5EF4-FFF2-40B4-BE49-F238E27FC236}">
                    <a16:creationId xmlns:a16="http://schemas.microsoft.com/office/drawing/2014/main" id="{DCD9969E-CF84-4D64-B7FA-8DA13B8E4438}"/>
                  </a:ext>
                </a:extLst>
              </p:cNvPr>
              <p:cNvSpPr>
                <a:spLocks noChangeShapeType="1"/>
              </p:cNvSpPr>
              <p:nvPr/>
            </p:nvSpPr>
            <p:spPr bwMode="auto">
              <a:xfrm flipH="1">
                <a:off x="3696" y="1344"/>
                <a:ext cx="336" cy="33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9" name="Line 33">
                <a:extLst>
                  <a:ext uri="{FF2B5EF4-FFF2-40B4-BE49-F238E27FC236}">
                    <a16:creationId xmlns:a16="http://schemas.microsoft.com/office/drawing/2014/main" id="{1C5E3CE8-49F0-46C8-9071-CFE82FF970ED}"/>
                  </a:ext>
                </a:extLst>
              </p:cNvPr>
              <p:cNvSpPr>
                <a:spLocks noChangeShapeType="1"/>
              </p:cNvSpPr>
              <p:nvPr/>
            </p:nvSpPr>
            <p:spPr bwMode="auto">
              <a:xfrm>
                <a:off x="4272" y="1344"/>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0" name="Line 34">
                <a:extLst>
                  <a:ext uri="{FF2B5EF4-FFF2-40B4-BE49-F238E27FC236}">
                    <a16:creationId xmlns:a16="http://schemas.microsoft.com/office/drawing/2014/main" id="{14802EFC-C82B-4E74-8560-9266AEB86FAF}"/>
                  </a:ext>
                </a:extLst>
              </p:cNvPr>
              <p:cNvSpPr>
                <a:spLocks noChangeShapeType="1"/>
              </p:cNvSpPr>
              <p:nvPr/>
            </p:nvSpPr>
            <p:spPr bwMode="auto">
              <a:xfrm>
                <a:off x="3600" y="1968"/>
                <a:ext cx="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1" name="Line 35">
                <a:extLst>
                  <a:ext uri="{FF2B5EF4-FFF2-40B4-BE49-F238E27FC236}">
                    <a16:creationId xmlns:a16="http://schemas.microsoft.com/office/drawing/2014/main" id="{476BD980-CA6F-4A52-9ED7-4EE975CBB63F}"/>
                  </a:ext>
                </a:extLst>
              </p:cNvPr>
              <p:cNvSpPr>
                <a:spLocks noChangeShapeType="1"/>
              </p:cNvSpPr>
              <p:nvPr/>
            </p:nvSpPr>
            <p:spPr bwMode="auto">
              <a:xfrm flipH="1">
                <a:off x="4512" y="1920"/>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2" name="Line 36">
                <a:extLst>
                  <a:ext uri="{FF2B5EF4-FFF2-40B4-BE49-F238E27FC236}">
                    <a16:creationId xmlns:a16="http://schemas.microsoft.com/office/drawing/2014/main" id="{C5C5ABBD-5609-4AB6-BA29-EBB542487C92}"/>
                  </a:ext>
                </a:extLst>
              </p:cNvPr>
              <p:cNvSpPr>
                <a:spLocks noChangeShapeType="1"/>
              </p:cNvSpPr>
              <p:nvPr/>
            </p:nvSpPr>
            <p:spPr bwMode="auto">
              <a:xfrm>
                <a:off x="4848" y="1872"/>
                <a:ext cx="28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3" name="Line 37">
                <a:extLst>
                  <a:ext uri="{FF2B5EF4-FFF2-40B4-BE49-F238E27FC236}">
                    <a16:creationId xmlns:a16="http://schemas.microsoft.com/office/drawing/2014/main" id="{10615C59-5B95-4710-A5EC-E36D3F81A42E}"/>
                  </a:ext>
                </a:extLst>
              </p:cNvPr>
              <p:cNvSpPr>
                <a:spLocks noChangeShapeType="1"/>
              </p:cNvSpPr>
              <p:nvPr/>
            </p:nvSpPr>
            <p:spPr bwMode="auto">
              <a:xfrm flipH="1">
                <a:off x="3360" y="2496"/>
                <a:ext cx="192" cy="33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4" name="Line 38">
                <a:extLst>
                  <a:ext uri="{FF2B5EF4-FFF2-40B4-BE49-F238E27FC236}">
                    <a16:creationId xmlns:a16="http://schemas.microsoft.com/office/drawing/2014/main" id="{6A251CAA-929E-42B1-B3BA-01348D1CDE29}"/>
                  </a:ext>
                </a:extLst>
              </p:cNvPr>
              <p:cNvSpPr>
                <a:spLocks noChangeShapeType="1"/>
              </p:cNvSpPr>
              <p:nvPr/>
            </p:nvSpPr>
            <p:spPr bwMode="auto">
              <a:xfrm>
                <a:off x="3648" y="249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5" name="Line 39">
                <a:extLst>
                  <a:ext uri="{FF2B5EF4-FFF2-40B4-BE49-F238E27FC236}">
                    <a16:creationId xmlns:a16="http://schemas.microsoft.com/office/drawing/2014/main" id="{5A827F69-E237-475A-903E-2A24F73AD660}"/>
                  </a:ext>
                </a:extLst>
              </p:cNvPr>
              <p:cNvSpPr>
                <a:spLocks noChangeShapeType="1"/>
              </p:cNvSpPr>
              <p:nvPr/>
            </p:nvSpPr>
            <p:spPr bwMode="auto">
              <a:xfrm flipH="1">
                <a:off x="4320" y="2496"/>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6" name="Line 40">
                <a:extLst>
                  <a:ext uri="{FF2B5EF4-FFF2-40B4-BE49-F238E27FC236}">
                    <a16:creationId xmlns:a16="http://schemas.microsoft.com/office/drawing/2014/main" id="{03F6374D-15E7-4DE4-A159-07CFF34D526A}"/>
                  </a:ext>
                </a:extLst>
              </p:cNvPr>
              <p:cNvSpPr>
                <a:spLocks noChangeShapeType="1"/>
              </p:cNvSpPr>
              <p:nvPr/>
            </p:nvSpPr>
            <p:spPr bwMode="auto">
              <a:xfrm>
                <a:off x="4560" y="2496"/>
                <a:ext cx="28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7" name="Line 41">
                <a:extLst>
                  <a:ext uri="{FF2B5EF4-FFF2-40B4-BE49-F238E27FC236}">
                    <a16:creationId xmlns:a16="http://schemas.microsoft.com/office/drawing/2014/main" id="{3BCB9113-B7AF-4FD0-9BF2-A76E477261CA}"/>
                  </a:ext>
                </a:extLst>
              </p:cNvPr>
              <p:cNvSpPr>
                <a:spLocks noChangeShapeType="1"/>
              </p:cNvSpPr>
              <p:nvPr/>
            </p:nvSpPr>
            <p:spPr bwMode="auto">
              <a:xfrm flipH="1">
                <a:off x="3696" y="3072"/>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8" name="Text Box 42">
                <a:extLst>
                  <a:ext uri="{FF2B5EF4-FFF2-40B4-BE49-F238E27FC236}">
                    <a16:creationId xmlns:a16="http://schemas.microsoft.com/office/drawing/2014/main" id="{ABD471CD-8BCF-429B-AA3C-B29E21E48C64}"/>
                  </a:ext>
                </a:extLst>
              </p:cNvPr>
              <p:cNvSpPr txBox="1">
                <a:spLocks noChangeArrowheads="1"/>
              </p:cNvSpPr>
              <p:nvPr/>
            </p:nvSpPr>
            <p:spPr bwMode="auto">
              <a:xfrm>
                <a:off x="3658" y="1381"/>
                <a:ext cx="10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400">
                    <a:latin typeface="+mn-lt"/>
                  </a:rPr>
                  <a:t>3              4</a:t>
                </a:r>
              </a:p>
            </p:txBody>
          </p:sp>
          <p:sp>
            <p:nvSpPr>
              <p:cNvPr id="59" name="Text Box 43">
                <a:extLst>
                  <a:ext uri="{FF2B5EF4-FFF2-40B4-BE49-F238E27FC236}">
                    <a16:creationId xmlns:a16="http://schemas.microsoft.com/office/drawing/2014/main" id="{1109B664-B18D-4CA3-8538-F6BF30EC9FE7}"/>
                  </a:ext>
                </a:extLst>
              </p:cNvPr>
              <p:cNvSpPr txBox="1">
                <a:spLocks noChangeArrowheads="1"/>
              </p:cNvSpPr>
              <p:nvPr/>
            </p:nvSpPr>
            <p:spPr bwMode="auto">
              <a:xfrm>
                <a:off x="3522" y="2553"/>
                <a:ext cx="17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400" dirty="0">
                    <a:latin typeface="+mn-lt"/>
                  </a:rPr>
                  <a:t>3         4       2        3</a:t>
                </a:r>
              </a:p>
            </p:txBody>
          </p:sp>
          <p:sp>
            <p:nvSpPr>
              <p:cNvPr id="60" name="Text Box 44">
                <a:extLst>
                  <a:ext uri="{FF2B5EF4-FFF2-40B4-BE49-F238E27FC236}">
                    <a16:creationId xmlns:a16="http://schemas.microsoft.com/office/drawing/2014/main" id="{5F383975-C56F-4F21-8929-5B7562ED7F1E}"/>
                  </a:ext>
                </a:extLst>
              </p:cNvPr>
              <p:cNvSpPr txBox="1">
                <a:spLocks noChangeArrowheads="1"/>
              </p:cNvSpPr>
              <p:nvPr/>
            </p:nvSpPr>
            <p:spPr bwMode="auto">
              <a:xfrm>
                <a:off x="3792" y="312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400">
                    <a:latin typeface="+mn-lt"/>
                  </a:rPr>
                  <a:t>5</a:t>
                </a:r>
              </a:p>
            </p:txBody>
          </p:sp>
        </p:grpSp>
        <p:sp>
          <p:nvSpPr>
            <p:cNvPr id="61" name="文本框 47">
              <a:extLst>
                <a:ext uri="{FF2B5EF4-FFF2-40B4-BE49-F238E27FC236}">
                  <a16:creationId xmlns:a16="http://schemas.microsoft.com/office/drawing/2014/main" id="{0A89DF40-C710-4BF0-8AFB-B3C5F814DB0C}"/>
                </a:ext>
              </a:extLst>
            </p:cNvPr>
            <p:cNvSpPr txBox="1">
              <a:spLocks noChangeArrowheads="1"/>
            </p:cNvSpPr>
            <p:nvPr/>
          </p:nvSpPr>
          <p:spPr bwMode="auto">
            <a:xfrm>
              <a:off x="8990003" y="6141301"/>
              <a:ext cx="2812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400" dirty="0"/>
                <a:t>(b) </a:t>
              </a:r>
              <a:r>
                <a:rPr lang="zh-CN" altLang="en-US" sz="1400" dirty="0"/>
                <a:t>城市交通线路图的代价树</a:t>
              </a:r>
            </a:p>
          </p:txBody>
        </p:sp>
      </p:grpSp>
      <p:grpSp>
        <p:nvGrpSpPr>
          <p:cNvPr id="10" name="组合 9">
            <a:extLst>
              <a:ext uri="{FF2B5EF4-FFF2-40B4-BE49-F238E27FC236}">
                <a16:creationId xmlns:a16="http://schemas.microsoft.com/office/drawing/2014/main" id="{AAF8A484-FA9B-4063-9040-65436F4C97B7}"/>
              </a:ext>
            </a:extLst>
          </p:cNvPr>
          <p:cNvGrpSpPr/>
          <p:nvPr/>
        </p:nvGrpSpPr>
        <p:grpSpPr>
          <a:xfrm>
            <a:off x="5103454" y="3731850"/>
            <a:ext cx="2819864" cy="2797495"/>
            <a:chOff x="5103454" y="3731850"/>
            <a:chExt cx="2819864" cy="2797495"/>
          </a:xfrm>
        </p:grpSpPr>
        <p:grpSp>
          <p:nvGrpSpPr>
            <p:cNvPr id="19" name="Group 3">
              <a:extLst>
                <a:ext uri="{FF2B5EF4-FFF2-40B4-BE49-F238E27FC236}">
                  <a16:creationId xmlns:a16="http://schemas.microsoft.com/office/drawing/2014/main" id="{C9351F32-6ADB-4AF5-A280-9ADFEAC8F5DF}"/>
                </a:ext>
              </a:extLst>
            </p:cNvPr>
            <p:cNvGrpSpPr>
              <a:grpSpLocks/>
            </p:cNvGrpSpPr>
            <p:nvPr/>
          </p:nvGrpSpPr>
          <p:grpSpPr bwMode="auto">
            <a:xfrm>
              <a:off x="5103454" y="3731850"/>
              <a:ext cx="2819864" cy="2051045"/>
              <a:chOff x="336" y="1776"/>
              <a:chExt cx="2208" cy="1440"/>
            </a:xfrm>
          </p:grpSpPr>
          <p:sp>
            <p:nvSpPr>
              <p:cNvPr id="20" name="Oval 4">
                <a:extLst>
                  <a:ext uri="{FF2B5EF4-FFF2-40B4-BE49-F238E27FC236}">
                    <a16:creationId xmlns:a16="http://schemas.microsoft.com/office/drawing/2014/main" id="{1BE4B72A-4782-411F-9B9E-7CF134AB77D8}"/>
                  </a:ext>
                </a:extLst>
              </p:cNvPr>
              <p:cNvSpPr>
                <a:spLocks noChangeArrowheads="1"/>
              </p:cNvSpPr>
              <p:nvPr/>
            </p:nvSpPr>
            <p:spPr bwMode="auto">
              <a:xfrm>
                <a:off x="576" y="187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800">
                    <a:solidFill>
                      <a:srgbClr val="000000"/>
                    </a:solidFill>
                    <a:latin typeface="Arial"/>
                    <a:ea typeface="微软雅黑"/>
                  </a:rPr>
                  <a:t>A</a:t>
                </a:r>
              </a:p>
            </p:txBody>
          </p:sp>
          <p:sp>
            <p:nvSpPr>
              <p:cNvPr id="21" name="Oval 5">
                <a:extLst>
                  <a:ext uri="{FF2B5EF4-FFF2-40B4-BE49-F238E27FC236}">
                    <a16:creationId xmlns:a16="http://schemas.microsoft.com/office/drawing/2014/main" id="{B1E8520B-B50E-4D34-87ED-293659607954}"/>
                  </a:ext>
                </a:extLst>
              </p:cNvPr>
              <p:cNvSpPr>
                <a:spLocks noChangeArrowheads="1"/>
              </p:cNvSpPr>
              <p:nvPr/>
            </p:nvSpPr>
            <p:spPr bwMode="auto">
              <a:xfrm>
                <a:off x="1680" y="187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800">
                    <a:solidFill>
                      <a:srgbClr val="000000"/>
                    </a:solidFill>
                    <a:latin typeface="Arial"/>
                    <a:ea typeface="微软雅黑"/>
                  </a:rPr>
                  <a:t>B</a:t>
                </a:r>
              </a:p>
            </p:txBody>
          </p:sp>
          <p:sp>
            <p:nvSpPr>
              <p:cNvPr id="22" name="Oval 6">
                <a:extLst>
                  <a:ext uri="{FF2B5EF4-FFF2-40B4-BE49-F238E27FC236}">
                    <a16:creationId xmlns:a16="http://schemas.microsoft.com/office/drawing/2014/main" id="{FF07C7B9-67B6-480B-9C91-0C5EFBCB5EC2}"/>
                  </a:ext>
                </a:extLst>
              </p:cNvPr>
              <p:cNvSpPr>
                <a:spLocks noChangeArrowheads="1"/>
              </p:cNvSpPr>
              <p:nvPr/>
            </p:nvSpPr>
            <p:spPr bwMode="auto">
              <a:xfrm>
                <a:off x="336" y="259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800">
                    <a:solidFill>
                      <a:srgbClr val="000000"/>
                    </a:solidFill>
                    <a:latin typeface="Arial"/>
                    <a:ea typeface="微软雅黑"/>
                  </a:rPr>
                  <a:t>C</a:t>
                </a:r>
              </a:p>
            </p:txBody>
          </p:sp>
          <p:sp>
            <p:nvSpPr>
              <p:cNvPr id="23" name="Oval 7">
                <a:extLst>
                  <a:ext uri="{FF2B5EF4-FFF2-40B4-BE49-F238E27FC236}">
                    <a16:creationId xmlns:a16="http://schemas.microsoft.com/office/drawing/2014/main" id="{C7423A00-99F2-4D55-AF6A-14E88485F6BC}"/>
                  </a:ext>
                </a:extLst>
              </p:cNvPr>
              <p:cNvSpPr>
                <a:spLocks noChangeArrowheads="1"/>
              </p:cNvSpPr>
              <p:nvPr/>
            </p:nvSpPr>
            <p:spPr bwMode="auto">
              <a:xfrm>
                <a:off x="1200" y="2592"/>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800">
                    <a:solidFill>
                      <a:srgbClr val="000000"/>
                    </a:solidFill>
                    <a:latin typeface="Arial"/>
                    <a:ea typeface="微软雅黑"/>
                  </a:rPr>
                  <a:t>D</a:t>
                </a:r>
              </a:p>
            </p:txBody>
          </p:sp>
          <p:sp>
            <p:nvSpPr>
              <p:cNvPr id="24" name="Oval 8">
                <a:extLst>
                  <a:ext uri="{FF2B5EF4-FFF2-40B4-BE49-F238E27FC236}">
                    <a16:creationId xmlns:a16="http://schemas.microsoft.com/office/drawing/2014/main" id="{7DE0C085-663B-4A8C-9FF5-2934AB126EBA}"/>
                  </a:ext>
                </a:extLst>
              </p:cNvPr>
              <p:cNvSpPr>
                <a:spLocks noChangeArrowheads="1"/>
              </p:cNvSpPr>
              <p:nvPr/>
            </p:nvSpPr>
            <p:spPr bwMode="auto">
              <a:xfrm>
                <a:off x="2208" y="2928"/>
                <a:ext cx="336"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0" algn="ctr">
                  <a:spcBef>
                    <a:spcPct val="0"/>
                  </a:spcBef>
                  <a:buNone/>
                </a:pPr>
                <a:r>
                  <a:rPr kumimoji="1" lang="en-US" altLang="zh-CN" sz="1800">
                    <a:solidFill>
                      <a:srgbClr val="000000"/>
                    </a:solidFill>
                    <a:latin typeface="Arial"/>
                    <a:ea typeface="微软雅黑"/>
                  </a:rPr>
                  <a:t>E</a:t>
                </a:r>
              </a:p>
            </p:txBody>
          </p:sp>
          <p:sp>
            <p:nvSpPr>
              <p:cNvPr id="25" name="Line 9">
                <a:extLst>
                  <a:ext uri="{FF2B5EF4-FFF2-40B4-BE49-F238E27FC236}">
                    <a16:creationId xmlns:a16="http://schemas.microsoft.com/office/drawing/2014/main" id="{D57D20F1-2D55-4D7A-A0B4-C68AEB8F7ED2}"/>
                  </a:ext>
                </a:extLst>
              </p:cNvPr>
              <p:cNvSpPr>
                <a:spLocks noChangeShapeType="1"/>
              </p:cNvSpPr>
              <p:nvPr/>
            </p:nvSpPr>
            <p:spPr bwMode="auto">
              <a:xfrm flipH="1">
                <a:off x="528" y="2160"/>
                <a:ext cx="192"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 name="Line 10">
                <a:extLst>
                  <a:ext uri="{FF2B5EF4-FFF2-40B4-BE49-F238E27FC236}">
                    <a16:creationId xmlns:a16="http://schemas.microsoft.com/office/drawing/2014/main" id="{BBBFA87E-7E8E-4B10-95FA-9D56BE4771E6}"/>
                  </a:ext>
                </a:extLst>
              </p:cNvPr>
              <p:cNvSpPr>
                <a:spLocks noChangeShapeType="1"/>
              </p:cNvSpPr>
              <p:nvPr/>
            </p:nvSpPr>
            <p:spPr bwMode="auto">
              <a:xfrm>
                <a:off x="912" y="206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7" name="Line 11">
                <a:extLst>
                  <a:ext uri="{FF2B5EF4-FFF2-40B4-BE49-F238E27FC236}">
                    <a16:creationId xmlns:a16="http://schemas.microsoft.com/office/drawing/2014/main" id="{C808F585-2344-4077-B8D1-A14B759B1596}"/>
                  </a:ext>
                </a:extLst>
              </p:cNvPr>
              <p:cNvSpPr>
                <a:spLocks noChangeShapeType="1"/>
              </p:cNvSpPr>
              <p:nvPr/>
            </p:nvSpPr>
            <p:spPr bwMode="auto">
              <a:xfrm>
                <a:off x="672" y="2736"/>
                <a:ext cx="52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8" name="Line 12">
                <a:extLst>
                  <a:ext uri="{FF2B5EF4-FFF2-40B4-BE49-F238E27FC236}">
                    <a16:creationId xmlns:a16="http://schemas.microsoft.com/office/drawing/2014/main" id="{84EF33CB-8993-45DE-8109-0F918C502157}"/>
                  </a:ext>
                </a:extLst>
              </p:cNvPr>
              <p:cNvSpPr>
                <a:spLocks noChangeShapeType="1"/>
              </p:cNvSpPr>
              <p:nvPr/>
            </p:nvSpPr>
            <p:spPr bwMode="auto">
              <a:xfrm flipV="1">
                <a:off x="1488" y="2160"/>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9" name="Line 13">
                <a:extLst>
                  <a:ext uri="{FF2B5EF4-FFF2-40B4-BE49-F238E27FC236}">
                    <a16:creationId xmlns:a16="http://schemas.microsoft.com/office/drawing/2014/main" id="{03364751-AB9B-4C4A-B847-AFFCAFBF2827}"/>
                  </a:ext>
                </a:extLst>
              </p:cNvPr>
              <p:cNvSpPr>
                <a:spLocks noChangeShapeType="1"/>
              </p:cNvSpPr>
              <p:nvPr/>
            </p:nvSpPr>
            <p:spPr bwMode="auto">
              <a:xfrm>
                <a:off x="1536" y="2784"/>
                <a:ext cx="672"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0" name="Line 14">
                <a:extLst>
                  <a:ext uri="{FF2B5EF4-FFF2-40B4-BE49-F238E27FC236}">
                    <a16:creationId xmlns:a16="http://schemas.microsoft.com/office/drawing/2014/main" id="{86AA196A-6A71-4A33-93D3-7415092491A6}"/>
                  </a:ext>
                </a:extLst>
              </p:cNvPr>
              <p:cNvSpPr>
                <a:spLocks noChangeShapeType="1"/>
              </p:cNvSpPr>
              <p:nvPr/>
            </p:nvSpPr>
            <p:spPr bwMode="auto">
              <a:xfrm>
                <a:off x="1872" y="2160"/>
                <a:ext cx="48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1" name="Text Box 15">
                <a:extLst>
                  <a:ext uri="{FF2B5EF4-FFF2-40B4-BE49-F238E27FC236}">
                    <a16:creationId xmlns:a16="http://schemas.microsoft.com/office/drawing/2014/main" id="{D0CAAA32-00D7-42CE-BE4B-B0326A288DCD}"/>
                  </a:ext>
                </a:extLst>
              </p:cNvPr>
              <p:cNvSpPr txBox="1">
                <a:spLocks noChangeArrowheads="1"/>
              </p:cNvSpPr>
              <p:nvPr/>
            </p:nvSpPr>
            <p:spPr bwMode="auto">
              <a:xfrm>
                <a:off x="1152" y="1776"/>
                <a:ext cx="24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800">
                    <a:latin typeface="+mn-lt"/>
                  </a:rPr>
                  <a:t>4</a:t>
                </a:r>
              </a:p>
            </p:txBody>
          </p:sp>
          <p:sp>
            <p:nvSpPr>
              <p:cNvPr id="32" name="Text Box 16">
                <a:extLst>
                  <a:ext uri="{FF2B5EF4-FFF2-40B4-BE49-F238E27FC236}">
                    <a16:creationId xmlns:a16="http://schemas.microsoft.com/office/drawing/2014/main" id="{0A18F3A8-FD29-4B40-8C38-4B975CFE916E}"/>
                  </a:ext>
                </a:extLst>
              </p:cNvPr>
              <p:cNvSpPr txBox="1">
                <a:spLocks noChangeArrowheads="1"/>
              </p:cNvSpPr>
              <p:nvPr/>
            </p:nvSpPr>
            <p:spPr bwMode="auto">
              <a:xfrm>
                <a:off x="432" y="2208"/>
                <a:ext cx="192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800" dirty="0">
                    <a:latin typeface="+mn-lt"/>
                  </a:rPr>
                  <a:t>3                   4        5</a:t>
                </a:r>
              </a:p>
            </p:txBody>
          </p:sp>
          <p:sp>
            <p:nvSpPr>
              <p:cNvPr id="33" name="Text Box 17">
                <a:extLst>
                  <a:ext uri="{FF2B5EF4-FFF2-40B4-BE49-F238E27FC236}">
                    <a16:creationId xmlns:a16="http://schemas.microsoft.com/office/drawing/2014/main" id="{BC4C2872-B219-4ACD-BAA8-00DB8D266BEF}"/>
                  </a:ext>
                </a:extLst>
              </p:cNvPr>
              <p:cNvSpPr txBox="1">
                <a:spLocks noChangeArrowheads="1"/>
              </p:cNvSpPr>
              <p:nvPr/>
            </p:nvSpPr>
            <p:spPr bwMode="auto">
              <a:xfrm>
                <a:off x="816" y="2496"/>
                <a:ext cx="28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800">
                    <a:latin typeface="+mn-lt"/>
                  </a:rPr>
                  <a:t>2</a:t>
                </a:r>
              </a:p>
            </p:txBody>
          </p:sp>
          <p:sp>
            <p:nvSpPr>
              <p:cNvPr id="34" name="Text Box 18">
                <a:extLst>
                  <a:ext uri="{FF2B5EF4-FFF2-40B4-BE49-F238E27FC236}">
                    <a16:creationId xmlns:a16="http://schemas.microsoft.com/office/drawing/2014/main" id="{C6A190AF-E10C-41FA-B80F-AD7717A01518}"/>
                  </a:ext>
                </a:extLst>
              </p:cNvPr>
              <p:cNvSpPr txBox="1">
                <a:spLocks noChangeArrowheads="1"/>
              </p:cNvSpPr>
              <p:nvPr/>
            </p:nvSpPr>
            <p:spPr bwMode="auto">
              <a:xfrm>
                <a:off x="1680" y="2880"/>
                <a:ext cx="24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kumimoji="1" lang="en-US" altLang="zh-CN" sz="1800">
                    <a:latin typeface="+mn-lt"/>
                  </a:rPr>
                  <a:t>3</a:t>
                </a:r>
              </a:p>
            </p:txBody>
          </p:sp>
        </p:grpSp>
        <p:sp>
          <p:nvSpPr>
            <p:cNvPr id="62" name="文本框 1">
              <a:extLst>
                <a:ext uri="{FF2B5EF4-FFF2-40B4-BE49-F238E27FC236}">
                  <a16:creationId xmlns:a16="http://schemas.microsoft.com/office/drawing/2014/main" id="{91768725-480B-40D5-837F-E4B3352BD1FB}"/>
                </a:ext>
              </a:extLst>
            </p:cNvPr>
            <p:cNvSpPr txBox="1">
              <a:spLocks noChangeArrowheads="1"/>
            </p:cNvSpPr>
            <p:nvPr/>
          </p:nvSpPr>
          <p:spPr bwMode="auto">
            <a:xfrm>
              <a:off x="5608233" y="6221568"/>
              <a:ext cx="18915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400" dirty="0"/>
                <a:t>(a) </a:t>
              </a:r>
              <a:r>
                <a:rPr lang="zh-CN" altLang="en-US" sz="1400" dirty="0"/>
                <a:t>城市交通线路图</a:t>
              </a:r>
            </a:p>
          </p:txBody>
        </p:sp>
      </p:grpSp>
      <p:sp>
        <p:nvSpPr>
          <p:cNvPr id="6" name="矩形 5">
            <a:extLst>
              <a:ext uri="{FF2B5EF4-FFF2-40B4-BE49-F238E27FC236}">
                <a16:creationId xmlns:a16="http://schemas.microsoft.com/office/drawing/2014/main" id="{E074DB2B-633C-410F-9973-4785C806820A}"/>
              </a:ext>
            </a:extLst>
          </p:cNvPr>
          <p:cNvSpPr/>
          <p:nvPr/>
        </p:nvSpPr>
        <p:spPr>
          <a:xfrm>
            <a:off x="908385" y="2393456"/>
            <a:ext cx="9539794" cy="307777"/>
          </a:xfrm>
          <a:prstGeom prst="rect">
            <a:avLst/>
          </a:prstGeom>
        </p:spPr>
        <p:txBody>
          <a:bodyPr wrap="square">
            <a:spAutoFit/>
          </a:bodyPr>
          <a:lstStyle/>
          <a:p>
            <a:pPr lvl="0">
              <a:defRPr/>
            </a:pPr>
            <a:r>
              <a:rPr lang="zh-CN" altLang="en-US" sz="1400" dirty="0">
                <a:solidFill>
                  <a:srgbClr val="FF0000"/>
                </a:solidFill>
                <a:latin typeface="+mn-ea"/>
              </a:rPr>
              <a:t>为了采用代价树算法对图进行搜索，必须先将图转换为代价树。</a:t>
            </a:r>
          </a:p>
        </p:txBody>
      </p:sp>
    </p:spTree>
    <p:extLst>
      <p:ext uri="{BB962C8B-B14F-4D97-AF65-F5344CB8AC3E}">
        <p14:creationId xmlns:p14="http://schemas.microsoft.com/office/powerpoint/2010/main" val="42365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BA2CB9C-4C7C-4414-8F48-B42A4A0CEAEF}"/>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i="1" dirty="0">
                <a:solidFill>
                  <a:schemeClr val="tx1">
                    <a:lumMod val="75000"/>
                    <a:lumOff val="25000"/>
                  </a:schemeClr>
                </a:solidFill>
              </a:rPr>
              <a:t>盲目搜索（代价树搜索）</a:t>
            </a:r>
            <a:endParaRPr lang="zh-CN" altLang="en-US" dirty="0"/>
          </a:p>
        </p:txBody>
      </p:sp>
      <p:sp>
        <p:nvSpPr>
          <p:cNvPr id="63" name="Rectangle 3">
            <a:extLst>
              <a:ext uri="{FF2B5EF4-FFF2-40B4-BE49-F238E27FC236}">
                <a16:creationId xmlns:a16="http://schemas.microsoft.com/office/drawing/2014/main" id="{9A4B48D8-813D-4511-A251-982957F52759}"/>
              </a:ext>
            </a:extLst>
          </p:cNvPr>
          <p:cNvSpPr txBox="1">
            <a:spLocks noChangeArrowheads="1"/>
          </p:cNvSpPr>
          <p:nvPr/>
        </p:nvSpPr>
        <p:spPr>
          <a:xfrm>
            <a:off x="544011" y="1112416"/>
            <a:ext cx="10976476" cy="518477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Tx/>
              <a:buNone/>
              <a:defRPr/>
            </a:pPr>
            <a:r>
              <a:rPr lang="en-US" altLang="zh-CN" sz="1400" dirty="0"/>
              <a:t>     3</a:t>
            </a:r>
            <a:r>
              <a:rPr lang="zh-CN" altLang="en-US" sz="1400" dirty="0"/>
              <a:t>）代价树的深度优先搜索</a:t>
            </a:r>
            <a:endParaRPr lang="en-US" altLang="zh-CN" sz="1400" dirty="0"/>
          </a:p>
          <a:p>
            <a:pPr marL="0" indent="0">
              <a:lnSpc>
                <a:spcPct val="150000"/>
              </a:lnSpc>
              <a:buFontTx/>
              <a:buNone/>
              <a:defRPr/>
            </a:pPr>
            <a:r>
              <a:rPr lang="en-US" altLang="zh-CN" sz="1400" dirty="0"/>
              <a:t>     </a:t>
            </a:r>
            <a:r>
              <a:rPr lang="zh-CN" altLang="en-US" sz="1400" dirty="0"/>
              <a:t>代价树的广度优先搜索每次从</a:t>
            </a:r>
            <a:r>
              <a:rPr lang="en-US" altLang="zh-CN" sz="1400" dirty="0"/>
              <a:t>OPEN</a:t>
            </a:r>
            <a:r>
              <a:rPr lang="zh-CN" altLang="en-US" sz="1400" dirty="0"/>
              <a:t>表的全部节点中选择一个代价最小的节点，而深度优先搜索是从</a:t>
            </a:r>
            <a:r>
              <a:rPr lang="zh-CN" altLang="en-US" sz="1400" dirty="0">
                <a:solidFill>
                  <a:srgbClr val="FF0000"/>
                </a:solidFill>
              </a:rPr>
              <a:t>刚扩展的子节点中</a:t>
            </a:r>
            <a:r>
              <a:rPr lang="zh-CN" altLang="en-US" sz="1400" dirty="0"/>
              <a:t>选择一个代价最小的节点。即两种搜索策略的区别在于每次选择最小代价节点的方法不同。代价树的深度优先搜索算法如下： </a:t>
            </a:r>
          </a:p>
          <a:p>
            <a:pPr marL="800077" lvl="1" indent="-342900">
              <a:lnSpc>
                <a:spcPct val="150000"/>
              </a:lnSpc>
              <a:buFont typeface="+mj-ea"/>
              <a:buAutoNum type="circleNumDbPlain"/>
              <a:defRPr/>
            </a:pPr>
            <a:r>
              <a:rPr lang="zh-CN" altLang="en-US" sz="1400" dirty="0"/>
              <a:t>把初始节点</a:t>
            </a:r>
            <a:r>
              <a:rPr lang="en-US" altLang="zh-CN" sz="1400" dirty="0"/>
              <a:t>S</a:t>
            </a:r>
            <a:r>
              <a:rPr lang="en-US" altLang="zh-CN" sz="1400" baseline="-25000" dirty="0"/>
              <a:t>0</a:t>
            </a:r>
            <a:r>
              <a:rPr lang="zh-CN" altLang="en-US" sz="1400" dirty="0"/>
              <a:t>放入</a:t>
            </a:r>
            <a:r>
              <a:rPr lang="en-US" altLang="zh-CN" sz="1400" dirty="0"/>
              <a:t>O</a:t>
            </a:r>
            <a:r>
              <a:rPr lang="en-US" altLang="zh-CN" sz="1400" cap="all" dirty="0"/>
              <a:t>pen</a:t>
            </a:r>
            <a:r>
              <a:rPr lang="zh-CN" altLang="en-US" sz="1400" dirty="0"/>
              <a:t>表中，置</a:t>
            </a:r>
            <a:r>
              <a:rPr lang="en-US" altLang="zh-CN" sz="1400" dirty="0"/>
              <a:t>S</a:t>
            </a:r>
            <a:r>
              <a:rPr lang="en-US" altLang="zh-CN" sz="1400" baseline="-25000" dirty="0"/>
              <a:t>0</a:t>
            </a:r>
            <a:r>
              <a:rPr lang="zh-CN" altLang="en-US" sz="1400" dirty="0"/>
              <a:t>的代价</a:t>
            </a:r>
            <a:r>
              <a:rPr lang="en-US" altLang="zh-CN" sz="1400" dirty="0"/>
              <a:t>g(S</a:t>
            </a:r>
            <a:r>
              <a:rPr lang="en-US" altLang="zh-CN" sz="1400" baseline="-25000" dirty="0"/>
              <a:t>0</a:t>
            </a:r>
            <a:r>
              <a:rPr lang="en-US" altLang="zh-CN" sz="1400" dirty="0"/>
              <a:t>)=0</a:t>
            </a:r>
            <a:r>
              <a:rPr lang="zh-CN" altLang="en-US" sz="1400" dirty="0"/>
              <a:t>； </a:t>
            </a:r>
          </a:p>
          <a:p>
            <a:pPr marL="800077" lvl="1" indent="-342900">
              <a:lnSpc>
                <a:spcPct val="150000"/>
              </a:lnSpc>
              <a:buFont typeface="+mj-ea"/>
              <a:buAutoNum type="circleNumDbPlain"/>
              <a:defRPr/>
            </a:pPr>
            <a:r>
              <a:rPr lang="zh-CN" altLang="en-US" sz="1400" dirty="0"/>
              <a:t>如果</a:t>
            </a:r>
            <a:r>
              <a:rPr lang="en-US" altLang="zh-CN" sz="1400" dirty="0"/>
              <a:t>O</a:t>
            </a:r>
            <a:r>
              <a:rPr lang="en-US" altLang="zh-CN" sz="1400" cap="all" dirty="0"/>
              <a:t>pen</a:t>
            </a:r>
            <a:r>
              <a:rPr lang="zh-CN" altLang="en-US" sz="1400" dirty="0"/>
              <a:t>表为空，则问题无解 ，失败退出； </a:t>
            </a:r>
          </a:p>
          <a:p>
            <a:pPr marL="800077" lvl="1" indent="-342900">
              <a:lnSpc>
                <a:spcPct val="150000"/>
              </a:lnSpc>
              <a:buFont typeface="+mj-ea"/>
              <a:buAutoNum type="circleNumDbPlain"/>
              <a:defRPr/>
            </a:pPr>
            <a:r>
              <a:rPr lang="zh-CN" altLang="en-US" sz="1400" dirty="0"/>
              <a:t>把</a:t>
            </a:r>
            <a:r>
              <a:rPr lang="en-US" altLang="zh-CN" sz="1400" dirty="0"/>
              <a:t>O</a:t>
            </a:r>
            <a:r>
              <a:rPr lang="en-US" altLang="zh-CN" sz="1400" cap="all" dirty="0"/>
              <a:t>pen</a:t>
            </a:r>
            <a:r>
              <a:rPr lang="zh-CN" altLang="en-US" sz="1400" dirty="0"/>
              <a:t>表的第一个节点取出放入</a:t>
            </a:r>
            <a:r>
              <a:rPr lang="en-US" altLang="zh-CN" sz="1400" dirty="0"/>
              <a:t>C</a:t>
            </a:r>
            <a:r>
              <a:rPr lang="en-US" altLang="zh-CN" sz="1400" cap="all" dirty="0"/>
              <a:t>losed</a:t>
            </a:r>
            <a:r>
              <a:rPr lang="zh-CN" altLang="en-US" sz="1400" dirty="0"/>
              <a:t>表，并记该节点为</a:t>
            </a:r>
            <a:r>
              <a:rPr lang="en-US" altLang="zh-CN" sz="1400" dirty="0"/>
              <a:t>n</a:t>
            </a:r>
            <a:r>
              <a:rPr lang="zh-CN" altLang="en-US" sz="1400" dirty="0"/>
              <a:t>； </a:t>
            </a:r>
          </a:p>
          <a:p>
            <a:pPr marL="800077" lvl="1" indent="-342900">
              <a:lnSpc>
                <a:spcPct val="150000"/>
              </a:lnSpc>
              <a:buFont typeface="+mj-ea"/>
              <a:buAutoNum type="circleNumDbPlain"/>
              <a:defRPr/>
            </a:pPr>
            <a:r>
              <a:rPr lang="zh-CN" altLang="en-US" sz="1400" dirty="0"/>
              <a:t> 考察节点</a:t>
            </a:r>
            <a:r>
              <a:rPr lang="en-US" altLang="zh-CN" sz="1400" dirty="0"/>
              <a:t>n</a:t>
            </a:r>
            <a:r>
              <a:rPr lang="zh-CN" altLang="en-US" sz="1400" dirty="0"/>
              <a:t>是否为目标。若是，则找到了问</a:t>
            </a:r>
            <a:r>
              <a:rPr lang="en-US" altLang="zh-CN" sz="1400" dirty="0"/>
              <a:t> </a:t>
            </a:r>
            <a:r>
              <a:rPr lang="zh-CN" altLang="en-US" sz="1400" dirty="0"/>
              <a:t>题的解，成功退出，否则继续；</a:t>
            </a:r>
            <a:endParaRPr lang="en-US" altLang="zh-CN" sz="1400" dirty="0"/>
          </a:p>
          <a:p>
            <a:pPr marL="800077" lvl="1" indent="-342900">
              <a:lnSpc>
                <a:spcPct val="150000"/>
              </a:lnSpc>
              <a:buFont typeface="+mj-ea"/>
              <a:buAutoNum type="circleNumDbPlain"/>
            </a:pPr>
            <a:r>
              <a:rPr lang="zh-CN" altLang="en-US" sz="1400" dirty="0"/>
              <a:t>若节点</a:t>
            </a:r>
            <a:r>
              <a:rPr lang="en-US" altLang="zh-CN" sz="1400" dirty="0"/>
              <a:t>n</a:t>
            </a:r>
            <a:r>
              <a:rPr lang="zh-CN" altLang="en-US" sz="1400" dirty="0"/>
              <a:t>不可扩展，则转第</a:t>
            </a:r>
            <a:r>
              <a:rPr lang="en-US" altLang="zh-CN" sz="1400" dirty="0"/>
              <a:t>(2)</a:t>
            </a:r>
            <a:r>
              <a:rPr lang="zh-CN" altLang="en-US" sz="1400" dirty="0"/>
              <a:t>步，否则转第</a:t>
            </a:r>
            <a:r>
              <a:rPr lang="en-US" altLang="zh-CN" sz="1400" dirty="0"/>
              <a:t>(2)</a:t>
            </a:r>
            <a:r>
              <a:rPr lang="zh-CN" altLang="en-US" sz="1400" dirty="0"/>
              <a:t>步； </a:t>
            </a:r>
          </a:p>
          <a:p>
            <a:pPr marL="800077" lvl="1" indent="-342900">
              <a:lnSpc>
                <a:spcPct val="150000"/>
              </a:lnSpc>
              <a:buFont typeface="+mj-ea"/>
              <a:buAutoNum type="circleNumDbPlain"/>
            </a:pPr>
            <a:r>
              <a:rPr lang="zh-CN" altLang="en-US" sz="1400" dirty="0"/>
              <a:t> 扩展节点</a:t>
            </a:r>
            <a:r>
              <a:rPr lang="en-US" altLang="zh-CN" sz="1400" dirty="0"/>
              <a:t>n</a:t>
            </a:r>
            <a:r>
              <a:rPr lang="zh-CN" altLang="en-US" sz="1400" dirty="0"/>
              <a:t>，生成其子节点</a:t>
            </a:r>
            <a:r>
              <a:rPr lang="en-US" altLang="zh-CN" sz="1400" dirty="0" err="1"/>
              <a:t>ni</a:t>
            </a:r>
            <a:r>
              <a:rPr lang="en-US" altLang="zh-CN" sz="1400" dirty="0"/>
              <a:t>(</a:t>
            </a:r>
            <a:r>
              <a:rPr lang="en-US" altLang="zh-CN" sz="1400" dirty="0" err="1"/>
              <a:t>i</a:t>
            </a:r>
            <a:r>
              <a:rPr lang="en-US" altLang="zh-CN" sz="1400" dirty="0"/>
              <a:t>=1, 2, …)</a:t>
            </a:r>
            <a:r>
              <a:rPr lang="zh-CN" altLang="en-US" sz="1400" dirty="0"/>
              <a:t>，将这些子节点按边代价由小到大放入</a:t>
            </a:r>
            <a:r>
              <a:rPr lang="en-US" altLang="zh-CN" sz="1400" dirty="0"/>
              <a:t>Open</a:t>
            </a:r>
            <a:r>
              <a:rPr lang="zh-CN" altLang="en-US" sz="1400" dirty="0"/>
              <a:t>表的首部，并为每一个子节点设置指向父节点的指针。</a:t>
            </a:r>
            <a:endParaRPr lang="en-US" altLang="zh-CN" sz="1400" dirty="0"/>
          </a:p>
          <a:p>
            <a:pPr marL="800077" lvl="1" indent="-342900">
              <a:lnSpc>
                <a:spcPct val="150000"/>
              </a:lnSpc>
              <a:buFont typeface="+mj-ea"/>
              <a:buAutoNum type="circleNumDbPlain"/>
            </a:pPr>
            <a:r>
              <a:rPr lang="zh-CN" altLang="en-US" sz="1400" dirty="0"/>
              <a:t>转第</a:t>
            </a:r>
            <a:r>
              <a:rPr lang="en-US" altLang="zh-CN" sz="1400" dirty="0"/>
              <a:t>(2)</a:t>
            </a:r>
            <a:r>
              <a:rPr lang="zh-CN" altLang="en-US" sz="1400" dirty="0"/>
              <a:t>步。</a:t>
            </a:r>
            <a:endParaRPr lang="en-US" altLang="zh-CN" sz="1400" dirty="0"/>
          </a:p>
          <a:p>
            <a:pPr marL="0" indent="0">
              <a:lnSpc>
                <a:spcPct val="150000"/>
              </a:lnSpc>
              <a:buNone/>
            </a:pPr>
            <a:r>
              <a:rPr lang="zh-CN" altLang="en-US" sz="1600" dirty="0"/>
              <a:t>       </a:t>
            </a:r>
            <a:r>
              <a:rPr lang="zh-CN" altLang="en-US" sz="1400" dirty="0"/>
              <a:t>对例</a:t>
            </a:r>
            <a:r>
              <a:rPr lang="en-US" altLang="zh-CN" sz="1400" dirty="0"/>
              <a:t>3.7</a:t>
            </a:r>
            <a:r>
              <a:rPr lang="zh-CN" altLang="en-US" sz="1400" dirty="0"/>
              <a:t>所给出的问题，用代价树的深度优先搜索策略找到的路径为：</a:t>
            </a:r>
            <a:r>
              <a:rPr lang="en-US" altLang="zh-CN" sz="1400" dirty="0"/>
              <a:t>A→C</a:t>
            </a:r>
            <a:r>
              <a:rPr lang="en-US" altLang="zh-CN" sz="1400" baseline="-25000" dirty="0"/>
              <a:t>1</a:t>
            </a:r>
            <a:r>
              <a:rPr lang="en-US" altLang="zh-CN" sz="1400" dirty="0"/>
              <a:t>→D</a:t>
            </a:r>
            <a:r>
              <a:rPr lang="en-US" altLang="zh-CN" sz="1400" baseline="-25000" dirty="0"/>
              <a:t>1</a:t>
            </a:r>
            <a:r>
              <a:rPr lang="en-US" altLang="zh-CN" sz="1400" dirty="0"/>
              <a:t>→E</a:t>
            </a:r>
            <a:r>
              <a:rPr lang="en-US" altLang="zh-CN" sz="1400" baseline="-25000" dirty="0"/>
              <a:t>1</a:t>
            </a:r>
            <a:r>
              <a:rPr lang="zh-CN" altLang="en-US" sz="1400" dirty="0"/>
              <a:t>，和广度优先搜索相比，深度优先搜索找到的路径是相同的。这只是一种巧合。一般来说，它</a:t>
            </a:r>
            <a:r>
              <a:rPr lang="zh-CN" altLang="en-US" sz="1400" dirty="0">
                <a:solidFill>
                  <a:srgbClr val="FF0000"/>
                </a:solidFill>
              </a:rPr>
              <a:t>找到的解不一定是最优解</a:t>
            </a:r>
            <a:r>
              <a:rPr lang="zh-CN" altLang="en-US" sz="1400" dirty="0"/>
              <a:t>，即代价树的</a:t>
            </a:r>
            <a:r>
              <a:rPr lang="zh-CN" altLang="en-US" sz="1400" dirty="0">
                <a:solidFill>
                  <a:srgbClr val="FF0000"/>
                </a:solidFill>
              </a:rPr>
              <a:t>深度优先搜索策略是不完备</a:t>
            </a:r>
            <a:r>
              <a:rPr lang="zh-CN" altLang="en-US" sz="1400" dirty="0"/>
              <a:t>的，甚至当搜索进入无穷分支时，算法将找不到解。</a:t>
            </a:r>
            <a:endParaRPr lang="zh-CN" altLang="en-US" sz="1600" dirty="0"/>
          </a:p>
        </p:txBody>
      </p:sp>
    </p:spTree>
    <p:extLst>
      <p:ext uri="{BB962C8B-B14F-4D97-AF65-F5344CB8AC3E}">
        <p14:creationId xmlns:p14="http://schemas.microsoft.com/office/powerpoint/2010/main" val="159062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8" name="Rectangle 3">
            <a:extLst>
              <a:ext uri="{FF2B5EF4-FFF2-40B4-BE49-F238E27FC236}">
                <a16:creationId xmlns:a16="http://schemas.microsoft.com/office/drawing/2014/main" id="{66835D9C-80BD-4942-95F5-6CBB065F2E14}"/>
              </a:ext>
            </a:extLst>
          </p:cNvPr>
          <p:cNvSpPr txBox="1">
            <a:spLocks noChangeArrowheads="1"/>
          </p:cNvSpPr>
          <p:nvPr/>
        </p:nvSpPr>
        <p:spPr>
          <a:xfrm>
            <a:off x="898549" y="1828800"/>
            <a:ext cx="10393311" cy="3200400"/>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dirty="0"/>
              <a:t>盲目搜索具有较大的盲目性，产生的无用节点较多，效率不高，耗费过多计算空间与时间。</a:t>
            </a:r>
          </a:p>
          <a:p>
            <a:pPr>
              <a:lnSpc>
                <a:spcPct val="150000"/>
              </a:lnSpc>
            </a:pPr>
            <a:r>
              <a:rPr lang="zh-CN" altLang="en-US" sz="1600" dirty="0"/>
              <a:t>排列待扩展节点的顺序，则搜索效率将大大提高</a:t>
            </a:r>
            <a:endParaRPr lang="en-US" altLang="zh-CN" sz="1600" dirty="0"/>
          </a:p>
          <a:p>
            <a:pPr>
              <a:lnSpc>
                <a:spcPct val="150000"/>
              </a:lnSpc>
            </a:pPr>
            <a:r>
              <a:rPr lang="zh-CN" altLang="en-US" sz="1600" dirty="0"/>
              <a:t>启发式信息与具体问题求解过程有关，并可指导搜索朝着最有希望的方向前进。这种搜索针对性较强，因而效率较高。</a:t>
            </a:r>
            <a:endParaRPr lang="en-US" altLang="zh-CN" sz="1600" dirty="0"/>
          </a:p>
          <a:p>
            <a:pPr>
              <a:lnSpc>
                <a:spcPct val="150000"/>
              </a:lnSpc>
            </a:pPr>
            <a:r>
              <a:rPr lang="zh-CN" altLang="en-US" sz="1600" dirty="0"/>
              <a:t>启发式就是要猜测：</a:t>
            </a:r>
            <a:endParaRPr lang="en-US" altLang="zh-CN" sz="1600" dirty="0"/>
          </a:p>
          <a:p>
            <a:pPr marL="800077" lvl="1" indent="-342900">
              <a:lnSpc>
                <a:spcPct val="150000"/>
              </a:lnSpc>
              <a:buFont typeface="+mj-ea"/>
              <a:buAutoNum type="circleNumDbPlain"/>
            </a:pPr>
            <a:r>
              <a:rPr lang="zh-CN" altLang="en-US" sz="1600" dirty="0"/>
              <a:t>从节点</a:t>
            </a:r>
            <a:r>
              <a:rPr lang="en-US" altLang="zh-CN" sz="1600" dirty="0"/>
              <a:t>n</a:t>
            </a:r>
            <a:r>
              <a:rPr lang="zh-CN" altLang="en-US" sz="1600" dirty="0"/>
              <a:t>开始，找到最优解的可能性有多大？</a:t>
            </a:r>
            <a:endParaRPr lang="en-US" altLang="zh-CN" sz="1600" dirty="0"/>
          </a:p>
          <a:p>
            <a:pPr marL="800077" lvl="1" indent="-342900">
              <a:lnSpc>
                <a:spcPct val="150000"/>
              </a:lnSpc>
              <a:buFont typeface="+mj-ea"/>
              <a:buAutoNum type="circleNumDbPlain"/>
            </a:pPr>
            <a:r>
              <a:rPr lang="zh-CN" altLang="en-US" sz="1600" dirty="0"/>
              <a:t>从起始节点开始，经过节点</a:t>
            </a:r>
            <a:r>
              <a:rPr lang="en-US" altLang="zh-CN" sz="1600" dirty="0"/>
              <a:t>n,</a:t>
            </a:r>
            <a:r>
              <a:rPr lang="zh-CN" altLang="en-US" sz="1600" dirty="0"/>
              <a:t>到达目标节点的最佳路径费用是多少？</a:t>
            </a:r>
          </a:p>
        </p:txBody>
      </p:sp>
      <p:sp>
        <p:nvSpPr>
          <p:cNvPr id="11" name="Rectangle 2">
            <a:extLst>
              <a:ext uri="{FF2B5EF4-FFF2-40B4-BE49-F238E27FC236}">
                <a16:creationId xmlns:a16="http://schemas.microsoft.com/office/drawing/2014/main" id="{6FB9B43F-3FF5-4E2B-9709-B9323024EABA}"/>
              </a:ext>
            </a:extLst>
          </p:cNvPr>
          <p:cNvSpPr txBox="1">
            <a:spLocks noChangeArrowheads="1"/>
          </p:cNvSpPr>
          <p:nvPr/>
        </p:nvSpPr>
        <p:spPr>
          <a:xfrm>
            <a:off x="669924" y="732964"/>
            <a:ext cx="9269017" cy="7937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nSpc>
                <a:spcPct val="150000"/>
              </a:lnSpc>
              <a:buFont typeface="+mj-lt"/>
              <a:buAutoNum type="arabicPeriod"/>
            </a:pPr>
            <a:r>
              <a:rPr lang="zh-CN" altLang="en-US" sz="1800" dirty="0">
                <a:solidFill>
                  <a:srgbClr val="7E0000"/>
                </a:solidFill>
                <a:effectLst>
                  <a:outerShdw blurRad="38100" dist="38100" dir="2700000" algn="tl">
                    <a:srgbClr val="000000">
                      <a:alpha val="43137"/>
                    </a:srgbClr>
                  </a:outerShdw>
                </a:effectLst>
                <a:latin typeface="+mn-ea"/>
                <a:ea typeface="+mn-ea"/>
              </a:rPr>
              <a:t>启发式信息</a:t>
            </a:r>
          </a:p>
        </p:txBody>
      </p:sp>
    </p:spTree>
    <p:extLst>
      <p:ext uri="{BB962C8B-B14F-4D97-AF65-F5344CB8AC3E}">
        <p14:creationId xmlns:p14="http://schemas.microsoft.com/office/powerpoint/2010/main" val="3619530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8" name="Rectangle 3">
            <a:extLst>
              <a:ext uri="{FF2B5EF4-FFF2-40B4-BE49-F238E27FC236}">
                <a16:creationId xmlns:a16="http://schemas.microsoft.com/office/drawing/2014/main" id="{66835D9C-80BD-4942-95F5-6CBB065F2E14}"/>
              </a:ext>
            </a:extLst>
          </p:cNvPr>
          <p:cNvSpPr txBox="1">
            <a:spLocks noChangeArrowheads="1"/>
          </p:cNvSpPr>
          <p:nvPr/>
        </p:nvSpPr>
        <p:spPr>
          <a:xfrm>
            <a:off x="669924" y="1479864"/>
            <a:ext cx="10393311" cy="3200400"/>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1600" dirty="0"/>
          </a:p>
        </p:txBody>
      </p:sp>
      <p:sp>
        <p:nvSpPr>
          <p:cNvPr id="11" name="Rectangle 2">
            <a:extLst>
              <a:ext uri="{FF2B5EF4-FFF2-40B4-BE49-F238E27FC236}">
                <a16:creationId xmlns:a16="http://schemas.microsoft.com/office/drawing/2014/main" id="{6FB9B43F-3FF5-4E2B-9709-B9323024EABA}"/>
              </a:ext>
            </a:extLst>
          </p:cNvPr>
          <p:cNvSpPr txBox="1">
            <a:spLocks noChangeArrowheads="1"/>
          </p:cNvSpPr>
          <p:nvPr/>
        </p:nvSpPr>
        <p:spPr>
          <a:xfrm>
            <a:off x="657450" y="864823"/>
            <a:ext cx="9269017" cy="61504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nSpc>
                <a:spcPct val="150000"/>
              </a:lnSpc>
              <a:buFont typeface="+mj-lt"/>
              <a:buAutoNum type="arabicPeriod"/>
            </a:pPr>
            <a:r>
              <a:rPr lang="zh-CN" altLang="en-US" sz="1700" dirty="0">
                <a:solidFill>
                  <a:srgbClr val="7E0000"/>
                </a:solidFill>
                <a:effectLst>
                  <a:outerShdw blurRad="38100" dist="38100" dir="2700000" algn="tl">
                    <a:srgbClr val="000000">
                      <a:alpha val="43137"/>
                    </a:srgbClr>
                  </a:outerShdw>
                </a:effectLst>
                <a:latin typeface="+mn-ea"/>
                <a:ea typeface="+mn-ea"/>
              </a:rPr>
              <a:t>估价函数与启发式信息</a:t>
            </a:r>
          </a:p>
        </p:txBody>
      </p:sp>
      <p:sp>
        <p:nvSpPr>
          <p:cNvPr id="7" name="Rectangle 3">
            <a:extLst>
              <a:ext uri="{FF2B5EF4-FFF2-40B4-BE49-F238E27FC236}">
                <a16:creationId xmlns:a16="http://schemas.microsoft.com/office/drawing/2014/main" id="{6E2888CA-0F19-4103-AD5A-50BD8284AC9D}"/>
              </a:ext>
            </a:extLst>
          </p:cNvPr>
          <p:cNvSpPr txBox="1">
            <a:spLocks noChangeArrowheads="1"/>
          </p:cNvSpPr>
          <p:nvPr/>
        </p:nvSpPr>
        <p:spPr>
          <a:xfrm>
            <a:off x="609835" y="1479864"/>
            <a:ext cx="10685843" cy="4853876"/>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r>
              <a:rPr lang="zh-CN" altLang="en-US" sz="1600" dirty="0"/>
              <a:t>        在搜索过程中，用于决定要扩展的下一个节点的信息，即用于指导搜索过程且与具体问题求解过程有关的控制信息称为</a:t>
            </a:r>
            <a:r>
              <a:rPr lang="zh-CN" altLang="en-US" sz="1600" dirty="0">
                <a:solidFill>
                  <a:srgbClr val="FF0000"/>
                </a:solidFill>
              </a:rPr>
              <a:t>启发信息</a:t>
            </a:r>
            <a:r>
              <a:rPr lang="zh-CN" altLang="en-US" sz="1600" dirty="0"/>
              <a:t>；</a:t>
            </a:r>
            <a:endParaRPr lang="en-US" altLang="zh-CN" sz="1600" dirty="0"/>
          </a:p>
          <a:p>
            <a:pPr marL="0" indent="0">
              <a:lnSpc>
                <a:spcPct val="150000"/>
              </a:lnSpc>
              <a:buNone/>
              <a:defRPr/>
            </a:pPr>
            <a:r>
              <a:rPr lang="en-US" altLang="zh-CN" sz="1600" dirty="0"/>
              <a:t>        </a:t>
            </a:r>
            <a:r>
              <a:rPr lang="zh-CN" altLang="en-US" sz="1600" dirty="0"/>
              <a:t>决定下一步要控制的节点信息称作“最有希望”的节点，其“希望”的程度通常通过构造一个函数来表示，这种函数被称为</a:t>
            </a:r>
            <a:r>
              <a:rPr lang="zh-CN" altLang="en-US" sz="1600" dirty="0">
                <a:solidFill>
                  <a:srgbClr val="FF0000"/>
                </a:solidFill>
              </a:rPr>
              <a:t>估价函数</a:t>
            </a:r>
            <a:r>
              <a:rPr lang="zh-CN" altLang="en-US" sz="1600" dirty="0"/>
              <a:t>。</a:t>
            </a:r>
            <a:endParaRPr lang="en-US" altLang="zh-CN" sz="1600" dirty="0"/>
          </a:p>
          <a:p>
            <a:pPr marL="0" indent="0">
              <a:buNone/>
            </a:pPr>
            <a:r>
              <a:rPr lang="en-US" altLang="zh-CN" sz="1600" dirty="0"/>
              <a:t> </a:t>
            </a:r>
            <a:endParaRPr lang="zh-CN" altLang="en-US" sz="1600" dirty="0"/>
          </a:p>
        </p:txBody>
      </p:sp>
      <p:grpSp>
        <p:nvGrpSpPr>
          <p:cNvPr id="9" name="组合 8">
            <a:extLst>
              <a:ext uri="{FF2B5EF4-FFF2-40B4-BE49-F238E27FC236}">
                <a16:creationId xmlns:a16="http://schemas.microsoft.com/office/drawing/2014/main" id="{A948C915-BCBA-4599-8BBD-55A1F0DF8D51}"/>
              </a:ext>
            </a:extLst>
          </p:cNvPr>
          <p:cNvGrpSpPr/>
          <p:nvPr/>
        </p:nvGrpSpPr>
        <p:grpSpPr>
          <a:xfrm rot="5400000">
            <a:off x="7552947" y="3849320"/>
            <a:ext cx="3591725" cy="1377117"/>
            <a:chOff x="7424709" y="2185053"/>
            <a:chExt cx="4313263" cy="1377117"/>
          </a:xfrm>
        </p:grpSpPr>
        <p:cxnSp>
          <p:nvCxnSpPr>
            <p:cNvPr id="13" name="直接连接符 12">
              <a:extLst>
                <a:ext uri="{FF2B5EF4-FFF2-40B4-BE49-F238E27FC236}">
                  <a16:creationId xmlns:a16="http://schemas.microsoft.com/office/drawing/2014/main" id="{A4C089D8-945E-4229-BD36-273C34071D8F}"/>
                </a:ext>
              </a:extLst>
            </p:cNvPr>
            <p:cNvCxnSpPr>
              <a:cxnSpLocks/>
            </p:cNvCxnSpPr>
            <p:nvPr/>
          </p:nvCxnSpPr>
          <p:spPr>
            <a:xfrm>
              <a:off x="7836062" y="2777924"/>
              <a:ext cx="3402957"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5AC2AEFD-9BE8-4A4C-BED7-96538D995601}"/>
                </a:ext>
              </a:extLst>
            </p:cNvPr>
            <p:cNvSpPr/>
            <p:nvPr/>
          </p:nvSpPr>
          <p:spPr>
            <a:xfrm>
              <a:off x="7813490" y="2754775"/>
              <a:ext cx="72001"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ED7EAFF-265B-4D95-A721-9BF9F33EBD61}"/>
                </a:ext>
              </a:extLst>
            </p:cNvPr>
            <p:cNvSpPr/>
            <p:nvPr/>
          </p:nvSpPr>
          <p:spPr>
            <a:xfrm>
              <a:off x="9354852" y="2745125"/>
              <a:ext cx="72001"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7401B29-FDCD-4E2C-A181-4A5B4E4BC09C}"/>
                </a:ext>
              </a:extLst>
            </p:cNvPr>
            <p:cNvSpPr/>
            <p:nvPr/>
          </p:nvSpPr>
          <p:spPr>
            <a:xfrm>
              <a:off x="11222232" y="2737405"/>
              <a:ext cx="72001"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5D8B697-0B2F-4FB6-85E6-2CBF72F2D3C8}"/>
                </a:ext>
              </a:extLst>
            </p:cNvPr>
            <p:cNvSpPr txBox="1"/>
            <p:nvPr/>
          </p:nvSpPr>
          <p:spPr>
            <a:xfrm rot="16200000">
              <a:off x="11285387" y="2421651"/>
              <a:ext cx="461643" cy="443527"/>
            </a:xfrm>
            <a:prstGeom prst="rect">
              <a:avLst/>
            </a:prstGeom>
            <a:noFill/>
          </p:spPr>
          <p:txBody>
            <a:bodyPr wrap="square" rtlCol="0">
              <a:spAutoFit/>
            </a:bodyPr>
            <a:lstStyle/>
            <a:p>
              <a:r>
                <a:rPr lang="en-US" altLang="zh-CN" dirty="0"/>
                <a:t>s</a:t>
              </a:r>
              <a:r>
                <a:rPr lang="en-US" altLang="zh-CN" baseline="-25000" dirty="0"/>
                <a:t>g</a:t>
              </a:r>
              <a:endParaRPr lang="zh-CN" altLang="en-US" dirty="0"/>
            </a:p>
          </p:txBody>
        </p:sp>
        <p:sp>
          <p:nvSpPr>
            <p:cNvPr id="19" name="文本框 18">
              <a:extLst>
                <a:ext uri="{FF2B5EF4-FFF2-40B4-BE49-F238E27FC236}">
                  <a16:creationId xmlns:a16="http://schemas.microsoft.com/office/drawing/2014/main" id="{2F64280C-1342-4F0B-A92A-EA58C98897FC}"/>
                </a:ext>
              </a:extLst>
            </p:cNvPr>
            <p:cNvSpPr txBox="1"/>
            <p:nvPr/>
          </p:nvSpPr>
          <p:spPr>
            <a:xfrm rot="16200000">
              <a:off x="9132185" y="2348622"/>
              <a:ext cx="461643" cy="443527"/>
            </a:xfrm>
            <a:prstGeom prst="rect">
              <a:avLst/>
            </a:prstGeom>
            <a:noFill/>
          </p:spPr>
          <p:txBody>
            <a:bodyPr wrap="square" rtlCol="0">
              <a:spAutoFit/>
            </a:bodyPr>
            <a:lstStyle/>
            <a:p>
              <a:r>
                <a:rPr lang="en-US" altLang="zh-CN" dirty="0"/>
                <a:t>n</a:t>
              </a:r>
              <a:endParaRPr lang="zh-CN" altLang="en-US" dirty="0"/>
            </a:p>
          </p:txBody>
        </p:sp>
        <p:sp>
          <p:nvSpPr>
            <p:cNvPr id="21" name="文本框 20">
              <a:extLst>
                <a:ext uri="{FF2B5EF4-FFF2-40B4-BE49-F238E27FC236}">
                  <a16:creationId xmlns:a16="http://schemas.microsoft.com/office/drawing/2014/main" id="{D535E84F-71C0-4091-B5B9-0BD51BDF81CB}"/>
                </a:ext>
              </a:extLst>
            </p:cNvPr>
            <p:cNvSpPr txBox="1"/>
            <p:nvPr/>
          </p:nvSpPr>
          <p:spPr>
            <a:xfrm rot="16200000">
              <a:off x="7415651" y="2491207"/>
              <a:ext cx="461643" cy="443527"/>
            </a:xfrm>
            <a:prstGeom prst="rect">
              <a:avLst/>
            </a:prstGeom>
            <a:noFill/>
          </p:spPr>
          <p:txBody>
            <a:bodyPr wrap="square" rtlCol="0">
              <a:spAutoFit/>
            </a:bodyPr>
            <a:lstStyle/>
            <a:p>
              <a:r>
                <a:rPr lang="en-US" altLang="zh-CN" dirty="0"/>
                <a:t>s</a:t>
              </a:r>
              <a:r>
                <a:rPr lang="en-US" altLang="zh-CN" baseline="-25000" dirty="0"/>
                <a:t>0</a:t>
              </a:r>
              <a:endParaRPr lang="zh-CN" altLang="en-US" dirty="0"/>
            </a:p>
          </p:txBody>
        </p:sp>
        <p:sp>
          <p:nvSpPr>
            <p:cNvPr id="22" name="左大括号 21">
              <a:extLst>
                <a:ext uri="{FF2B5EF4-FFF2-40B4-BE49-F238E27FC236}">
                  <a16:creationId xmlns:a16="http://schemas.microsoft.com/office/drawing/2014/main" id="{05BF2669-94EC-4405-A3FB-04393A9274DE}"/>
                </a:ext>
              </a:extLst>
            </p:cNvPr>
            <p:cNvSpPr/>
            <p:nvPr/>
          </p:nvSpPr>
          <p:spPr>
            <a:xfrm rot="16200000">
              <a:off x="8530099" y="2161528"/>
              <a:ext cx="177020" cy="1518792"/>
            </a:xfrm>
            <a:prstGeom prst="leftBrace">
              <a:avLst/>
            </a:prstGeom>
            <a:ln>
              <a:solidFill>
                <a:srgbClr val="F4421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F20EAAF-5691-4B16-8442-6A2AEE7A5A77}"/>
                </a:ext>
              </a:extLst>
            </p:cNvPr>
            <p:cNvSpPr/>
            <p:nvPr/>
          </p:nvSpPr>
          <p:spPr>
            <a:xfrm rot="16200000">
              <a:off x="10052944" y="3071331"/>
              <a:ext cx="479477" cy="502201"/>
            </a:xfrm>
            <a:prstGeom prst="rect">
              <a:avLst/>
            </a:prstGeom>
          </p:spPr>
          <p:txBody>
            <a:bodyPr wrap="none">
              <a:spAutoFit/>
            </a:bodyPr>
            <a:lstStyle/>
            <a:p>
              <a:pPr algn="ctr">
                <a:lnSpc>
                  <a:spcPct val="150000"/>
                </a:lnSpc>
                <a:buFont typeface="Wingdings" panose="05000000000000000000" pitchFamily="2" charset="2"/>
                <a:buNone/>
              </a:pPr>
              <a:r>
                <a:rPr lang="en-US" altLang="zh-CN" sz="1600" dirty="0">
                  <a:solidFill>
                    <a:srgbClr val="FF0000"/>
                  </a:solidFill>
                  <a:latin typeface="+mn-ea"/>
                </a:rPr>
                <a:t>h(n)</a:t>
              </a:r>
            </a:p>
          </p:txBody>
        </p:sp>
        <p:sp>
          <p:nvSpPr>
            <p:cNvPr id="24" name="矩形 23">
              <a:extLst>
                <a:ext uri="{FF2B5EF4-FFF2-40B4-BE49-F238E27FC236}">
                  <a16:creationId xmlns:a16="http://schemas.microsoft.com/office/drawing/2014/main" id="{6A79E3B8-BBBE-463C-8848-7BFA30359A5F}"/>
                </a:ext>
              </a:extLst>
            </p:cNvPr>
            <p:cNvSpPr/>
            <p:nvPr/>
          </p:nvSpPr>
          <p:spPr>
            <a:xfrm rot="16200000">
              <a:off x="8372577" y="3105380"/>
              <a:ext cx="440767" cy="369606"/>
            </a:xfrm>
            <a:prstGeom prst="rect">
              <a:avLst/>
            </a:prstGeom>
          </p:spPr>
          <p:txBody>
            <a:bodyPr wrap="none">
              <a:spAutoFit/>
            </a:bodyPr>
            <a:lstStyle/>
            <a:p>
              <a:r>
                <a:rPr lang="en-US" altLang="zh-CN" sz="1400" dirty="0">
                  <a:solidFill>
                    <a:srgbClr val="FF0000"/>
                  </a:solidFill>
                  <a:latin typeface="+mn-ea"/>
                </a:rPr>
                <a:t>g(n)</a:t>
              </a:r>
              <a:endParaRPr lang="zh-CN" altLang="en-US" sz="1400" dirty="0">
                <a:solidFill>
                  <a:srgbClr val="FF0000"/>
                </a:solidFill>
              </a:endParaRPr>
            </a:p>
          </p:txBody>
        </p:sp>
        <p:sp>
          <p:nvSpPr>
            <p:cNvPr id="25" name="左大括号 24">
              <a:extLst>
                <a:ext uri="{FF2B5EF4-FFF2-40B4-BE49-F238E27FC236}">
                  <a16:creationId xmlns:a16="http://schemas.microsoft.com/office/drawing/2014/main" id="{153BDB6C-FF47-4630-9297-1E376E1B7F18}"/>
                </a:ext>
              </a:extLst>
            </p:cNvPr>
            <p:cNvSpPr/>
            <p:nvPr/>
          </p:nvSpPr>
          <p:spPr>
            <a:xfrm rot="16200000">
              <a:off x="10195241" y="2037646"/>
              <a:ext cx="259310" cy="1828248"/>
            </a:xfrm>
            <a:prstGeom prst="leftBrace">
              <a:avLst/>
            </a:prstGeom>
            <a:ln>
              <a:solidFill>
                <a:srgbClr val="F4421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312796F-5663-46C5-968E-0CEABBD03125}"/>
                </a:ext>
              </a:extLst>
            </p:cNvPr>
            <p:cNvSpPr/>
            <p:nvPr/>
          </p:nvSpPr>
          <p:spPr>
            <a:xfrm rot="16200000">
              <a:off x="9181562" y="2198149"/>
              <a:ext cx="432758" cy="406566"/>
            </a:xfrm>
            <a:prstGeom prst="rect">
              <a:avLst/>
            </a:prstGeom>
          </p:spPr>
          <p:txBody>
            <a:bodyPr wrap="none">
              <a:spAutoFit/>
            </a:bodyPr>
            <a:lstStyle/>
            <a:p>
              <a:r>
                <a:rPr lang="en-US" altLang="zh-CN" sz="1600" dirty="0">
                  <a:solidFill>
                    <a:srgbClr val="FF0000"/>
                  </a:solidFill>
                  <a:latin typeface="+mn-ea"/>
                </a:rPr>
                <a:t>f(n)</a:t>
              </a:r>
              <a:endParaRPr lang="zh-CN" altLang="en-US" sz="1600" dirty="0">
                <a:solidFill>
                  <a:srgbClr val="FF0000"/>
                </a:solidFill>
              </a:endParaRPr>
            </a:p>
          </p:txBody>
        </p:sp>
      </p:grpSp>
      <p:sp>
        <p:nvSpPr>
          <p:cNvPr id="2" name="矩形 1">
            <a:extLst>
              <a:ext uri="{FF2B5EF4-FFF2-40B4-BE49-F238E27FC236}">
                <a16:creationId xmlns:a16="http://schemas.microsoft.com/office/drawing/2014/main" id="{EE7C2E42-4914-4132-A477-2F0A4B52F62E}"/>
              </a:ext>
            </a:extLst>
          </p:cNvPr>
          <p:cNvSpPr/>
          <p:nvPr/>
        </p:nvSpPr>
        <p:spPr>
          <a:xfrm>
            <a:off x="659877" y="3277897"/>
            <a:ext cx="7483994" cy="2262671"/>
          </a:xfrm>
          <a:prstGeom prst="rect">
            <a:avLst/>
          </a:prstGeom>
        </p:spPr>
        <p:txBody>
          <a:bodyPr wrap="square">
            <a:spAutoFit/>
          </a:bodyPr>
          <a:lstStyle/>
          <a:p>
            <a:pPr>
              <a:lnSpc>
                <a:spcPct val="150000"/>
              </a:lnSpc>
              <a:defRPr/>
            </a:pPr>
            <a:r>
              <a:rPr lang="en-US" altLang="zh-CN" sz="1600" b="1" dirty="0">
                <a:solidFill>
                  <a:srgbClr val="FF0000"/>
                </a:solidFill>
              </a:rPr>
              <a:t> 1</a:t>
            </a:r>
            <a:r>
              <a:rPr lang="zh-CN" altLang="en-US" sz="1600" b="1" dirty="0">
                <a:solidFill>
                  <a:srgbClr val="FF0000"/>
                </a:solidFill>
              </a:rPr>
              <a:t>）估价函数</a:t>
            </a:r>
            <a:endParaRPr lang="en-US" altLang="zh-CN" sz="1600" b="1" dirty="0">
              <a:solidFill>
                <a:srgbClr val="FF0000"/>
              </a:solidFill>
            </a:endParaRPr>
          </a:p>
          <a:p>
            <a:pPr>
              <a:lnSpc>
                <a:spcPct val="150000"/>
              </a:lnSpc>
              <a:defRPr/>
            </a:pPr>
            <a:r>
              <a:rPr lang="zh-CN" altLang="en-US" sz="1600" dirty="0"/>
              <a:t>      估价函数</a:t>
            </a:r>
            <a:r>
              <a:rPr lang="en-US" altLang="zh-CN" sz="1600" dirty="0"/>
              <a:t>f(n)</a:t>
            </a:r>
            <a:r>
              <a:rPr lang="zh-CN" altLang="en-US" sz="1600" dirty="0"/>
              <a:t>被定义为从初始节点</a:t>
            </a:r>
            <a:r>
              <a:rPr lang="en-US" altLang="zh-CN" sz="1600" dirty="0"/>
              <a:t>S</a:t>
            </a:r>
            <a:r>
              <a:rPr lang="en-US" altLang="zh-CN" sz="1600" baseline="-25000" dirty="0"/>
              <a:t>0</a:t>
            </a:r>
            <a:r>
              <a:rPr lang="zh-CN" altLang="en-US" sz="1600" dirty="0"/>
              <a:t>出发，约束经过节点</a:t>
            </a:r>
            <a:r>
              <a:rPr lang="en-US" altLang="zh-CN" sz="1600" dirty="0"/>
              <a:t>n</a:t>
            </a:r>
            <a:r>
              <a:rPr lang="zh-CN" altLang="en-US" sz="1600" dirty="0"/>
              <a:t>到达目标节点</a:t>
            </a:r>
            <a:r>
              <a:rPr lang="en-US" altLang="zh-CN" sz="1600" dirty="0"/>
              <a:t>S</a:t>
            </a:r>
            <a:r>
              <a:rPr lang="en-US" altLang="zh-CN" sz="1600" baseline="-25000" dirty="0"/>
              <a:t>g</a:t>
            </a:r>
            <a:r>
              <a:rPr lang="zh-CN" altLang="en-US" sz="1600" dirty="0"/>
              <a:t>的所有路径中最小路径代价的估计值。它的一般形式为：         </a:t>
            </a:r>
            <a:endParaRPr lang="en-US" altLang="zh-CN" sz="1600" dirty="0"/>
          </a:p>
          <a:p>
            <a:pPr>
              <a:lnSpc>
                <a:spcPct val="150000"/>
              </a:lnSpc>
              <a:defRPr/>
            </a:pPr>
            <a:r>
              <a:rPr lang="en-US" altLang="zh-CN" sz="1600" dirty="0"/>
              <a:t>                                                         </a:t>
            </a:r>
            <a:r>
              <a:rPr lang="zh-CN" altLang="en-US" sz="1600" dirty="0"/>
              <a:t>  </a:t>
            </a:r>
            <a:r>
              <a:rPr lang="en-US" altLang="zh-CN" sz="1600" dirty="0"/>
              <a:t>f(n)=g(n)+h(n)</a:t>
            </a:r>
          </a:p>
          <a:p>
            <a:pPr>
              <a:lnSpc>
                <a:spcPct val="150000"/>
              </a:lnSpc>
              <a:defRPr/>
            </a:pPr>
            <a:r>
              <a:rPr lang="zh-CN" altLang="en-US" sz="1600" dirty="0"/>
              <a:t>其中，</a:t>
            </a:r>
            <a:r>
              <a:rPr lang="en-US" altLang="zh-CN" sz="1600" dirty="0"/>
              <a:t>g(n)</a:t>
            </a:r>
            <a:r>
              <a:rPr lang="zh-CN" altLang="en-US" sz="1600" dirty="0"/>
              <a:t>是从初始节点</a:t>
            </a:r>
            <a:r>
              <a:rPr lang="en-US" altLang="zh-CN" sz="1600" dirty="0"/>
              <a:t>S</a:t>
            </a:r>
            <a:r>
              <a:rPr lang="en-US" altLang="zh-CN" sz="1600" baseline="-25000" dirty="0"/>
              <a:t>0</a:t>
            </a:r>
            <a:r>
              <a:rPr lang="zh-CN" altLang="en-US" sz="1600" dirty="0"/>
              <a:t>到节点</a:t>
            </a:r>
            <a:r>
              <a:rPr lang="en-US" altLang="zh-CN" sz="1600" dirty="0"/>
              <a:t>n</a:t>
            </a:r>
            <a:r>
              <a:rPr lang="zh-CN" altLang="en-US" sz="1600" dirty="0"/>
              <a:t>的实际代价；</a:t>
            </a:r>
            <a:endParaRPr lang="en-US" altLang="zh-CN" sz="1600" dirty="0"/>
          </a:p>
          <a:p>
            <a:pPr>
              <a:lnSpc>
                <a:spcPct val="150000"/>
              </a:lnSpc>
              <a:defRPr/>
            </a:pPr>
            <a:r>
              <a:rPr lang="en-US" altLang="zh-CN" sz="1600" dirty="0"/>
              <a:t>          h(n)</a:t>
            </a:r>
            <a:r>
              <a:rPr lang="zh-CN" altLang="en-US" sz="1600" dirty="0"/>
              <a:t>是从节点</a:t>
            </a:r>
            <a:r>
              <a:rPr lang="en-US" altLang="zh-CN" sz="1600" dirty="0"/>
              <a:t>n</a:t>
            </a:r>
            <a:r>
              <a:rPr lang="zh-CN" altLang="en-US" sz="1600" dirty="0"/>
              <a:t>到目标节点</a:t>
            </a:r>
            <a:r>
              <a:rPr lang="en-US" altLang="zh-CN" sz="1600" dirty="0"/>
              <a:t>S</a:t>
            </a:r>
            <a:r>
              <a:rPr lang="en-US" altLang="zh-CN" sz="1600" baseline="-25000" dirty="0"/>
              <a:t>g</a:t>
            </a:r>
            <a:r>
              <a:rPr lang="zh-CN" altLang="en-US" sz="1600" dirty="0"/>
              <a:t>的最优路径的估计代价。</a:t>
            </a:r>
          </a:p>
        </p:txBody>
      </p:sp>
    </p:spTree>
    <p:extLst>
      <p:ext uri="{BB962C8B-B14F-4D97-AF65-F5344CB8AC3E}">
        <p14:creationId xmlns:p14="http://schemas.microsoft.com/office/powerpoint/2010/main" val="147598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BA6FB2C-EC46-48CA-AF46-A8C4ED3D6AA4}"/>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83" name="标题 1">
            <a:extLst>
              <a:ext uri="{FF2B5EF4-FFF2-40B4-BE49-F238E27FC236}">
                <a16:creationId xmlns:a16="http://schemas.microsoft.com/office/drawing/2014/main" id="{5944FE7F-021F-4495-BFA3-DA09A22AEAFE}"/>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状态空间法</a:t>
            </a:r>
            <a:endParaRPr lang="en-US" altLang="zh-CN" sz="2400" i="1" dirty="0">
              <a:solidFill>
                <a:schemeClr val="tx1">
                  <a:lumMod val="75000"/>
                  <a:lumOff val="25000"/>
                </a:schemeClr>
              </a:solidFill>
            </a:endParaRPr>
          </a:p>
        </p:txBody>
      </p:sp>
      <p:sp>
        <p:nvSpPr>
          <p:cNvPr id="3" name="矩形 2">
            <a:extLst>
              <a:ext uri="{FF2B5EF4-FFF2-40B4-BE49-F238E27FC236}">
                <a16:creationId xmlns:a16="http://schemas.microsoft.com/office/drawing/2014/main" id="{591FECD4-3385-4837-B11B-1203F850C02C}"/>
              </a:ext>
            </a:extLst>
          </p:cNvPr>
          <p:cNvSpPr/>
          <p:nvPr/>
        </p:nvSpPr>
        <p:spPr>
          <a:xfrm>
            <a:off x="957261" y="1230060"/>
            <a:ext cx="10496548" cy="873957"/>
          </a:xfrm>
          <a:prstGeom prst="rect">
            <a:avLst/>
          </a:prstGeom>
        </p:spPr>
        <p:txBody>
          <a:bodyPr wrap="square">
            <a:spAutoFit/>
          </a:bodyPr>
          <a:lstStyle/>
          <a:p>
            <a:pPr>
              <a:lnSpc>
                <a:spcPct val="150000"/>
              </a:lnSpc>
            </a:pPr>
            <a:r>
              <a:rPr lang="zh-CN" altLang="en-US" dirty="0"/>
              <a:t>      通过在某个可能的</a:t>
            </a:r>
            <a:r>
              <a:rPr lang="zh-CN" altLang="en-US" dirty="0">
                <a:solidFill>
                  <a:srgbClr val="FF0000"/>
                </a:solidFill>
              </a:rPr>
              <a:t>解空间</a:t>
            </a:r>
            <a:r>
              <a:rPr lang="zh-CN" altLang="en-US" dirty="0"/>
              <a:t>内寻找一个解来求解问题的。这种</a:t>
            </a:r>
            <a:r>
              <a:rPr lang="zh-CN" altLang="en-US" dirty="0">
                <a:solidFill>
                  <a:srgbClr val="FF0000"/>
                </a:solidFill>
              </a:rPr>
              <a:t>基于解答空间的问题表示和求解方法就是状态空间法</a:t>
            </a:r>
            <a:r>
              <a:rPr lang="zh-CN" altLang="en-US" dirty="0"/>
              <a:t>，它是以</a:t>
            </a:r>
            <a:r>
              <a:rPr lang="zh-CN" altLang="en-US" dirty="0">
                <a:solidFill>
                  <a:srgbClr val="FF0000"/>
                </a:solidFill>
              </a:rPr>
              <a:t>状态</a:t>
            </a:r>
            <a:r>
              <a:rPr lang="zh-CN" altLang="en-US" dirty="0"/>
              <a:t>和</a:t>
            </a:r>
            <a:r>
              <a:rPr lang="zh-CN" altLang="en-US" dirty="0">
                <a:solidFill>
                  <a:srgbClr val="FF0000"/>
                </a:solidFill>
              </a:rPr>
              <a:t>操作</a:t>
            </a:r>
            <a:r>
              <a:rPr lang="zh-CN" altLang="en-US" dirty="0"/>
              <a:t>来表示，问题求解的过程使用状态空间来表示。 </a:t>
            </a:r>
          </a:p>
        </p:txBody>
      </p:sp>
      <p:sp>
        <p:nvSpPr>
          <p:cNvPr id="9" name="Text Box 5">
            <a:extLst>
              <a:ext uri="{FF2B5EF4-FFF2-40B4-BE49-F238E27FC236}">
                <a16:creationId xmlns:a16="http://schemas.microsoft.com/office/drawing/2014/main" id="{C8851974-AE44-42B6-BB41-C6D4E044CF33}"/>
              </a:ext>
            </a:extLst>
          </p:cNvPr>
          <p:cNvSpPr txBox="1">
            <a:spLocks noChangeArrowheads="1"/>
          </p:cNvSpPr>
          <p:nvPr/>
        </p:nvSpPr>
        <p:spPr bwMode="auto">
          <a:xfrm>
            <a:off x="847725" y="2104017"/>
            <a:ext cx="1049654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rgbClr val="CC00CC"/>
              </a:buClr>
            </a:pPr>
            <a:r>
              <a:rPr lang="en-US" altLang="zh-CN" sz="1800" b="1" dirty="0">
                <a:solidFill>
                  <a:srgbClr val="7E0000"/>
                </a:solidFill>
                <a:effectLst>
                  <a:outerShdw blurRad="38100" dist="38100" dir="2700000" algn="tl">
                    <a:srgbClr val="000000">
                      <a:alpha val="43137"/>
                    </a:srgbClr>
                  </a:outerShdw>
                </a:effectLst>
                <a:latin typeface="+mn-ea"/>
                <a:ea typeface="+mn-ea"/>
              </a:rPr>
              <a:t> </a:t>
            </a:r>
            <a:r>
              <a:rPr lang="zh-CN" altLang="en-US" sz="1800" b="1" dirty="0">
                <a:solidFill>
                  <a:srgbClr val="7E0000"/>
                </a:solidFill>
                <a:effectLst>
                  <a:outerShdw blurRad="38100" dist="38100" dir="2700000" algn="tl">
                    <a:srgbClr val="000000">
                      <a:alpha val="43137"/>
                    </a:srgbClr>
                  </a:outerShdw>
                </a:effectLst>
                <a:latin typeface="+mn-ea"/>
                <a:ea typeface="+mn-ea"/>
              </a:rPr>
              <a:t>状态空间法三要点</a:t>
            </a:r>
            <a:r>
              <a:rPr lang="en-US" altLang="zh-CN" sz="1800" b="1" dirty="0">
                <a:solidFill>
                  <a:srgbClr val="7E0000"/>
                </a:solidFill>
                <a:effectLst>
                  <a:outerShdw blurRad="38100" dist="38100" dir="2700000" algn="tl">
                    <a:srgbClr val="000000">
                      <a:alpha val="43137"/>
                    </a:srgbClr>
                  </a:outerShdw>
                </a:effectLst>
                <a:latin typeface="+mn-ea"/>
                <a:ea typeface="+mn-ea"/>
              </a:rPr>
              <a:t>: </a:t>
            </a:r>
          </a:p>
        </p:txBody>
      </p:sp>
      <p:sp>
        <p:nvSpPr>
          <p:cNvPr id="7" name="矩形 6">
            <a:extLst>
              <a:ext uri="{FF2B5EF4-FFF2-40B4-BE49-F238E27FC236}">
                <a16:creationId xmlns:a16="http://schemas.microsoft.com/office/drawing/2014/main" id="{E5D01EAA-C56E-422B-82A8-9CB5802AA22B}"/>
              </a:ext>
            </a:extLst>
          </p:cNvPr>
          <p:cNvSpPr/>
          <p:nvPr/>
        </p:nvSpPr>
        <p:spPr>
          <a:xfrm>
            <a:off x="847725" y="2609759"/>
            <a:ext cx="10386332" cy="2634183"/>
          </a:xfrm>
          <a:prstGeom prst="rect">
            <a:avLst/>
          </a:prstGeom>
        </p:spPr>
        <p:txBody>
          <a:bodyPr wrap="square">
            <a:spAutoFit/>
          </a:bodyPr>
          <a:lstStyle/>
          <a:p>
            <a:pPr marL="355600" indent="-355600">
              <a:lnSpc>
                <a:spcPct val="150000"/>
              </a:lnSpc>
              <a:buFont typeface="+mj-ea"/>
              <a:buAutoNum type="circleNumDbPlain"/>
            </a:pPr>
            <a:r>
              <a:rPr lang="zh-CN" altLang="en-US" sz="1600" b="1" dirty="0">
                <a:latin typeface="+mn-ea"/>
                <a:cs typeface="Times New Roman" pitchFamily="18" charset="0"/>
              </a:rPr>
              <a:t>状态：</a:t>
            </a:r>
            <a:r>
              <a:rPr lang="zh-CN" altLang="en-US" sz="1600" dirty="0">
                <a:latin typeface="+mn-ea"/>
                <a:cs typeface="Times New Roman" pitchFamily="18" charset="0"/>
              </a:rPr>
              <a:t>表示问题解法中每一步问题状况的数据结构；如下表示</a:t>
            </a:r>
            <a:endParaRPr lang="en-US" altLang="zh-CN" sz="1600" dirty="0">
              <a:latin typeface="+mn-ea"/>
              <a:cs typeface="Times New Roman" pitchFamily="18" charset="0"/>
            </a:endParaRPr>
          </a:p>
          <a:p>
            <a:pPr>
              <a:lnSpc>
                <a:spcPct val="150000"/>
              </a:lnSpc>
            </a:pPr>
            <a:r>
              <a:rPr lang="en-US" altLang="zh-CN" sz="1600" dirty="0"/>
              <a:t>                               S</a:t>
            </a:r>
            <a:r>
              <a:rPr lang="en-US" altLang="zh-CN" sz="1600" baseline="-25000" dirty="0"/>
              <a:t>K</a:t>
            </a:r>
            <a:r>
              <a:rPr lang="en-US" altLang="zh-CN" sz="1600" dirty="0"/>
              <a:t>={S</a:t>
            </a:r>
            <a:r>
              <a:rPr lang="en-US" altLang="zh-CN" sz="1600" baseline="-25000" dirty="0"/>
              <a:t>k0</a:t>
            </a:r>
            <a:r>
              <a:rPr lang="en-US" altLang="zh-CN" sz="1600" dirty="0"/>
              <a:t>,S</a:t>
            </a:r>
            <a:r>
              <a:rPr lang="en-US" altLang="zh-CN" sz="1600" baseline="-25000" dirty="0"/>
              <a:t>k1</a:t>
            </a:r>
            <a:r>
              <a:rPr lang="en-US" altLang="zh-CN" sz="1600" dirty="0"/>
              <a:t>,</a:t>
            </a:r>
            <a:r>
              <a:rPr lang="en-US" altLang="zh-CN" sz="1600" dirty="0">
                <a:latin typeface="Tahoma" panose="020B0604030504040204" pitchFamily="34" charset="0"/>
              </a:rPr>
              <a:t>…</a:t>
            </a:r>
            <a:r>
              <a:rPr lang="en-US" altLang="zh-CN" sz="1600" dirty="0"/>
              <a:t>}            </a:t>
            </a:r>
          </a:p>
          <a:p>
            <a:pPr>
              <a:lnSpc>
                <a:spcPct val="150000"/>
              </a:lnSpc>
            </a:pPr>
            <a:r>
              <a:rPr lang="en-US" altLang="zh-CN" sz="1600" dirty="0"/>
              <a:t>                  S</a:t>
            </a:r>
            <a:r>
              <a:rPr lang="en-US" altLang="zh-CN" sz="1600" baseline="-25000" dirty="0"/>
              <a:t>K</a:t>
            </a:r>
            <a:r>
              <a:rPr lang="zh-CN" altLang="en-US" sz="1600" dirty="0"/>
              <a:t>是一个有序集合  ，</a:t>
            </a:r>
            <a:r>
              <a:rPr lang="en-US" altLang="zh-CN" sz="1600" dirty="0"/>
              <a:t> S</a:t>
            </a:r>
            <a:r>
              <a:rPr lang="en-US" altLang="zh-CN" sz="1600" baseline="-25000" dirty="0"/>
              <a:t>k0 </a:t>
            </a:r>
            <a:r>
              <a:rPr lang="zh-CN" altLang="en-US" sz="1600" dirty="0"/>
              <a:t>为集合的分量，称为状态变量。</a:t>
            </a:r>
            <a:endParaRPr lang="en-US" altLang="zh-CN" sz="1600" dirty="0"/>
          </a:p>
          <a:p>
            <a:pPr>
              <a:lnSpc>
                <a:spcPct val="150000"/>
              </a:lnSpc>
            </a:pPr>
            <a:r>
              <a:rPr lang="zh-CN" altLang="en-US" sz="1600" dirty="0">
                <a:latin typeface="+mn-ea"/>
                <a:cs typeface="Times New Roman" pitchFamily="18" charset="0"/>
              </a:rPr>
              <a:t>                在这种表示方法中，当对每一个分量都给予确定的值时，就得到了一个具体的状态。</a:t>
            </a:r>
            <a:endParaRPr lang="en-US" altLang="zh-CN" sz="1600" dirty="0">
              <a:latin typeface="+mn-ea"/>
              <a:cs typeface="Times New Roman" pitchFamily="18" charset="0"/>
            </a:endParaRPr>
          </a:p>
          <a:p>
            <a:pPr>
              <a:lnSpc>
                <a:spcPct val="150000"/>
              </a:lnSpc>
            </a:pPr>
            <a:r>
              <a:rPr lang="en-US" altLang="zh-CN" sz="1600" dirty="0">
                <a:latin typeface="+mn-ea"/>
                <a:cs typeface="Times New Roman" pitchFamily="18" charset="0"/>
              </a:rPr>
              <a:t>                 </a:t>
            </a:r>
            <a:r>
              <a:rPr lang="zh-CN" altLang="en-US" sz="1600" dirty="0">
                <a:latin typeface="+mn-ea"/>
                <a:cs typeface="Times New Roman" pitchFamily="18" charset="0"/>
              </a:rPr>
              <a:t>其中，每一个分量称为状态分量。</a:t>
            </a:r>
            <a:endParaRPr lang="en-US" altLang="zh-CN" sz="1600" dirty="0">
              <a:latin typeface="+mn-ea"/>
              <a:cs typeface="Times New Roman" pitchFamily="18" charset="0"/>
            </a:endParaRPr>
          </a:p>
          <a:p>
            <a:pPr marL="342900" indent="-342900">
              <a:lnSpc>
                <a:spcPct val="150000"/>
              </a:lnSpc>
              <a:buFont typeface="+mj-ea"/>
              <a:buAutoNum type="circleNumDbPlain" startAt="2"/>
            </a:pPr>
            <a:r>
              <a:rPr lang="zh-CN" altLang="en-US" sz="1600" b="1" dirty="0">
                <a:latin typeface="+mn-ea"/>
                <a:cs typeface="Times New Roman" pitchFamily="18" charset="0"/>
              </a:rPr>
              <a:t>操作：</a:t>
            </a:r>
            <a:r>
              <a:rPr lang="zh-CN" altLang="en-US" sz="1600" dirty="0">
                <a:latin typeface="+mn-ea"/>
                <a:cs typeface="Times New Roman" pitchFamily="18" charset="0"/>
              </a:rPr>
              <a:t>把问题从一种状态变换为另一种状态的手段；</a:t>
            </a:r>
            <a:endParaRPr lang="en-US" altLang="zh-CN" sz="1600" dirty="0">
              <a:latin typeface="+mn-ea"/>
              <a:cs typeface="Times New Roman" pitchFamily="18" charset="0"/>
            </a:endParaRPr>
          </a:p>
          <a:p>
            <a:pPr>
              <a:lnSpc>
                <a:spcPct val="150000"/>
              </a:lnSpc>
            </a:pPr>
            <a:r>
              <a:rPr lang="en-US" altLang="zh-CN" sz="1600" dirty="0">
                <a:latin typeface="+mn-ea"/>
                <a:cs typeface="Times New Roman" pitchFamily="18" charset="0"/>
              </a:rPr>
              <a:t>               </a:t>
            </a:r>
            <a:r>
              <a:rPr lang="zh-CN" altLang="en-US" sz="1600" dirty="0">
                <a:latin typeface="+mn-ea"/>
                <a:cs typeface="Times New Roman" pitchFamily="18" charset="0"/>
              </a:rPr>
              <a:t>操作符可以是走步、过程、规划、数学算子、运算符号或逻辑符号</a:t>
            </a:r>
            <a:r>
              <a:rPr lang="en-US" altLang="zh-CN" sz="1600" dirty="0">
                <a:latin typeface="+mn-ea"/>
                <a:cs typeface="Times New Roman" pitchFamily="18" charset="0"/>
              </a:rPr>
              <a:t> </a:t>
            </a:r>
            <a:r>
              <a:rPr lang="zh-CN" altLang="en-US" sz="1600" dirty="0">
                <a:latin typeface="+mn-ea"/>
                <a:cs typeface="Times New Roman" pitchFamily="18" charset="0"/>
              </a:rPr>
              <a:t>。</a:t>
            </a:r>
            <a:endParaRPr lang="en-US" altLang="zh-CN" sz="1600" dirty="0">
              <a:latin typeface="+mn-ea"/>
              <a:cs typeface="Times New Roman" pitchFamily="18" charset="0"/>
            </a:endParaRPr>
          </a:p>
        </p:txBody>
      </p:sp>
    </p:spTree>
    <p:extLst>
      <p:ext uri="{BB962C8B-B14F-4D97-AF65-F5344CB8AC3E}">
        <p14:creationId xmlns:p14="http://schemas.microsoft.com/office/powerpoint/2010/main" val="191751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8" name="Rectangle 3">
            <a:extLst>
              <a:ext uri="{FF2B5EF4-FFF2-40B4-BE49-F238E27FC236}">
                <a16:creationId xmlns:a16="http://schemas.microsoft.com/office/drawing/2014/main" id="{66835D9C-80BD-4942-95F5-6CBB065F2E14}"/>
              </a:ext>
            </a:extLst>
          </p:cNvPr>
          <p:cNvSpPr txBox="1">
            <a:spLocks noChangeArrowheads="1"/>
          </p:cNvSpPr>
          <p:nvPr/>
        </p:nvSpPr>
        <p:spPr>
          <a:xfrm>
            <a:off x="669924" y="1479864"/>
            <a:ext cx="10393311" cy="3200400"/>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1600" dirty="0"/>
          </a:p>
        </p:txBody>
      </p:sp>
      <p:sp>
        <p:nvSpPr>
          <p:cNvPr id="11" name="Rectangle 2">
            <a:extLst>
              <a:ext uri="{FF2B5EF4-FFF2-40B4-BE49-F238E27FC236}">
                <a16:creationId xmlns:a16="http://schemas.microsoft.com/office/drawing/2014/main" id="{6FB9B43F-3FF5-4E2B-9709-B9323024EABA}"/>
              </a:ext>
            </a:extLst>
          </p:cNvPr>
          <p:cNvSpPr txBox="1">
            <a:spLocks noChangeArrowheads="1"/>
          </p:cNvSpPr>
          <p:nvPr/>
        </p:nvSpPr>
        <p:spPr>
          <a:xfrm>
            <a:off x="657450" y="864823"/>
            <a:ext cx="9269017" cy="61504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nSpc>
                <a:spcPct val="150000"/>
              </a:lnSpc>
              <a:buFont typeface="+mj-lt"/>
              <a:buAutoNum type="arabicPeriod"/>
            </a:pPr>
            <a:r>
              <a:rPr lang="zh-CN" altLang="en-US" sz="1700" dirty="0">
                <a:solidFill>
                  <a:srgbClr val="FF0000"/>
                </a:solidFill>
                <a:effectLst>
                  <a:outerShdw blurRad="38100" dist="38100" dir="2700000" algn="tl">
                    <a:srgbClr val="000000">
                      <a:alpha val="43137"/>
                    </a:srgbClr>
                  </a:outerShdw>
                </a:effectLst>
                <a:latin typeface="+mn-ea"/>
                <a:ea typeface="+mn-ea"/>
              </a:rPr>
              <a:t>估价函数与启发式信息</a:t>
            </a:r>
          </a:p>
        </p:txBody>
      </p:sp>
      <p:sp>
        <p:nvSpPr>
          <p:cNvPr id="7" name="Rectangle 3">
            <a:extLst>
              <a:ext uri="{FF2B5EF4-FFF2-40B4-BE49-F238E27FC236}">
                <a16:creationId xmlns:a16="http://schemas.microsoft.com/office/drawing/2014/main" id="{6E2888CA-0F19-4103-AD5A-50BD8284AC9D}"/>
              </a:ext>
            </a:extLst>
          </p:cNvPr>
          <p:cNvSpPr txBox="1">
            <a:spLocks noChangeArrowheads="1"/>
          </p:cNvSpPr>
          <p:nvPr/>
        </p:nvSpPr>
        <p:spPr>
          <a:xfrm>
            <a:off x="609835" y="1479864"/>
            <a:ext cx="10685843" cy="4032250"/>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en-US" altLang="zh-CN" sz="1600" b="1" dirty="0">
                <a:solidFill>
                  <a:srgbClr val="FF0000"/>
                </a:solidFill>
              </a:rPr>
              <a:t>2</a:t>
            </a:r>
            <a:r>
              <a:rPr lang="zh-CN" altLang="en-US" sz="1600" b="1" dirty="0">
                <a:solidFill>
                  <a:srgbClr val="FF0000"/>
                </a:solidFill>
              </a:rPr>
              <a:t>）启发信息</a:t>
            </a:r>
            <a:endParaRPr lang="en-US" altLang="zh-CN" sz="1600" b="1" dirty="0">
              <a:solidFill>
                <a:srgbClr val="FF0000"/>
              </a:solidFill>
            </a:endParaRPr>
          </a:p>
          <a:p>
            <a:pPr marL="0" indent="0">
              <a:lnSpc>
                <a:spcPct val="150000"/>
              </a:lnSpc>
              <a:buNone/>
            </a:pPr>
            <a:r>
              <a:rPr lang="zh-CN" altLang="en-US" sz="1600" dirty="0"/>
              <a:t>    启发信息是指与具体问题求解过程有关的，并可指导搜索过程朝着最有希望方向前进的控制信息。一般有以下</a:t>
            </a:r>
            <a:r>
              <a:rPr lang="en-US" altLang="zh-CN" sz="1600" dirty="0"/>
              <a:t>3</a:t>
            </a:r>
            <a:r>
              <a:rPr lang="zh-CN" altLang="en-US" sz="1600" dirty="0"/>
              <a:t>种：</a:t>
            </a:r>
            <a:endParaRPr lang="en-US" altLang="zh-CN" sz="1600" dirty="0"/>
          </a:p>
          <a:p>
            <a:pPr marL="0" indent="0">
              <a:lnSpc>
                <a:spcPct val="150000"/>
              </a:lnSpc>
              <a:buNone/>
            </a:pPr>
            <a:r>
              <a:rPr lang="en-US" altLang="zh-CN" sz="1600" dirty="0"/>
              <a:t>    </a:t>
            </a:r>
            <a:r>
              <a:rPr lang="zh-CN" altLang="en-US" sz="1600" dirty="0"/>
              <a:t>①有效地帮助确定扩展节点的信息；</a:t>
            </a:r>
          </a:p>
          <a:p>
            <a:pPr marL="0" indent="0">
              <a:lnSpc>
                <a:spcPct val="150000"/>
              </a:lnSpc>
              <a:buNone/>
            </a:pPr>
            <a:r>
              <a:rPr lang="zh-CN" altLang="en-US" sz="1600" dirty="0"/>
              <a:t>    ②有效的帮助决定哪些后继节点应被生成的信息；</a:t>
            </a:r>
          </a:p>
          <a:p>
            <a:pPr marL="0" indent="0">
              <a:lnSpc>
                <a:spcPct val="150000"/>
              </a:lnSpc>
              <a:buNone/>
            </a:pPr>
            <a:r>
              <a:rPr lang="zh-CN" altLang="en-US" sz="1600" dirty="0"/>
              <a:t>    ③能决定在扩展一个节点时哪些节点应从搜索树上删除的信息。 </a:t>
            </a:r>
            <a:endParaRPr lang="en-US" altLang="zh-CN" sz="1600" dirty="0"/>
          </a:p>
          <a:p>
            <a:pPr marL="0" indent="0">
              <a:lnSpc>
                <a:spcPct val="150000"/>
              </a:lnSpc>
              <a:buNone/>
            </a:pPr>
            <a:r>
              <a:rPr lang="zh-CN" altLang="en-US" sz="1600" dirty="0"/>
              <a:t>    一般来说，搜索过程所使用的启发性信息的启发能力越强，扩展的无用节点就越少。 </a:t>
            </a:r>
          </a:p>
        </p:txBody>
      </p:sp>
      <p:sp>
        <p:nvSpPr>
          <p:cNvPr id="29" name="Rectangle 3">
            <a:extLst>
              <a:ext uri="{FF2B5EF4-FFF2-40B4-BE49-F238E27FC236}">
                <a16:creationId xmlns:a16="http://schemas.microsoft.com/office/drawing/2014/main" id="{DAF9A02D-2DF2-49DB-8CDF-5D8913C709D7}"/>
              </a:ext>
            </a:extLst>
          </p:cNvPr>
          <p:cNvSpPr txBox="1">
            <a:spLocks noChangeArrowheads="1"/>
          </p:cNvSpPr>
          <p:nvPr/>
        </p:nvSpPr>
        <p:spPr>
          <a:xfrm>
            <a:off x="1543799" y="5329347"/>
            <a:ext cx="5593577" cy="414026"/>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50000"/>
              </a:lnSpc>
              <a:buFont typeface="Wingdings" panose="05000000000000000000" pitchFamily="2" charset="2"/>
              <a:buNone/>
            </a:pPr>
            <a:r>
              <a:rPr lang="zh-CN" altLang="en-US" sz="1600" b="1" dirty="0">
                <a:effectLst>
                  <a:outerShdw blurRad="38100" dist="38100" dir="2700000" algn="tl">
                    <a:srgbClr val="000000">
                      <a:alpha val="43137"/>
                    </a:srgbClr>
                  </a:outerShdw>
                </a:effectLst>
              </a:rPr>
              <a:t>从起始节点出发，同时考虑目标节点，执行双向方式。</a:t>
            </a:r>
          </a:p>
        </p:txBody>
      </p:sp>
      <p:sp>
        <p:nvSpPr>
          <p:cNvPr id="30" name="矩形 29">
            <a:extLst>
              <a:ext uri="{FF2B5EF4-FFF2-40B4-BE49-F238E27FC236}">
                <a16:creationId xmlns:a16="http://schemas.microsoft.com/office/drawing/2014/main" id="{157EB11A-6796-420E-9399-E449456486F3}"/>
              </a:ext>
            </a:extLst>
          </p:cNvPr>
          <p:cNvSpPr/>
          <p:nvPr/>
        </p:nvSpPr>
        <p:spPr>
          <a:xfrm>
            <a:off x="737809" y="4680264"/>
            <a:ext cx="1338828" cy="369332"/>
          </a:xfrm>
          <a:prstGeom prst="rect">
            <a:avLst/>
          </a:prstGeom>
        </p:spPr>
        <p:txBody>
          <a:bodyPr wrap="none">
            <a:spAutoFit/>
          </a:bodyPr>
          <a:lstStyle/>
          <a:p>
            <a:r>
              <a:rPr lang="zh-CN" altLang="en-US" b="1" dirty="0">
                <a:solidFill>
                  <a:srgbClr val="FF0000"/>
                </a:solidFill>
                <a:effectLst>
                  <a:outerShdw blurRad="38100" dist="38100" dir="2700000" algn="tl">
                    <a:srgbClr val="000000">
                      <a:alpha val="43137"/>
                    </a:srgbClr>
                  </a:outerShdw>
                </a:effectLst>
              </a:rPr>
              <a:t>核心思想：</a:t>
            </a:r>
            <a:endParaRPr lang="zh-CN" altLang="en-US" dirty="0">
              <a:solidFill>
                <a:srgbClr val="FF0000"/>
              </a:solidFill>
            </a:endParaRPr>
          </a:p>
        </p:txBody>
      </p:sp>
    </p:spTree>
    <p:extLst>
      <p:ext uri="{BB962C8B-B14F-4D97-AF65-F5344CB8AC3E}">
        <p14:creationId xmlns:p14="http://schemas.microsoft.com/office/powerpoint/2010/main" val="4246925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6" name="Rectangle 3">
            <a:extLst>
              <a:ext uri="{FF2B5EF4-FFF2-40B4-BE49-F238E27FC236}">
                <a16:creationId xmlns:a16="http://schemas.microsoft.com/office/drawing/2014/main" id="{DE04D145-182E-4105-8687-D1435F4449C9}"/>
              </a:ext>
            </a:extLst>
          </p:cNvPr>
          <p:cNvSpPr txBox="1">
            <a:spLocks noChangeArrowheads="1"/>
          </p:cNvSpPr>
          <p:nvPr/>
        </p:nvSpPr>
        <p:spPr>
          <a:xfrm>
            <a:off x="523693" y="1087079"/>
            <a:ext cx="11143024" cy="94549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15000"/>
              </a:spcBef>
              <a:buFontTx/>
              <a:buNone/>
              <a:defRPr/>
            </a:pPr>
            <a:r>
              <a:rPr lang="zh-CN" altLang="en-US" sz="1600" dirty="0">
                <a:solidFill>
                  <a:srgbClr val="37469E"/>
                </a:solidFill>
              </a:rPr>
              <a:t>    例</a:t>
            </a:r>
            <a:r>
              <a:rPr lang="en-US" altLang="zh-CN" sz="1600" dirty="0">
                <a:solidFill>
                  <a:srgbClr val="37469E"/>
                </a:solidFill>
              </a:rPr>
              <a:t>3.8 </a:t>
            </a:r>
            <a:r>
              <a:rPr lang="zh-CN" altLang="en-US" sz="1600" dirty="0">
                <a:solidFill>
                  <a:srgbClr val="37469E"/>
                </a:solidFill>
              </a:rPr>
              <a:t>八数码问题。</a:t>
            </a:r>
            <a:r>
              <a:rPr kumimoji="1" lang="zh-CN" altLang="en-US" sz="1600" dirty="0">
                <a:solidFill>
                  <a:srgbClr val="37469E"/>
                </a:solidFill>
                <a:latin typeface="+mj-lt"/>
              </a:rPr>
              <a:t>设问题的初始状态</a:t>
            </a:r>
            <a:r>
              <a:rPr kumimoji="1" lang="en-US" altLang="zh-CN" sz="1600" dirty="0">
                <a:solidFill>
                  <a:srgbClr val="37469E"/>
                </a:solidFill>
                <a:latin typeface="+mj-lt"/>
              </a:rPr>
              <a:t>S</a:t>
            </a:r>
            <a:r>
              <a:rPr kumimoji="1" lang="en-US" altLang="zh-CN" sz="1600" baseline="-25000" dirty="0">
                <a:solidFill>
                  <a:srgbClr val="37469E"/>
                </a:solidFill>
                <a:latin typeface="+mj-lt"/>
              </a:rPr>
              <a:t>0</a:t>
            </a:r>
            <a:r>
              <a:rPr kumimoji="1" lang="zh-CN" altLang="en-US" sz="1600" dirty="0">
                <a:solidFill>
                  <a:srgbClr val="37469E"/>
                </a:solidFill>
                <a:latin typeface="+mj-lt"/>
              </a:rPr>
              <a:t>和目标状态</a:t>
            </a:r>
            <a:r>
              <a:rPr kumimoji="1" lang="en-US" altLang="zh-CN" sz="1600" dirty="0">
                <a:solidFill>
                  <a:srgbClr val="37469E"/>
                </a:solidFill>
                <a:latin typeface="+mj-lt"/>
              </a:rPr>
              <a:t>S</a:t>
            </a:r>
            <a:r>
              <a:rPr kumimoji="1" lang="en-US" altLang="zh-CN" sz="1600" baseline="-25000" dirty="0">
                <a:solidFill>
                  <a:srgbClr val="37469E"/>
                </a:solidFill>
                <a:latin typeface="+mj-lt"/>
              </a:rPr>
              <a:t>g</a:t>
            </a:r>
            <a:r>
              <a:rPr kumimoji="1" lang="zh-CN" altLang="en-US" sz="1600" dirty="0">
                <a:solidFill>
                  <a:srgbClr val="37469E"/>
                </a:solidFill>
                <a:latin typeface="+mj-lt"/>
              </a:rPr>
              <a:t>如下图</a:t>
            </a:r>
            <a:r>
              <a:rPr kumimoji="1" lang="en-US" altLang="zh-CN" sz="1600" dirty="0">
                <a:solidFill>
                  <a:srgbClr val="37469E"/>
                </a:solidFill>
                <a:latin typeface="+mj-lt"/>
              </a:rPr>
              <a:t>(a)</a:t>
            </a:r>
            <a:r>
              <a:rPr kumimoji="1" lang="zh-CN" altLang="en-US" sz="1600" dirty="0">
                <a:solidFill>
                  <a:srgbClr val="37469E"/>
                </a:solidFill>
                <a:latin typeface="+mj-lt"/>
              </a:rPr>
              <a:t>、</a:t>
            </a:r>
            <a:r>
              <a:rPr kumimoji="1" lang="en-US" altLang="zh-CN" sz="1600" dirty="0">
                <a:solidFill>
                  <a:srgbClr val="37469E"/>
                </a:solidFill>
                <a:latin typeface="+mj-lt"/>
              </a:rPr>
              <a:t>(b)</a:t>
            </a:r>
            <a:r>
              <a:rPr kumimoji="1" lang="zh-CN" altLang="en-US" sz="1600" dirty="0">
                <a:solidFill>
                  <a:srgbClr val="37469E"/>
                </a:solidFill>
                <a:latin typeface="+mj-lt"/>
              </a:rPr>
              <a:t>所示，且估价函数为</a:t>
            </a:r>
            <a:r>
              <a:rPr kumimoji="1" lang="en-US" altLang="zh-CN" sz="1600" dirty="0">
                <a:solidFill>
                  <a:srgbClr val="37469E"/>
                </a:solidFill>
                <a:latin typeface="+mj-lt"/>
              </a:rPr>
              <a:t>f(n)=d(n)+W(n)</a:t>
            </a:r>
          </a:p>
          <a:p>
            <a:pPr marL="0" indent="0">
              <a:lnSpc>
                <a:spcPct val="150000"/>
              </a:lnSpc>
              <a:spcBef>
                <a:spcPct val="15000"/>
              </a:spcBef>
              <a:buFontTx/>
              <a:buNone/>
              <a:defRPr/>
            </a:pPr>
            <a:r>
              <a:rPr kumimoji="1" lang="zh-CN" altLang="en-US" sz="1600" dirty="0">
                <a:solidFill>
                  <a:srgbClr val="37469E"/>
                </a:solidFill>
                <a:latin typeface="+mj-lt"/>
              </a:rPr>
              <a:t>其中：</a:t>
            </a:r>
            <a:r>
              <a:rPr kumimoji="1" lang="en-US" altLang="zh-CN" sz="1600" dirty="0">
                <a:solidFill>
                  <a:srgbClr val="37469E"/>
                </a:solidFill>
                <a:latin typeface="+mj-lt"/>
              </a:rPr>
              <a:t>d(n)</a:t>
            </a:r>
            <a:r>
              <a:rPr kumimoji="1" lang="zh-CN" altLang="en-US" sz="1600" dirty="0">
                <a:solidFill>
                  <a:srgbClr val="37469E"/>
                </a:solidFill>
                <a:latin typeface="+mj-lt"/>
              </a:rPr>
              <a:t>表示节点</a:t>
            </a:r>
            <a:r>
              <a:rPr kumimoji="1" lang="en-US" altLang="zh-CN" sz="1600" dirty="0">
                <a:solidFill>
                  <a:srgbClr val="37469E"/>
                </a:solidFill>
                <a:latin typeface="+mj-lt"/>
              </a:rPr>
              <a:t>n</a:t>
            </a:r>
            <a:r>
              <a:rPr kumimoji="1" lang="zh-CN" altLang="en-US" sz="1600" dirty="0">
                <a:solidFill>
                  <a:srgbClr val="37469E"/>
                </a:solidFill>
                <a:latin typeface="+mj-lt"/>
              </a:rPr>
              <a:t>在搜索树中的深度，</a:t>
            </a:r>
            <a:r>
              <a:rPr kumimoji="1" lang="en-US" altLang="zh-CN" sz="1600" dirty="0">
                <a:solidFill>
                  <a:srgbClr val="37469E"/>
                </a:solidFill>
                <a:latin typeface="+mj-lt"/>
              </a:rPr>
              <a:t>W(n)</a:t>
            </a:r>
            <a:r>
              <a:rPr kumimoji="1" lang="zh-CN" altLang="en-US" sz="1600" dirty="0">
                <a:solidFill>
                  <a:srgbClr val="37469E"/>
                </a:solidFill>
                <a:latin typeface="+mj-lt"/>
              </a:rPr>
              <a:t>表示节点</a:t>
            </a:r>
            <a:r>
              <a:rPr kumimoji="1" lang="en-US" altLang="zh-CN" sz="1600" dirty="0">
                <a:solidFill>
                  <a:srgbClr val="37469E"/>
                </a:solidFill>
                <a:latin typeface="+mj-lt"/>
              </a:rPr>
              <a:t>n</a:t>
            </a:r>
            <a:r>
              <a:rPr kumimoji="1" lang="zh-CN" altLang="en-US" sz="1600" dirty="0">
                <a:solidFill>
                  <a:srgbClr val="37469E"/>
                </a:solidFill>
                <a:latin typeface="+mj-lt"/>
              </a:rPr>
              <a:t>中“不在位”的数码个数。请计算初始状态</a:t>
            </a:r>
            <a:r>
              <a:rPr kumimoji="1" lang="en-US" altLang="zh-CN" sz="1600" dirty="0">
                <a:solidFill>
                  <a:srgbClr val="37469E"/>
                </a:solidFill>
                <a:latin typeface="+mj-lt"/>
              </a:rPr>
              <a:t>S</a:t>
            </a:r>
            <a:r>
              <a:rPr kumimoji="1" lang="en-US" altLang="zh-CN" sz="1600" baseline="-25000" dirty="0">
                <a:solidFill>
                  <a:srgbClr val="37469E"/>
                </a:solidFill>
                <a:latin typeface="+mj-lt"/>
              </a:rPr>
              <a:t>0</a:t>
            </a:r>
            <a:r>
              <a:rPr kumimoji="1" lang="zh-CN" altLang="en-US" sz="1600" dirty="0">
                <a:solidFill>
                  <a:srgbClr val="37469E"/>
                </a:solidFill>
                <a:latin typeface="+mj-lt"/>
              </a:rPr>
              <a:t>的估价函数值</a:t>
            </a:r>
            <a:r>
              <a:rPr kumimoji="1" lang="en-US" altLang="zh-CN" sz="1600" dirty="0">
                <a:solidFill>
                  <a:srgbClr val="37469E"/>
                </a:solidFill>
                <a:latin typeface="+mj-lt"/>
              </a:rPr>
              <a:t>f(S</a:t>
            </a:r>
            <a:r>
              <a:rPr kumimoji="1" lang="en-US" altLang="zh-CN" sz="1600" baseline="-25000" dirty="0">
                <a:solidFill>
                  <a:srgbClr val="37469E"/>
                </a:solidFill>
                <a:latin typeface="+mj-lt"/>
              </a:rPr>
              <a:t>0</a:t>
            </a:r>
            <a:r>
              <a:rPr kumimoji="1" lang="en-US" altLang="zh-CN" sz="1600" dirty="0">
                <a:solidFill>
                  <a:srgbClr val="37469E"/>
                </a:solidFill>
                <a:latin typeface="+mj-lt"/>
              </a:rPr>
              <a:t>)</a:t>
            </a:r>
          </a:p>
          <a:p>
            <a:pPr marL="0" indent="0">
              <a:lnSpc>
                <a:spcPct val="150000"/>
              </a:lnSpc>
              <a:buFontTx/>
              <a:buNone/>
              <a:defRPr/>
            </a:pPr>
            <a:endParaRPr lang="zh-CN" altLang="en-US" sz="1600" dirty="0">
              <a:solidFill>
                <a:srgbClr val="37469E"/>
              </a:solidFill>
            </a:endParaRPr>
          </a:p>
        </p:txBody>
      </p:sp>
      <p:graphicFrame>
        <p:nvGraphicFramePr>
          <p:cNvPr id="13" name="表格 6">
            <a:extLst>
              <a:ext uri="{FF2B5EF4-FFF2-40B4-BE49-F238E27FC236}">
                <a16:creationId xmlns:a16="http://schemas.microsoft.com/office/drawing/2014/main" id="{52B10F0E-BCD8-499A-A412-0B01ADD55528}"/>
              </a:ext>
            </a:extLst>
          </p:cNvPr>
          <p:cNvGraphicFramePr>
            <a:graphicFrameLocks noGrp="1"/>
          </p:cNvGraphicFramePr>
          <p:nvPr>
            <p:extLst>
              <p:ext uri="{D42A27DB-BD31-4B8C-83A1-F6EECF244321}">
                <p14:modId xmlns:p14="http://schemas.microsoft.com/office/powerpoint/2010/main" val="4180242227"/>
              </p:ext>
            </p:extLst>
          </p:nvPr>
        </p:nvGraphicFramePr>
        <p:xfrm>
          <a:off x="3715528" y="2357789"/>
          <a:ext cx="1176771" cy="1097280"/>
        </p:xfrm>
        <a:graphic>
          <a:graphicData uri="http://schemas.openxmlformats.org/drawingml/2006/table">
            <a:tbl>
              <a:tblPr firstRow="1" bandRow="1">
                <a:tableStyleId>{5940675A-B579-460E-94D1-54222C63F5DA}</a:tableStyleId>
              </a:tblPr>
              <a:tblGrid>
                <a:gridCol w="392257">
                  <a:extLst>
                    <a:ext uri="{9D8B030D-6E8A-4147-A177-3AD203B41FA5}">
                      <a16:colId xmlns:a16="http://schemas.microsoft.com/office/drawing/2014/main" val="2286373685"/>
                    </a:ext>
                  </a:extLst>
                </a:gridCol>
                <a:gridCol w="392257">
                  <a:extLst>
                    <a:ext uri="{9D8B030D-6E8A-4147-A177-3AD203B41FA5}">
                      <a16:colId xmlns:a16="http://schemas.microsoft.com/office/drawing/2014/main" val="401809853"/>
                    </a:ext>
                  </a:extLst>
                </a:gridCol>
                <a:gridCol w="392257">
                  <a:extLst>
                    <a:ext uri="{9D8B030D-6E8A-4147-A177-3AD203B41FA5}">
                      <a16:colId xmlns:a16="http://schemas.microsoft.com/office/drawing/2014/main" val="1386456272"/>
                    </a:ext>
                  </a:extLst>
                </a:gridCol>
              </a:tblGrid>
              <a:tr h="342916">
                <a:tc>
                  <a:txBody>
                    <a:bodyPr/>
                    <a:lstStyle/>
                    <a:p>
                      <a:pPr algn="ctr"/>
                      <a:r>
                        <a:rPr lang="en-US" altLang="zh-CN" dirty="0"/>
                        <a:t>2</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115435723"/>
                  </a:ext>
                </a:extLst>
              </a:tr>
              <a:tr h="342916">
                <a:tc>
                  <a:txBody>
                    <a:bodyPr/>
                    <a:lstStyle/>
                    <a:p>
                      <a:pPr algn="ctr"/>
                      <a:r>
                        <a:rPr lang="en-US" altLang="zh-CN" dirty="0"/>
                        <a:t>1</a:t>
                      </a:r>
                      <a:endParaRPr lang="zh-CN" altLang="en-US" dirty="0"/>
                    </a:p>
                  </a:txBody>
                  <a:tcPr anchor="ctr"/>
                </a:tc>
                <a:tc>
                  <a:txBody>
                    <a:bodyPr/>
                    <a:lstStyle/>
                    <a:p>
                      <a:pPr algn="ctr"/>
                      <a:endParaRPr lang="zh-CN" altLang="en-US" dirty="0"/>
                    </a:p>
                  </a:txBody>
                  <a:tcPr anchor="ctr">
                    <a:solidFill>
                      <a:srgbClr val="88CDDD"/>
                    </a:solidFill>
                  </a:tcP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4002741759"/>
                  </a:ext>
                </a:extLst>
              </a:tr>
              <a:tr h="342916">
                <a:tc>
                  <a:txBody>
                    <a:bodyPr/>
                    <a:lstStyle/>
                    <a:p>
                      <a:pPr algn="ctr"/>
                      <a:r>
                        <a:rPr lang="en-US" altLang="zh-CN" dirty="0"/>
                        <a:t>7</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584671164"/>
                  </a:ext>
                </a:extLst>
              </a:tr>
            </a:tbl>
          </a:graphicData>
        </a:graphic>
      </p:graphicFrame>
      <p:graphicFrame>
        <p:nvGraphicFramePr>
          <p:cNvPr id="14" name="表格 6">
            <a:extLst>
              <a:ext uri="{FF2B5EF4-FFF2-40B4-BE49-F238E27FC236}">
                <a16:creationId xmlns:a16="http://schemas.microsoft.com/office/drawing/2014/main" id="{D95FF9E8-BC29-4BE4-903E-9BB8C57A7F73}"/>
              </a:ext>
            </a:extLst>
          </p:cNvPr>
          <p:cNvGraphicFramePr>
            <a:graphicFrameLocks noGrp="1"/>
          </p:cNvGraphicFramePr>
          <p:nvPr>
            <p:extLst>
              <p:ext uri="{D42A27DB-BD31-4B8C-83A1-F6EECF244321}">
                <p14:modId xmlns:p14="http://schemas.microsoft.com/office/powerpoint/2010/main" val="1850693908"/>
              </p:ext>
            </p:extLst>
          </p:nvPr>
        </p:nvGraphicFramePr>
        <p:xfrm>
          <a:off x="6342675" y="2357789"/>
          <a:ext cx="1176771" cy="1097280"/>
        </p:xfrm>
        <a:graphic>
          <a:graphicData uri="http://schemas.openxmlformats.org/drawingml/2006/table">
            <a:tbl>
              <a:tblPr firstRow="1" bandRow="1">
                <a:tableStyleId>{5940675A-B579-460E-94D1-54222C63F5DA}</a:tableStyleId>
              </a:tblPr>
              <a:tblGrid>
                <a:gridCol w="392257">
                  <a:extLst>
                    <a:ext uri="{9D8B030D-6E8A-4147-A177-3AD203B41FA5}">
                      <a16:colId xmlns:a16="http://schemas.microsoft.com/office/drawing/2014/main" val="2286373685"/>
                    </a:ext>
                  </a:extLst>
                </a:gridCol>
                <a:gridCol w="392257">
                  <a:extLst>
                    <a:ext uri="{9D8B030D-6E8A-4147-A177-3AD203B41FA5}">
                      <a16:colId xmlns:a16="http://schemas.microsoft.com/office/drawing/2014/main" val="401809853"/>
                    </a:ext>
                  </a:extLst>
                </a:gridCol>
                <a:gridCol w="392257">
                  <a:extLst>
                    <a:ext uri="{9D8B030D-6E8A-4147-A177-3AD203B41FA5}">
                      <a16:colId xmlns:a16="http://schemas.microsoft.com/office/drawing/2014/main" val="1386456272"/>
                    </a:ext>
                  </a:extLst>
                </a:gridCol>
              </a:tblGrid>
              <a:tr h="342916">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115435723"/>
                  </a:ext>
                </a:extLst>
              </a:tr>
              <a:tr h="342916">
                <a:tc>
                  <a:txBody>
                    <a:bodyPr/>
                    <a:lstStyle/>
                    <a:p>
                      <a:pPr algn="ctr"/>
                      <a:r>
                        <a:rPr lang="en-US" altLang="zh-CN" dirty="0"/>
                        <a:t>8</a:t>
                      </a:r>
                      <a:endParaRPr lang="zh-CN" altLang="en-US" dirty="0"/>
                    </a:p>
                  </a:txBody>
                  <a:tcPr anchor="ctr"/>
                </a:tc>
                <a:tc>
                  <a:txBody>
                    <a:bodyPr/>
                    <a:lstStyle/>
                    <a:p>
                      <a:pPr algn="ctr"/>
                      <a:endParaRPr lang="zh-CN" altLang="en-US" dirty="0"/>
                    </a:p>
                  </a:txBody>
                  <a:tcPr anchor="ctr">
                    <a:solidFill>
                      <a:srgbClr val="88CDDD"/>
                    </a:solidFill>
                  </a:tcP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4002741759"/>
                  </a:ext>
                </a:extLst>
              </a:tr>
              <a:tr h="342916">
                <a:tc>
                  <a:txBody>
                    <a:bodyPr/>
                    <a:lstStyle/>
                    <a:p>
                      <a:pPr algn="ctr"/>
                      <a:r>
                        <a:rPr lang="en-US" altLang="zh-CN" dirty="0"/>
                        <a:t>7</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584671164"/>
                  </a:ext>
                </a:extLst>
              </a:tr>
            </a:tbl>
          </a:graphicData>
        </a:graphic>
      </p:graphicFrame>
      <p:sp>
        <p:nvSpPr>
          <p:cNvPr id="15" name="箭头: 右 14">
            <a:extLst>
              <a:ext uri="{FF2B5EF4-FFF2-40B4-BE49-F238E27FC236}">
                <a16:creationId xmlns:a16="http://schemas.microsoft.com/office/drawing/2014/main" id="{5116AF8F-9883-4FE5-9C36-05843A023051}"/>
              </a:ext>
            </a:extLst>
          </p:cNvPr>
          <p:cNvSpPr/>
          <p:nvPr/>
        </p:nvSpPr>
        <p:spPr>
          <a:xfrm>
            <a:off x="5328907" y="2673104"/>
            <a:ext cx="683288"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9FF57BC-6CC3-4EF1-83BE-5E944C544DA2}"/>
              </a:ext>
            </a:extLst>
          </p:cNvPr>
          <p:cNvSpPr/>
          <p:nvPr/>
        </p:nvSpPr>
        <p:spPr>
          <a:xfrm>
            <a:off x="4092156" y="1960256"/>
            <a:ext cx="423514" cy="369332"/>
          </a:xfrm>
          <a:prstGeom prst="rect">
            <a:avLst/>
          </a:prstGeom>
        </p:spPr>
        <p:txBody>
          <a:bodyPr wrap="none">
            <a:spAutoFit/>
          </a:bodyPr>
          <a:lstStyle/>
          <a:p>
            <a:r>
              <a:rPr lang="en-US" altLang="zh-CN" dirty="0"/>
              <a:t>S</a:t>
            </a:r>
            <a:r>
              <a:rPr lang="en-US" altLang="zh-CN" baseline="-25000" dirty="0"/>
              <a:t>0</a:t>
            </a:r>
            <a:endParaRPr lang="zh-CN" altLang="en-US" dirty="0"/>
          </a:p>
        </p:txBody>
      </p:sp>
      <p:sp>
        <p:nvSpPr>
          <p:cNvPr id="17" name="矩形 16">
            <a:extLst>
              <a:ext uri="{FF2B5EF4-FFF2-40B4-BE49-F238E27FC236}">
                <a16:creationId xmlns:a16="http://schemas.microsoft.com/office/drawing/2014/main" id="{B834418D-75A6-4ADD-B6E1-FCF7BA2FC2AD}"/>
              </a:ext>
            </a:extLst>
          </p:cNvPr>
          <p:cNvSpPr/>
          <p:nvPr/>
        </p:nvSpPr>
        <p:spPr>
          <a:xfrm>
            <a:off x="6729641" y="1935280"/>
            <a:ext cx="487634" cy="369332"/>
          </a:xfrm>
          <a:prstGeom prst="rect">
            <a:avLst/>
          </a:prstGeom>
        </p:spPr>
        <p:txBody>
          <a:bodyPr wrap="none">
            <a:spAutoFit/>
          </a:bodyPr>
          <a:lstStyle/>
          <a:p>
            <a:r>
              <a:rPr lang="en-US" altLang="zh-CN" dirty="0"/>
              <a:t>S</a:t>
            </a:r>
            <a:r>
              <a:rPr lang="en-US" altLang="zh-CN" baseline="-25000" dirty="0"/>
              <a:t>g</a:t>
            </a:r>
            <a:r>
              <a:rPr lang="en-US" altLang="zh-CN" dirty="0"/>
              <a:t> </a:t>
            </a:r>
            <a:endParaRPr lang="zh-CN" altLang="en-US" dirty="0"/>
          </a:p>
        </p:txBody>
      </p:sp>
      <p:sp>
        <p:nvSpPr>
          <p:cNvPr id="2" name="矩形 1">
            <a:extLst>
              <a:ext uri="{FF2B5EF4-FFF2-40B4-BE49-F238E27FC236}">
                <a16:creationId xmlns:a16="http://schemas.microsoft.com/office/drawing/2014/main" id="{0B1195C9-48E1-40A5-8E56-C198A361ECA2}"/>
              </a:ext>
            </a:extLst>
          </p:cNvPr>
          <p:cNvSpPr/>
          <p:nvPr/>
        </p:nvSpPr>
        <p:spPr>
          <a:xfrm>
            <a:off x="669924" y="3796902"/>
            <a:ext cx="10850563" cy="2412135"/>
          </a:xfrm>
          <a:prstGeom prst="rect">
            <a:avLst/>
          </a:prstGeom>
        </p:spPr>
        <p:txBody>
          <a:bodyPr wrap="square">
            <a:spAutoFit/>
          </a:bodyPr>
          <a:lstStyle/>
          <a:p>
            <a:pPr>
              <a:lnSpc>
                <a:spcPct val="150000"/>
              </a:lnSpc>
              <a:spcBef>
                <a:spcPct val="15000"/>
              </a:spcBef>
            </a:pPr>
            <a:r>
              <a:rPr lang="zh-CN" altLang="en-US" sz="1600" dirty="0">
                <a:solidFill>
                  <a:srgbClr val="37469E"/>
                </a:solidFill>
              </a:rPr>
              <a:t>解：在本例的估价函数中，取</a:t>
            </a:r>
            <a:r>
              <a:rPr lang="en-US" altLang="zh-CN" sz="1600" dirty="0">
                <a:solidFill>
                  <a:srgbClr val="37469E"/>
                </a:solidFill>
              </a:rPr>
              <a:t>g(n)=d(n)</a:t>
            </a:r>
            <a:r>
              <a:rPr lang="zh-CN" altLang="en-US" sz="1600" dirty="0">
                <a:solidFill>
                  <a:srgbClr val="37469E"/>
                </a:solidFill>
              </a:rPr>
              <a:t>，</a:t>
            </a:r>
            <a:r>
              <a:rPr lang="en-US" altLang="zh-CN" sz="1600" dirty="0">
                <a:solidFill>
                  <a:srgbClr val="37469E"/>
                </a:solidFill>
              </a:rPr>
              <a:t>h(n)=W(n)</a:t>
            </a:r>
            <a:r>
              <a:rPr lang="zh-CN" altLang="en-US" sz="1600" dirty="0">
                <a:solidFill>
                  <a:srgbClr val="37469E"/>
                </a:solidFill>
              </a:rPr>
              <a:t>。此处用</a:t>
            </a:r>
            <a:r>
              <a:rPr lang="en-US" altLang="zh-CN" sz="1600" dirty="0">
                <a:solidFill>
                  <a:srgbClr val="37469E"/>
                </a:solidFill>
              </a:rPr>
              <a:t>S</a:t>
            </a:r>
            <a:r>
              <a:rPr lang="en-US" altLang="zh-CN" sz="1600" baseline="-25000" dirty="0">
                <a:solidFill>
                  <a:srgbClr val="37469E"/>
                </a:solidFill>
              </a:rPr>
              <a:t>0</a:t>
            </a:r>
            <a:r>
              <a:rPr lang="zh-CN" altLang="en-US" sz="1600" dirty="0">
                <a:solidFill>
                  <a:srgbClr val="37469E"/>
                </a:solidFill>
              </a:rPr>
              <a:t>到</a:t>
            </a:r>
            <a:r>
              <a:rPr lang="en-US" altLang="zh-CN" sz="1600" dirty="0">
                <a:solidFill>
                  <a:srgbClr val="37469E"/>
                </a:solidFill>
              </a:rPr>
              <a:t>n</a:t>
            </a:r>
            <a:r>
              <a:rPr lang="zh-CN" altLang="en-US" sz="1600" dirty="0">
                <a:solidFill>
                  <a:srgbClr val="37469E"/>
                </a:solidFill>
              </a:rPr>
              <a:t>的路径上的单位代价表示实际代价，用结点</a:t>
            </a:r>
            <a:r>
              <a:rPr lang="en-US" altLang="zh-CN" sz="1600" dirty="0">
                <a:solidFill>
                  <a:srgbClr val="37469E"/>
                </a:solidFill>
              </a:rPr>
              <a:t>n</a:t>
            </a:r>
            <a:r>
              <a:rPr lang="zh-CN" altLang="en-US" sz="1600" dirty="0">
                <a:solidFill>
                  <a:srgbClr val="37469E"/>
                </a:solidFill>
              </a:rPr>
              <a:t>中</a:t>
            </a:r>
            <a:endParaRPr lang="en-US" altLang="zh-CN" sz="1600" dirty="0">
              <a:solidFill>
                <a:srgbClr val="37469E"/>
              </a:solidFill>
            </a:endParaRPr>
          </a:p>
          <a:p>
            <a:pPr>
              <a:lnSpc>
                <a:spcPct val="150000"/>
              </a:lnSpc>
              <a:spcBef>
                <a:spcPct val="15000"/>
              </a:spcBef>
            </a:pPr>
            <a:r>
              <a:rPr lang="en-US" altLang="zh-CN" sz="1600" dirty="0">
                <a:solidFill>
                  <a:srgbClr val="37469E"/>
                </a:solidFill>
              </a:rPr>
              <a:t>      </a:t>
            </a:r>
            <a:r>
              <a:rPr lang="zh-CN" altLang="en-US" sz="1600" dirty="0">
                <a:solidFill>
                  <a:srgbClr val="37469E"/>
                </a:solidFill>
              </a:rPr>
              <a:t>“不在位”的数码个数作为启发信息。一般来说，某节点中的“不在位”的数码个数越多，说明它离目标节点越远。</a:t>
            </a:r>
          </a:p>
          <a:p>
            <a:pPr>
              <a:lnSpc>
                <a:spcPct val="150000"/>
              </a:lnSpc>
              <a:spcBef>
                <a:spcPct val="15000"/>
              </a:spcBef>
            </a:pPr>
            <a:r>
              <a:rPr lang="zh-CN" altLang="en-US" sz="1600" dirty="0">
                <a:solidFill>
                  <a:srgbClr val="37469E"/>
                </a:solidFill>
              </a:rPr>
              <a:t>          对初始节点</a:t>
            </a:r>
            <a:r>
              <a:rPr lang="en-US" altLang="zh-CN" sz="1600" dirty="0">
                <a:solidFill>
                  <a:srgbClr val="37469E"/>
                </a:solidFill>
              </a:rPr>
              <a:t>S</a:t>
            </a:r>
            <a:r>
              <a:rPr lang="en-US" altLang="zh-CN" sz="1600" baseline="-25000" dirty="0">
                <a:solidFill>
                  <a:srgbClr val="37469E"/>
                </a:solidFill>
              </a:rPr>
              <a:t>0</a:t>
            </a:r>
            <a:r>
              <a:rPr lang="zh-CN" altLang="en-US" sz="1600" dirty="0">
                <a:solidFill>
                  <a:srgbClr val="37469E"/>
                </a:solidFill>
              </a:rPr>
              <a:t>，由于</a:t>
            </a:r>
            <a:r>
              <a:rPr lang="en-US" altLang="zh-CN" sz="1600" dirty="0">
                <a:solidFill>
                  <a:srgbClr val="37469E"/>
                </a:solidFill>
              </a:rPr>
              <a:t>d(S</a:t>
            </a:r>
            <a:r>
              <a:rPr lang="en-US" altLang="zh-CN" sz="1600" baseline="-25000" dirty="0">
                <a:solidFill>
                  <a:srgbClr val="37469E"/>
                </a:solidFill>
              </a:rPr>
              <a:t>0</a:t>
            </a:r>
            <a:r>
              <a:rPr lang="en-US" altLang="zh-CN" sz="1600" dirty="0">
                <a:solidFill>
                  <a:srgbClr val="37469E"/>
                </a:solidFill>
              </a:rPr>
              <a:t>)=0</a:t>
            </a:r>
            <a:r>
              <a:rPr lang="zh-CN" altLang="en-US" sz="1600" dirty="0">
                <a:solidFill>
                  <a:srgbClr val="37469E"/>
                </a:solidFill>
              </a:rPr>
              <a:t>，</a:t>
            </a:r>
            <a:r>
              <a:rPr lang="en-US" altLang="zh-CN" sz="1600" dirty="0">
                <a:solidFill>
                  <a:srgbClr val="37469E"/>
                </a:solidFill>
              </a:rPr>
              <a:t>W(S</a:t>
            </a:r>
            <a:r>
              <a:rPr lang="en-US" altLang="zh-CN" sz="1600" baseline="-25000" dirty="0">
                <a:solidFill>
                  <a:srgbClr val="37469E"/>
                </a:solidFill>
              </a:rPr>
              <a:t>0</a:t>
            </a:r>
            <a:r>
              <a:rPr lang="en-US" altLang="zh-CN" sz="1600" dirty="0">
                <a:solidFill>
                  <a:srgbClr val="37469E"/>
                </a:solidFill>
              </a:rPr>
              <a:t>)=3</a:t>
            </a:r>
            <a:r>
              <a:rPr lang="zh-CN" altLang="en-US" sz="1600" dirty="0">
                <a:solidFill>
                  <a:srgbClr val="37469E"/>
                </a:solidFill>
              </a:rPr>
              <a:t>，因此有</a:t>
            </a:r>
          </a:p>
          <a:p>
            <a:pPr>
              <a:lnSpc>
                <a:spcPct val="150000"/>
              </a:lnSpc>
              <a:spcBef>
                <a:spcPct val="15000"/>
              </a:spcBef>
            </a:pPr>
            <a:r>
              <a:rPr lang="zh-CN" altLang="en-US" sz="1600" dirty="0">
                <a:solidFill>
                  <a:srgbClr val="37469E"/>
                </a:solidFill>
              </a:rPr>
              <a:t>                                            </a:t>
            </a:r>
            <a:r>
              <a:rPr lang="en-US" altLang="zh-CN" sz="1600" dirty="0">
                <a:solidFill>
                  <a:srgbClr val="37469E"/>
                </a:solidFill>
              </a:rPr>
              <a:t>f(S</a:t>
            </a:r>
            <a:r>
              <a:rPr lang="en-US" altLang="zh-CN" sz="1600" baseline="-25000" dirty="0">
                <a:solidFill>
                  <a:srgbClr val="37469E"/>
                </a:solidFill>
              </a:rPr>
              <a:t>0</a:t>
            </a:r>
            <a:r>
              <a:rPr lang="en-US" altLang="zh-CN" sz="1600" dirty="0">
                <a:solidFill>
                  <a:srgbClr val="37469E"/>
                </a:solidFill>
              </a:rPr>
              <a:t>)=0+3=3 </a:t>
            </a:r>
          </a:p>
          <a:p>
            <a:pPr>
              <a:lnSpc>
                <a:spcPct val="150000"/>
              </a:lnSpc>
              <a:spcBef>
                <a:spcPct val="15000"/>
              </a:spcBef>
            </a:pPr>
            <a:r>
              <a:rPr lang="zh-CN" altLang="en-US" sz="1600" dirty="0">
                <a:solidFill>
                  <a:srgbClr val="37469E"/>
                </a:solidFill>
              </a:rPr>
              <a:t>        这个例子仅是为了说明估价函数的含义即估价函数值的计算。在问题搜索过程中，除了需要计算初始节点的估价函数之外，更多的是要计算新生成节点的估价函数值。</a:t>
            </a:r>
            <a:endParaRPr lang="en-US" altLang="zh-CN" sz="1600" dirty="0">
              <a:solidFill>
                <a:srgbClr val="37469E"/>
              </a:solidFill>
            </a:endParaRPr>
          </a:p>
        </p:txBody>
      </p:sp>
    </p:spTree>
    <p:extLst>
      <p:ext uri="{BB962C8B-B14F-4D97-AF65-F5344CB8AC3E}">
        <p14:creationId xmlns:p14="http://schemas.microsoft.com/office/powerpoint/2010/main" val="225606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r>
              <a:rPr lang="en-US" altLang="zh-CN" sz="2400" i="1" dirty="0">
                <a:solidFill>
                  <a:schemeClr val="tx1">
                    <a:lumMod val="75000"/>
                    <a:lumOff val="25000"/>
                  </a:schemeClr>
                </a:solidFill>
              </a:rPr>
              <a:t>A</a:t>
            </a:r>
            <a:r>
              <a:rPr lang="zh-CN" altLang="en-US" sz="2400" i="1" dirty="0">
                <a:solidFill>
                  <a:schemeClr val="tx1">
                    <a:lumMod val="75000"/>
                    <a:lumOff val="25000"/>
                  </a:schemeClr>
                </a:solidFill>
              </a:rPr>
              <a:t>算法）</a:t>
            </a:r>
            <a:endParaRPr lang="zh-CN" altLang="en-US" i="1" dirty="0"/>
          </a:p>
        </p:txBody>
      </p:sp>
      <p:sp>
        <p:nvSpPr>
          <p:cNvPr id="26" name="Rectangle 2">
            <a:extLst>
              <a:ext uri="{FF2B5EF4-FFF2-40B4-BE49-F238E27FC236}">
                <a16:creationId xmlns:a16="http://schemas.microsoft.com/office/drawing/2014/main" id="{B192E2B1-0588-4342-8235-EF4B192C6A1E}"/>
              </a:ext>
            </a:extLst>
          </p:cNvPr>
          <p:cNvSpPr txBox="1">
            <a:spLocks noChangeArrowheads="1"/>
          </p:cNvSpPr>
          <p:nvPr/>
        </p:nvSpPr>
        <p:spPr>
          <a:xfrm>
            <a:off x="101373" y="744538"/>
            <a:ext cx="3329301" cy="873125"/>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gn="ctr">
              <a:buFont typeface="+mj-lt"/>
              <a:buAutoNum type="arabicPeriod" startAt="2"/>
            </a:pPr>
            <a:r>
              <a:rPr lang="en-US" altLang="zh-CN" sz="1800" dirty="0">
                <a:solidFill>
                  <a:srgbClr val="FF0000"/>
                </a:solidFill>
                <a:effectLst>
                  <a:outerShdw blurRad="38100" dist="38100" dir="2700000" algn="tl">
                    <a:srgbClr val="000000">
                      <a:alpha val="43137"/>
                    </a:srgbClr>
                  </a:outerShdw>
                </a:effectLst>
              </a:rPr>
              <a:t>A</a:t>
            </a:r>
            <a:r>
              <a:rPr lang="zh-CN" altLang="en-US" sz="1800" dirty="0">
                <a:solidFill>
                  <a:srgbClr val="FF0000"/>
                </a:solidFill>
                <a:effectLst>
                  <a:outerShdw blurRad="38100" dist="38100" dir="2700000" algn="tl">
                    <a:srgbClr val="000000">
                      <a:alpha val="43137"/>
                    </a:srgbClr>
                  </a:outerShdw>
                </a:effectLst>
              </a:rPr>
              <a:t>算法搜索</a:t>
            </a:r>
          </a:p>
        </p:txBody>
      </p:sp>
      <p:sp>
        <p:nvSpPr>
          <p:cNvPr id="2" name="矩形 1">
            <a:extLst>
              <a:ext uri="{FF2B5EF4-FFF2-40B4-BE49-F238E27FC236}">
                <a16:creationId xmlns:a16="http://schemas.microsoft.com/office/drawing/2014/main" id="{BFA162FA-AF5F-4E41-962F-0B0A52610745}"/>
              </a:ext>
            </a:extLst>
          </p:cNvPr>
          <p:cNvSpPr/>
          <p:nvPr/>
        </p:nvSpPr>
        <p:spPr>
          <a:xfrm>
            <a:off x="1018572" y="1617663"/>
            <a:ext cx="10501915" cy="1156407"/>
          </a:xfrm>
          <a:prstGeom prst="rect">
            <a:avLst/>
          </a:prstGeom>
        </p:spPr>
        <p:txBody>
          <a:bodyPr wrap="square">
            <a:spAutoFit/>
          </a:bodyPr>
          <a:lstStyle/>
          <a:p>
            <a:pPr>
              <a:lnSpc>
                <a:spcPct val="150000"/>
              </a:lnSpc>
              <a:defRPr/>
            </a:pPr>
            <a:r>
              <a:rPr lang="zh-CN" altLang="en-US" sz="1600" dirty="0"/>
              <a:t>     在搜索的每一步都利用估价函数</a:t>
            </a:r>
            <a:r>
              <a:rPr lang="en-US" altLang="zh-CN" sz="1600" dirty="0"/>
              <a:t>f(n)=g(n)+h(n) </a:t>
            </a:r>
            <a:r>
              <a:rPr lang="zh-CN" altLang="en-US" sz="1600" dirty="0"/>
              <a:t>对</a:t>
            </a:r>
            <a:r>
              <a:rPr lang="en-US" altLang="zh-CN" sz="1600" dirty="0"/>
              <a:t>OPEN</a:t>
            </a:r>
            <a:r>
              <a:rPr lang="zh-CN" altLang="en-US" sz="1600" dirty="0"/>
              <a:t>表中的节点进行排序，则该搜索算法称为</a:t>
            </a:r>
            <a:r>
              <a:rPr lang="en-US" altLang="zh-CN" sz="1600" dirty="0"/>
              <a:t>A</a:t>
            </a:r>
            <a:r>
              <a:rPr lang="zh-CN" altLang="en-US" sz="1600" dirty="0"/>
              <a:t>算法。由于估价函数中带有问题自身的启发性信息，因此，</a:t>
            </a:r>
            <a:r>
              <a:rPr lang="en-US" altLang="zh-CN" sz="1600" dirty="0"/>
              <a:t>A</a:t>
            </a:r>
            <a:r>
              <a:rPr lang="zh-CN" altLang="en-US" sz="1600" dirty="0"/>
              <a:t>算法也称为启发式搜索算法。</a:t>
            </a:r>
            <a:endParaRPr lang="en-US" altLang="zh-CN" sz="1600" dirty="0"/>
          </a:p>
          <a:p>
            <a:pPr>
              <a:lnSpc>
                <a:spcPct val="150000"/>
              </a:lnSpc>
              <a:defRPr/>
            </a:pPr>
            <a:r>
              <a:rPr lang="zh-CN" altLang="en-US" sz="1600" dirty="0"/>
              <a:t>       根据搜索过程中选择扩展节点的范围，将启发式搜索算法分为全局择优搜索算法和局部择优搜索算法。</a:t>
            </a:r>
          </a:p>
        </p:txBody>
      </p:sp>
      <p:grpSp>
        <p:nvGrpSpPr>
          <p:cNvPr id="52" name="#37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9238AE6-F9D7-4AC9-B6F8-0C265D2808A8}"/>
              </a:ext>
            </a:extLst>
          </p:cNvPr>
          <p:cNvGrpSpPr>
            <a:grpSpLocks noChangeAspect="1"/>
          </p:cNvGrpSpPr>
          <p:nvPr/>
        </p:nvGrpSpPr>
        <p:grpSpPr>
          <a:xfrm>
            <a:off x="1528935" y="3092602"/>
            <a:ext cx="9459594" cy="2436069"/>
            <a:chOff x="672306" y="2258343"/>
            <a:chExt cx="10845801" cy="2793052"/>
          </a:xfrm>
        </p:grpSpPr>
        <p:sp>
          <p:nvSpPr>
            <p:cNvPr id="53" name="ï$lîḋé">
              <a:extLst>
                <a:ext uri="{FF2B5EF4-FFF2-40B4-BE49-F238E27FC236}">
                  <a16:creationId xmlns:a16="http://schemas.microsoft.com/office/drawing/2014/main" id="{3D48DA67-2A0A-458E-A243-2A5B1521ED84}"/>
                </a:ext>
              </a:extLst>
            </p:cNvPr>
            <p:cNvSpPr/>
            <p:nvPr/>
          </p:nvSpPr>
          <p:spPr>
            <a:xfrm>
              <a:off x="5343820" y="3326133"/>
              <a:ext cx="1502787" cy="624828"/>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val="1"/>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altLang="zh-CN" b="1" i="1" dirty="0"/>
                <a:t>A</a:t>
              </a:r>
              <a:r>
                <a:rPr lang="zh-CN" altLang="en-US" b="1" i="1" dirty="0"/>
                <a:t>算法</a:t>
              </a:r>
              <a:endParaRPr lang="en-US" altLang="zh-CN" b="1" i="1" dirty="0"/>
            </a:p>
          </p:txBody>
        </p:sp>
        <p:grpSp>
          <p:nvGrpSpPr>
            <p:cNvPr id="54" name="ïşḻïdê">
              <a:extLst>
                <a:ext uri="{FF2B5EF4-FFF2-40B4-BE49-F238E27FC236}">
                  <a16:creationId xmlns:a16="http://schemas.microsoft.com/office/drawing/2014/main" id="{BE45A45D-560D-49AA-80E4-D98A21478EBE}"/>
                </a:ext>
              </a:extLst>
            </p:cNvPr>
            <p:cNvGrpSpPr/>
            <p:nvPr/>
          </p:nvGrpSpPr>
          <p:grpSpPr>
            <a:xfrm>
              <a:off x="7143938" y="3207387"/>
              <a:ext cx="862298" cy="862327"/>
              <a:chOff x="-1" y="0"/>
              <a:chExt cx="1540013" cy="1540065"/>
            </a:xfrm>
          </p:grpSpPr>
          <p:sp>
            <p:nvSpPr>
              <p:cNvPr id="65" name="iSlíďe">
                <a:extLst>
                  <a:ext uri="{FF2B5EF4-FFF2-40B4-BE49-F238E27FC236}">
                    <a16:creationId xmlns:a16="http://schemas.microsoft.com/office/drawing/2014/main" id="{C0AF7167-B0F0-4FBA-855E-4407BB165346}"/>
                  </a:ext>
                </a:extLst>
              </p:cNvPr>
              <p:cNvSpPr/>
              <p:nvPr/>
            </p:nvSpPr>
            <p:spPr>
              <a:xfrm>
                <a:off x="-1" y="0"/>
                <a:ext cx="1540013" cy="154006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bg1">
                  <a:lumMod val="65000"/>
                </a:schemeClr>
              </a:solidFill>
              <a:ln w="50800" cap="flat">
                <a:solidFill>
                  <a:schemeClr val="bg1">
                    <a:lumMod val="95000"/>
                    <a:alpha val="70000"/>
                  </a:schemeClr>
                </a:solid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6" name="iş1íḑé">
                <a:extLst>
                  <a:ext uri="{FF2B5EF4-FFF2-40B4-BE49-F238E27FC236}">
                    <a16:creationId xmlns:a16="http://schemas.microsoft.com/office/drawing/2014/main" id="{D57F23F9-09A5-4326-8053-12904DF66723}"/>
                  </a:ext>
                </a:extLst>
              </p:cNvPr>
              <p:cNvSpPr/>
              <p:nvPr/>
            </p:nvSpPr>
            <p:spPr>
              <a:xfrm>
                <a:off x="426100" y="472043"/>
                <a:ext cx="687812" cy="633797"/>
              </a:xfrm>
              <a:custGeom>
                <a:avLst/>
                <a:gdLst>
                  <a:gd name="connsiteX0" fmla="*/ 102901 w 608499"/>
                  <a:gd name="connsiteY0" fmla="*/ 150445 h 560713"/>
                  <a:gd name="connsiteX1" fmla="*/ 101457 w 608499"/>
                  <a:gd name="connsiteY1" fmla="*/ 197213 h 560713"/>
                  <a:gd name="connsiteX2" fmla="*/ 110932 w 608499"/>
                  <a:gd name="connsiteY2" fmla="*/ 241187 h 560713"/>
                  <a:gd name="connsiteX3" fmla="*/ 90809 w 608499"/>
                  <a:gd name="connsiteY3" fmla="*/ 276780 h 560713"/>
                  <a:gd name="connsiteX4" fmla="*/ 132949 w 608499"/>
                  <a:gd name="connsiteY4" fmla="*/ 318862 h 560713"/>
                  <a:gd name="connsiteX5" fmla="*/ 151899 w 608499"/>
                  <a:gd name="connsiteY5" fmla="*/ 314086 h 560713"/>
                  <a:gd name="connsiteX6" fmla="*/ 154606 w 608499"/>
                  <a:gd name="connsiteY6" fmla="*/ 317780 h 560713"/>
                  <a:gd name="connsiteX7" fmla="*/ 207755 w 608499"/>
                  <a:gd name="connsiteY7" fmla="*/ 404196 h 560713"/>
                  <a:gd name="connsiteX8" fmla="*/ 139356 w 608499"/>
                  <a:gd name="connsiteY8" fmla="*/ 553870 h 560713"/>
                  <a:gd name="connsiteX9" fmla="*/ 126813 w 608499"/>
                  <a:gd name="connsiteY9" fmla="*/ 553870 h 560713"/>
                  <a:gd name="connsiteX10" fmla="*/ 36397 w 608499"/>
                  <a:gd name="connsiteY10" fmla="*/ 371216 h 560713"/>
                  <a:gd name="connsiteX11" fmla="*/ 483 w 608499"/>
                  <a:gd name="connsiteY11" fmla="*/ 290837 h 560713"/>
                  <a:gd name="connsiteX12" fmla="*/ 15281 w 608499"/>
                  <a:gd name="connsiteY12" fmla="*/ 217668 h 560713"/>
                  <a:gd name="connsiteX13" fmla="*/ 102901 w 608499"/>
                  <a:gd name="connsiteY13" fmla="*/ 150445 h 560713"/>
                  <a:gd name="connsiteX14" fmla="*/ 504475 w 608499"/>
                  <a:gd name="connsiteY14" fmla="*/ 149952 h 560713"/>
                  <a:gd name="connsiteX15" fmla="*/ 595905 w 608499"/>
                  <a:gd name="connsiteY15" fmla="*/ 223023 h 560713"/>
                  <a:gd name="connsiteX16" fmla="*/ 606464 w 608499"/>
                  <a:gd name="connsiteY16" fmla="*/ 302582 h 560713"/>
                  <a:gd name="connsiteX17" fmla="*/ 569640 w 608499"/>
                  <a:gd name="connsiteY17" fmla="*/ 374932 h 560713"/>
                  <a:gd name="connsiteX18" fmla="*/ 482002 w 608499"/>
                  <a:gd name="connsiteY18" fmla="*/ 553871 h 560713"/>
                  <a:gd name="connsiteX19" fmla="*/ 469456 w 608499"/>
                  <a:gd name="connsiteY19" fmla="*/ 553871 h 560713"/>
                  <a:gd name="connsiteX20" fmla="*/ 400681 w 608499"/>
                  <a:gd name="connsiteY20" fmla="*/ 403494 h 560713"/>
                  <a:gd name="connsiteX21" fmla="*/ 449780 w 608499"/>
                  <a:gd name="connsiteY21" fmla="*/ 322584 h 560713"/>
                  <a:gd name="connsiteX22" fmla="*/ 450231 w 608499"/>
                  <a:gd name="connsiteY22" fmla="*/ 321863 h 560713"/>
                  <a:gd name="connsiteX23" fmla="*/ 456098 w 608499"/>
                  <a:gd name="connsiteY23" fmla="*/ 313754 h 560713"/>
                  <a:gd name="connsiteX24" fmla="*/ 475593 w 608499"/>
                  <a:gd name="connsiteY24" fmla="*/ 318890 h 560713"/>
                  <a:gd name="connsiteX25" fmla="*/ 517743 w 608499"/>
                  <a:gd name="connsiteY25" fmla="*/ 276813 h 560713"/>
                  <a:gd name="connsiteX26" fmla="*/ 496894 w 608499"/>
                  <a:gd name="connsiteY26" fmla="*/ 240953 h 560713"/>
                  <a:gd name="connsiteX27" fmla="*/ 503663 w 608499"/>
                  <a:gd name="connsiteY27" fmla="*/ 215095 h 560713"/>
                  <a:gd name="connsiteX28" fmla="*/ 504475 w 608499"/>
                  <a:gd name="connsiteY28" fmla="*/ 149952 h 560713"/>
                  <a:gd name="connsiteX29" fmla="*/ 303765 w 608499"/>
                  <a:gd name="connsiteY29" fmla="*/ 119297 h 560713"/>
                  <a:gd name="connsiteX30" fmla="*/ 246731 w 608499"/>
                  <a:gd name="connsiteY30" fmla="*/ 176242 h 560713"/>
                  <a:gd name="connsiteX31" fmla="*/ 303765 w 608499"/>
                  <a:gd name="connsiteY31" fmla="*/ 233188 h 560713"/>
                  <a:gd name="connsiteX32" fmla="*/ 360799 w 608499"/>
                  <a:gd name="connsiteY32" fmla="*/ 176242 h 560713"/>
                  <a:gd name="connsiteX33" fmla="*/ 303765 w 608499"/>
                  <a:gd name="connsiteY33" fmla="*/ 119297 h 560713"/>
                  <a:gd name="connsiteX34" fmla="*/ 303765 w 608499"/>
                  <a:gd name="connsiteY34" fmla="*/ 0 h 560713"/>
                  <a:gd name="connsiteX35" fmla="*/ 466746 w 608499"/>
                  <a:gd name="connsiteY35" fmla="*/ 103349 h 560713"/>
                  <a:gd name="connsiteX36" fmla="*/ 480644 w 608499"/>
                  <a:gd name="connsiteY36" fmla="*/ 146869 h 560713"/>
                  <a:gd name="connsiteX37" fmla="*/ 481005 w 608499"/>
                  <a:gd name="connsiteY37" fmla="*/ 211112 h 560713"/>
                  <a:gd name="connsiteX38" fmla="*/ 474688 w 608499"/>
                  <a:gd name="connsiteY38" fmla="*/ 234900 h 560713"/>
                  <a:gd name="connsiteX39" fmla="*/ 439312 w 608499"/>
                  <a:gd name="connsiteY39" fmla="*/ 297702 h 560713"/>
                  <a:gd name="connsiteX40" fmla="*/ 431100 w 608499"/>
                  <a:gd name="connsiteY40" fmla="*/ 309055 h 560713"/>
                  <a:gd name="connsiteX41" fmla="*/ 386339 w 608499"/>
                  <a:gd name="connsiteY41" fmla="*/ 381588 h 560713"/>
                  <a:gd name="connsiteX42" fmla="*/ 312519 w 608499"/>
                  <a:gd name="connsiteY42" fmla="*/ 551433 h 560713"/>
                  <a:gd name="connsiteX43" fmla="*/ 303946 w 608499"/>
                  <a:gd name="connsiteY43" fmla="*/ 560713 h 560713"/>
                  <a:gd name="connsiteX44" fmla="*/ 295463 w 608499"/>
                  <a:gd name="connsiteY44" fmla="*/ 551433 h 560713"/>
                  <a:gd name="connsiteX45" fmla="*/ 222004 w 608499"/>
                  <a:gd name="connsiteY45" fmla="*/ 382128 h 560713"/>
                  <a:gd name="connsiteX46" fmla="*/ 173001 w 608499"/>
                  <a:gd name="connsiteY46" fmla="*/ 304009 h 560713"/>
                  <a:gd name="connsiteX47" fmla="*/ 168850 w 608499"/>
                  <a:gd name="connsiteY47" fmla="*/ 298332 h 560713"/>
                  <a:gd name="connsiteX48" fmla="*/ 133113 w 608499"/>
                  <a:gd name="connsiteY48" fmla="*/ 234810 h 560713"/>
                  <a:gd name="connsiteX49" fmla="*/ 124450 w 608499"/>
                  <a:gd name="connsiteY49" fmla="*/ 195254 h 560713"/>
                  <a:gd name="connsiteX50" fmla="*/ 126796 w 608499"/>
                  <a:gd name="connsiteY50" fmla="*/ 147049 h 560713"/>
                  <a:gd name="connsiteX51" fmla="*/ 144394 w 608499"/>
                  <a:gd name="connsiteY51" fmla="*/ 96140 h 560713"/>
                  <a:gd name="connsiteX52" fmla="*/ 303765 w 608499"/>
                  <a:gd name="connsiteY52" fmla="*/ 0 h 56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499" h="560713">
                    <a:moveTo>
                      <a:pt x="102901" y="150445"/>
                    </a:moveTo>
                    <a:cubicBezTo>
                      <a:pt x="100735" y="165854"/>
                      <a:pt x="100103" y="181443"/>
                      <a:pt x="101457" y="197213"/>
                    </a:cubicBezTo>
                    <a:cubicBezTo>
                      <a:pt x="102901" y="212982"/>
                      <a:pt x="106149" y="227490"/>
                      <a:pt x="110932" y="241187"/>
                    </a:cubicBezTo>
                    <a:cubicBezTo>
                      <a:pt x="99020" y="248666"/>
                      <a:pt x="90809" y="261912"/>
                      <a:pt x="90809" y="276780"/>
                    </a:cubicBezTo>
                    <a:cubicBezTo>
                      <a:pt x="90809" y="299758"/>
                      <a:pt x="109939" y="318862"/>
                      <a:pt x="132949" y="318862"/>
                    </a:cubicBezTo>
                    <a:cubicBezTo>
                      <a:pt x="139717" y="318862"/>
                      <a:pt x="146124" y="317060"/>
                      <a:pt x="151899" y="314086"/>
                    </a:cubicBezTo>
                    <a:cubicBezTo>
                      <a:pt x="152801" y="315348"/>
                      <a:pt x="153704" y="316519"/>
                      <a:pt x="154606" y="317780"/>
                    </a:cubicBezTo>
                    <a:cubicBezTo>
                      <a:pt x="174819" y="344724"/>
                      <a:pt x="192234" y="374009"/>
                      <a:pt x="207755" y="404196"/>
                    </a:cubicBezTo>
                    <a:cubicBezTo>
                      <a:pt x="179240" y="451054"/>
                      <a:pt x="158937" y="502687"/>
                      <a:pt x="139356" y="553870"/>
                    </a:cubicBezTo>
                    <a:cubicBezTo>
                      <a:pt x="135927" y="562971"/>
                      <a:pt x="130242" y="562971"/>
                      <a:pt x="126813" y="553870"/>
                    </a:cubicBezTo>
                    <a:cubicBezTo>
                      <a:pt x="102540" y="490432"/>
                      <a:pt x="77364" y="425733"/>
                      <a:pt x="36397" y="371216"/>
                    </a:cubicBezTo>
                    <a:cubicBezTo>
                      <a:pt x="17808" y="346346"/>
                      <a:pt x="3280" y="322556"/>
                      <a:pt x="483" y="290837"/>
                    </a:cubicBezTo>
                    <a:cubicBezTo>
                      <a:pt x="-1683" y="265607"/>
                      <a:pt x="3460" y="240015"/>
                      <a:pt x="15281" y="217668"/>
                    </a:cubicBezTo>
                    <a:cubicBezTo>
                      <a:pt x="33329" y="183516"/>
                      <a:pt x="65904" y="159186"/>
                      <a:pt x="102901" y="150445"/>
                    </a:cubicBezTo>
                    <a:close/>
                    <a:moveTo>
                      <a:pt x="504475" y="149952"/>
                    </a:moveTo>
                    <a:cubicBezTo>
                      <a:pt x="543917" y="158962"/>
                      <a:pt x="578305" y="185812"/>
                      <a:pt x="595905" y="223023"/>
                    </a:cubicBezTo>
                    <a:cubicBezTo>
                      <a:pt x="607548" y="247621"/>
                      <a:pt x="611248" y="275732"/>
                      <a:pt x="606464" y="302582"/>
                    </a:cubicBezTo>
                    <a:cubicBezTo>
                      <a:pt x="601410" y="331234"/>
                      <a:pt x="586247" y="351957"/>
                      <a:pt x="569640" y="374932"/>
                    </a:cubicBezTo>
                    <a:cubicBezTo>
                      <a:pt x="530379" y="428902"/>
                      <a:pt x="505739" y="491792"/>
                      <a:pt x="482002" y="553871"/>
                    </a:cubicBezTo>
                    <a:cubicBezTo>
                      <a:pt x="478572" y="562971"/>
                      <a:pt x="472886" y="562971"/>
                      <a:pt x="469456" y="553871"/>
                    </a:cubicBezTo>
                    <a:cubicBezTo>
                      <a:pt x="449780" y="502514"/>
                      <a:pt x="429382" y="450436"/>
                      <a:pt x="400681" y="403494"/>
                    </a:cubicBezTo>
                    <a:cubicBezTo>
                      <a:pt x="415122" y="375563"/>
                      <a:pt x="431187" y="348173"/>
                      <a:pt x="449780" y="322584"/>
                    </a:cubicBezTo>
                    <a:lnTo>
                      <a:pt x="450231" y="321863"/>
                    </a:lnTo>
                    <a:cubicBezTo>
                      <a:pt x="452217" y="319160"/>
                      <a:pt x="454112" y="316457"/>
                      <a:pt x="456098" y="313754"/>
                    </a:cubicBezTo>
                    <a:cubicBezTo>
                      <a:pt x="461965" y="316908"/>
                      <a:pt x="468553" y="318890"/>
                      <a:pt x="475593" y="318890"/>
                    </a:cubicBezTo>
                    <a:cubicBezTo>
                      <a:pt x="498518" y="318890"/>
                      <a:pt x="517743" y="299789"/>
                      <a:pt x="517743" y="276813"/>
                    </a:cubicBezTo>
                    <a:cubicBezTo>
                      <a:pt x="517743" y="261676"/>
                      <a:pt x="509259" y="248342"/>
                      <a:pt x="496894" y="240953"/>
                    </a:cubicBezTo>
                    <a:cubicBezTo>
                      <a:pt x="499692" y="232754"/>
                      <a:pt x="502129" y="224285"/>
                      <a:pt x="503663" y="215095"/>
                    </a:cubicBezTo>
                    <a:cubicBezTo>
                      <a:pt x="507544" y="193561"/>
                      <a:pt x="507634" y="171486"/>
                      <a:pt x="504475" y="149952"/>
                    </a:cubicBezTo>
                    <a:close/>
                    <a:moveTo>
                      <a:pt x="303765" y="119297"/>
                    </a:moveTo>
                    <a:cubicBezTo>
                      <a:pt x="272631" y="119297"/>
                      <a:pt x="246731" y="145247"/>
                      <a:pt x="246731" y="176242"/>
                    </a:cubicBezTo>
                    <a:cubicBezTo>
                      <a:pt x="246731" y="207328"/>
                      <a:pt x="272631" y="233188"/>
                      <a:pt x="303765" y="233188"/>
                    </a:cubicBezTo>
                    <a:cubicBezTo>
                      <a:pt x="334809" y="233188"/>
                      <a:pt x="360799" y="207328"/>
                      <a:pt x="360799" y="176242"/>
                    </a:cubicBezTo>
                    <a:cubicBezTo>
                      <a:pt x="360799" y="145247"/>
                      <a:pt x="334809" y="119297"/>
                      <a:pt x="303765" y="119297"/>
                    </a:cubicBezTo>
                    <a:close/>
                    <a:moveTo>
                      <a:pt x="303765" y="0"/>
                    </a:moveTo>
                    <a:cubicBezTo>
                      <a:pt x="372802" y="0"/>
                      <a:pt x="437236" y="40997"/>
                      <a:pt x="466746" y="103349"/>
                    </a:cubicBezTo>
                    <a:cubicBezTo>
                      <a:pt x="473244" y="117225"/>
                      <a:pt x="477846" y="131912"/>
                      <a:pt x="480644" y="146869"/>
                    </a:cubicBezTo>
                    <a:cubicBezTo>
                      <a:pt x="484524" y="168043"/>
                      <a:pt x="484795" y="189848"/>
                      <a:pt x="481005" y="211112"/>
                    </a:cubicBezTo>
                    <a:cubicBezTo>
                      <a:pt x="479561" y="219492"/>
                      <a:pt x="477305" y="227331"/>
                      <a:pt x="474688" y="234900"/>
                    </a:cubicBezTo>
                    <a:cubicBezTo>
                      <a:pt x="466566" y="257876"/>
                      <a:pt x="453751" y="277518"/>
                      <a:pt x="439312" y="297702"/>
                    </a:cubicBezTo>
                    <a:cubicBezTo>
                      <a:pt x="436605" y="301486"/>
                      <a:pt x="433897" y="305270"/>
                      <a:pt x="431100" y="309055"/>
                    </a:cubicBezTo>
                    <a:cubicBezTo>
                      <a:pt x="414405" y="332121"/>
                      <a:pt x="399695" y="356539"/>
                      <a:pt x="386339" y="381588"/>
                    </a:cubicBezTo>
                    <a:cubicBezTo>
                      <a:pt x="357280" y="435920"/>
                      <a:pt x="334448" y="493947"/>
                      <a:pt x="312519" y="551433"/>
                    </a:cubicBezTo>
                    <a:cubicBezTo>
                      <a:pt x="310082" y="557560"/>
                      <a:pt x="307014" y="560713"/>
                      <a:pt x="303946" y="560713"/>
                    </a:cubicBezTo>
                    <a:cubicBezTo>
                      <a:pt x="300877" y="560713"/>
                      <a:pt x="297809" y="557650"/>
                      <a:pt x="295463" y="551433"/>
                    </a:cubicBezTo>
                    <a:cubicBezTo>
                      <a:pt x="273533" y="494217"/>
                      <a:pt x="250972" y="436281"/>
                      <a:pt x="222004" y="382128"/>
                    </a:cubicBezTo>
                    <a:cubicBezTo>
                      <a:pt x="207565" y="355007"/>
                      <a:pt x="191592" y="328697"/>
                      <a:pt x="173001" y="304009"/>
                    </a:cubicBezTo>
                    <a:cubicBezTo>
                      <a:pt x="171557" y="302117"/>
                      <a:pt x="170294" y="300225"/>
                      <a:pt x="168850" y="298332"/>
                    </a:cubicBezTo>
                    <a:cubicBezTo>
                      <a:pt x="153779" y="277789"/>
                      <a:pt x="141145" y="257516"/>
                      <a:pt x="133113" y="234810"/>
                    </a:cubicBezTo>
                    <a:cubicBezTo>
                      <a:pt x="128782" y="222465"/>
                      <a:pt x="125623" y="209490"/>
                      <a:pt x="124450" y="195254"/>
                    </a:cubicBezTo>
                    <a:cubicBezTo>
                      <a:pt x="123006" y="179126"/>
                      <a:pt x="123908" y="162907"/>
                      <a:pt x="126796" y="147049"/>
                    </a:cubicBezTo>
                    <a:cubicBezTo>
                      <a:pt x="130135" y="129389"/>
                      <a:pt x="136001" y="112089"/>
                      <a:pt x="144394" y="96140"/>
                    </a:cubicBezTo>
                    <a:cubicBezTo>
                      <a:pt x="175348" y="37663"/>
                      <a:pt x="237526" y="0"/>
                      <a:pt x="303765" y="0"/>
                    </a:cubicBezTo>
                    <a:close/>
                  </a:path>
                </a:pathLst>
              </a:custGeom>
              <a:solidFill>
                <a:srgbClr val="FFFFFF"/>
              </a:solidFill>
              <a:ln w="12700" cap="flat">
                <a:noFill/>
                <a:miter lim="400000"/>
              </a:ln>
              <a:effectLst/>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55" name="í$ḻiḍè">
              <a:extLst>
                <a:ext uri="{FF2B5EF4-FFF2-40B4-BE49-F238E27FC236}">
                  <a16:creationId xmlns:a16="http://schemas.microsoft.com/office/drawing/2014/main" id="{27ACDD92-FB80-4213-B51A-6381D751191F}"/>
                </a:ext>
              </a:extLst>
            </p:cNvPr>
            <p:cNvGrpSpPr/>
            <p:nvPr/>
          </p:nvGrpSpPr>
          <p:grpSpPr>
            <a:xfrm>
              <a:off x="4184187" y="3207386"/>
              <a:ext cx="862331" cy="862314"/>
              <a:chOff x="-1" y="-1"/>
              <a:chExt cx="1540071" cy="1540042"/>
            </a:xfrm>
          </p:grpSpPr>
          <p:sp>
            <p:nvSpPr>
              <p:cNvPr id="63" name="íş1îde">
                <a:extLst>
                  <a:ext uri="{FF2B5EF4-FFF2-40B4-BE49-F238E27FC236}">
                    <a16:creationId xmlns:a16="http://schemas.microsoft.com/office/drawing/2014/main" id="{64BDD17A-D2E0-4B47-B97A-540B480482B7}"/>
                  </a:ext>
                </a:extLst>
              </p:cNvPr>
              <p:cNvSpPr/>
              <p:nvPr/>
            </p:nvSpPr>
            <p:spPr>
              <a:xfrm>
                <a:off x="-1" y="-1"/>
                <a:ext cx="1540071" cy="1540042"/>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50800" cap="flat">
                <a:solidFill>
                  <a:schemeClr val="bg1">
                    <a:lumMod val="95000"/>
                    <a:alpha val="70000"/>
                  </a:schemeClr>
                </a:solid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4" name="ïṣḻidè">
                <a:extLst>
                  <a:ext uri="{FF2B5EF4-FFF2-40B4-BE49-F238E27FC236}">
                    <a16:creationId xmlns:a16="http://schemas.microsoft.com/office/drawing/2014/main" id="{96EA6D9A-CBEC-4740-9173-C0E3D0296A6E}"/>
                  </a:ext>
                </a:extLst>
              </p:cNvPr>
              <p:cNvSpPr/>
              <p:nvPr/>
            </p:nvSpPr>
            <p:spPr>
              <a:xfrm>
                <a:off x="464630" y="466863"/>
                <a:ext cx="607277" cy="606356"/>
              </a:xfrm>
              <a:custGeom>
                <a:avLst/>
                <a:gdLst>
                  <a:gd name="connsiteX0" fmla="*/ 213249 w 604887"/>
                  <a:gd name="connsiteY0" fmla="*/ 460651 h 603970"/>
                  <a:gd name="connsiteX1" fmla="*/ 302438 w 604887"/>
                  <a:gd name="connsiteY1" fmla="*/ 465468 h 603970"/>
                  <a:gd name="connsiteX2" fmla="*/ 391497 w 604887"/>
                  <a:gd name="connsiteY2" fmla="*/ 460651 h 603970"/>
                  <a:gd name="connsiteX3" fmla="*/ 302438 w 604887"/>
                  <a:gd name="connsiteY3" fmla="*/ 603970 h 603970"/>
                  <a:gd name="connsiteX4" fmla="*/ 213249 w 604887"/>
                  <a:gd name="connsiteY4" fmla="*/ 460651 h 603970"/>
                  <a:gd name="connsiteX5" fmla="*/ 586752 w 604887"/>
                  <a:gd name="connsiteY5" fmla="*/ 404975 h 603970"/>
                  <a:gd name="connsiteX6" fmla="*/ 405540 w 604887"/>
                  <a:gd name="connsiteY6" fmla="*/ 585905 h 603970"/>
                  <a:gd name="connsiteX7" fmla="*/ 424443 w 604887"/>
                  <a:gd name="connsiteY7" fmla="*/ 546725 h 603970"/>
                  <a:gd name="connsiteX8" fmla="*/ 452212 w 604887"/>
                  <a:gd name="connsiteY8" fmla="*/ 451574 h 603970"/>
                  <a:gd name="connsiteX9" fmla="*/ 547511 w 604887"/>
                  <a:gd name="connsiteY9" fmla="*/ 423849 h 603970"/>
                  <a:gd name="connsiteX10" fmla="*/ 586752 w 604887"/>
                  <a:gd name="connsiteY10" fmla="*/ 404975 h 603970"/>
                  <a:gd name="connsiteX11" fmla="*/ 18135 w 604887"/>
                  <a:gd name="connsiteY11" fmla="*/ 404975 h 603970"/>
                  <a:gd name="connsiteX12" fmla="*/ 57376 w 604887"/>
                  <a:gd name="connsiteY12" fmla="*/ 423849 h 603970"/>
                  <a:gd name="connsiteX13" fmla="*/ 152675 w 604887"/>
                  <a:gd name="connsiteY13" fmla="*/ 451574 h 603970"/>
                  <a:gd name="connsiteX14" fmla="*/ 180313 w 604887"/>
                  <a:gd name="connsiteY14" fmla="*/ 546725 h 603970"/>
                  <a:gd name="connsiteX15" fmla="*/ 199347 w 604887"/>
                  <a:gd name="connsiteY15" fmla="*/ 585905 h 603970"/>
                  <a:gd name="connsiteX16" fmla="*/ 18135 w 604887"/>
                  <a:gd name="connsiteY16" fmla="*/ 404975 h 603970"/>
                  <a:gd name="connsiteX17" fmla="*/ 461357 w 604887"/>
                  <a:gd name="connsiteY17" fmla="*/ 212967 h 603970"/>
                  <a:gd name="connsiteX18" fmla="*/ 604887 w 604887"/>
                  <a:gd name="connsiteY18" fmla="*/ 302015 h 603970"/>
                  <a:gd name="connsiteX19" fmla="*/ 461357 w 604887"/>
                  <a:gd name="connsiteY19" fmla="*/ 390933 h 603970"/>
                  <a:gd name="connsiteX20" fmla="*/ 466180 w 604887"/>
                  <a:gd name="connsiteY20" fmla="*/ 302015 h 603970"/>
                  <a:gd name="connsiteX21" fmla="*/ 461357 w 604887"/>
                  <a:gd name="connsiteY21" fmla="*/ 212967 h 603970"/>
                  <a:gd name="connsiteX22" fmla="*/ 143389 w 604887"/>
                  <a:gd name="connsiteY22" fmla="*/ 212967 h 603970"/>
                  <a:gd name="connsiteX23" fmla="*/ 138696 w 604887"/>
                  <a:gd name="connsiteY23" fmla="*/ 302015 h 603970"/>
                  <a:gd name="connsiteX24" fmla="*/ 143389 w 604887"/>
                  <a:gd name="connsiteY24" fmla="*/ 390933 h 603970"/>
                  <a:gd name="connsiteX25" fmla="*/ 0 w 604887"/>
                  <a:gd name="connsiteY25" fmla="*/ 302015 h 603970"/>
                  <a:gd name="connsiteX26" fmla="*/ 143389 w 604887"/>
                  <a:gd name="connsiteY26" fmla="*/ 212967 h 603970"/>
                  <a:gd name="connsiteX27" fmla="*/ 302444 w 604887"/>
                  <a:gd name="connsiteY27" fmla="*/ 196031 h 603970"/>
                  <a:gd name="connsiteX28" fmla="*/ 402316 w 604887"/>
                  <a:gd name="connsiteY28" fmla="*/ 202279 h 603970"/>
                  <a:gd name="connsiteX29" fmla="*/ 408574 w 604887"/>
                  <a:gd name="connsiteY29" fmla="*/ 301985 h 603970"/>
                  <a:gd name="connsiteX30" fmla="*/ 402316 w 604887"/>
                  <a:gd name="connsiteY30" fmla="*/ 401691 h 603970"/>
                  <a:gd name="connsiteX31" fmla="*/ 302444 w 604887"/>
                  <a:gd name="connsiteY31" fmla="*/ 407939 h 603970"/>
                  <a:gd name="connsiteX32" fmla="*/ 202571 w 604887"/>
                  <a:gd name="connsiteY32" fmla="*/ 401691 h 603970"/>
                  <a:gd name="connsiteX33" fmla="*/ 196313 w 604887"/>
                  <a:gd name="connsiteY33" fmla="*/ 301985 h 603970"/>
                  <a:gd name="connsiteX34" fmla="*/ 202571 w 604887"/>
                  <a:gd name="connsiteY34" fmla="*/ 202279 h 603970"/>
                  <a:gd name="connsiteX35" fmla="*/ 302444 w 604887"/>
                  <a:gd name="connsiteY35" fmla="*/ 196031 h 603970"/>
                  <a:gd name="connsiteX36" fmla="*/ 405540 w 604887"/>
                  <a:gd name="connsiteY36" fmla="*/ 18065 h 603970"/>
                  <a:gd name="connsiteX37" fmla="*/ 586752 w 604887"/>
                  <a:gd name="connsiteY37" fmla="*/ 199065 h 603970"/>
                  <a:gd name="connsiteX38" fmla="*/ 547511 w 604887"/>
                  <a:gd name="connsiteY38" fmla="*/ 180053 h 603970"/>
                  <a:gd name="connsiteX39" fmla="*/ 452212 w 604887"/>
                  <a:gd name="connsiteY39" fmla="*/ 152447 h 603970"/>
                  <a:gd name="connsiteX40" fmla="*/ 424443 w 604887"/>
                  <a:gd name="connsiteY40" fmla="*/ 57260 h 603970"/>
                  <a:gd name="connsiteX41" fmla="*/ 405540 w 604887"/>
                  <a:gd name="connsiteY41" fmla="*/ 18065 h 603970"/>
                  <a:gd name="connsiteX42" fmla="*/ 199347 w 604887"/>
                  <a:gd name="connsiteY42" fmla="*/ 18065 h 603970"/>
                  <a:gd name="connsiteX43" fmla="*/ 180313 w 604887"/>
                  <a:gd name="connsiteY43" fmla="*/ 57260 h 603970"/>
                  <a:gd name="connsiteX44" fmla="*/ 152675 w 604887"/>
                  <a:gd name="connsiteY44" fmla="*/ 152447 h 603970"/>
                  <a:gd name="connsiteX45" fmla="*/ 57376 w 604887"/>
                  <a:gd name="connsiteY45" fmla="*/ 180053 h 603970"/>
                  <a:gd name="connsiteX46" fmla="*/ 18135 w 604887"/>
                  <a:gd name="connsiteY46" fmla="*/ 199065 h 603970"/>
                  <a:gd name="connsiteX47" fmla="*/ 199347 w 604887"/>
                  <a:gd name="connsiteY47" fmla="*/ 18065 h 603970"/>
                  <a:gd name="connsiteX48" fmla="*/ 302438 w 604887"/>
                  <a:gd name="connsiteY48" fmla="*/ 0 h 603970"/>
                  <a:gd name="connsiteX49" fmla="*/ 391497 w 604887"/>
                  <a:gd name="connsiteY49" fmla="*/ 143177 h 603970"/>
                  <a:gd name="connsiteX50" fmla="*/ 302438 w 604887"/>
                  <a:gd name="connsiteY50" fmla="*/ 138491 h 603970"/>
                  <a:gd name="connsiteX51" fmla="*/ 213249 w 604887"/>
                  <a:gd name="connsiteY51" fmla="*/ 143177 h 603970"/>
                  <a:gd name="connsiteX52" fmla="*/ 302438 w 604887"/>
                  <a:gd name="connsiteY52" fmla="*/ 0 h 60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4887" h="603970">
                    <a:moveTo>
                      <a:pt x="213249" y="460651"/>
                    </a:moveTo>
                    <a:cubicBezTo>
                      <a:pt x="242066" y="463775"/>
                      <a:pt x="271926" y="465468"/>
                      <a:pt x="302438" y="465468"/>
                    </a:cubicBezTo>
                    <a:cubicBezTo>
                      <a:pt x="332950" y="465468"/>
                      <a:pt x="362810" y="463775"/>
                      <a:pt x="391497" y="460651"/>
                    </a:cubicBezTo>
                    <a:cubicBezTo>
                      <a:pt x="370112" y="551771"/>
                      <a:pt x="332298" y="603970"/>
                      <a:pt x="302438" y="603970"/>
                    </a:cubicBezTo>
                    <a:cubicBezTo>
                      <a:pt x="272578" y="603970"/>
                      <a:pt x="234764" y="551771"/>
                      <a:pt x="213249" y="460651"/>
                    </a:cubicBezTo>
                    <a:close/>
                    <a:moveTo>
                      <a:pt x="586752" y="404975"/>
                    </a:moveTo>
                    <a:cubicBezTo>
                      <a:pt x="556115" y="488802"/>
                      <a:pt x="489497" y="555316"/>
                      <a:pt x="405540" y="585905"/>
                    </a:cubicBezTo>
                    <a:cubicBezTo>
                      <a:pt x="412319" y="574060"/>
                      <a:pt x="418707" y="561044"/>
                      <a:pt x="424443" y="546725"/>
                    </a:cubicBezTo>
                    <a:cubicBezTo>
                      <a:pt x="436046" y="518480"/>
                      <a:pt x="445302" y="486329"/>
                      <a:pt x="452212" y="451574"/>
                    </a:cubicBezTo>
                    <a:cubicBezTo>
                      <a:pt x="487020" y="444676"/>
                      <a:pt x="519221" y="435434"/>
                      <a:pt x="547511" y="423849"/>
                    </a:cubicBezTo>
                    <a:cubicBezTo>
                      <a:pt x="561852" y="418122"/>
                      <a:pt x="574888" y="411744"/>
                      <a:pt x="586752" y="404975"/>
                    </a:cubicBezTo>
                    <a:close/>
                    <a:moveTo>
                      <a:pt x="18135" y="404975"/>
                    </a:moveTo>
                    <a:cubicBezTo>
                      <a:pt x="29999" y="411744"/>
                      <a:pt x="43035" y="418122"/>
                      <a:pt x="57376" y="423849"/>
                    </a:cubicBezTo>
                    <a:cubicBezTo>
                      <a:pt x="85666" y="435434"/>
                      <a:pt x="117867" y="444676"/>
                      <a:pt x="152675" y="451574"/>
                    </a:cubicBezTo>
                    <a:cubicBezTo>
                      <a:pt x="159585" y="486329"/>
                      <a:pt x="168841" y="518480"/>
                      <a:pt x="180313" y="546725"/>
                    </a:cubicBezTo>
                    <a:cubicBezTo>
                      <a:pt x="186180" y="561044"/>
                      <a:pt x="192568" y="574060"/>
                      <a:pt x="199347" y="585905"/>
                    </a:cubicBezTo>
                    <a:cubicBezTo>
                      <a:pt x="115390" y="555316"/>
                      <a:pt x="48641" y="488802"/>
                      <a:pt x="18135" y="404975"/>
                    </a:cubicBezTo>
                    <a:close/>
                    <a:moveTo>
                      <a:pt x="461357" y="212967"/>
                    </a:moveTo>
                    <a:cubicBezTo>
                      <a:pt x="552611" y="234448"/>
                      <a:pt x="604757" y="272202"/>
                      <a:pt x="604887" y="302015"/>
                    </a:cubicBezTo>
                    <a:cubicBezTo>
                      <a:pt x="604757" y="331828"/>
                      <a:pt x="552611" y="369583"/>
                      <a:pt x="461357" y="390933"/>
                    </a:cubicBezTo>
                    <a:cubicBezTo>
                      <a:pt x="464486" y="362292"/>
                      <a:pt x="466180" y="332479"/>
                      <a:pt x="466180" y="302015"/>
                    </a:cubicBezTo>
                    <a:cubicBezTo>
                      <a:pt x="466180" y="271552"/>
                      <a:pt x="464486" y="241739"/>
                      <a:pt x="461357" y="212967"/>
                    </a:cubicBezTo>
                    <a:close/>
                    <a:moveTo>
                      <a:pt x="143389" y="212967"/>
                    </a:moveTo>
                    <a:cubicBezTo>
                      <a:pt x="140261" y="241739"/>
                      <a:pt x="138696" y="271552"/>
                      <a:pt x="138696" y="302015"/>
                    </a:cubicBezTo>
                    <a:cubicBezTo>
                      <a:pt x="138696" y="332479"/>
                      <a:pt x="140261" y="362292"/>
                      <a:pt x="143389" y="390933"/>
                    </a:cubicBezTo>
                    <a:cubicBezTo>
                      <a:pt x="52141" y="369583"/>
                      <a:pt x="0" y="331828"/>
                      <a:pt x="0" y="302015"/>
                    </a:cubicBezTo>
                    <a:cubicBezTo>
                      <a:pt x="0" y="272202"/>
                      <a:pt x="52141" y="234448"/>
                      <a:pt x="143389" y="212967"/>
                    </a:cubicBezTo>
                    <a:close/>
                    <a:moveTo>
                      <a:pt x="302444" y="196031"/>
                    </a:moveTo>
                    <a:cubicBezTo>
                      <a:pt x="338559" y="196031"/>
                      <a:pt x="371937" y="198244"/>
                      <a:pt x="402316" y="202279"/>
                    </a:cubicBezTo>
                    <a:cubicBezTo>
                      <a:pt x="406227" y="232608"/>
                      <a:pt x="408574" y="265930"/>
                      <a:pt x="408574" y="301985"/>
                    </a:cubicBezTo>
                    <a:cubicBezTo>
                      <a:pt x="408574" y="337911"/>
                      <a:pt x="406227" y="371233"/>
                      <a:pt x="402316" y="401691"/>
                    </a:cubicBezTo>
                    <a:cubicBezTo>
                      <a:pt x="371937" y="405596"/>
                      <a:pt x="338559" y="407939"/>
                      <a:pt x="302444" y="407939"/>
                    </a:cubicBezTo>
                    <a:cubicBezTo>
                      <a:pt x="266328" y="407939"/>
                      <a:pt x="232950" y="405596"/>
                      <a:pt x="202571" y="401691"/>
                    </a:cubicBezTo>
                    <a:cubicBezTo>
                      <a:pt x="198529" y="371233"/>
                      <a:pt x="196313" y="337911"/>
                      <a:pt x="196313" y="301985"/>
                    </a:cubicBezTo>
                    <a:cubicBezTo>
                      <a:pt x="196313" y="265930"/>
                      <a:pt x="198529" y="232608"/>
                      <a:pt x="202571" y="202279"/>
                    </a:cubicBezTo>
                    <a:cubicBezTo>
                      <a:pt x="232950" y="198244"/>
                      <a:pt x="266328" y="196031"/>
                      <a:pt x="302444" y="196031"/>
                    </a:cubicBezTo>
                    <a:close/>
                    <a:moveTo>
                      <a:pt x="405540" y="18065"/>
                    </a:moveTo>
                    <a:cubicBezTo>
                      <a:pt x="489497" y="48535"/>
                      <a:pt x="556115" y="115206"/>
                      <a:pt x="586752" y="199065"/>
                    </a:cubicBezTo>
                    <a:cubicBezTo>
                      <a:pt x="574888" y="192294"/>
                      <a:pt x="561852" y="185913"/>
                      <a:pt x="547511" y="180053"/>
                    </a:cubicBezTo>
                    <a:cubicBezTo>
                      <a:pt x="519221" y="168594"/>
                      <a:pt x="487020" y="159349"/>
                      <a:pt x="452212" y="152447"/>
                    </a:cubicBezTo>
                    <a:cubicBezTo>
                      <a:pt x="445302" y="117680"/>
                      <a:pt x="436046" y="85517"/>
                      <a:pt x="424443" y="57260"/>
                    </a:cubicBezTo>
                    <a:cubicBezTo>
                      <a:pt x="418707" y="42936"/>
                      <a:pt x="412319" y="29914"/>
                      <a:pt x="405540" y="18065"/>
                    </a:cubicBezTo>
                    <a:close/>
                    <a:moveTo>
                      <a:pt x="199347" y="18065"/>
                    </a:moveTo>
                    <a:cubicBezTo>
                      <a:pt x="192568" y="29914"/>
                      <a:pt x="186180" y="42936"/>
                      <a:pt x="180313" y="57260"/>
                    </a:cubicBezTo>
                    <a:cubicBezTo>
                      <a:pt x="168841" y="85517"/>
                      <a:pt x="159585" y="117680"/>
                      <a:pt x="152675" y="152447"/>
                    </a:cubicBezTo>
                    <a:cubicBezTo>
                      <a:pt x="117867" y="159349"/>
                      <a:pt x="85666" y="168594"/>
                      <a:pt x="57376" y="180053"/>
                    </a:cubicBezTo>
                    <a:cubicBezTo>
                      <a:pt x="43035" y="185913"/>
                      <a:pt x="29999" y="192294"/>
                      <a:pt x="18135" y="199065"/>
                    </a:cubicBezTo>
                    <a:cubicBezTo>
                      <a:pt x="48641" y="115206"/>
                      <a:pt x="115390" y="48535"/>
                      <a:pt x="199347" y="18065"/>
                    </a:cubicBezTo>
                    <a:close/>
                    <a:moveTo>
                      <a:pt x="302438" y="0"/>
                    </a:moveTo>
                    <a:cubicBezTo>
                      <a:pt x="332298" y="0"/>
                      <a:pt x="370112" y="52064"/>
                      <a:pt x="391497" y="143177"/>
                    </a:cubicBezTo>
                    <a:cubicBezTo>
                      <a:pt x="362810" y="140053"/>
                      <a:pt x="332950" y="138491"/>
                      <a:pt x="302438" y="138491"/>
                    </a:cubicBezTo>
                    <a:cubicBezTo>
                      <a:pt x="271926" y="138491"/>
                      <a:pt x="242066" y="140053"/>
                      <a:pt x="213249" y="143177"/>
                    </a:cubicBezTo>
                    <a:cubicBezTo>
                      <a:pt x="234764" y="52064"/>
                      <a:pt x="272578" y="0"/>
                      <a:pt x="302438" y="0"/>
                    </a:cubicBezTo>
                    <a:close/>
                  </a:path>
                </a:pathLst>
              </a:custGeom>
              <a:solidFill>
                <a:srgbClr val="FFFFFF"/>
              </a:solidFill>
              <a:ln w="12700" cap="flat">
                <a:noFill/>
                <a:miter lim="400000"/>
              </a:ln>
              <a:effectLst/>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56" name="íşḷiďê">
              <a:extLst>
                <a:ext uri="{FF2B5EF4-FFF2-40B4-BE49-F238E27FC236}">
                  <a16:creationId xmlns:a16="http://schemas.microsoft.com/office/drawing/2014/main" id="{0EC7365B-D29F-44DF-8AFE-B49A769E318A}"/>
                </a:ext>
              </a:extLst>
            </p:cNvPr>
            <p:cNvSpPr/>
            <p:nvPr/>
          </p:nvSpPr>
          <p:spPr>
            <a:xfrm>
              <a:off x="4858473" y="2258343"/>
              <a:ext cx="2461153" cy="2793052"/>
            </a:xfrm>
            <a:custGeom>
              <a:avLst/>
              <a:gdLst/>
              <a:ahLst/>
              <a:cxnLst>
                <a:cxn ang="0">
                  <a:pos x="wd2" y="hd2"/>
                </a:cxn>
                <a:cxn ang="5400000">
                  <a:pos x="wd2" y="hd2"/>
                </a:cxn>
                <a:cxn ang="10800000">
                  <a:pos x="wd2" y="hd2"/>
                </a:cxn>
                <a:cxn ang="16200000">
                  <a:pos x="wd2" y="hd2"/>
                </a:cxn>
              </a:cxnLst>
              <a:rect l="0" t="0" r="r" b="b"/>
              <a:pathLst>
                <a:path w="21529" h="21570" extrusionOk="0">
                  <a:moveTo>
                    <a:pt x="10576" y="7"/>
                  </a:moveTo>
                  <a:cubicBezTo>
                    <a:pt x="10316" y="32"/>
                    <a:pt x="10047" y="121"/>
                    <a:pt x="9827" y="299"/>
                  </a:cubicBezTo>
                  <a:cubicBezTo>
                    <a:pt x="9719" y="387"/>
                    <a:pt x="9627" y="497"/>
                    <a:pt x="9563" y="615"/>
                  </a:cubicBezTo>
                  <a:cubicBezTo>
                    <a:pt x="9531" y="673"/>
                    <a:pt x="9506" y="734"/>
                    <a:pt x="9487" y="795"/>
                  </a:cubicBezTo>
                  <a:cubicBezTo>
                    <a:pt x="9482" y="810"/>
                    <a:pt x="9477" y="824"/>
                    <a:pt x="9474" y="839"/>
                  </a:cubicBezTo>
                  <a:cubicBezTo>
                    <a:pt x="9471" y="852"/>
                    <a:pt x="9467" y="866"/>
                    <a:pt x="9464" y="879"/>
                  </a:cubicBezTo>
                  <a:cubicBezTo>
                    <a:pt x="9460" y="897"/>
                    <a:pt x="9454" y="914"/>
                    <a:pt x="9450" y="932"/>
                  </a:cubicBezTo>
                  <a:cubicBezTo>
                    <a:pt x="9419" y="1060"/>
                    <a:pt x="9384" y="1192"/>
                    <a:pt x="9341" y="1320"/>
                  </a:cubicBezTo>
                  <a:cubicBezTo>
                    <a:pt x="9257" y="1577"/>
                    <a:pt x="9149" y="1828"/>
                    <a:pt x="9023" y="2072"/>
                  </a:cubicBezTo>
                  <a:cubicBezTo>
                    <a:pt x="8517" y="3046"/>
                    <a:pt x="7673" y="3879"/>
                    <a:pt x="6628" y="4419"/>
                  </a:cubicBezTo>
                  <a:cubicBezTo>
                    <a:pt x="5580" y="4964"/>
                    <a:pt x="4369" y="5264"/>
                    <a:pt x="3199" y="5205"/>
                  </a:cubicBezTo>
                  <a:cubicBezTo>
                    <a:pt x="2907" y="5191"/>
                    <a:pt x="2619" y="5154"/>
                    <a:pt x="2338" y="5094"/>
                  </a:cubicBezTo>
                  <a:cubicBezTo>
                    <a:pt x="2197" y="5064"/>
                    <a:pt x="2058" y="5029"/>
                    <a:pt x="1922" y="4987"/>
                  </a:cubicBezTo>
                  <a:cubicBezTo>
                    <a:pt x="1887" y="4977"/>
                    <a:pt x="1853" y="4966"/>
                    <a:pt x="1819" y="4955"/>
                  </a:cubicBezTo>
                  <a:cubicBezTo>
                    <a:pt x="1781" y="4942"/>
                    <a:pt x="1743" y="4930"/>
                    <a:pt x="1706" y="4917"/>
                  </a:cubicBezTo>
                  <a:cubicBezTo>
                    <a:pt x="1594" y="4880"/>
                    <a:pt x="1469" y="4853"/>
                    <a:pt x="1338" y="4843"/>
                  </a:cubicBezTo>
                  <a:cubicBezTo>
                    <a:pt x="1076" y="4822"/>
                    <a:pt x="782" y="4880"/>
                    <a:pt x="543" y="5025"/>
                  </a:cubicBezTo>
                  <a:cubicBezTo>
                    <a:pt x="304" y="5168"/>
                    <a:pt x="123" y="5390"/>
                    <a:pt x="46" y="5640"/>
                  </a:cubicBezTo>
                  <a:cubicBezTo>
                    <a:pt x="-34" y="5889"/>
                    <a:pt x="-4" y="6160"/>
                    <a:pt x="100" y="6381"/>
                  </a:cubicBezTo>
                  <a:cubicBezTo>
                    <a:pt x="204" y="6604"/>
                    <a:pt x="369" y="6779"/>
                    <a:pt x="541" y="6911"/>
                  </a:cubicBezTo>
                  <a:cubicBezTo>
                    <a:pt x="542" y="6911"/>
                    <a:pt x="543" y="6910"/>
                    <a:pt x="543" y="6910"/>
                  </a:cubicBezTo>
                  <a:cubicBezTo>
                    <a:pt x="1465" y="7610"/>
                    <a:pt x="2084" y="8536"/>
                    <a:pt x="2343" y="9549"/>
                  </a:cubicBezTo>
                  <a:cubicBezTo>
                    <a:pt x="2607" y="10562"/>
                    <a:pt x="2501" y="11652"/>
                    <a:pt x="2067" y="12652"/>
                  </a:cubicBezTo>
                  <a:cubicBezTo>
                    <a:pt x="1852" y="13152"/>
                    <a:pt x="1549" y="13623"/>
                    <a:pt x="1175" y="14045"/>
                  </a:cubicBezTo>
                  <a:cubicBezTo>
                    <a:pt x="988" y="14257"/>
                    <a:pt x="785" y="14456"/>
                    <a:pt x="565" y="14641"/>
                  </a:cubicBezTo>
                  <a:cubicBezTo>
                    <a:pt x="537" y="14664"/>
                    <a:pt x="509" y="14687"/>
                    <a:pt x="481" y="14710"/>
                  </a:cubicBezTo>
                  <a:cubicBezTo>
                    <a:pt x="449" y="14735"/>
                    <a:pt x="416" y="14761"/>
                    <a:pt x="384" y="14787"/>
                  </a:cubicBezTo>
                  <a:cubicBezTo>
                    <a:pt x="262" y="14888"/>
                    <a:pt x="169" y="15013"/>
                    <a:pt x="114" y="15147"/>
                  </a:cubicBezTo>
                  <a:cubicBezTo>
                    <a:pt x="5" y="15418"/>
                    <a:pt x="39" y="15673"/>
                    <a:pt x="116" y="15883"/>
                  </a:cubicBezTo>
                  <a:cubicBezTo>
                    <a:pt x="196" y="16096"/>
                    <a:pt x="324" y="16282"/>
                    <a:pt x="510" y="16443"/>
                  </a:cubicBezTo>
                  <a:cubicBezTo>
                    <a:pt x="604" y="16522"/>
                    <a:pt x="715" y="16595"/>
                    <a:pt x="847" y="16652"/>
                  </a:cubicBezTo>
                  <a:cubicBezTo>
                    <a:pt x="978" y="16709"/>
                    <a:pt x="1133" y="16748"/>
                    <a:pt x="1298" y="16754"/>
                  </a:cubicBezTo>
                  <a:cubicBezTo>
                    <a:pt x="1380" y="16756"/>
                    <a:pt x="1462" y="16750"/>
                    <a:pt x="1543" y="16736"/>
                  </a:cubicBezTo>
                  <a:cubicBezTo>
                    <a:pt x="1583" y="16729"/>
                    <a:pt x="1623" y="16721"/>
                    <a:pt x="1661" y="16711"/>
                  </a:cubicBezTo>
                  <a:cubicBezTo>
                    <a:pt x="1683" y="16704"/>
                    <a:pt x="1705" y="16698"/>
                    <a:pt x="1727" y="16692"/>
                  </a:cubicBezTo>
                  <a:cubicBezTo>
                    <a:pt x="1763" y="16681"/>
                    <a:pt x="1798" y="16671"/>
                    <a:pt x="1834" y="16661"/>
                  </a:cubicBezTo>
                  <a:cubicBezTo>
                    <a:pt x="1870" y="16651"/>
                    <a:pt x="1907" y="16641"/>
                    <a:pt x="1943" y="16632"/>
                  </a:cubicBezTo>
                  <a:cubicBezTo>
                    <a:pt x="2089" y="16594"/>
                    <a:pt x="2236" y="16562"/>
                    <a:pt x="2384" y="16534"/>
                  </a:cubicBezTo>
                  <a:cubicBezTo>
                    <a:pt x="2978" y="16424"/>
                    <a:pt x="3591" y="16393"/>
                    <a:pt x="4194" y="16443"/>
                  </a:cubicBezTo>
                  <a:cubicBezTo>
                    <a:pt x="5402" y="16540"/>
                    <a:pt x="6568" y="16973"/>
                    <a:pt x="7493" y="17667"/>
                  </a:cubicBezTo>
                  <a:cubicBezTo>
                    <a:pt x="8420" y="18356"/>
                    <a:pt x="9101" y="19300"/>
                    <a:pt x="9407" y="20333"/>
                  </a:cubicBezTo>
                  <a:cubicBezTo>
                    <a:pt x="9427" y="20398"/>
                    <a:pt x="9443" y="20464"/>
                    <a:pt x="9460" y="20529"/>
                  </a:cubicBezTo>
                  <a:cubicBezTo>
                    <a:pt x="9468" y="20562"/>
                    <a:pt x="9475" y="20594"/>
                    <a:pt x="9483" y="20627"/>
                  </a:cubicBezTo>
                  <a:cubicBezTo>
                    <a:pt x="9488" y="20647"/>
                    <a:pt x="9492" y="20666"/>
                    <a:pt x="9497" y="20685"/>
                  </a:cubicBezTo>
                  <a:cubicBezTo>
                    <a:pt x="9499" y="20694"/>
                    <a:pt x="9502" y="20704"/>
                    <a:pt x="9505" y="20713"/>
                  </a:cubicBezTo>
                  <a:cubicBezTo>
                    <a:pt x="9509" y="20728"/>
                    <a:pt x="9514" y="20744"/>
                    <a:pt x="9518" y="20759"/>
                  </a:cubicBezTo>
                  <a:cubicBezTo>
                    <a:pt x="9554" y="20877"/>
                    <a:pt x="9607" y="20989"/>
                    <a:pt x="9689" y="21099"/>
                  </a:cubicBezTo>
                  <a:cubicBezTo>
                    <a:pt x="9770" y="21207"/>
                    <a:pt x="9878" y="21306"/>
                    <a:pt x="10002" y="21380"/>
                  </a:cubicBezTo>
                  <a:cubicBezTo>
                    <a:pt x="10253" y="21532"/>
                    <a:pt x="10546" y="21583"/>
                    <a:pt x="10809" y="21567"/>
                  </a:cubicBezTo>
                  <a:cubicBezTo>
                    <a:pt x="11074" y="21551"/>
                    <a:pt x="11324" y="21472"/>
                    <a:pt x="11546" y="21331"/>
                  </a:cubicBezTo>
                  <a:cubicBezTo>
                    <a:pt x="11766" y="21191"/>
                    <a:pt x="11953" y="20968"/>
                    <a:pt x="12022" y="20711"/>
                  </a:cubicBezTo>
                  <a:cubicBezTo>
                    <a:pt x="12040" y="20639"/>
                    <a:pt x="12058" y="20568"/>
                    <a:pt x="12076" y="20496"/>
                  </a:cubicBezTo>
                  <a:cubicBezTo>
                    <a:pt x="12094" y="20431"/>
                    <a:pt x="12114" y="20368"/>
                    <a:pt x="12135" y="20303"/>
                  </a:cubicBezTo>
                  <a:cubicBezTo>
                    <a:pt x="12217" y="20044"/>
                    <a:pt x="12320" y="19791"/>
                    <a:pt x="12444" y="19546"/>
                  </a:cubicBezTo>
                  <a:cubicBezTo>
                    <a:pt x="12935" y="18564"/>
                    <a:pt x="13762" y="17718"/>
                    <a:pt x="14798" y="17165"/>
                  </a:cubicBezTo>
                  <a:cubicBezTo>
                    <a:pt x="15832" y="16608"/>
                    <a:pt x="17063" y="16343"/>
                    <a:pt x="18273" y="16412"/>
                  </a:cubicBezTo>
                  <a:cubicBezTo>
                    <a:pt x="18576" y="16429"/>
                    <a:pt x="18877" y="16465"/>
                    <a:pt x="19173" y="16522"/>
                  </a:cubicBezTo>
                  <a:cubicBezTo>
                    <a:pt x="19322" y="16550"/>
                    <a:pt x="19469" y="16583"/>
                    <a:pt x="19615" y="16621"/>
                  </a:cubicBezTo>
                  <a:cubicBezTo>
                    <a:pt x="19687" y="16640"/>
                    <a:pt x="19760" y="16660"/>
                    <a:pt x="19832" y="16681"/>
                  </a:cubicBezTo>
                  <a:cubicBezTo>
                    <a:pt x="19846" y="16685"/>
                    <a:pt x="19859" y="16689"/>
                    <a:pt x="19873" y="16693"/>
                  </a:cubicBezTo>
                  <a:cubicBezTo>
                    <a:pt x="19893" y="16698"/>
                    <a:pt x="19913" y="16704"/>
                    <a:pt x="19933" y="16709"/>
                  </a:cubicBezTo>
                  <a:cubicBezTo>
                    <a:pt x="19975" y="16717"/>
                    <a:pt x="20008" y="16723"/>
                    <a:pt x="20046" y="16728"/>
                  </a:cubicBezTo>
                  <a:cubicBezTo>
                    <a:pt x="20121" y="16737"/>
                    <a:pt x="20198" y="16740"/>
                    <a:pt x="20274" y="16736"/>
                  </a:cubicBezTo>
                  <a:cubicBezTo>
                    <a:pt x="20578" y="16722"/>
                    <a:pt x="20847" y="16602"/>
                    <a:pt x="21043" y="16446"/>
                  </a:cubicBezTo>
                  <a:cubicBezTo>
                    <a:pt x="21241" y="16289"/>
                    <a:pt x="21385" y="16092"/>
                    <a:pt x="21461" y="15863"/>
                  </a:cubicBezTo>
                  <a:cubicBezTo>
                    <a:pt x="21538" y="15636"/>
                    <a:pt x="21536" y="15362"/>
                    <a:pt x="21413" y="15118"/>
                  </a:cubicBezTo>
                  <a:cubicBezTo>
                    <a:pt x="21353" y="14997"/>
                    <a:pt x="21267" y="14888"/>
                    <a:pt x="21170" y="14801"/>
                  </a:cubicBezTo>
                  <a:cubicBezTo>
                    <a:pt x="21157" y="14789"/>
                    <a:pt x="21145" y="14778"/>
                    <a:pt x="21133" y="14768"/>
                  </a:cubicBezTo>
                  <a:cubicBezTo>
                    <a:pt x="21122" y="14759"/>
                    <a:pt x="21110" y="14751"/>
                    <a:pt x="21100" y="14742"/>
                  </a:cubicBezTo>
                  <a:cubicBezTo>
                    <a:pt x="21085" y="14730"/>
                    <a:pt x="21070" y="14716"/>
                    <a:pt x="21055" y="14704"/>
                  </a:cubicBezTo>
                  <a:cubicBezTo>
                    <a:pt x="21028" y="14682"/>
                    <a:pt x="20999" y="14660"/>
                    <a:pt x="20971" y="14637"/>
                  </a:cubicBezTo>
                  <a:cubicBezTo>
                    <a:pt x="20086" y="13898"/>
                    <a:pt x="19447" y="12932"/>
                    <a:pt x="19183" y="11888"/>
                  </a:cubicBezTo>
                  <a:cubicBezTo>
                    <a:pt x="18915" y="10846"/>
                    <a:pt x="19029" y="9731"/>
                    <a:pt x="19498" y="8744"/>
                  </a:cubicBezTo>
                  <a:cubicBezTo>
                    <a:pt x="19731" y="8250"/>
                    <a:pt x="20049" y="7787"/>
                    <a:pt x="20437" y="7375"/>
                  </a:cubicBezTo>
                  <a:cubicBezTo>
                    <a:pt x="20631" y="7168"/>
                    <a:pt x="20842" y="6975"/>
                    <a:pt x="21069" y="6796"/>
                  </a:cubicBezTo>
                  <a:cubicBezTo>
                    <a:pt x="21086" y="6782"/>
                    <a:pt x="21104" y="6768"/>
                    <a:pt x="21121" y="6753"/>
                  </a:cubicBezTo>
                  <a:cubicBezTo>
                    <a:pt x="21140" y="6737"/>
                    <a:pt x="21177" y="6705"/>
                    <a:pt x="21195" y="6686"/>
                  </a:cubicBezTo>
                  <a:cubicBezTo>
                    <a:pt x="21240" y="6643"/>
                    <a:pt x="21283" y="6596"/>
                    <a:pt x="21321" y="6544"/>
                  </a:cubicBezTo>
                  <a:cubicBezTo>
                    <a:pt x="21399" y="6442"/>
                    <a:pt x="21460" y="6324"/>
                    <a:pt x="21494" y="6197"/>
                  </a:cubicBezTo>
                  <a:cubicBezTo>
                    <a:pt x="21566" y="5944"/>
                    <a:pt x="21522" y="5678"/>
                    <a:pt x="21405" y="5461"/>
                  </a:cubicBezTo>
                  <a:cubicBezTo>
                    <a:pt x="21288" y="5243"/>
                    <a:pt x="21103" y="5063"/>
                    <a:pt x="20865" y="4939"/>
                  </a:cubicBezTo>
                  <a:cubicBezTo>
                    <a:pt x="20628" y="4815"/>
                    <a:pt x="20329" y="4759"/>
                    <a:pt x="20048" y="4795"/>
                  </a:cubicBezTo>
                  <a:cubicBezTo>
                    <a:pt x="19978" y="4804"/>
                    <a:pt x="19909" y="4817"/>
                    <a:pt x="19844" y="4835"/>
                  </a:cubicBezTo>
                  <a:cubicBezTo>
                    <a:pt x="19803" y="4846"/>
                    <a:pt x="19762" y="4858"/>
                    <a:pt x="19722" y="4869"/>
                  </a:cubicBezTo>
                  <a:cubicBezTo>
                    <a:pt x="19653" y="4888"/>
                    <a:pt x="19578" y="4908"/>
                    <a:pt x="19506" y="4926"/>
                  </a:cubicBezTo>
                  <a:cubicBezTo>
                    <a:pt x="19359" y="4961"/>
                    <a:pt x="19210" y="4992"/>
                    <a:pt x="19061" y="5018"/>
                  </a:cubicBezTo>
                  <a:cubicBezTo>
                    <a:pt x="18464" y="5122"/>
                    <a:pt x="17850" y="5149"/>
                    <a:pt x="17247" y="5096"/>
                  </a:cubicBezTo>
                  <a:cubicBezTo>
                    <a:pt x="16038" y="4993"/>
                    <a:pt x="14879" y="4552"/>
                    <a:pt x="13962" y="3850"/>
                  </a:cubicBezTo>
                  <a:cubicBezTo>
                    <a:pt x="13042" y="3152"/>
                    <a:pt x="12373" y="2202"/>
                    <a:pt x="12076" y="1166"/>
                  </a:cubicBezTo>
                  <a:cubicBezTo>
                    <a:pt x="12058" y="1101"/>
                    <a:pt x="12040" y="1035"/>
                    <a:pt x="12024" y="970"/>
                  </a:cubicBezTo>
                  <a:cubicBezTo>
                    <a:pt x="12015" y="933"/>
                    <a:pt x="12007" y="897"/>
                    <a:pt x="11999" y="860"/>
                  </a:cubicBezTo>
                  <a:cubicBezTo>
                    <a:pt x="11996" y="851"/>
                    <a:pt x="11993" y="842"/>
                    <a:pt x="11991" y="833"/>
                  </a:cubicBezTo>
                  <a:cubicBezTo>
                    <a:pt x="11985" y="814"/>
                    <a:pt x="11981" y="795"/>
                    <a:pt x="11975" y="776"/>
                  </a:cubicBezTo>
                  <a:cubicBezTo>
                    <a:pt x="11964" y="744"/>
                    <a:pt x="11952" y="714"/>
                    <a:pt x="11938" y="683"/>
                  </a:cubicBezTo>
                  <a:cubicBezTo>
                    <a:pt x="11830" y="436"/>
                    <a:pt x="11599" y="233"/>
                    <a:pt x="11351" y="127"/>
                  </a:cubicBezTo>
                  <a:cubicBezTo>
                    <a:pt x="11102" y="18"/>
                    <a:pt x="10837" y="-17"/>
                    <a:pt x="10576" y="7"/>
                  </a:cubicBezTo>
                  <a:close/>
                  <a:moveTo>
                    <a:pt x="10690" y="939"/>
                  </a:moveTo>
                  <a:cubicBezTo>
                    <a:pt x="10756" y="932"/>
                    <a:pt x="10831" y="943"/>
                    <a:pt x="10877" y="965"/>
                  </a:cubicBezTo>
                  <a:cubicBezTo>
                    <a:pt x="10925" y="987"/>
                    <a:pt x="10938" y="1005"/>
                    <a:pt x="10951" y="1030"/>
                  </a:cubicBezTo>
                  <a:cubicBezTo>
                    <a:pt x="10952" y="1034"/>
                    <a:pt x="10955" y="1037"/>
                    <a:pt x="10957" y="1040"/>
                  </a:cubicBezTo>
                  <a:cubicBezTo>
                    <a:pt x="10959" y="1048"/>
                    <a:pt x="10961" y="1055"/>
                    <a:pt x="10962" y="1063"/>
                  </a:cubicBezTo>
                  <a:cubicBezTo>
                    <a:pt x="10971" y="1097"/>
                    <a:pt x="10978" y="1132"/>
                    <a:pt x="10986" y="1167"/>
                  </a:cubicBezTo>
                  <a:cubicBezTo>
                    <a:pt x="11004" y="1244"/>
                    <a:pt x="11024" y="1321"/>
                    <a:pt x="11046" y="1397"/>
                  </a:cubicBezTo>
                  <a:cubicBezTo>
                    <a:pt x="11396" y="2620"/>
                    <a:pt x="12185" y="3739"/>
                    <a:pt x="13268" y="4560"/>
                  </a:cubicBezTo>
                  <a:cubicBezTo>
                    <a:pt x="13808" y="4971"/>
                    <a:pt x="14419" y="5310"/>
                    <a:pt x="15076" y="5559"/>
                  </a:cubicBezTo>
                  <a:cubicBezTo>
                    <a:pt x="15732" y="5808"/>
                    <a:pt x="16433" y="5965"/>
                    <a:pt x="17142" y="6027"/>
                  </a:cubicBezTo>
                  <a:cubicBezTo>
                    <a:pt x="17851" y="6091"/>
                    <a:pt x="18569" y="6058"/>
                    <a:pt x="19267" y="5936"/>
                  </a:cubicBezTo>
                  <a:cubicBezTo>
                    <a:pt x="19441" y="5906"/>
                    <a:pt x="19615" y="5871"/>
                    <a:pt x="19786" y="5830"/>
                  </a:cubicBezTo>
                  <a:cubicBezTo>
                    <a:pt x="19872" y="5809"/>
                    <a:pt x="19955" y="5788"/>
                    <a:pt x="20044" y="5763"/>
                  </a:cubicBezTo>
                  <a:cubicBezTo>
                    <a:pt x="20082" y="5753"/>
                    <a:pt x="20119" y="5741"/>
                    <a:pt x="20157" y="5731"/>
                  </a:cubicBezTo>
                  <a:cubicBezTo>
                    <a:pt x="20170" y="5727"/>
                    <a:pt x="20182" y="5725"/>
                    <a:pt x="20194" y="5724"/>
                  </a:cubicBezTo>
                  <a:cubicBezTo>
                    <a:pt x="20240" y="5719"/>
                    <a:pt x="20282" y="5725"/>
                    <a:pt x="20330" y="5749"/>
                  </a:cubicBezTo>
                  <a:cubicBezTo>
                    <a:pt x="20377" y="5773"/>
                    <a:pt x="20423" y="5816"/>
                    <a:pt x="20447" y="5861"/>
                  </a:cubicBezTo>
                  <a:cubicBezTo>
                    <a:pt x="20471" y="5907"/>
                    <a:pt x="20472" y="5946"/>
                    <a:pt x="20464" y="5976"/>
                  </a:cubicBezTo>
                  <a:cubicBezTo>
                    <a:pt x="20460" y="5992"/>
                    <a:pt x="20451" y="6007"/>
                    <a:pt x="20437" y="6026"/>
                  </a:cubicBezTo>
                  <a:cubicBezTo>
                    <a:pt x="20430" y="6035"/>
                    <a:pt x="20422" y="6045"/>
                    <a:pt x="20412" y="6055"/>
                  </a:cubicBezTo>
                  <a:cubicBezTo>
                    <a:pt x="20408" y="6058"/>
                    <a:pt x="20404" y="6063"/>
                    <a:pt x="20400" y="6067"/>
                  </a:cubicBezTo>
                  <a:cubicBezTo>
                    <a:pt x="20387" y="6077"/>
                    <a:pt x="20374" y="6087"/>
                    <a:pt x="20361" y="6098"/>
                  </a:cubicBezTo>
                  <a:cubicBezTo>
                    <a:pt x="20096" y="6307"/>
                    <a:pt x="19848" y="6534"/>
                    <a:pt x="19620" y="6776"/>
                  </a:cubicBezTo>
                  <a:cubicBezTo>
                    <a:pt x="19166" y="7259"/>
                    <a:pt x="18792" y="7802"/>
                    <a:pt x="18518" y="8384"/>
                  </a:cubicBezTo>
                  <a:cubicBezTo>
                    <a:pt x="17967" y="9545"/>
                    <a:pt x="17832" y="10861"/>
                    <a:pt x="18149" y="12092"/>
                  </a:cubicBezTo>
                  <a:cubicBezTo>
                    <a:pt x="18461" y="13325"/>
                    <a:pt x="19212" y="14457"/>
                    <a:pt x="20242" y="15317"/>
                  </a:cubicBezTo>
                  <a:cubicBezTo>
                    <a:pt x="20298" y="15362"/>
                    <a:pt x="20351" y="15407"/>
                    <a:pt x="20406" y="15453"/>
                  </a:cubicBezTo>
                  <a:cubicBezTo>
                    <a:pt x="20424" y="15469"/>
                    <a:pt x="20435" y="15481"/>
                    <a:pt x="20441" y="15494"/>
                  </a:cubicBezTo>
                  <a:cubicBezTo>
                    <a:pt x="20452" y="15517"/>
                    <a:pt x="20457" y="15552"/>
                    <a:pt x="20441" y="15604"/>
                  </a:cubicBezTo>
                  <a:cubicBezTo>
                    <a:pt x="20425" y="15654"/>
                    <a:pt x="20383" y="15711"/>
                    <a:pt x="20336" y="15748"/>
                  </a:cubicBezTo>
                  <a:cubicBezTo>
                    <a:pt x="20287" y="15786"/>
                    <a:pt x="20243" y="15799"/>
                    <a:pt x="20217" y="15799"/>
                  </a:cubicBezTo>
                  <a:cubicBezTo>
                    <a:pt x="20210" y="15800"/>
                    <a:pt x="20161" y="15791"/>
                    <a:pt x="20161" y="15791"/>
                  </a:cubicBezTo>
                  <a:cubicBezTo>
                    <a:pt x="20157" y="15790"/>
                    <a:pt x="20001" y="15744"/>
                    <a:pt x="19916" y="15722"/>
                  </a:cubicBezTo>
                  <a:cubicBezTo>
                    <a:pt x="19745" y="15678"/>
                    <a:pt x="19573" y="15638"/>
                    <a:pt x="19399" y="15605"/>
                  </a:cubicBezTo>
                  <a:cubicBezTo>
                    <a:pt x="19051" y="15539"/>
                    <a:pt x="18695" y="15496"/>
                    <a:pt x="18339" y="15477"/>
                  </a:cubicBezTo>
                  <a:cubicBezTo>
                    <a:pt x="16916" y="15396"/>
                    <a:pt x="15467" y="15707"/>
                    <a:pt x="14248" y="16364"/>
                  </a:cubicBezTo>
                  <a:cubicBezTo>
                    <a:pt x="13023" y="17017"/>
                    <a:pt x="12047" y="18016"/>
                    <a:pt x="11472" y="19165"/>
                  </a:cubicBezTo>
                  <a:cubicBezTo>
                    <a:pt x="11327" y="19452"/>
                    <a:pt x="11208" y="19748"/>
                    <a:pt x="11112" y="20050"/>
                  </a:cubicBezTo>
                  <a:cubicBezTo>
                    <a:pt x="11088" y="20126"/>
                    <a:pt x="11065" y="20201"/>
                    <a:pt x="11044" y="20277"/>
                  </a:cubicBezTo>
                  <a:cubicBezTo>
                    <a:pt x="11024" y="20349"/>
                    <a:pt x="11002" y="20449"/>
                    <a:pt x="10992" y="20490"/>
                  </a:cubicBezTo>
                  <a:cubicBezTo>
                    <a:pt x="10984" y="20517"/>
                    <a:pt x="10966" y="20544"/>
                    <a:pt x="10920" y="20575"/>
                  </a:cubicBezTo>
                  <a:cubicBezTo>
                    <a:pt x="10874" y="20606"/>
                    <a:pt x="10803" y="20629"/>
                    <a:pt x="10739" y="20632"/>
                  </a:cubicBezTo>
                  <a:cubicBezTo>
                    <a:pt x="10674" y="20636"/>
                    <a:pt x="10625" y="20620"/>
                    <a:pt x="10603" y="20606"/>
                  </a:cubicBezTo>
                  <a:cubicBezTo>
                    <a:pt x="10582" y="20593"/>
                    <a:pt x="10562" y="20572"/>
                    <a:pt x="10545" y="20521"/>
                  </a:cubicBezTo>
                  <a:cubicBezTo>
                    <a:pt x="10544" y="20518"/>
                    <a:pt x="10537" y="20497"/>
                    <a:pt x="10535" y="20488"/>
                  </a:cubicBezTo>
                  <a:cubicBezTo>
                    <a:pt x="10531" y="20472"/>
                    <a:pt x="10529" y="20456"/>
                    <a:pt x="10525" y="20440"/>
                  </a:cubicBezTo>
                  <a:cubicBezTo>
                    <a:pt x="10516" y="20401"/>
                    <a:pt x="10505" y="20363"/>
                    <a:pt x="10496" y="20325"/>
                  </a:cubicBezTo>
                  <a:cubicBezTo>
                    <a:pt x="10477" y="20248"/>
                    <a:pt x="10457" y="20171"/>
                    <a:pt x="10434" y="20095"/>
                  </a:cubicBezTo>
                  <a:cubicBezTo>
                    <a:pt x="10072" y="18874"/>
                    <a:pt x="9270" y="17762"/>
                    <a:pt x="8179" y="16951"/>
                  </a:cubicBezTo>
                  <a:cubicBezTo>
                    <a:pt x="7092" y="16135"/>
                    <a:pt x="5714" y="15623"/>
                    <a:pt x="4293" y="15509"/>
                  </a:cubicBezTo>
                  <a:cubicBezTo>
                    <a:pt x="3583" y="15451"/>
                    <a:pt x="2864" y="15490"/>
                    <a:pt x="2167" y="15619"/>
                  </a:cubicBezTo>
                  <a:cubicBezTo>
                    <a:pt x="1992" y="15652"/>
                    <a:pt x="1819" y="15689"/>
                    <a:pt x="1648" y="15732"/>
                  </a:cubicBezTo>
                  <a:cubicBezTo>
                    <a:pt x="1605" y="15743"/>
                    <a:pt x="1562" y="15755"/>
                    <a:pt x="1519" y="15767"/>
                  </a:cubicBezTo>
                  <a:cubicBezTo>
                    <a:pt x="1385" y="15804"/>
                    <a:pt x="1252" y="15803"/>
                    <a:pt x="1169" y="15677"/>
                  </a:cubicBezTo>
                  <a:cubicBezTo>
                    <a:pt x="1064" y="15516"/>
                    <a:pt x="1175" y="15420"/>
                    <a:pt x="1199" y="15401"/>
                  </a:cubicBezTo>
                  <a:cubicBezTo>
                    <a:pt x="1231" y="15374"/>
                    <a:pt x="1263" y="15347"/>
                    <a:pt x="1296" y="15321"/>
                  </a:cubicBezTo>
                  <a:cubicBezTo>
                    <a:pt x="1554" y="15104"/>
                    <a:pt x="1794" y="14872"/>
                    <a:pt x="2013" y="14624"/>
                  </a:cubicBezTo>
                  <a:cubicBezTo>
                    <a:pt x="2451" y="14129"/>
                    <a:pt x="2806" y="13573"/>
                    <a:pt x="3059" y="12985"/>
                  </a:cubicBezTo>
                  <a:cubicBezTo>
                    <a:pt x="3570" y="11808"/>
                    <a:pt x="3690" y="10516"/>
                    <a:pt x="3374" y="9321"/>
                  </a:cubicBezTo>
                  <a:cubicBezTo>
                    <a:pt x="3218" y="8723"/>
                    <a:pt x="2957" y="8147"/>
                    <a:pt x="2596" y="7620"/>
                  </a:cubicBezTo>
                  <a:cubicBezTo>
                    <a:pt x="2237" y="7093"/>
                    <a:pt x="1772" y="6610"/>
                    <a:pt x="1237" y="6202"/>
                  </a:cubicBezTo>
                  <a:cubicBezTo>
                    <a:pt x="1226" y="6214"/>
                    <a:pt x="1214" y="6225"/>
                    <a:pt x="1202" y="6237"/>
                  </a:cubicBezTo>
                  <a:lnTo>
                    <a:pt x="1200" y="6237"/>
                  </a:lnTo>
                  <a:cubicBezTo>
                    <a:pt x="1212" y="6225"/>
                    <a:pt x="1224" y="6213"/>
                    <a:pt x="1235" y="6201"/>
                  </a:cubicBezTo>
                  <a:cubicBezTo>
                    <a:pt x="1159" y="6143"/>
                    <a:pt x="1110" y="6084"/>
                    <a:pt x="1088" y="6034"/>
                  </a:cubicBezTo>
                  <a:cubicBezTo>
                    <a:pt x="1066" y="5985"/>
                    <a:pt x="1066" y="5946"/>
                    <a:pt x="1076" y="5912"/>
                  </a:cubicBezTo>
                  <a:cubicBezTo>
                    <a:pt x="1087" y="5879"/>
                    <a:pt x="1112" y="5849"/>
                    <a:pt x="1144" y="5830"/>
                  </a:cubicBezTo>
                  <a:cubicBezTo>
                    <a:pt x="1177" y="5812"/>
                    <a:pt x="1215" y="5802"/>
                    <a:pt x="1274" y="5806"/>
                  </a:cubicBezTo>
                  <a:cubicBezTo>
                    <a:pt x="1304" y="5809"/>
                    <a:pt x="1337" y="5813"/>
                    <a:pt x="1375" y="5827"/>
                  </a:cubicBezTo>
                  <a:cubicBezTo>
                    <a:pt x="1413" y="5840"/>
                    <a:pt x="1452" y="5854"/>
                    <a:pt x="1490" y="5866"/>
                  </a:cubicBezTo>
                  <a:cubicBezTo>
                    <a:pt x="1532" y="5880"/>
                    <a:pt x="1573" y="5892"/>
                    <a:pt x="1614" y="5906"/>
                  </a:cubicBezTo>
                  <a:cubicBezTo>
                    <a:pt x="1783" y="5958"/>
                    <a:pt x="1954" y="6002"/>
                    <a:pt x="2126" y="6039"/>
                  </a:cubicBezTo>
                  <a:cubicBezTo>
                    <a:pt x="2469" y="6113"/>
                    <a:pt x="2817" y="6157"/>
                    <a:pt x="3166" y="6173"/>
                  </a:cubicBezTo>
                  <a:cubicBezTo>
                    <a:pt x="4564" y="6236"/>
                    <a:pt x="5943" y="5861"/>
                    <a:pt x="7166" y="5228"/>
                  </a:cubicBezTo>
                  <a:cubicBezTo>
                    <a:pt x="8399" y="4590"/>
                    <a:pt x="9395" y="3609"/>
                    <a:pt x="9989" y="2465"/>
                  </a:cubicBezTo>
                  <a:cubicBezTo>
                    <a:pt x="10138" y="2179"/>
                    <a:pt x="10261" y="1883"/>
                    <a:pt x="10360" y="1581"/>
                  </a:cubicBezTo>
                  <a:cubicBezTo>
                    <a:pt x="10410" y="1429"/>
                    <a:pt x="10452" y="1280"/>
                    <a:pt x="10490" y="1123"/>
                  </a:cubicBezTo>
                  <a:cubicBezTo>
                    <a:pt x="10494" y="1105"/>
                    <a:pt x="10499" y="1087"/>
                    <a:pt x="10504" y="1069"/>
                  </a:cubicBezTo>
                  <a:cubicBezTo>
                    <a:pt x="10505" y="1064"/>
                    <a:pt x="10506" y="1059"/>
                    <a:pt x="10508" y="1054"/>
                  </a:cubicBezTo>
                  <a:cubicBezTo>
                    <a:pt x="10508" y="1051"/>
                    <a:pt x="10509" y="1048"/>
                    <a:pt x="10510" y="1045"/>
                  </a:cubicBezTo>
                  <a:cubicBezTo>
                    <a:pt x="10513" y="1036"/>
                    <a:pt x="10516" y="1028"/>
                    <a:pt x="10519" y="1021"/>
                  </a:cubicBezTo>
                  <a:cubicBezTo>
                    <a:pt x="10527" y="1008"/>
                    <a:pt x="10534" y="999"/>
                    <a:pt x="10547" y="989"/>
                  </a:cubicBezTo>
                  <a:cubicBezTo>
                    <a:pt x="10570" y="968"/>
                    <a:pt x="10623" y="945"/>
                    <a:pt x="10690" y="939"/>
                  </a:cubicBezTo>
                  <a:close/>
                </a:path>
              </a:pathLst>
            </a:custGeom>
            <a:solidFill>
              <a:schemeClr val="bg1">
                <a:lumMod val="95000"/>
              </a:schemeClr>
            </a:solidFill>
            <a:ln w="12700">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57" name="íṧḻïḋè">
              <a:extLst>
                <a:ext uri="{FF2B5EF4-FFF2-40B4-BE49-F238E27FC236}">
                  <a16:creationId xmlns:a16="http://schemas.microsoft.com/office/drawing/2014/main" id="{A7335662-5B69-4A22-8499-8EFF7071960E}"/>
                </a:ext>
              </a:extLst>
            </p:cNvPr>
            <p:cNvGrpSpPr/>
            <p:nvPr/>
          </p:nvGrpSpPr>
          <p:grpSpPr>
            <a:xfrm>
              <a:off x="8337206" y="3230746"/>
              <a:ext cx="3180901" cy="1633643"/>
              <a:chOff x="1317257" y="1824875"/>
              <a:chExt cx="3761196" cy="1633643"/>
            </a:xfrm>
          </p:grpSpPr>
          <p:sp>
            <p:nvSpPr>
              <p:cNvPr id="61" name="ïSlîďe">
                <a:extLst>
                  <a:ext uri="{FF2B5EF4-FFF2-40B4-BE49-F238E27FC236}">
                    <a16:creationId xmlns:a16="http://schemas.microsoft.com/office/drawing/2014/main" id="{652E1073-DC93-4019-B9A8-ADF3D1B6C3BB}"/>
                  </a:ext>
                </a:extLst>
              </p:cNvPr>
              <p:cNvSpPr txBox="1"/>
              <p:nvPr/>
            </p:nvSpPr>
            <p:spPr>
              <a:xfrm>
                <a:off x="1317257" y="2132652"/>
                <a:ext cx="3761195" cy="132586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100" dirty="0"/>
                  <a:t>局部择优搜索算法每当需要扩展节点时，总是从刚生成的子节点中选择一个估价函数值最小的一个进行扩展。</a:t>
                </a:r>
                <a:endParaRPr lang="en-US" altLang="zh-CN" sz="1100" dirty="0"/>
              </a:p>
            </p:txBody>
          </p:sp>
          <p:sp>
            <p:nvSpPr>
              <p:cNvPr id="62" name="iṧļíḓê">
                <a:extLst>
                  <a:ext uri="{FF2B5EF4-FFF2-40B4-BE49-F238E27FC236}">
                    <a16:creationId xmlns:a16="http://schemas.microsoft.com/office/drawing/2014/main" id="{99C99BE2-7C35-4079-905F-22EA65938A7C}"/>
                  </a:ext>
                </a:extLst>
              </p:cNvPr>
              <p:cNvSpPr/>
              <p:nvPr/>
            </p:nvSpPr>
            <p:spPr>
              <a:xfrm>
                <a:off x="1317258" y="1824875"/>
                <a:ext cx="3761195" cy="307777"/>
              </a:xfrm>
              <a:prstGeom prst="rect">
                <a:avLst/>
              </a:prstGeom>
            </p:spPr>
            <p:txBody>
              <a:bodyPr wrap="square" lIns="91440" tIns="45720" rIns="91440" bIns="4572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zh-CN" altLang="en-US" sz="1600" b="1" dirty="0"/>
                  <a:t>局部择优</a:t>
                </a:r>
              </a:p>
            </p:txBody>
          </p:sp>
        </p:grpSp>
        <p:grpSp>
          <p:nvGrpSpPr>
            <p:cNvPr id="58" name="îṡḷïḓè">
              <a:extLst>
                <a:ext uri="{FF2B5EF4-FFF2-40B4-BE49-F238E27FC236}">
                  <a16:creationId xmlns:a16="http://schemas.microsoft.com/office/drawing/2014/main" id="{87BE2340-F8D6-45BE-A48C-B63B5EF1BF25}"/>
                </a:ext>
              </a:extLst>
            </p:cNvPr>
            <p:cNvGrpSpPr/>
            <p:nvPr/>
          </p:nvGrpSpPr>
          <p:grpSpPr>
            <a:xfrm>
              <a:off x="672306" y="3230746"/>
              <a:ext cx="3180900" cy="1601514"/>
              <a:chOff x="1317257" y="1824875"/>
              <a:chExt cx="3761195" cy="1601514"/>
            </a:xfrm>
          </p:grpSpPr>
          <p:sp>
            <p:nvSpPr>
              <p:cNvPr id="59" name="íŝlíde">
                <a:extLst>
                  <a:ext uri="{FF2B5EF4-FFF2-40B4-BE49-F238E27FC236}">
                    <a16:creationId xmlns:a16="http://schemas.microsoft.com/office/drawing/2014/main" id="{A86098B2-DA4D-49A9-9702-FECD1CB4AA02}"/>
                  </a:ext>
                </a:extLst>
              </p:cNvPr>
              <p:cNvSpPr txBox="1"/>
              <p:nvPr/>
            </p:nvSpPr>
            <p:spPr>
              <a:xfrm>
                <a:off x="1317257" y="2132652"/>
                <a:ext cx="3761195" cy="1293737"/>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全局择优搜索算法每当需要扩展节点时，总是从</a:t>
                </a:r>
                <a:r>
                  <a:rPr lang="en-US" altLang="zh-CN" sz="1100" dirty="0"/>
                  <a:t>O</a:t>
                </a:r>
                <a:r>
                  <a:rPr lang="en-US" altLang="zh-CN" sz="1100" cap="all" dirty="0"/>
                  <a:t>pen</a:t>
                </a:r>
                <a:r>
                  <a:rPr lang="zh-CN" altLang="en-US" sz="1100" dirty="0"/>
                  <a:t>表的所有节点中选择一个估价函数值最小的一个进行扩展。</a:t>
                </a:r>
                <a:endParaRPr lang="en-US" altLang="zh-CN" sz="1100" dirty="0"/>
              </a:p>
            </p:txBody>
          </p:sp>
          <p:sp>
            <p:nvSpPr>
              <p:cNvPr id="60" name="íṡ1ïďé">
                <a:extLst>
                  <a:ext uri="{FF2B5EF4-FFF2-40B4-BE49-F238E27FC236}">
                    <a16:creationId xmlns:a16="http://schemas.microsoft.com/office/drawing/2014/main" id="{4C137B87-655A-43A8-98F9-5858EF4A269A}"/>
                  </a:ext>
                </a:extLst>
              </p:cNvPr>
              <p:cNvSpPr/>
              <p:nvPr/>
            </p:nvSpPr>
            <p:spPr>
              <a:xfrm>
                <a:off x="1317257" y="1824875"/>
                <a:ext cx="3761195" cy="307777"/>
              </a:xfrm>
              <a:prstGeom prst="rect">
                <a:avLst/>
              </a:prstGeom>
            </p:spPr>
            <p:txBody>
              <a:bodyPr wrap="square" lIns="91440" tIns="45720" rIns="91440" bIns="4572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sz="1600" b="1" dirty="0"/>
                  <a:t>全局择优</a:t>
                </a:r>
              </a:p>
            </p:txBody>
          </p:sp>
        </p:grpSp>
      </p:grpSp>
    </p:spTree>
    <p:custDataLst>
      <p:tags r:id="rId1"/>
    </p:custDataLst>
    <p:extLst>
      <p:ext uri="{BB962C8B-B14F-4D97-AF65-F5344CB8AC3E}">
        <p14:creationId xmlns:p14="http://schemas.microsoft.com/office/powerpoint/2010/main" val="3338953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r>
              <a:rPr lang="en-US" altLang="zh-CN" sz="2400" i="1" dirty="0">
                <a:solidFill>
                  <a:schemeClr val="tx1">
                    <a:lumMod val="75000"/>
                    <a:lumOff val="25000"/>
                  </a:schemeClr>
                </a:solidFill>
              </a:rPr>
              <a:t>A</a:t>
            </a:r>
            <a:r>
              <a:rPr lang="zh-CN" altLang="en-US" sz="2400" i="1" dirty="0">
                <a:solidFill>
                  <a:schemeClr val="tx1">
                    <a:lumMod val="75000"/>
                    <a:lumOff val="25000"/>
                  </a:schemeClr>
                </a:solidFill>
              </a:rPr>
              <a:t>算法）</a:t>
            </a:r>
            <a:endParaRPr lang="zh-CN" altLang="en-US" i="1" dirty="0"/>
          </a:p>
        </p:txBody>
      </p:sp>
      <p:sp>
        <p:nvSpPr>
          <p:cNvPr id="26" name="Rectangle 2">
            <a:extLst>
              <a:ext uri="{FF2B5EF4-FFF2-40B4-BE49-F238E27FC236}">
                <a16:creationId xmlns:a16="http://schemas.microsoft.com/office/drawing/2014/main" id="{B192E2B1-0588-4342-8235-EF4B192C6A1E}"/>
              </a:ext>
            </a:extLst>
          </p:cNvPr>
          <p:cNvSpPr txBox="1">
            <a:spLocks noChangeArrowheads="1"/>
          </p:cNvSpPr>
          <p:nvPr/>
        </p:nvSpPr>
        <p:spPr>
          <a:xfrm>
            <a:off x="101373" y="744538"/>
            <a:ext cx="3329301" cy="873125"/>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342900" indent="-342900" algn="ctr">
              <a:buFont typeface="+mj-lt"/>
              <a:buAutoNum type="arabicPeriod" startAt="3"/>
            </a:pPr>
            <a:r>
              <a:rPr lang="en-US" altLang="zh-CN" sz="1800" dirty="0">
                <a:effectLst>
                  <a:outerShdw blurRad="38100" dist="38100" dir="2700000" algn="tl">
                    <a:srgbClr val="000000">
                      <a:alpha val="43137"/>
                    </a:srgbClr>
                  </a:outerShdw>
                </a:effectLst>
              </a:rPr>
              <a:t>A</a:t>
            </a:r>
            <a:r>
              <a:rPr lang="zh-CN" altLang="en-US" sz="1800" dirty="0">
                <a:effectLst>
                  <a:outerShdw blurRad="38100" dist="38100" dir="2700000" algn="tl">
                    <a:srgbClr val="000000">
                      <a:alpha val="43137"/>
                    </a:srgbClr>
                  </a:outerShdw>
                </a:effectLst>
              </a:rPr>
              <a:t>算法搜索流程</a:t>
            </a:r>
          </a:p>
        </p:txBody>
      </p:sp>
      <p:pic>
        <p:nvPicPr>
          <p:cNvPr id="27" name="图片 26">
            <a:extLst>
              <a:ext uri="{FF2B5EF4-FFF2-40B4-BE49-F238E27FC236}">
                <a16:creationId xmlns:a16="http://schemas.microsoft.com/office/drawing/2014/main" id="{B2CD3CA0-BA6F-44D4-BCA4-074D49DF1E60}"/>
              </a:ext>
            </a:extLst>
          </p:cNvPr>
          <p:cNvPicPr>
            <a:picLocks noChangeAspect="1"/>
          </p:cNvPicPr>
          <p:nvPr/>
        </p:nvPicPr>
        <p:blipFill>
          <a:blip r:embed="rId2"/>
          <a:stretch>
            <a:fillRect/>
          </a:stretch>
        </p:blipFill>
        <p:spPr>
          <a:xfrm>
            <a:off x="3856891" y="1028700"/>
            <a:ext cx="6942974" cy="5617029"/>
          </a:xfrm>
          <a:prstGeom prst="rect">
            <a:avLst/>
          </a:prstGeom>
        </p:spPr>
      </p:pic>
    </p:spTree>
    <p:extLst>
      <p:ext uri="{BB962C8B-B14F-4D97-AF65-F5344CB8AC3E}">
        <p14:creationId xmlns:p14="http://schemas.microsoft.com/office/powerpoint/2010/main" val="1149852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A81854CC-179D-43F3-A8FF-FE73D56892EA}"/>
              </a:ext>
            </a:extLst>
          </p:cNvPr>
          <p:cNvSpPr txBox="1"/>
          <p:nvPr/>
        </p:nvSpPr>
        <p:spPr>
          <a:xfrm>
            <a:off x="725507" y="3539466"/>
            <a:ext cx="5005937" cy="3370666"/>
          </a:xfrm>
          <a:prstGeom prst="rect">
            <a:avLst/>
          </a:prstGeom>
          <a:noFill/>
        </p:spPr>
        <p:txBody>
          <a:bodyPr wrap="square" rtlCol="0">
            <a:spAutoFit/>
          </a:bodyPr>
          <a:lstStyle/>
          <a:p>
            <a:pPr>
              <a:lnSpc>
                <a:spcPct val="150000"/>
              </a:lnSpc>
            </a:pPr>
            <a:r>
              <a:rPr lang="zh-CN" altLang="en-US" sz="1600" dirty="0"/>
              <a:t>定义简单估价函数：</a:t>
            </a:r>
            <a:endParaRPr lang="en-US" altLang="zh-CN" sz="1600" dirty="0"/>
          </a:p>
          <a:p>
            <a:pPr>
              <a:lnSpc>
                <a:spcPct val="150000"/>
              </a:lnSpc>
            </a:pPr>
            <a:r>
              <a:rPr lang="en-US" altLang="zh-CN" sz="1600" dirty="0"/>
              <a:t>f(n) = g(n) + h(n)</a:t>
            </a:r>
          </a:p>
          <a:p>
            <a:pPr>
              <a:lnSpc>
                <a:spcPct val="150000"/>
              </a:lnSpc>
            </a:pPr>
            <a:r>
              <a:rPr lang="zh-CN" altLang="en-US" sz="1600" dirty="0"/>
              <a:t>其中：</a:t>
            </a:r>
            <a:r>
              <a:rPr lang="en-US" altLang="zh-CN" sz="1600" dirty="0"/>
              <a:t>g(n)</a:t>
            </a:r>
            <a:r>
              <a:rPr lang="zh-CN" altLang="en-US" sz="1600" dirty="0"/>
              <a:t>是搜索树中节点的深度</a:t>
            </a:r>
            <a:r>
              <a:rPr lang="en-US" altLang="zh-CN" sz="1600" dirty="0"/>
              <a:t>(</a:t>
            </a:r>
            <a:r>
              <a:rPr lang="zh-CN" altLang="en-US" sz="1600" dirty="0"/>
              <a:t>层数</a:t>
            </a:r>
            <a:r>
              <a:rPr lang="en-US" altLang="zh-CN" sz="1600" dirty="0"/>
              <a:t>)</a:t>
            </a:r>
          </a:p>
          <a:p>
            <a:pPr>
              <a:lnSpc>
                <a:spcPct val="150000"/>
              </a:lnSpc>
            </a:pPr>
            <a:r>
              <a:rPr lang="en-US" altLang="zh-CN" sz="1600" dirty="0"/>
              <a:t>           h(n)</a:t>
            </a:r>
            <a:r>
              <a:rPr lang="zh-CN" altLang="en-US" sz="1600" dirty="0"/>
              <a:t>是节点</a:t>
            </a:r>
            <a:r>
              <a:rPr lang="en-US" altLang="zh-CN" sz="1600" dirty="0"/>
              <a:t>n</a:t>
            </a:r>
            <a:r>
              <a:rPr lang="zh-CN" altLang="en-US" sz="1600" dirty="0"/>
              <a:t>的数据库中错放的棋子个数</a:t>
            </a:r>
            <a:endParaRPr lang="en-US" altLang="zh-CN" sz="1600" dirty="0"/>
          </a:p>
          <a:p>
            <a:pPr>
              <a:lnSpc>
                <a:spcPct val="150000"/>
              </a:lnSpc>
            </a:pPr>
            <a:r>
              <a:rPr lang="zh-CN" altLang="en-US" sz="1600" dirty="0"/>
              <a:t>起始节点棋局：</a:t>
            </a:r>
            <a:r>
              <a:rPr lang="en-US" altLang="zh-CN" sz="1600" dirty="0"/>
              <a:t> </a:t>
            </a:r>
          </a:p>
          <a:p>
            <a:pPr>
              <a:lnSpc>
                <a:spcPct val="150000"/>
              </a:lnSpc>
            </a:pPr>
            <a:r>
              <a:rPr lang="en-US" altLang="zh-CN" sz="1600" dirty="0"/>
              <a:t>g(n) =0</a:t>
            </a:r>
          </a:p>
          <a:p>
            <a:pPr>
              <a:lnSpc>
                <a:spcPct val="150000"/>
              </a:lnSpc>
            </a:pPr>
            <a:r>
              <a:rPr lang="en-US" altLang="zh-CN" sz="1600" dirty="0"/>
              <a:t>h(n) =3</a:t>
            </a:r>
          </a:p>
          <a:p>
            <a:pPr>
              <a:lnSpc>
                <a:spcPct val="150000"/>
              </a:lnSpc>
            </a:pPr>
            <a:r>
              <a:rPr lang="en-US" altLang="zh-CN" sz="1600" dirty="0"/>
              <a:t>f(n)= 0+3=3</a:t>
            </a:r>
          </a:p>
          <a:p>
            <a:pPr>
              <a:lnSpc>
                <a:spcPct val="150000"/>
              </a:lnSpc>
            </a:pPr>
            <a:endParaRPr lang="zh-CN" altLang="en-US" sz="1600" dirty="0"/>
          </a:p>
        </p:txBody>
      </p:sp>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r>
              <a:rPr lang="en-US" altLang="zh-CN" sz="2400" i="1" dirty="0">
                <a:solidFill>
                  <a:schemeClr val="tx1">
                    <a:lumMod val="75000"/>
                    <a:lumOff val="25000"/>
                  </a:schemeClr>
                </a:solidFill>
              </a:rPr>
              <a:t>A</a:t>
            </a:r>
            <a:r>
              <a:rPr lang="zh-CN" altLang="en-US" sz="2400" i="1" dirty="0">
                <a:solidFill>
                  <a:schemeClr val="tx1">
                    <a:lumMod val="75000"/>
                    <a:lumOff val="25000"/>
                  </a:schemeClr>
                </a:solidFill>
              </a:rPr>
              <a:t>算法）</a:t>
            </a:r>
            <a:endParaRPr lang="zh-CN" altLang="en-US" i="1" dirty="0"/>
          </a:p>
        </p:txBody>
      </p:sp>
      <p:sp>
        <p:nvSpPr>
          <p:cNvPr id="2" name="文本框 1">
            <a:extLst>
              <a:ext uri="{FF2B5EF4-FFF2-40B4-BE49-F238E27FC236}">
                <a16:creationId xmlns:a16="http://schemas.microsoft.com/office/drawing/2014/main" id="{63E157F3-BEFF-4897-911D-ADF1719F683D}"/>
              </a:ext>
            </a:extLst>
          </p:cNvPr>
          <p:cNvSpPr txBox="1"/>
          <p:nvPr/>
        </p:nvSpPr>
        <p:spPr>
          <a:xfrm>
            <a:off x="669924" y="1087679"/>
            <a:ext cx="3667648"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2.A</a:t>
            </a:r>
            <a:r>
              <a:rPr lang="zh-CN" altLang="en-US" b="1" dirty="0">
                <a:effectLst>
                  <a:outerShdw blurRad="38100" dist="38100" dir="2700000" algn="tl">
                    <a:srgbClr val="000000">
                      <a:alpha val="43137"/>
                    </a:srgbClr>
                  </a:outerShdw>
                </a:effectLst>
              </a:rPr>
              <a:t>算法实例</a:t>
            </a:r>
          </a:p>
        </p:txBody>
      </p:sp>
      <p:sp>
        <p:nvSpPr>
          <p:cNvPr id="3" name="文本框 2">
            <a:extLst>
              <a:ext uri="{FF2B5EF4-FFF2-40B4-BE49-F238E27FC236}">
                <a16:creationId xmlns:a16="http://schemas.microsoft.com/office/drawing/2014/main" id="{0DDCBD8D-FF52-4928-8DE1-CE387F34E0D5}"/>
              </a:ext>
            </a:extLst>
          </p:cNvPr>
          <p:cNvSpPr txBox="1"/>
          <p:nvPr/>
        </p:nvSpPr>
        <p:spPr>
          <a:xfrm>
            <a:off x="823964" y="1515990"/>
            <a:ext cx="6132111" cy="338554"/>
          </a:xfrm>
          <a:prstGeom prst="rect">
            <a:avLst/>
          </a:prstGeom>
          <a:noFill/>
        </p:spPr>
        <p:txBody>
          <a:bodyPr wrap="square" rtlCol="0">
            <a:spAutoFit/>
          </a:bodyPr>
          <a:lstStyle/>
          <a:p>
            <a:r>
              <a:rPr lang="zh-CN" altLang="en-US" sz="1600" dirty="0"/>
              <a:t>八数码难题。设问题初始状态为</a:t>
            </a:r>
            <a:r>
              <a:rPr lang="en-US" altLang="zh-CN" sz="1600" dirty="0"/>
              <a:t>S</a:t>
            </a:r>
            <a:r>
              <a:rPr lang="en-US" altLang="zh-CN" sz="1600" baseline="-25000" dirty="0"/>
              <a:t>0</a:t>
            </a:r>
            <a:r>
              <a:rPr lang="zh-CN" altLang="en-US" sz="1600" dirty="0"/>
              <a:t>和目标状态</a:t>
            </a:r>
            <a:r>
              <a:rPr lang="en-US" altLang="zh-CN" sz="1600" dirty="0"/>
              <a:t>S</a:t>
            </a:r>
            <a:r>
              <a:rPr lang="en-US" altLang="zh-CN" sz="1600" baseline="-25000" dirty="0"/>
              <a:t>g</a:t>
            </a:r>
            <a:r>
              <a:rPr lang="en-US" altLang="zh-CN" sz="1600" dirty="0"/>
              <a:t> </a:t>
            </a:r>
            <a:r>
              <a:rPr lang="zh-CN" altLang="en-US" sz="1600" dirty="0"/>
              <a:t>如图所示。</a:t>
            </a:r>
          </a:p>
        </p:txBody>
      </p:sp>
      <p:graphicFrame>
        <p:nvGraphicFramePr>
          <p:cNvPr id="5" name="表格 6">
            <a:extLst>
              <a:ext uri="{FF2B5EF4-FFF2-40B4-BE49-F238E27FC236}">
                <a16:creationId xmlns:a16="http://schemas.microsoft.com/office/drawing/2014/main" id="{811A16B6-2B12-4BE4-971F-8E01B167294B}"/>
              </a:ext>
            </a:extLst>
          </p:cNvPr>
          <p:cNvGraphicFramePr>
            <a:graphicFrameLocks noGrp="1"/>
          </p:cNvGraphicFramePr>
          <p:nvPr/>
        </p:nvGraphicFramePr>
        <p:xfrm>
          <a:off x="1240357" y="2330230"/>
          <a:ext cx="1176771" cy="1097280"/>
        </p:xfrm>
        <a:graphic>
          <a:graphicData uri="http://schemas.openxmlformats.org/drawingml/2006/table">
            <a:tbl>
              <a:tblPr firstRow="1" bandRow="1">
                <a:tableStyleId>{5940675A-B579-460E-94D1-54222C63F5DA}</a:tableStyleId>
              </a:tblPr>
              <a:tblGrid>
                <a:gridCol w="392257">
                  <a:extLst>
                    <a:ext uri="{9D8B030D-6E8A-4147-A177-3AD203B41FA5}">
                      <a16:colId xmlns:a16="http://schemas.microsoft.com/office/drawing/2014/main" val="2286373685"/>
                    </a:ext>
                  </a:extLst>
                </a:gridCol>
                <a:gridCol w="392257">
                  <a:extLst>
                    <a:ext uri="{9D8B030D-6E8A-4147-A177-3AD203B41FA5}">
                      <a16:colId xmlns:a16="http://schemas.microsoft.com/office/drawing/2014/main" val="401809853"/>
                    </a:ext>
                  </a:extLst>
                </a:gridCol>
                <a:gridCol w="392257">
                  <a:extLst>
                    <a:ext uri="{9D8B030D-6E8A-4147-A177-3AD203B41FA5}">
                      <a16:colId xmlns:a16="http://schemas.microsoft.com/office/drawing/2014/main" val="1386456272"/>
                    </a:ext>
                  </a:extLst>
                </a:gridCol>
              </a:tblGrid>
              <a:tr h="342916">
                <a:tc>
                  <a:txBody>
                    <a:bodyPr/>
                    <a:lstStyle/>
                    <a:p>
                      <a:pPr algn="ctr"/>
                      <a:r>
                        <a:rPr lang="en-US" altLang="zh-CN" dirty="0"/>
                        <a:t>2</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115435723"/>
                  </a:ext>
                </a:extLst>
              </a:tr>
              <a:tr h="342916">
                <a:tc>
                  <a:txBody>
                    <a:bodyPr/>
                    <a:lstStyle/>
                    <a:p>
                      <a:pPr algn="ctr"/>
                      <a:r>
                        <a:rPr lang="en-US" altLang="zh-CN" dirty="0"/>
                        <a:t>1</a:t>
                      </a:r>
                      <a:endParaRPr lang="zh-CN" altLang="en-US" dirty="0"/>
                    </a:p>
                  </a:txBody>
                  <a:tcPr anchor="ctr"/>
                </a:tc>
                <a:tc>
                  <a:txBody>
                    <a:bodyPr/>
                    <a:lstStyle/>
                    <a:p>
                      <a:pPr algn="ctr"/>
                      <a:endParaRPr lang="zh-CN" altLang="en-US" dirty="0"/>
                    </a:p>
                  </a:txBody>
                  <a:tcPr anchor="ctr">
                    <a:solidFill>
                      <a:srgbClr val="88CDDD"/>
                    </a:solidFill>
                  </a:tcP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4002741759"/>
                  </a:ext>
                </a:extLst>
              </a:tr>
              <a:tr h="342916">
                <a:tc>
                  <a:txBody>
                    <a:bodyPr/>
                    <a:lstStyle/>
                    <a:p>
                      <a:pPr algn="ctr"/>
                      <a:r>
                        <a:rPr lang="en-US" altLang="zh-CN" dirty="0"/>
                        <a:t>7</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584671164"/>
                  </a:ext>
                </a:extLst>
              </a:tr>
            </a:tbl>
          </a:graphicData>
        </a:graphic>
      </p:graphicFrame>
      <p:graphicFrame>
        <p:nvGraphicFramePr>
          <p:cNvPr id="8" name="表格 6">
            <a:extLst>
              <a:ext uri="{FF2B5EF4-FFF2-40B4-BE49-F238E27FC236}">
                <a16:creationId xmlns:a16="http://schemas.microsoft.com/office/drawing/2014/main" id="{031E93A7-BCA1-482B-AEDD-76F1CAF3961D}"/>
              </a:ext>
            </a:extLst>
          </p:cNvPr>
          <p:cNvGraphicFramePr>
            <a:graphicFrameLocks noGrp="1"/>
          </p:cNvGraphicFramePr>
          <p:nvPr/>
        </p:nvGraphicFramePr>
        <p:xfrm>
          <a:off x="3867504" y="2330230"/>
          <a:ext cx="1176771" cy="1097280"/>
        </p:xfrm>
        <a:graphic>
          <a:graphicData uri="http://schemas.openxmlformats.org/drawingml/2006/table">
            <a:tbl>
              <a:tblPr firstRow="1" bandRow="1">
                <a:tableStyleId>{5940675A-B579-460E-94D1-54222C63F5DA}</a:tableStyleId>
              </a:tblPr>
              <a:tblGrid>
                <a:gridCol w="392257">
                  <a:extLst>
                    <a:ext uri="{9D8B030D-6E8A-4147-A177-3AD203B41FA5}">
                      <a16:colId xmlns:a16="http://schemas.microsoft.com/office/drawing/2014/main" val="2286373685"/>
                    </a:ext>
                  </a:extLst>
                </a:gridCol>
                <a:gridCol w="392257">
                  <a:extLst>
                    <a:ext uri="{9D8B030D-6E8A-4147-A177-3AD203B41FA5}">
                      <a16:colId xmlns:a16="http://schemas.microsoft.com/office/drawing/2014/main" val="401809853"/>
                    </a:ext>
                  </a:extLst>
                </a:gridCol>
                <a:gridCol w="392257">
                  <a:extLst>
                    <a:ext uri="{9D8B030D-6E8A-4147-A177-3AD203B41FA5}">
                      <a16:colId xmlns:a16="http://schemas.microsoft.com/office/drawing/2014/main" val="1386456272"/>
                    </a:ext>
                  </a:extLst>
                </a:gridCol>
              </a:tblGrid>
              <a:tr h="342916">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115435723"/>
                  </a:ext>
                </a:extLst>
              </a:tr>
              <a:tr h="342916">
                <a:tc>
                  <a:txBody>
                    <a:bodyPr/>
                    <a:lstStyle/>
                    <a:p>
                      <a:pPr algn="ctr"/>
                      <a:r>
                        <a:rPr lang="en-US" altLang="zh-CN" dirty="0"/>
                        <a:t>8</a:t>
                      </a:r>
                      <a:endParaRPr lang="zh-CN" altLang="en-US" dirty="0"/>
                    </a:p>
                  </a:txBody>
                  <a:tcPr anchor="ctr"/>
                </a:tc>
                <a:tc>
                  <a:txBody>
                    <a:bodyPr/>
                    <a:lstStyle/>
                    <a:p>
                      <a:pPr algn="ctr"/>
                      <a:endParaRPr lang="zh-CN" altLang="en-US" dirty="0"/>
                    </a:p>
                  </a:txBody>
                  <a:tcPr anchor="ctr">
                    <a:solidFill>
                      <a:srgbClr val="88CDDD"/>
                    </a:solidFill>
                  </a:tcP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4002741759"/>
                  </a:ext>
                </a:extLst>
              </a:tr>
              <a:tr h="342916">
                <a:tc>
                  <a:txBody>
                    <a:bodyPr/>
                    <a:lstStyle/>
                    <a:p>
                      <a:pPr algn="ctr"/>
                      <a:r>
                        <a:rPr lang="en-US" altLang="zh-CN" dirty="0"/>
                        <a:t>7</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584671164"/>
                  </a:ext>
                </a:extLst>
              </a:tr>
            </a:tbl>
          </a:graphicData>
        </a:graphic>
      </p:graphicFrame>
      <p:sp>
        <p:nvSpPr>
          <p:cNvPr id="9" name="箭头: 右 8">
            <a:extLst>
              <a:ext uri="{FF2B5EF4-FFF2-40B4-BE49-F238E27FC236}">
                <a16:creationId xmlns:a16="http://schemas.microsoft.com/office/drawing/2014/main" id="{5BE27756-F43C-4391-9E87-6F5A5B2BD818}"/>
              </a:ext>
            </a:extLst>
          </p:cNvPr>
          <p:cNvSpPr/>
          <p:nvPr/>
        </p:nvSpPr>
        <p:spPr>
          <a:xfrm>
            <a:off x="2853736" y="2645545"/>
            <a:ext cx="683288"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E46A3FA-5207-4495-BE7E-CB89DD09DF25}"/>
              </a:ext>
            </a:extLst>
          </p:cNvPr>
          <p:cNvSpPr/>
          <p:nvPr/>
        </p:nvSpPr>
        <p:spPr>
          <a:xfrm>
            <a:off x="1616985" y="1932697"/>
            <a:ext cx="423514" cy="369332"/>
          </a:xfrm>
          <a:prstGeom prst="rect">
            <a:avLst/>
          </a:prstGeom>
        </p:spPr>
        <p:txBody>
          <a:bodyPr wrap="none">
            <a:spAutoFit/>
          </a:bodyPr>
          <a:lstStyle/>
          <a:p>
            <a:r>
              <a:rPr lang="en-US" altLang="zh-CN" dirty="0"/>
              <a:t>S</a:t>
            </a:r>
            <a:r>
              <a:rPr lang="en-US" altLang="zh-CN" baseline="-25000" dirty="0"/>
              <a:t>0</a:t>
            </a:r>
            <a:endParaRPr lang="zh-CN" altLang="en-US" dirty="0"/>
          </a:p>
        </p:txBody>
      </p:sp>
      <p:sp>
        <p:nvSpPr>
          <p:cNvPr id="11" name="矩形 10">
            <a:extLst>
              <a:ext uri="{FF2B5EF4-FFF2-40B4-BE49-F238E27FC236}">
                <a16:creationId xmlns:a16="http://schemas.microsoft.com/office/drawing/2014/main" id="{B006BC72-AB3F-4D81-8861-5A3C911B4F83}"/>
              </a:ext>
            </a:extLst>
          </p:cNvPr>
          <p:cNvSpPr/>
          <p:nvPr/>
        </p:nvSpPr>
        <p:spPr>
          <a:xfrm>
            <a:off x="4254470" y="1907721"/>
            <a:ext cx="487634" cy="369332"/>
          </a:xfrm>
          <a:prstGeom prst="rect">
            <a:avLst/>
          </a:prstGeom>
        </p:spPr>
        <p:txBody>
          <a:bodyPr wrap="none">
            <a:spAutoFit/>
          </a:bodyPr>
          <a:lstStyle/>
          <a:p>
            <a:r>
              <a:rPr lang="en-US" altLang="zh-CN" dirty="0"/>
              <a:t>S</a:t>
            </a:r>
            <a:r>
              <a:rPr lang="en-US" altLang="zh-CN" baseline="-25000" dirty="0"/>
              <a:t>g</a:t>
            </a:r>
            <a:r>
              <a:rPr lang="en-US" altLang="zh-CN" dirty="0"/>
              <a:t> </a:t>
            </a:r>
            <a:endParaRPr lang="zh-CN" altLang="en-US" dirty="0"/>
          </a:p>
        </p:txBody>
      </p:sp>
      <p:pic>
        <p:nvPicPr>
          <p:cNvPr id="7" name="图片 6">
            <a:extLst>
              <a:ext uri="{FF2B5EF4-FFF2-40B4-BE49-F238E27FC236}">
                <a16:creationId xmlns:a16="http://schemas.microsoft.com/office/drawing/2014/main" id="{11FBE547-76CF-483D-A396-40FCCFBB8C5A}"/>
              </a:ext>
            </a:extLst>
          </p:cNvPr>
          <p:cNvPicPr>
            <a:picLocks noChangeAspect="1"/>
          </p:cNvPicPr>
          <p:nvPr/>
        </p:nvPicPr>
        <p:blipFill>
          <a:blip r:embed="rId2"/>
          <a:stretch>
            <a:fillRect/>
          </a:stretch>
        </p:blipFill>
        <p:spPr>
          <a:xfrm>
            <a:off x="6152110" y="1261188"/>
            <a:ext cx="5147306" cy="5245937"/>
          </a:xfrm>
          <a:prstGeom prst="rect">
            <a:avLst/>
          </a:prstGeom>
        </p:spPr>
      </p:pic>
    </p:spTree>
    <p:extLst>
      <p:ext uri="{BB962C8B-B14F-4D97-AF65-F5344CB8AC3E}">
        <p14:creationId xmlns:p14="http://schemas.microsoft.com/office/powerpoint/2010/main" val="3132177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i="1" dirty="0">
                <a:solidFill>
                  <a:schemeClr val="tx1">
                    <a:lumMod val="75000"/>
                    <a:lumOff val="25000"/>
                  </a:schemeClr>
                </a:solidFill>
              </a:rPr>
              <a:t>状态空间的启发式搜索（</a:t>
            </a:r>
            <a:r>
              <a:rPr lang="en-US" altLang="zh-CN" i="1" dirty="0">
                <a:solidFill>
                  <a:schemeClr val="tx1">
                    <a:lumMod val="75000"/>
                    <a:lumOff val="25000"/>
                  </a:schemeClr>
                </a:solidFill>
              </a:rPr>
              <a:t>A</a:t>
            </a:r>
            <a:r>
              <a:rPr lang="zh-CN" altLang="en-US" i="1" dirty="0">
                <a:solidFill>
                  <a:schemeClr val="tx1">
                    <a:lumMod val="75000"/>
                    <a:lumOff val="25000"/>
                  </a:schemeClr>
                </a:solidFill>
              </a:rPr>
              <a:t>*算法）</a:t>
            </a:r>
            <a:endParaRPr lang="zh-CN" altLang="en-US" i="1" dirty="0"/>
          </a:p>
        </p:txBody>
      </p:sp>
      <p:sp>
        <p:nvSpPr>
          <p:cNvPr id="12" name="Rectangle 3">
            <a:extLst>
              <a:ext uri="{FF2B5EF4-FFF2-40B4-BE49-F238E27FC236}">
                <a16:creationId xmlns:a16="http://schemas.microsoft.com/office/drawing/2014/main" id="{C6BE1148-350C-4082-ABA4-3FCFD501E7A9}"/>
              </a:ext>
            </a:extLst>
          </p:cNvPr>
          <p:cNvSpPr txBox="1">
            <a:spLocks noChangeArrowheads="1"/>
          </p:cNvSpPr>
          <p:nvPr/>
        </p:nvSpPr>
        <p:spPr>
          <a:xfrm>
            <a:off x="820595" y="1232579"/>
            <a:ext cx="6995112" cy="4349513"/>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r>
              <a:rPr lang="en-US" altLang="zh-CN" sz="1600" b="1" dirty="0">
                <a:solidFill>
                  <a:srgbClr val="FF0000"/>
                </a:solidFill>
              </a:rPr>
              <a:t> A*</a:t>
            </a:r>
            <a:r>
              <a:rPr lang="zh-CN" altLang="en-US" sz="1600" b="1" dirty="0">
                <a:solidFill>
                  <a:srgbClr val="FF0000"/>
                </a:solidFill>
              </a:rPr>
              <a:t>算法概述</a:t>
            </a:r>
            <a:endParaRPr lang="en-US" altLang="zh-CN" sz="1600" b="1" dirty="0">
              <a:solidFill>
                <a:srgbClr val="FF0000"/>
              </a:solidFill>
            </a:endParaRPr>
          </a:p>
          <a:p>
            <a:pPr marL="0" indent="0">
              <a:lnSpc>
                <a:spcPct val="150000"/>
              </a:lnSpc>
              <a:buNone/>
              <a:defRPr/>
            </a:pPr>
            <a:r>
              <a:rPr lang="en-US" altLang="zh-CN" sz="1600" dirty="0"/>
              <a:t>    A*</a:t>
            </a:r>
            <a:r>
              <a:rPr lang="zh-CN" altLang="en-US" sz="1600" dirty="0"/>
              <a:t>算法也是一种启发式搜索方法，它是对扩展节点的选择方法做了一点限制，选用了一种比较特殊的估价函数，这时的估价函数</a:t>
            </a:r>
            <a:r>
              <a:rPr lang="en-US" altLang="zh-CN" sz="1600" dirty="0"/>
              <a:t>f(n)=g(n)+h(n)</a:t>
            </a:r>
            <a:r>
              <a:rPr lang="zh-CN" altLang="en-US" sz="1600" dirty="0"/>
              <a:t>是对函数</a:t>
            </a:r>
            <a:r>
              <a:rPr lang="pt-BR" altLang="zh-CN" sz="1600" dirty="0"/>
              <a:t>f*(n)=g*(n)+h*(n)</a:t>
            </a:r>
            <a:r>
              <a:rPr lang="zh-CN" altLang="en-US" sz="1600" dirty="0"/>
              <a:t>的一种估计或近似，即</a:t>
            </a:r>
            <a:r>
              <a:rPr lang="en-US" altLang="zh-CN" sz="1600" dirty="0"/>
              <a:t>f(n)</a:t>
            </a:r>
            <a:r>
              <a:rPr lang="zh-CN" altLang="en-US" sz="1600" dirty="0"/>
              <a:t>是对</a:t>
            </a:r>
            <a:r>
              <a:rPr lang="pt-BR" altLang="zh-CN" sz="1600" dirty="0"/>
              <a:t>f*(n)</a:t>
            </a:r>
            <a:r>
              <a:rPr lang="zh-CN" altLang="en-US" sz="1600" dirty="0"/>
              <a:t>的估计，</a:t>
            </a:r>
            <a:r>
              <a:rPr lang="en-US" altLang="zh-CN" sz="1600" dirty="0"/>
              <a:t>g(n)</a:t>
            </a:r>
            <a:r>
              <a:rPr lang="zh-CN" altLang="en-US" sz="1600" dirty="0"/>
              <a:t>是对</a:t>
            </a:r>
            <a:r>
              <a:rPr lang="en-US" altLang="zh-CN" sz="1600" dirty="0"/>
              <a:t>g*(n)</a:t>
            </a:r>
            <a:r>
              <a:rPr lang="zh-CN" altLang="en-US" sz="1600" dirty="0"/>
              <a:t>的估计，</a:t>
            </a:r>
            <a:r>
              <a:rPr lang="en-US" altLang="zh-CN" sz="1600" dirty="0"/>
              <a:t>h(n)</a:t>
            </a:r>
            <a:r>
              <a:rPr lang="zh-CN" altLang="en-US" sz="1600" dirty="0"/>
              <a:t>是对</a:t>
            </a:r>
            <a:r>
              <a:rPr lang="en-US" altLang="zh-CN" sz="1600" dirty="0"/>
              <a:t>h*(n)</a:t>
            </a:r>
            <a:r>
              <a:rPr lang="zh-CN" altLang="en-US" sz="1600" dirty="0"/>
              <a:t>的估计。</a:t>
            </a:r>
            <a:endParaRPr lang="en-US" altLang="zh-CN" sz="1600" dirty="0"/>
          </a:p>
          <a:p>
            <a:pPr marL="0" indent="0">
              <a:lnSpc>
                <a:spcPct val="150000"/>
              </a:lnSpc>
              <a:buNone/>
              <a:defRPr/>
            </a:pPr>
            <a:r>
              <a:rPr lang="en-US" altLang="zh-CN" sz="1600" dirty="0"/>
              <a:t>   A*</a:t>
            </a:r>
            <a:r>
              <a:rPr lang="zh-CN" altLang="en-US" sz="1600" dirty="0"/>
              <a:t>算法对</a:t>
            </a:r>
            <a:r>
              <a:rPr lang="en-US" altLang="zh-CN" sz="1600" dirty="0"/>
              <a:t>A</a:t>
            </a:r>
            <a:r>
              <a:rPr lang="zh-CN" altLang="en-US" sz="1600" dirty="0"/>
              <a:t>算法（全局择优的启发式搜索算法）中的</a:t>
            </a:r>
            <a:r>
              <a:rPr lang="en-US" altLang="zh-CN" sz="1600" dirty="0"/>
              <a:t>g(n)</a:t>
            </a:r>
            <a:r>
              <a:rPr lang="zh-CN" altLang="en-US" sz="1600" dirty="0"/>
              <a:t>和</a:t>
            </a:r>
            <a:r>
              <a:rPr lang="en-US" altLang="zh-CN" sz="1600" dirty="0"/>
              <a:t>h(n)</a:t>
            </a:r>
            <a:r>
              <a:rPr lang="zh-CN" altLang="en-US" sz="1600" dirty="0"/>
              <a:t>分别提出如下限制：</a:t>
            </a:r>
          </a:p>
          <a:p>
            <a:pPr marL="800077" lvl="1" indent="-342900">
              <a:lnSpc>
                <a:spcPct val="150000"/>
              </a:lnSpc>
              <a:buFont typeface="+mj-ea"/>
              <a:buAutoNum type="circleNumDbPlain"/>
              <a:defRPr/>
            </a:pPr>
            <a:r>
              <a:rPr lang="en-US" altLang="zh-CN" sz="1600" dirty="0">
                <a:solidFill>
                  <a:srgbClr val="FF0000"/>
                </a:solidFill>
              </a:rPr>
              <a:t>g(n)</a:t>
            </a:r>
            <a:r>
              <a:rPr lang="zh-CN" altLang="en-US" sz="1600" dirty="0">
                <a:solidFill>
                  <a:srgbClr val="FF0000"/>
                </a:solidFill>
              </a:rPr>
              <a:t>是对最小代价</a:t>
            </a:r>
            <a:r>
              <a:rPr lang="en-US" altLang="zh-CN" sz="1600" dirty="0">
                <a:solidFill>
                  <a:srgbClr val="FF0000"/>
                </a:solidFill>
              </a:rPr>
              <a:t>g*(n)</a:t>
            </a:r>
            <a:r>
              <a:rPr lang="zh-CN" altLang="en-US" sz="1600" dirty="0">
                <a:solidFill>
                  <a:srgbClr val="FF0000"/>
                </a:solidFill>
              </a:rPr>
              <a:t>的估计，且</a:t>
            </a:r>
            <a:r>
              <a:rPr lang="en-US" altLang="zh-CN" sz="1600" dirty="0">
                <a:solidFill>
                  <a:srgbClr val="FF0000"/>
                </a:solidFill>
              </a:rPr>
              <a:t>g(n)&gt;0</a:t>
            </a:r>
            <a:r>
              <a:rPr lang="zh-CN" altLang="en-US" sz="1600" dirty="0">
                <a:solidFill>
                  <a:srgbClr val="FF0000"/>
                </a:solidFill>
              </a:rPr>
              <a:t>；</a:t>
            </a:r>
          </a:p>
          <a:p>
            <a:pPr marL="800077" lvl="1" indent="-342900">
              <a:lnSpc>
                <a:spcPct val="150000"/>
              </a:lnSpc>
              <a:buFont typeface="+mj-ea"/>
              <a:buAutoNum type="circleNumDbPlain"/>
              <a:defRPr/>
            </a:pPr>
            <a:r>
              <a:rPr lang="en-US" altLang="zh-CN" sz="1600" dirty="0">
                <a:solidFill>
                  <a:srgbClr val="FF0000"/>
                </a:solidFill>
              </a:rPr>
              <a:t>h(n)</a:t>
            </a:r>
            <a:r>
              <a:rPr lang="zh-CN" altLang="en-US" sz="1600" dirty="0">
                <a:solidFill>
                  <a:srgbClr val="FF0000"/>
                </a:solidFill>
              </a:rPr>
              <a:t>是最小代价</a:t>
            </a:r>
            <a:r>
              <a:rPr lang="en-US" altLang="zh-CN" sz="1600" dirty="0">
                <a:solidFill>
                  <a:srgbClr val="FF0000"/>
                </a:solidFill>
              </a:rPr>
              <a:t>h*(n)</a:t>
            </a:r>
            <a:r>
              <a:rPr lang="zh-CN" altLang="en-US" sz="1600" dirty="0">
                <a:solidFill>
                  <a:srgbClr val="FF0000"/>
                </a:solidFill>
              </a:rPr>
              <a:t>的下界，即对任意节点</a:t>
            </a:r>
            <a:r>
              <a:rPr lang="en-US" altLang="zh-CN" sz="1600" dirty="0">
                <a:solidFill>
                  <a:srgbClr val="FF0000"/>
                </a:solidFill>
              </a:rPr>
              <a:t>n</a:t>
            </a:r>
            <a:r>
              <a:rPr lang="zh-CN" altLang="en-US" sz="1600" dirty="0">
                <a:solidFill>
                  <a:srgbClr val="FF0000"/>
                </a:solidFill>
              </a:rPr>
              <a:t>均有</a:t>
            </a:r>
            <a:r>
              <a:rPr lang="en-US" altLang="zh-CN" sz="1600" dirty="0">
                <a:solidFill>
                  <a:srgbClr val="FF0000"/>
                </a:solidFill>
              </a:rPr>
              <a:t>h(n)≤h*(n)</a:t>
            </a:r>
            <a:r>
              <a:rPr lang="zh-CN" altLang="en-US" sz="1600" dirty="0">
                <a:solidFill>
                  <a:srgbClr val="FF0000"/>
                </a:solidFill>
              </a:rPr>
              <a:t>。</a:t>
            </a:r>
          </a:p>
          <a:p>
            <a:pPr marL="0" indent="0">
              <a:lnSpc>
                <a:spcPct val="150000"/>
              </a:lnSpc>
              <a:buNone/>
              <a:defRPr/>
            </a:pPr>
            <a:r>
              <a:rPr lang="zh-CN" altLang="en-US" sz="1600" dirty="0"/>
              <a:t>     即满足上述两条限制的</a:t>
            </a:r>
            <a:r>
              <a:rPr lang="en-US" altLang="zh-CN" sz="1600" dirty="0"/>
              <a:t>A</a:t>
            </a:r>
            <a:r>
              <a:rPr lang="zh-CN" altLang="en-US" sz="1600" dirty="0"/>
              <a:t>算法称为</a:t>
            </a:r>
            <a:r>
              <a:rPr lang="en-US" altLang="zh-CN" sz="1600" dirty="0"/>
              <a:t>A*</a:t>
            </a:r>
            <a:r>
              <a:rPr lang="zh-CN" altLang="en-US" sz="1600" dirty="0"/>
              <a:t>算法。</a:t>
            </a:r>
          </a:p>
        </p:txBody>
      </p:sp>
      <p:grpSp>
        <p:nvGrpSpPr>
          <p:cNvPr id="5" name="组合 4">
            <a:extLst>
              <a:ext uri="{FF2B5EF4-FFF2-40B4-BE49-F238E27FC236}">
                <a16:creationId xmlns:a16="http://schemas.microsoft.com/office/drawing/2014/main" id="{22B7EF82-7D4A-4400-8750-A86C5E25A301}"/>
              </a:ext>
            </a:extLst>
          </p:cNvPr>
          <p:cNvGrpSpPr/>
          <p:nvPr/>
        </p:nvGrpSpPr>
        <p:grpSpPr>
          <a:xfrm>
            <a:off x="8179325" y="2155935"/>
            <a:ext cx="3341162" cy="3089747"/>
            <a:chOff x="7662976" y="1535640"/>
            <a:chExt cx="3827127" cy="3548020"/>
          </a:xfrm>
        </p:grpSpPr>
        <p:sp>
          <p:nvSpPr>
            <p:cNvPr id="3" name="文本框 2">
              <a:extLst>
                <a:ext uri="{FF2B5EF4-FFF2-40B4-BE49-F238E27FC236}">
                  <a16:creationId xmlns:a16="http://schemas.microsoft.com/office/drawing/2014/main" id="{08B7176D-F17C-44A7-8A73-EE382A871F17}"/>
                </a:ext>
              </a:extLst>
            </p:cNvPr>
            <p:cNvSpPr txBox="1"/>
            <p:nvPr/>
          </p:nvSpPr>
          <p:spPr>
            <a:xfrm>
              <a:off x="8501743" y="1535640"/>
              <a:ext cx="413657" cy="369332"/>
            </a:xfrm>
            <a:prstGeom prst="rect">
              <a:avLst/>
            </a:prstGeom>
            <a:noFill/>
          </p:spPr>
          <p:txBody>
            <a:bodyPr wrap="square" rtlCol="0">
              <a:spAutoFit/>
            </a:bodyPr>
            <a:lstStyle/>
            <a:p>
              <a:r>
                <a:rPr lang="en-US" altLang="zh-CN" dirty="0"/>
                <a:t>s</a:t>
              </a:r>
              <a:endParaRPr lang="zh-CN" altLang="en-US" dirty="0"/>
            </a:p>
          </p:txBody>
        </p:sp>
        <p:sp>
          <p:nvSpPr>
            <p:cNvPr id="8" name="文本框 7">
              <a:extLst>
                <a:ext uri="{FF2B5EF4-FFF2-40B4-BE49-F238E27FC236}">
                  <a16:creationId xmlns:a16="http://schemas.microsoft.com/office/drawing/2014/main" id="{BD8E7109-2137-4DD1-B86C-5C7461E8ECF8}"/>
                </a:ext>
              </a:extLst>
            </p:cNvPr>
            <p:cNvSpPr txBox="1"/>
            <p:nvPr/>
          </p:nvSpPr>
          <p:spPr>
            <a:xfrm flipH="1">
              <a:off x="9080622" y="3091938"/>
              <a:ext cx="435894" cy="369332"/>
            </a:xfrm>
            <a:prstGeom prst="rect">
              <a:avLst/>
            </a:prstGeom>
            <a:noFill/>
          </p:spPr>
          <p:txBody>
            <a:bodyPr wrap="square" rtlCol="0">
              <a:spAutoFit/>
            </a:bodyPr>
            <a:lstStyle/>
            <a:p>
              <a:r>
                <a:rPr lang="en-US" altLang="zh-CN" dirty="0"/>
                <a:t>n</a:t>
              </a:r>
              <a:endParaRPr lang="zh-CN" altLang="en-US" dirty="0"/>
            </a:p>
          </p:txBody>
        </p:sp>
        <p:sp>
          <p:nvSpPr>
            <p:cNvPr id="9" name="文本框 8">
              <a:extLst>
                <a:ext uri="{FF2B5EF4-FFF2-40B4-BE49-F238E27FC236}">
                  <a16:creationId xmlns:a16="http://schemas.microsoft.com/office/drawing/2014/main" id="{585D40D0-D71F-4E83-ABE8-CC99BDC301D9}"/>
                </a:ext>
              </a:extLst>
            </p:cNvPr>
            <p:cNvSpPr txBox="1"/>
            <p:nvPr/>
          </p:nvSpPr>
          <p:spPr>
            <a:xfrm>
              <a:off x="8512629" y="4714328"/>
              <a:ext cx="413657" cy="369332"/>
            </a:xfrm>
            <a:prstGeom prst="rect">
              <a:avLst/>
            </a:prstGeom>
            <a:noFill/>
          </p:spPr>
          <p:txBody>
            <a:bodyPr wrap="square" rtlCol="0">
              <a:spAutoFit/>
            </a:bodyPr>
            <a:lstStyle/>
            <a:p>
              <a:r>
                <a:rPr lang="en-US" altLang="zh-CN" dirty="0"/>
                <a:t>g</a:t>
              </a:r>
              <a:endParaRPr lang="zh-CN" altLang="en-US" dirty="0"/>
            </a:p>
          </p:txBody>
        </p:sp>
        <p:cxnSp>
          <p:nvCxnSpPr>
            <p:cNvPr id="6" name="直接连接符 5">
              <a:extLst>
                <a:ext uri="{FF2B5EF4-FFF2-40B4-BE49-F238E27FC236}">
                  <a16:creationId xmlns:a16="http://schemas.microsoft.com/office/drawing/2014/main" id="{4AA45EC6-42BA-45C2-8B23-BA12A91D7511}"/>
                </a:ext>
              </a:extLst>
            </p:cNvPr>
            <p:cNvCxnSpPr>
              <a:cxnSpLocks/>
              <a:stCxn id="3" idx="2"/>
              <a:endCxn id="9" idx="0"/>
            </p:cNvCxnSpPr>
            <p:nvPr/>
          </p:nvCxnSpPr>
          <p:spPr>
            <a:xfrm>
              <a:off x="8708572" y="1904972"/>
              <a:ext cx="10886" cy="280935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E7C7AC27-70A8-492F-AF9A-348E666E1C39}"/>
                </a:ext>
              </a:extLst>
            </p:cNvPr>
            <p:cNvSpPr/>
            <p:nvPr/>
          </p:nvSpPr>
          <p:spPr>
            <a:xfrm>
              <a:off x="8643257" y="4623459"/>
              <a:ext cx="144000" cy="14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连接符: 曲线 18">
              <a:extLst>
                <a:ext uri="{FF2B5EF4-FFF2-40B4-BE49-F238E27FC236}">
                  <a16:creationId xmlns:a16="http://schemas.microsoft.com/office/drawing/2014/main" id="{5C84A628-01CF-43E8-B626-BA7A756D5153}"/>
                </a:ext>
              </a:extLst>
            </p:cNvPr>
            <p:cNvCxnSpPr>
              <a:stCxn id="10" idx="6"/>
              <a:endCxn id="14" idx="6"/>
            </p:cNvCxnSpPr>
            <p:nvPr/>
          </p:nvCxnSpPr>
          <p:spPr>
            <a:xfrm>
              <a:off x="8776372" y="1908717"/>
              <a:ext cx="10889" cy="1382488"/>
            </a:xfrm>
            <a:prstGeom prst="curvedConnector3">
              <a:avLst>
                <a:gd name="adj1" fmla="val 2199366"/>
              </a:avLst>
            </a:prstGeom>
          </p:spPr>
          <p:style>
            <a:lnRef idx="1">
              <a:schemeClr val="accent1"/>
            </a:lnRef>
            <a:fillRef idx="0">
              <a:schemeClr val="accent1"/>
            </a:fillRef>
            <a:effectRef idx="0">
              <a:schemeClr val="accent1"/>
            </a:effectRef>
            <a:fontRef idx="minor">
              <a:schemeClr val="tx1"/>
            </a:fontRef>
          </p:style>
        </p:cxnSp>
        <p:sp>
          <p:nvSpPr>
            <p:cNvPr id="42" name="弧形 41">
              <a:extLst>
                <a:ext uri="{FF2B5EF4-FFF2-40B4-BE49-F238E27FC236}">
                  <a16:creationId xmlns:a16="http://schemas.microsoft.com/office/drawing/2014/main" id="{940D9C5C-F960-4953-8622-4EEC9F760534}"/>
                </a:ext>
              </a:extLst>
            </p:cNvPr>
            <p:cNvSpPr/>
            <p:nvPr/>
          </p:nvSpPr>
          <p:spPr>
            <a:xfrm>
              <a:off x="7838755" y="1884763"/>
              <a:ext cx="1583919" cy="1418807"/>
            </a:xfrm>
            <a:prstGeom prst="arc">
              <a:avLst>
                <a:gd name="adj1" fmla="val 16200000"/>
                <a:gd name="adj2" fmla="val 53607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弧形 42">
              <a:extLst>
                <a:ext uri="{FF2B5EF4-FFF2-40B4-BE49-F238E27FC236}">
                  <a16:creationId xmlns:a16="http://schemas.microsoft.com/office/drawing/2014/main" id="{E8CAA142-9519-4C6D-A91C-57A44B2EE2FA}"/>
                </a:ext>
              </a:extLst>
            </p:cNvPr>
            <p:cNvSpPr/>
            <p:nvPr/>
          </p:nvSpPr>
          <p:spPr>
            <a:xfrm flipH="1">
              <a:off x="8260080" y="1895260"/>
              <a:ext cx="724975" cy="1418806"/>
            </a:xfrm>
            <a:prstGeom prst="arc">
              <a:avLst>
                <a:gd name="adj1" fmla="val 15884771"/>
                <a:gd name="adj2" fmla="val 55859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D1185FD8-16CE-44D0-B226-203A50914308}"/>
                </a:ext>
              </a:extLst>
            </p:cNvPr>
            <p:cNvSpPr/>
            <p:nvPr/>
          </p:nvSpPr>
          <p:spPr>
            <a:xfrm flipH="1">
              <a:off x="7971559" y="1906027"/>
              <a:ext cx="1205567" cy="1418807"/>
            </a:xfrm>
            <a:prstGeom prst="arc">
              <a:avLst>
                <a:gd name="adj1" fmla="val 15868691"/>
                <a:gd name="adj2" fmla="val 53607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47879E1-A385-4431-A292-C6DBAEA64F07}"/>
                </a:ext>
              </a:extLst>
            </p:cNvPr>
            <p:cNvSpPr/>
            <p:nvPr/>
          </p:nvSpPr>
          <p:spPr>
            <a:xfrm>
              <a:off x="8632372" y="1836717"/>
              <a:ext cx="144000" cy="14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07DEDC9-4BEC-4D96-A943-C8BD1D76C467}"/>
                </a:ext>
              </a:extLst>
            </p:cNvPr>
            <p:cNvSpPr/>
            <p:nvPr/>
          </p:nvSpPr>
          <p:spPr>
            <a:xfrm>
              <a:off x="8643261" y="3219205"/>
              <a:ext cx="144000" cy="14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弧形 47">
              <a:extLst>
                <a:ext uri="{FF2B5EF4-FFF2-40B4-BE49-F238E27FC236}">
                  <a16:creationId xmlns:a16="http://schemas.microsoft.com/office/drawing/2014/main" id="{0B0F8D6D-87F1-4940-88B6-822A91949111}"/>
                </a:ext>
              </a:extLst>
            </p:cNvPr>
            <p:cNvSpPr/>
            <p:nvPr/>
          </p:nvSpPr>
          <p:spPr>
            <a:xfrm>
              <a:off x="8314799" y="3309650"/>
              <a:ext cx="944916" cy="1382488"/>
            </a:xfrm>
            <a:prstGeom prst="arc">
              <a:avLst>
                <a:gd name="adj1" fmla="val 16200000"/>
                <a:gd name="adj2" fmla="val 53701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85C69B6D-4D62-4466-AF67-7804EAE02C4B}"/>
                </a:ext>
              </a:extLst>
            </p:cNvPr>
            <p:cNvSpPr/>
            <p:nvPr/>
          </p:nvSpPr>
          <p:spPr>
            <a:xfrm>
              <a:off x="8014532" y="3302148"/>
              <a:ext cx="1583919" cy="1382488"/>
            </a:xfrm>
            <a:prstGeom prst="arc">
              <a:avLst>
                <a:gd name="adj1" fmla="val 16200000"/>
                <a:gd name="adj2" fmla="val 53701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5FBD4B90-E974-46A5-BE68-C2F08DE98A89}"/>
                </a:ext>
              </a:extLst>
            </p:cNvPr>
            <p:cNvSpPr/>
            <p:nvPr/>
          </p:nvSpPr>
          <p:spPr>
            <a:xfrm flipH="1">
              <a:off x="8423292" y="3302148"/>
              <a:ext cx="439929" cy="1382488"/>
            </a:xfrm>
            <a:prstGeom prst="arc">
              <a:avLst>
                <a:gd name="adj1" fmla="val 16200000"/>
                <a:gd name="adj2" fmla="val 53701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a:extLst>
                <a:ext uri="{FF2B5EF4-FFF2-40B4-BE49-F238E27FC236}">
                  <a16:creationId xmlns:a16="http://schemas.microsoft.com/office/drawing/2014/main" id="{3B07CF0E-711B-4A55-AF7D-0A0C882B037D}"/>
                </a:ext>
              </a:extLst>
            </p:cNvPr>
            <p:cNvSpPr/>
            <p:nvPr/>
          </p:nvSpPr>
          <p:spPr>
            <a:xfrm flipH="1">
              <a:off x="7662976" y="3294646"/>
              <a:ext cx="1967557" cy="1382488"/>
            </a:xfrm>
            <a:prstGeom prst="arc">
              <a:avLst>
                <a:gd name="adj1" fmla="val 16200000"/>
                <a:gd name="adj2" fmla="val 53701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箭头连接符 52">
              <a:extLst>
                <a:ext uri="{FF2B5EF4-FFF2-40B4-BE49-F238E27FC236}">
                  <a16:creationId xmlns:a16="http://schemas.microsoft.com/office/drawing/2014/main" id="{DA151A95-37F6-4E06-B138-90C777721907}"/>
                </a:ext>
              </a:extLst>
            </p:cNvPr>
            <p:cNvCxnSpPr/>
            <p:nvPr/>
          </p:nvCxnSpPr>
          <p:spPr>
            <a:xfrm flipH="1">
              <a:off x="8708572" y="2087274"/>
              <a:ext cx="1060268" cy="64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8751D0C-C944-452E-95A2-99D21D96C073}"/>
                </a:ext>
              </a:extLst>
            </p:cNvPr>
            <p:cNvSpPr txBox="1"/>
            <p:nvPr/>
          </p:nvSpPr>
          <p:spPr>
            <a:xfrm>
              <a:off x="9843999" y="1884763"/>
              <a:ext cx="1636075" cy="830997"/>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rPr>
                <a:t>g*(n)</a:t>
              </a:r>
            </a:p>
            <a:p>
              <a:r>
                <a:rPr lang="zh-CN" altLang="en-US" sz="1200" dirty="0"/>
                <a:t>从节点</a:t>
              </a:r>
              <a:r>
                <a:rPr lang="en-US" altLang="zh-CN" sz="1200" dirty="0"/>
                <a:t>s</a:t>
              </a:r>
              <a:r>
                <a:rPr lang="zh-CN" altLang="en-US" sz="1200" dirty="0"/>
                <a:t>开始可到达任意节点</a:t>
              </a:r>
              <a:r>
                <a:rPr lang="en-US" altLang="zh-CN" sz="1200" dirty="0"/>
                <a:t>n</a:t>
              </a:r>
              <a:r>
                <a:rPr lang="zh-CN" altLang="en-US" sz="1200" dirty="0"/>
                <a:t>的一条最佳路径的代价</a:t>
              </a:r>
            </a:p>
          </p:txBody>
        </p:sp>
        <p:sp>
          <p:nvSpPr>
            <p:cNvPr id="55" name="文本框 54">
              <a:extLst>
                <a:ext uri="{FF2B5EF4-FFF2-40B4-BE49-F238E27FC236}">
                  <a16:creationId xmlns:a16="http://schemas.microsoft.com/office/drawing/2014/main" id="{1FEC5853-F938-49BB-8EAA-E683BA48D082}"/>
                </a:ext>
              </a:extLst>
            </p:cNvPr>
            <p:cNvSpPr txBox="1"/>
            <p:nvPr/>
          </p:nvSpPr>
          <p:spPr>
            <a:xfrm>
              <a:off x="9854028" y="3597723"/>
              <a:ext cx="1636075" cy="830997"/>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rPr>
                <a:t>h*(n)</a:t>
              </a:r>
            </a:p>
            <a:p>
              <a:r>
                <a:rPr lang="zh-CN" altLang="en-US" sz="1200" dirty="0"/>
                <a:t>从节点</a:t>
              </a:r>
              <a:r>
                <a:rPr lang="en-US" altLang="zh-CN" sz="1200" dirty="0"/>
                <a:t>n</a:t>
              </a:r>
              <a:r>
                <a:rPr lang="zh-CN" altLang="en-US" sz="1200" dirty="0"/>
                <a:t>到目标节点的一条最佳路径的代价</a:t>
              </a:r>
            </a:p>
          </p:txBody>
        </p:sp>
        <p:cxnSp>
          <p:nvCxnSpPr>
            <p:cNvPr id="58" name="直接箭头连接符 57">
              <a:extLst>
                <a:ext uri="{FF2B5EF4-FFF2-40B4-BE49-F238E27FC236}">
                  <a16:creationId xmlns:a16="http://schemas.microsoft.com/office/drawing/2014/main" id="{AD329CC6-E94F-48F8-BBFA-888C0CEB076C}"/>
                </a:ext>
              </a:extLst>
            </p:cNvPr>
            <p:cNvCxnSpPr>
              <a:cxnSpLocks/>
            </p:cNvCxnSpPr>
            <p:nvPr/>
          </p:nvCxnSpPr>
          <p:spPr>
            <a:xfrm flipH="1">
              <a:off x="8719458" y="3727183"/>
              <a:ext cx="1205567" cy="98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9937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11" name="Rectangle 2">
            <a:extLst>
              <a:ext uri="{FF2B5EF4-FFF2-40B4-BE49-F238E27FC236}">
                <a16:creationId xmlns:a16="http://schemas.microsoft.com/office/drawing/2014/main" id="{AAEA47B3-C427-4878-9658-3550156A56A3}"/>
              </a:ext>
            </a:extLst>
          </p:cNvPr>
          <p:cNvSpPr txBox="1">
            <a:spLocks noChangeArrowheads="1"/>
          </p:cNvSpPr>
          <p:nvPr/>
        </p:nvSpPr>
        <p:spPr>
          <a:xfrm>
            <a:off x="669924" y="829111"/>
            <a:ext cx="8062912" cy="7937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sz="1800" dirty="0"/>
              <a:t>6.A*</a:t>
            </a:r>
            <a:r>
              <a:rPr lang="zh-CN" altLang="en-US" sz="1800" dirty="0"/>
              <a:t>算法</a:t>
            </a:r>
          </a:p>
        </p:txBody>
      </p:sp>
      <p:sp>
        <p:nvSpPr>
          <p:cNvPr id="13" name="Rectangle 3">
            <a:extLst>
              <a:ext uri="{FF2B5EF4-FFF2-40B4-BE49-F238E27FC236}">
                <a16:creationId xmlns:a16="http://schemas.microsoft.com/office/drawing/2014/main" id="{A390EDE8-09D8-45CF-A199-9CF58969F1DF}"/>
              </a:ext>
            </a:extLst>
          </p:cNvPr>
          <p:cNvSpPr txBox="1">
            <a:spLocks noChangeArrowheads="1"/>
          </p:cNvSpPr>
          <p:nvPr/>
        </p:nvSpPr>
        <p:spPr>
          <a:xfrm>
            <a:off x="789667" y="1796012"/>
            <a:ext cx="9790410" cy="423287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dirty="0"/>
              <a:t>在图搜索的过程中，如果第</a:t>
            </a:r>
            <a:r>
              <a:rPr lang="en-US" altLang="zh-CN" sz="1600" dirty="0"/>
              <a:t>8</a:t>
            </a:r>
            <a:r>
              <a:rPr lang="zh-CN" altLang="en-US" sz="1600" dirty="0"/>
              <a:t>步的重排</a:t>
            </a:r>
            <a:r>
              <a:rPr lang="en-US" altLang="zh-CN" sz="1600" dirty="0"/>
              <a:t>OPEN</a:t>
            </a:r>
            <a:r>
              <a:rPr lang="zh-CN" altLang="en-US" sz="1600" dirty="0"/>
              <a:t>表是依据</a:t>
            </a:r>
            <a:r>
              <a:rPr lang="en-US" altLang="zh-CN" sz="1600" dirty="0"/>
              <a:t>f(n)</a:t>
            </a:r>
            <a:r>
              <a:rPr lang="zh-CN" altLang="en-US" sz="1600" dirty="0"/>
              <a:t> </a:t>
            </a:r>
            <a:r>
              <a:rPr lang="en-US" altLang="zh-CN" sz="1600" dirty="0"/>
              <a:t>=</a:t>
            </a:r>
            <a:r>
              <a:rPr lang="zh-CN" altLang="en-US" sz="1600" dirty="0"/>
              <a:t> </a:t>
            </a:r>
            <a:r>
              <a:rPr lang="en-US" altLang="zh-CN" sz="1600" dirty="0"/>
              <a:t>g(n)+h(n)</a:t>
            </a:r>
            <a:r>
              <a:rPr lang="zh-CN" altLang="en-US" sz="1600" dirty="0"/>
              <a:t>进行的，则称该过程为</a:t>
            </a:r>
            <a:r>
              <a:rPr lang="en-US" altLang="zh-CN" sz="1600" dirty="0"/>
              <a:t>A</a:t>
            </a:r>
            <a:r>
              <a:rPr lang="zh-CN" altLang="en-US" sz="1600" dirty="0"/>
              <a:t>算法。</a:t>
            </a:r>
            <a:endParaRPr lang="en-US" altLang="zh-CN" sz="1600" dirty="0"/>
          </a:p>
          <a:p>
            <a:pPr>
              <a:lnSpc>
                <a:spcPct val="150000"/>
              </a:lnSpc>
            </a:pPr>
            <a:r>
              <a:rPr lang="zh-CN" altLang="en-US" sz="1600" dirty="0"/>
              <a:t>在</a:t>
            </a:r>
            <a:r>
              <a:rPr lang="en-US" altLang="zh-CN" sz="1600" dirty="0"/>
              <a:t>A</a:t>
            </a:r>
            <a:r>
              <a:rPr lang="zh-CN" altLang="en-US" sz="1600" dirty="0"/>
              <a:t>算法中，对所有</a:t>
            </a:r>
            <a:r>
              <a:rPr lang="en-US" altLang="zh-CN" sz="1600" dirty="0"/>
              <a:t>n</a:t>
            </a:r>
            <a:r>
              <a:rPr lang="zh-CN" altLang="en-US" sz="1600" dirty="0"/>
              <a:t>，如果</a:t>
            </a:r>
            <a:r>
              <a:rPr lang="en-US" altLang="zh-CN" sz="1600" dirty="0"/>
              <a:t>h(n)&lt;=h</a:t>
            </a:r>
            <a:r>
              <a:rPr lang="zh-CN" altLang="en-US" sz="1600" dirty="0"/>
              <a:t>*</a:t>
            </a:r>
            <a:r>
              <a:rPr lang="en-US" altLang="zh-CN" sz="1600" dirty="0"/>
              <a:t>(n)</a:t>
            </a:r>
            <a:r>
              <a:rPr lang="zh-CN" altLang="en-US" sz="1600" dirty="0"/>
              <a:t>，则</a:t>
            </a:r>
            <a:r>
              <a:rPr lang="en-US" altLang="zh-CN" sz="1600" dirty="0"/>
              <a:t>h(n)</a:t>
            </a:r>
            <a:r>
              <a:rPr lang="zh-CN" altLang="en-US" sz="1600" dirty="0"/>
              <a:t>为</a:t>
            </a:r>
            <a:r>
              <a:rPr lang="en-US" altLang="zh-CN" sz="1600" dirty="0"/>
              <a:t> h*(n)</a:t>
            </a:r>
            <a:r>
              <a:rPr lang="zh-CN" altLang="en-US" sz="1600" dirty="0"/>
              <a:t>的下界，表示偏于保守的估计。</a:t>
            </a:r>
            <a:endParaRPr lang="en-US" altLang="zh-CN" sz="1600" dirty="0"/>
          </a:p>
          <a:p>
            <a:pPr>
              <a:lnSpc>
                <a:spcPct val="150000"/>
              </a:lnSpc>
            </a:pPr>
            <a:r>
              <a:rPr lang="zh-CN" altLang="en-US" sz="1600" dirty="0"/>
              <a:t>采用</a:t>
            </a:r>
            <a:r>
              <a:rPr lang="en-US" altLang="zh-CN" sz="1600" dirty="0"/>
              <a:t>h</a:t>
            </a:r>
            <a:r>
              <a:rPr lang="zh-CN" altLang="en-US" sz="1600" dirty="0"/>
              <a:t>*</a:t>
            </a:r>
            <a:r>
              <a:rPr lang="en-US" altLang="zh-CN" sz="1600" dirty="0"/>
              <a:t>(n)</a:t>
            </a:r>
            <a:r>
              <a:rPr lang="zh-CN" altLang="en-US" sz="1600" dirty="0"/>
              <a:t>的下界</a:t>
            </a:r>
            <a:r>
              <a:rPr lang="en-US" altLang="zh-CN" sz="1600" dirty="0"/>
              <a:t>h(n)</a:t>
            </a:r>
            <a:r>
              <a:rPr lang="zh-CN" altLang="en-US" sz="1600" dirty="0"/>
              <a:t>为启发函数的</a:t>
            </a:r>
            <a:r>
              <a:rPr lang="en-US" altLang="zh-CN" sz="1600" dirty="0"/>
              <a:t>A</a:t>
            </a:r>
            <a:r>
              <a:rPr lang="zh-CN" altLang="en-US" sz="1600" dirty="0"/>
              <a:t>算法称为</a:t>
            </a:r>
            <a:r>
              <a:rPr lang="en-US" altLang="zh-CN" sz="1600" dirty="0"/>
              <a:t>A*</a:t>
            </a:r>
            <a:r>
              <a:rPr lang="zh-CN" altLang="en-US" sz="1600" dirty="0"/>
              <a:t>算法。当</a:t>
            </a:r>
            <a:r>
              <a:rPr lang="en-US" altLang="zh-CN" sz="1600" dirty="0"/>
              <a:t>h(n)=0</a:t>
            </a:r>
            <a:r>
              <a:rPr lang="zh-CN" altLang="en-US" sz="1600" dirty="0"/>
              <a:t>时，</a:t>
            </a:r>
            <a:r>
              <a:rPr lang="en-US" altLang="zh-CN" sz="1600" dirty="0"/>
              <a:t>A*</a:t>
            </a:r>
            <a:r>
              <a:rPr lang="zh-CN" altLang="en-US" sz="1600" dirty="0"/>
              <a:t>算法则为等代价有序搜索算法。</a:t>
            </a:r>
            <a:endParaRPr lang="en-US" altLang="zh-CN" sz="1600" dirty="0"/>
          </a:p>
          <a:p>
            <a:pPr>
              <a:lnSpc>
                <a:spcPct val="150000"/>
              </a:lnSpc>
            </a:pPr>
            <a:r>
              <a:rPr lang="zh-CN" altLang="en-US" sz="1600" dirty="0">
                <a:solidFill>
                  <a:srgbClr val="FF0000"/>
                </a:solidFill>
              </a:rPr>
              <a:t>注：</a:t>
            </a:r>
            <a:r>
              <a:rPr lang="en-US" altLang="zh-CN" sz="1600" dirty="0">
                <a:solidFill>
                  <a:srgbClr val="FF0000"/>
                </a:solidFill>
              </a:rPr>
              <a:t>A*</a:t>
            </a:r>
            <a:r>
              <a:rPr lang="zh-CN" altLang="en-US" sz="1600" dirty="0">
                <a:solidFill>
                  <a:srgbClr val="FF0000"/>
                </a:solidFill>
              </a:rPr>
              <a:t>之所以加一个*号，是因为它的启发函数是有限制的，这个限制确保它能找到绝对最优解，去掉这个限制，就是</a:t>
            </a:r>
            <a:r>
              <a:rPr lang="en-US" altLang="zh-CN" sz="1600" dirty="0">
                <a:solidFill>
                  <a:srgbClr val="FF0000"/>
                </a:solidFill>
              </a:rPr>
              <a:t>A</a:t>
            </a:r>
            <a:r>
              <a:rPr lang="zh-CN" altLang="en-US" sz="1600" dirty="0">
                <a:solidFill>
                  <a:srgbClr val="FF0000"/>
                </a:solidFill>
              </a:rPr>
              <a:t>算法。</a:t>
            </a:r>
          </a:p>
        </p:txBody>
      </p:sp>
    </p:spTree>
    <p:extLst>
      <p:ext uri="{BB962C8B-B14F-4D97-AF65-F5344CB8AC3E}">
        <p14:creationId xmlns:p14="http://schemas.microsoft.com/office/powerpoint/2010/main" val="3916255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11" name="Rectangle 2">
            <a:extLst>
              <a:ext uri="{FF2B5EF4-FFF2-40B4-BE49-F238E27FC236}">
                <a16:creationId xmlns:a16="http://schemas.microsoft.com/office/drawing/2014/main" id="{AAEA47B3-C427-4878-9658-3550156A56A3}"/>
              </a:ext>
            </a:extLst>
          </p:cNvPr>
          <p:cNvSpPr txBox="1">
            <a:spLocks noChangeArrowheads="1"/>
          </p:cNvSpPr>
          <p:nvPr/>
        </p:nvSpPr>
        <p:spPr>
          <a:xfrm>
            <a:off x="669924" y="829111"/>
            <a:ext cx="8062912" cy="62754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sz="1600" dirty="0">
                <a:solidFill>
                  <a:srgbClr val="FF0000"/>
                </a:solidFill>
                <a:effectLst>
                  <a:outerShdw blurRad="38100" dist="38100" dir="2700000" algn="tl">
                    <a:srgbClr val="000000">
                      <a:alpha val="43137"/>
                    </a:srgbClr>
                  </a:outerShdw>
                </a:effectLst>
              </a:rPr>
              <a:t>A*</a:t>
            </a:r>
            <a:r>
              <a:rPr lang="zh-CN" altLang="en-US" sz="1600" dirty="0">
                <a:solidFill>
                  <a:srgbClr val="FF0000"/>
                </a:solidFill>
                <a:effectLst>
                  <a:outerShdw blurRad="38100" dist="38100" dir="2700000" algn="tl">
                    <a:srgbClr val="000000">
                      <a:alpha val="43137"/>
                    </a:srgbClr>
                  </a:outerShdw>
                </a:effectLst>
              </a:rPr>
              <a:t>算法性质</a:t>
            </a:r>
          </a:p>
        </p:txBody>
      </p:sp>
      <p:sp>
        <p:nvSpPr>
          <p:cNvPr id="13" name="Rectangle 3">
            <a:extLst>
              <a:ext uri="{FF2B5EF4-FFF2-40B4-BE49-F238E27FC236}">
                <a16:creationId xmlns:a16="http://schemas.microsoft.com/office/drawing/2014/main" id="{A390EDE8-09D8-45CF-A199-9CF58969F1DF}"/>
              </a:ext>
            </a:extLst>
          </p:cNvPr>
          <p:cNvSpPr txBox="1">
            <a:spLocks noChangeArrowheads="1"/>
          </p:cNvSpPr>
          <p:nvPr/>
        </p:nvSpPr>
        <p:spPr>
          <a:xfrm>
            <a:off x="960698" y="1673247"/>
            <a:ext cx="10559789" cy="423287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dirty="0"/>
              <a:t>A*</a:t>
            </a:r>
            <a:r>
              <a:rPr lang="zh-CN" altLang="en-US" sz="1600" dirty="0"/>
              <a:t>算法具有可采纳性、单调性和信息性。</a:t>
            </a:r>
            <a:endParaRPr lang="en-US" altLang="zh-CN" sz="1600" dirty="0"/>
          </a:p>
          <a:p>
            <a:pPr marL="0" indent="0">
              <a:lnSpc>
                <a:spcPct val="150000"/>
              </a:lnSpc>
              <a:buNone/>
            </a:pPr>
            <a:r>
              <a:rPr lang="en-US" altLang="zh-CN" sz="1600" b="1" dirty="0">
                <a:effectLst>
                  <a:outerShdw blurRad="38100" dist="38100" dir="2700000" algn="tl">
                    <a:srgbClr val="000000">
                      <a:alpha val="43137"/>
                    </a:srgbClr>
                  </a:outerShdw>
                </a:effectLst>
              </a:rPr>
              <a:t>    (1) </a:t>
            </a:r>
            <a:r>
              <a:rPr lang="zh-CN" altLang="en-US" sz="1600" b="1" dirty="0">
                <a:effectLst>
                  <a:outerShdw blurRad="38100" dist="38100" dir="2700000" algn="tl">
                    <a:srgbClr val="000000">
                      <a:alpha val="43137"/>
                    </a:srgbClr>
                  </a:outerShdw>
                </a:effectLst>
              </a:rPr>
              <a:t>可采纳性</a:t>
            </a:r>
            <a:endParaRPr lang="en-US" altLang="zh-CN" sz="1600" b="1" dirty="0">
              <a:effectLst>
                <a:outerShdw blurRad="38100" dist="38100" dir="2700000" algn="tl">
                  <a:srgbClr val="000000">
                    <a:alpha val="43137"/>
                  </a:srgbClr>
                </a:outerShdw>
              </a:effectLst>
            </a:endParaRPr>
          </a:p>
          <a:p>
            <a:pPr marL="0" indent="0">
              <a:lnSpc>
                <a:spcPct val="150000"/>
              </a:lnSpc>
              <a:buNone/>
            </a:pPr>
            <a:r>
              <a:rPr lang="zh-CN" altLang="en-US" sz="1600" dirty="0"/>
              <a:t>    所谓可采纳性是指对于可解的状态空间图（从初始节点到目标节点有路经存在）来说，如果一个搜索算法能在有限步骤内终止，并且能找到最优解，则称该搜索算法是可采纳的。</a:t>
            </a:r>
            <a:endParaRPr lang="en-US" altLang="zh-CN" sz="1600" dirty="0"/>
          </a:p>
          <a:p>
            <a:pPr marL="0" indent="0">
              <a:lnSpc>
                <a:spcPct val="150000"/>
              </a:lnSpc>
              <a:buNone/>
            </a:pPr>
            <a:r>
              <a:rPr lang="zh-CN" altLang="en-US" sz="1600" dirty="0"/>
              <a:t>分</a:t>
            </a:r>
            <a:r>
              <a:rPr lang="en-US" altLang="zh-CN" sz="1600" dirty="0"/>
              <a:t>3</a:t>
            </a:r>
            <a:r>
              <a:rPr lang="zh-CN" altLang="en-US" sz="1600" dirty="0"/>
              <a:t>步证明如下：</a:t>
            </a:r>
            <a:endParaRPr lang="en-US" altLang="zh-CN" sz="1600" dirty="0"/>
          </a:p>
          <a:p>
            <a:pPr marL="857250" lvl="1" indent="-457200">
              <a:lnSpc>
                <a:spcPct val="150000"/>
              </a:lnSpc>
              <a:buFont typeface="宋体" panose="02010600030101010101" pitchFamily="2" charset="-122"/>
              <a:buAutoNum type="circleNumDbPlain"/>
            </a:pPr>
            <a:r>
              <a:rPr lang="zh-CN" altLang="en-US" sz="1600" dirty="0"/>
              <a:t>对于有限图，</a:t>
            </a:r>
            <a:r>
              <a:rPr lang="en-US" altLang="zh-CN" sz="1600" dirty="0"/>
              <a:t>A*</a:t>
            </a:r>
            <a:r>
              <a:rPr lang="zh-CN" altLang="en-US" sz="1600" dirty="0"/>
              <a:t>算法一定会在有限步内终止。</a:t>
            </a:r>
            <a:endParaRPr lang="en-US" altLang="zh-CN" sz="1600" dirty="0"/>
          </a:p>
          <a:p>
            <a:pPr marL="857250" lvl="1" indent="-457200">
              <a:lnSpc>
                <a:spcPct val="150000"/>
              </a:lnSpc>
              <a:buFont typeface="宋体" panose="02010600030101010101" pitchFamily="2" charset="-122"/>
              <a:buAutoNum type="circleNumDbPlain"/>
            </a:pPr>
            <a:r>
              <a:rPr lang="zh-CN" altLang="en-US" sz="1600" dirty="0"/>
              <a:t>对于无限图，只要初始节点到目标节点有路径存在，则</a:t>
            </a:r>
            <a:r>
              <a:rPr lang="en-US" altLang="zh-CN" sz="1600" dirty="0"/>
              <a:t>A*</a:t>
            </a:r>
            <a:r>
              <a:rPr lang="zh-CN" altLang="en-US" sz="1600" dirty="0"/>
              <a:t>算法也必然会终止</a:t>
            </a:r>
            <a:r>
              <a:rPr lang="en-US" altLang="zh-CN" sz="1600" dirty="0"/>
              <a:t> </a:t>
            </a:r>
            <a:r>
              <a:rPr lang="zh-CN" altLang="en-US" sz="1600" dirty="0"/>
              <a:t>。</a:t>
            </a:r>
            <a:endParaRPr lang="en-US" altLang="zh-CN" sz="1600" dirty="0"/>
          </a:p>
          <a:p>
            <a:pPr marL="857250" lvl="1" indent="-457200">
              <a:lnSpc>
                <a:spcPct val="150000"/>
              </a:lnSpc>
              <a:buFont typeface="宋体" panose="02010600030101010101" pitchFamily="2" charset="-122"/>
              <a:buAutoNum type="circleNumDbPlain"/>
            </a:pPr>
            <a:r>
              <a:rPr lang="en-US" altLang="zh-CN" sz="1600" dirty="0"/>
              <a:t>A*</a:t>
            </a:r>
            <a:r>
              <a:rPr lang="zh-CN" altLang="en-US" sz="1600" dirty="0"/>
              <a:t>算法一定终止在最优路径上。</a:t>
            </a:r>
          </a:p>
        </p:txBody>
      </p:sp>
    </p:spTree>
    <p:extLst>
      <p:ext uri="{BB962C8B-B14F-4D97-AF65-F5344CB8AC3E}">
        <p14:creationId xmlns:p14="http://schemas.microsoft.com/office/powerpoint/2010/main" val="3730344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11" name="Rectangle 2">
            <a:extLst>
              <a:ext uri="{FF2B5EF4-FFF2-40B4-BE49-F238E27FC236}">
                <a16:creationId xmlns:a16="http://schemas.microsoft.com/office/drawing/2014/main" id="{AAEA47B3-C427-4878-9658-3550156A56A3}"/>
              </a:ext>
            </a:extLst>
          </p:cNvPr>
          <p:cNvSpPr txBox="1">
            <a:spLocks noChangeArrowheads="1"/>
          </p:cNvSpPr>
          <p:nvPr/>
        </p:nvSpPr>
        <p:spPr>
          <a:xfrm>
            <a:off x="669924" y="829111"/>
            <a:ext cx="8062912" cy="62754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sz="1600" dirty="0">
                <a:solidFill>
                  <a:srgbClr val="FF0000"/>
                </a:solidFill>
                <a:effectLst>
                  <a:outerShdw blurRad="38100" dist="38100" dir="2700000" algn="tl">
                    <a:srgbClr val="000000">
                      <a:alpha val="43137"/>
                    </a:srgbClr>
                  </a:outerShdw>
                </a:effectLst>
              </a:rPr>
              <a:t>A*</a:t>
            </a:r>
            <a:r>
              <a:rPr lang="zh-CN" altLang="en-US" sz="1600" dirty="0">
                <a:solidFill>
                  <a:srgbClr val="FF0000"/>
                </a:solidFill>
                <a:effectLst>
                  <a:outerShdw blurRad="38100" dist="38100" dir="2700000" algn="tl">
                    <a:srgbClr val="000000">
                      <a:alpha val="43137"/>
                    </a:srgbClr>
                  </a:outerShdw>
                </a:effectLst>
              </a:rPr>
              <a:t>算法性质</a:t>
            </a:r>
          </a:p>
        </p:txBody>
      </p:sp>
      <p:sp>
        <p:nvSpPr>
          <p:cNvPr id="13" name="Rectangle 3">
            <a:extLst>
              <a:ext uri="{FF2B5EF4-FFF2-40B4-BE49-F238E27FC236}">
                <a16:creationId xmlns:a16="http://schemas.microsoft.com/office/drawing/2014/main" id="{A390EDE8-09D8-45CF-A199-9CF58969F1DF}"/>
              </a:ext>
            </a:extLst>
          </p:cNvPr>
          <p:cNvSpPr txBox="1">
            <a:spLocks noChangeArrowheads="1"/>
          </p:cNvSpPr>
          <p:nvPr/>
        </p:nvSpPr>
        <p:spPr>
          <a:xfrm>
            <a:off x="960698" y="1673247"/>
            <a:ext cx="10559789" cy="423287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b="1" dirty="0">
                <a:effectLst>
                  <a:outerShdw blurRad="38100" dist="38100" dir="2700000" algn="tl">
                    <a:srgbClr val="000000">
                      <a:alpha val="43137"/>
                    </a:srgbClr>
                  </a:outerShdw>
                </a:effectLst>
              </a:rPr>
              <a:t> </a:t>
            </a:r>
            <a:r>
              <a:rPr lang="en-US" altLang="zh-CN" sz="1600" b="1" dirty="0">
                <a:effectLst>
                  <a:outerShdw blurRad="38100" dist="38100" dir="2700000" algn="tl">
                    <a:srgbClr val="000000">
                      <a:alpha val="43137"/>
                    </a:srgbClr>
                  </a:outerShdw>
                </a:effectLst>
              </a:rPr>
              <a:t>(2) </a:t>
            </a:r>
            <a:r>
              <a:rPr lang="zh-CN" altLang="en-US" sz="1600" b="1" dirty="0">
                <a:effectLst>
                  <a:outerShdw blurRad="38100" dist="38100" dir="2700000" algn="tl">
                    <a:srgbClr val="000000">
                      <a:alpha val="43137"/>
                    </a:srgbClr>
                  </a:outerShdw>
                </a:effectLst>
              </a:rPr>
              <a:t>单调性</a:t>
            </a:r>
          </a:p>
          <a:p>
            <a:pPr marL="0" indent="0">
              <a:lnSpc>
                <a:spcPct val="150000"/>
              </a:lnSpc>
              <a:buNone/>
            </a:pPr>
            <a:r>
              <a:rPr lang="zh-CN" altLang="en-US" sz="1600" dirty="0"/>
              <a:t>    在</a:t>
            </a:r>
            <a:r>
              <a:rPr lang="en-US" altLang="zh-CN" sz="1600" dirty="0"/>
              <a:t>A*</a:t>
            </a:r>
            <a:r>
              <a:rPr lang="zh-CN" altLang="en-US" sz="1600" dirty="0"/>
              <a:t>算法中，若对启发性函数加以适当的单调性条件 限制，就可以使它对所扩展的一系列节点的估价函数单调递增（或非递减），从而减少对</a:t>
            </a:r>
            <a:r>
              <a:rPr lang="en-US" altLang="zh-CN" sz="1600" dirty="0"/>
              <a:t>OPEN</a:t>
            </a:r>
            <a:r>
              <a:rPr lang="zh-CN" altLang="en-US" sz="1600" dirty="0"/>
              <a:t>表或</a:t>
            </a:r>
            <a:r>
              <a:rPr lang="en-US" altLang="zh-CN" sz="1600" dirty="0"/>
              <a:t>CLOSED</a:t>
            </a:r>
            <a:r>
              <a:rPr lang="zh-CN" altLang="en-US" sz="1600" dirty="0"/>
              <a:t>表的检查和调整，提高搜索效率。</a:t>
            </a:r>
          </a:p>
          <a:p>
            <a:pPr marL="0" indent="0">
              <a:lnSpc>
                <a:spcPct val="150000"/>
              </a:lnSpc>
              <a:buNone/>
            </a:pPr>
            <a:r>
              <a:rPr lang="zh-CN" altLang="en-US" sz="1600" dirty="0"/>
              <a:t>    所谓单调性限制是指</a:t>
            </a:r>
            <a:r>
              <a:rPr lang="en-US" altLang="zh-CN" sz="1600" dirty="0"/>
              <a:t>h(x)</a:t>
            </a:r>
            <a:r>
              <a:rPr lang="zh-CN" altLang="en-US" sz="1600" dirty="0"/>
              <a:t>满足如下两个条件：</a:t>
            </a:r>
          </a:p>
          <a:p>
            <a:pPr marL="800077" lvl="1" indent="-342900">
              <a:lnSpc>
                <a:spcPct val="150000"/>
              </a:lnSpc>
              <a:buFont typeface="+mj-ea"/>
              <a:buAutoNum type="circleNumDbPlain"/>
            </a:pPr>
            <a:r>
              <a:rPr lang="en-US" altLang="zh-CN" sz="1600" dirty="0"/>
              <a:t>h(Sg)=0; </a:t>
            </a:r>
          </a:p>
          <a:p>
            <a:pPr marL="800077" lvl="1" indent="-342900">
              <a:lnSpc>
                <a:spcPct val="150000"/>
              </a:lnSpc>
              <a:buFont typeface="+mj-ea"/>
              <a:buAutoNum type="circleNumDbPlain"/>
            </a:pPr>
            <a:r>
              <a:rPr lang="zh-CN" altLang="en-US" sz="1600" dirty="0"/>
              <a:t>设对任意节点</a:t>
            </a:r>
            <a:r>
              <a:rPr lang="en-US" altLang="zh-CN" sz="1600" dirty="0"/>
              <a:t>x</a:t>
            </a:r>
            <a:r>
              <a:rPr lang="en-US" altLang="zh-CN" sz="1600" baseline="-25000" dirty="0"/>
              <a:t>i</a:t>
            </a:r>
            <a:r>
              <a:rPr lang="zh-CN" altLang="en-US" sz="1600" dirty="0"/>
              <a:t>及其任一子节点</a:t>
            </a:r>
            <a:r>
              <a:rPr lang="en-US" altLang="zh-CN" sz="1600" dirty="0" err="1"/>
              <a:t>x</a:t>
            </a:r>
            <a:r>
              <a:rPr lang="en-US" altLang="zh-CN" sz="1600" baseline="-25000" dirty="0" err="1"/>
              <a:t>j</a:t>
            </a:r>
            <a:r>
              <a:rPr lang="zh-CN" altLang="en-US" sz="1600" dirty="0"/>
              <a:t>，都有       </a:t>
            </a:r>
            <a:r>
              <a:rPr lang="en-US" altLang="zh-CN" sz="1600" dirty="0"/>
              <a:t>h(</a:t>
            </a:r>
            <a:r>
              <a:rPr lang="en-US" altLang="zh-CN" sz="1600" dirty="0" err="1"/>
              <a:t>n</a:t>
            </a:r>
            <a:r>
              <a:rPr lang="en-US" altLang="zh-CN" sz="1600" baseline="-25000" dirty="0" err="1"/>
              <a:t>i</a:t>
            </a:r>
            <a:r>
              <a:rPr lang="en-US" altLang="zh-CN" sz="1600" dirty="0"/>
              <a:t>)-h(</a:t>
            </a:r>
            <a:r>
              <a:rPr lang="en-US" altLang="zh-CN" sz="1600" dirty="0" err="1"/>
              <a:t>n</a:t>
            </a:r>
            <a:r>
              <a:rPr lang="en-US" altLang="zh-CN" sz="1600" baseline="-25000" dirty="0" err="1"/>
              <a:t>j</a:t>
            </a:r>
            <a:r>
              <a:rPr lang="en-US" altLang="zh-CN" sz="1600" dirty="0"/>
              <a:t>)≤c(</a:t>
            </a:r>
            <a:r>
              <a:rPr lang="en-US" altLang="zh-CN" sz="1600" dirty="0" err="1"/>
              <a:t>n</a:t>
            </a:r>
            <a:r>
              <a:rPr lang="en-US" altLang="zh-CN" sz="1600" baseline="-25000" dirty="0" err="1"/>
              <a:t>i</a:t>
            </a:r>
            <a:r>
              <a:rPr lang="en-US" altLang="zh-CN" sz="1600" dirty="0"/>
              <a:t>, </a:t>
            </a:r>
            <a:r>
              <a:rPr lang="en-US" altLang="zh-CN" sz="1600" dirty="0" err="1"/>
              <a:t>n</a:t>
            </a:r>
            <a:r>
              <a:rPr lang="en-US" altLang="zh-CN" sz="1600" baseline="-25000" dirty="0" err="1"/>
              <a:t>j</a:t>
            </a:r>
            <a:r>
              <a:rPr lang="en-US" altLang="zh-CN" sz="1600" dirty="0"/>
              <a:t>)</a:t>
            </a:r>
          </a:p>
          <a:p>
            <a:pPr marL="0" indent="0">
              <a:lnSpc>
                <a:spcPct val="150000"/>
              </a:lnSpc>
              <a:buNone/>
            </a:pPr>
            <a:r>
              <a:rPr lang="zh-CN" altLang="en-US" sz="1600" dirty="0"/>
              <a:t>其中，</a:t>
            </a:r>
            <a:r>
              <a:rPr lang="en-US" altLang="zh-CN" sz="1600" dirty="0"/>
              <a:t>Sg</a:t>
            </a:r>
            <a:r>
              <a:rPr lang="zh-CN" altLang="en-US" sz="1600" dirty="0"/>
              <a:t>是目标节点，</a:t>
            </a:r>
            <a:r>
              <a:rPr lang="en-US" altLang="zh-CN" sz="1600" dirty="0"/>
              <a:t>c(x</a:t>
            </a:r>
            <a:r>
              <a:rPr lang="en-US" altLang="zh-CN" sz="1600" baseline="-25000" dirty="0"/>
              <a:t>i</a:t>
            </a:r>
            <a:r>
              <a:rPr lang="en-US" altLang="zh-CN" sz="1600" dirty="0"/>
              <a:t>, </a:t>
            </a:r>
            <a:r>
              <a:rPr lang="en-US" altLang="zh-CN" sz="1600" dirty="0" err="1"/>
              <a:t>x</a:t>
            </a:r>
            <a:r>
              <a:rPr lang="en-US" altLang="zh-CN" sz="1600" baseline="-25000" dirty="0" err="1"/>
              <a:t>j</a:t>
            </a:r>
            <a:r>
              <a:rPr lang="en-US" altLang="zh-CN" sz="1600" dirty="0"/>
              <a:t>)</a:t>
            </a:r>
            <a:r>
              <a:rPr lang="zh-CN" altLang="en-US" sz="1600" dirty="0"/>
              <a:t>是节点</a:t>
            </a:r>
            <a:r>
              <a:rPr lang="en-US" altLang="zh-CN" sz="1600" dirty="0"/>
              <a:t>x</a:t>
            </a:r>
            <a:r>
              <a:rPr lang="en-US" altLang="zh-CN" sz="1600" baseline="-25000" dirty="0"/>
              <a:t>i</a:t>
            </a:r>
            <a:r>
              <a:rPr lang="zh-CN" altLang="en-US" sz="1600" dirty="0"/>
              <a:t>到其子节点</a:t>
            </a:r>
            <a:r>
              <a:rPr lang="en-US" altLang="zh-CN" sz="1600" dirty="0" err="1"/>
              <a:t>x</a:t>
            </a:r>
            <a:r>
              <a:rPr lang="en-US" altLang="zh-CN" sz="1600" baseline="-25000" dirty="0" err="1"/>
              <a:t>j</a:t>
            </a:r>
            <a:r>
              <a:rPr lang="zh-CN" altLang="en-US" sz="1600" dirty="0"/>
              <a:t>的边代价，则称</a:t>
            </a:r>
            <a:r>
              <a:rPr lang="en-US" altLang="zh-CN" sz="1600" dirty="0"/>
              <a:t>h(x)</a:t>
            </a:r>
            <a:r>
              <a:rPr lang="zh-CN" altLang="en-US" sz="1600" dirty="0"/>
              <a:t>满足单调限制。</a:t>
            </a:r>
          </a:p>
        </p:txBody>
      </p:sp>
    </p:spTree>
    <p:extLst>
      <p:ext uri="{BB962C8B-B14F-4D97-AF65-F5344CB8AC3E}">
        <p14:creationId xmlns:p14="http://schemas.microsoft.com/office/powerpoint/2010/main" val="178879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11" name="Rectangle 2">
            <a:extLst>
              <a:ext uri="{FF2B5EF4-FFF2-40B4-BE49-F238E27FC236}">
                <a16:creationId xmlns:a16="http://schemas.microsoft.com/office/drawing/2014/main" id="{AAEA47B3-C427-4878-9658-3550156A56A3}"/>
              </a:ext>
            </a:extLst>
          </p:cNvPr>
          <p:cNvSpPr txBox="1">
            <a:spLocks noChangeArrowheads="1"/>
          </p:cNvSpPr>
          <p:nvPr/>
        </p:nvSpPr>
        <p:spPr>
          <a:xfrm>
            <a:off x="669924" y="829111"/>
            <a:ext cx="8062912" cy="62754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sz="1600" dirty="0">
                <a:solidFill>
                  <a:srgbClr val="FF0000"/>
                </a:solidFill>
                <a:effectLst>
                  <a:outerShdw blurRad="38100" dist="38100" dir="2700000" algn="tl">
                    <a:srgbClr val="000000">
                      <a:alpha val="43137"/>
                    </a:srgbClr>
                  </a:outerShdw>
                </a:effectLst>
              </a:rPr>
              <a:t>A*</a:t>
            </a:r>
            <a:r>
              <a:rPr lang="zh-CN" altLang="en-US" sz="1600" dirty="0">
                <a:solidFill>
                  <a:srgbClr val="FF0000"/>
                </a:solidFill>
                <a:effectLst>
                  <a:outerShdw blurRad="38100" dist="38100" dir="2700000" algn="tl">
                    <a:srgbClr val="000000">
                      <a:alpha val="43137"/>
                    </a:srgbClr>
                  </a:outerShdw>
                </a:effectLst>
              </a:rPr>
              <a:t>算法性质</a:t>
            </a:r>
          </a:p>
        </p:txBody>
      </p:sp>
      <p:sp>
        <p:nvSpPr>
          <p:cNvPr id="13" name="Rectangle 3">
            <a:extLst>
              <a:ext uri="{FF2B5EF4-FFF2-40B4-BE49-F238E27FC236}">
                <a16:creationId xmlns:a16="http://schemas.microsoft.com/office/drawing/2014/main" id="{A390EDE8-09D8-45CF-A199-9CF58969F1DF}"/>
              </a:ext>
            </a:extLst>
          </p:cNvPr>
          <p:cNvSpPr txBox="1">
            <a:spLocks noChangeArrowheads="1"/>
          </p:cNvSpPr>
          <p:nvPr/>
        </p:nvSpPr>
        <p:spPr>
          <a:xfrm>
            <a:off x="960698" y="1673247"/>
            <a:ext cx="10559789" cy="423287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b="1" dirty="0">
                <a:effectLst>
                  <a:outerShdw blurRad="38100" dist="38100" dir="2700000" algn="tl">
                    <a:srgbClr val="000000">
                      <a:alpha val="43137"/>
                    </a:srgbClr>
                  </a:outerShdw>
                </a:effectLst>
              </a:rPr>
              <a:t> </a:t>
            </a:r>
            <a:r>
              <a:rPr lang="en-US" altLang="zh-CN" sz="1600" b="1" dirty="0">
                <a:effectLst>
                  <a:outerShdw blurRad="38100" dist="38100" dir="2700000" algn="tl">
                    <a:srgbClr val="000000">
                      <a:alpha val="43137"/>
                    </a:srgbClr>
                  </a:outerShdw>
                </a:effectLst>
              </a:rPr>
              <a:t>(3) </a:t>
            </a:r>
            <a:r>
              <a:rPr lang="zh-CN" altLang="en-US" sz="1600" b="1" dirty="0">
                <a:effectLst>
                  <a:outerShdw blurRad="38100" dist="38100" dir="2700000" algn="tl">
                    <a:srgbClr val="000000">
                      <a:alpha val="43137"/>
                    </a:srgbClr>
                  </a:outerShdw>
                </a:effectLst>
              </a:rPr>
              <a:t>信息性</a:t>
            </a:r>
          </a:p>
          <a:p>
            <a:pPr marL="0" indent="0">
              <a:lnSpc>
                <a:spcPct val="150000"/>
              </a:lnSpc>
              <a:buNone/>
            </a:pPr>
            <a:r>
              <a:rPr lang="zh-CN" altLang="en-US" sz="1600" dirty="0"/>
              <a:t>    </a:t>
            </a:r>
            <a:r>
              <a:rPr lang="en-US" altLang="zh-CN" sz="1600" dirty="0"/>
              <a:t>A*</a:t>
            </a:r>
            <a:r>
              <a:rPr lang="zh-CN" altLang="en-US" sz="1600" dirty="0"/>
              <a:t>算法的搜索效率很大程度上取决于估价函数</a:t>
            </a:r>
            <a:r>
              <a:rPr lang="en-US" altLang="zh-CN" sz="1600" dirty="0"/>
              <a:t>h(n)</a:t>
            </a:r>
            <a:r>
              <a:rPr lang="zh-CN" altLang="en-US" sz="1600" dirty="0"/>
              <a:t>。一般来说，在满足</a:t>
            </a:r>
            <a:r>
              <a:rPr lang="en-US" altLang="zh-CN" sz="1600" dirty="0"/>
              <a:t>h(n) ≤h*(n)</a:t>
            </a:r>
            <a:r>
              <a:rPr lang="zh-CN" altLang="en-US" sz="1600" dirty="0"/>
              <a:t>的前提下，</a:t>
            </a:r>
            <a:r>
              <a:rPr lang="en-US" altLang="zh-CN" sz="1600" dirty="0"/>
              <a:t>h(n)</a:t>
            </a:r>
            <a:r>
              <a:rPr lang="zh-CN" altLang="en-US" sz="1600" dirty="0"/>
              <a:t>的值越大越好。</a:t>
            </a:r>
            <a:r>
              <a:rPr lang="en-US" altLang="zh-CN" sz="1600" dirty="0"/>
              <a:t>h(n)</a:t>
            </a:r>
            <a:r>
              <a:rPr lang="zh-CN" altLang="en-US" sz="1600" dirty="0"/>
              <a:t>的值越大，表明它携带的启发性信息越多，搜索过程就会在启发信息指导下朝着目标节点逼近，少走弯路，提高搜索效率。</a:t>
            </a:r>
          </a:p>
          <a:p>
            <a:pPr marL="0" indent="0">
              <a:lnSpc>
                <a:spcPct val="150000"/>
              </a:lnSpc>
              <a:buNone/>
            </a:pPr>
            <a:r>
              <a:rPr lang="zh-CN" altLang="en-US" sz="1600" dirty="0"/>
              <a:t>    设有两个</a:t>
            </a:r>
            <a:r>
              <a:rPr lang="en-US" altLang="zh-CN" sz="1600" dirty="0"/>
              <a:t>A*</a:t>
            </a:r>
            <a:r>
              <a:rPr lang="zh-CN" altLang="en-US" sz="1600" dirty="0"/>
              <a:t>算法</a:t>
            </a:r>
            <a:r>
              <a:rPr lang="en-US" altLang="zh-CN" sz="1600" dirty="0"/>
              <a:t>A1*</a:t>
            </a:r>
            <a:r>
              <a:rPr lang="zh-CN" altLang="en-US" sz="1600" dirty="0"/>
              <a:t>和</a:t>
            </a:r>
            <a:r>
              <a:rPr lang="en-US" altLang="zh-CN" sz="1600" dirty="0"/>
              <a:t>A2*</a:t>
            </a:r>
            <a:r>
              <a:rPr lang="zh-CN" altLang="en-US" sz="1600" dirty="0"/>
              <a:t>，它们有</a:t>
            </a:r>
          </a:p>
          <a:p>
            <a:pPr marL="0" indent="0">
              <a:lnSpc>
                <a:spcPct val="150000"/>
              </a:lnSpc>
              <a:buNone/>
            </a:pPr>
            <a:r>
              <a:rPr lang="zh-CN" altLang="en-US" sz="1600" dirty="0"/>
              <a:t>           </a:t>
            </a:r>
            <a:r>
              <a:rPr lang="en-US" altLang="zh-CN" sz="1600" dirty="0"/>
              <a:t>A1*:  f1(n)=g1(n)+h1(n)</a:t>
            </a:r>
          </a:p>
          <a:p>
            <a:pPr marL="0" indent="0">
              <a:lnSpc>
                <a:spcPct val="150000"/>
              </a:lnSpc>
              <a:buNone/>
            </a:pPr>
            <a:r>
              <a:rPr lang="en-US" altLang="zh-CN" sz="1600" dirty="0"/>
              <a:t>           A2*:  f2(n)=g2(n)+h2(n)</a:t>
            </a:r>
          </a:p>
          <a:p>
            <a:pPr marL="0" indent="0">
              <a:lnSpc>
                <a:spcPct val="150000"/>
              </a:lnSpc>
              <a:buNone/>
            </a:pPr>
            <a:r>
              <a:rPr lang="en-US" altLang="zh-CN" sz="1600" dirty="0"/>
              <a:t>    </a:t>
            </a:r>
            <a:r>
              <a:rPr lang="zh-CN" altLang="en-US" sz="1600" dirty="0">
                <a:solidFill>
                  <a:srgbClr val="FF0000"/>
                </a:solidFill>
              </a:rPr>
              <a:t>如果</a:t>
            </a:r>
            <a:r>
              <a:rPr lang="en-US" altLang="zh-CN" sz="1600" dirty="0">
                <a:solidFill>
                  <a:srgbClr val="FF0000"/>
                </a:solidFill>
              </a:rPr>
              <a:t>A2*</a:t>
            </a:r>
            <a:r>
              <a:rPr lang="zh-CN" altLang="en-US" sz="1600" dirty="0">
                <a:solidFill>
                  <a:srgbClr val="FF0000"/>
                </a:solidFill>
              </a:rPr>
              <a:t>比</a:t>
            </a:r>
            <a:r>
              <a:rPr lang="en-US" altLang="zh-CN" sz="1600" dirty="0">
                <a:solidFill>
                  <a:srgbClr val="FF0000"/>
                </a:solidFill>
              </a:rPr>
              <a:t>A1*</a:t>
            </a:r>
            <a:r>
              <a:rPr lang="zh-CN" altLang="en-US" sz="1600" dirty="0">
                <a:solidFill>
                  <a:srgbClr val="FF0000"/>
                </a:solidFill>
              </a:rPr>
              <a:t>有更多的启发性信息，即对所有非目标节点均有</a:t>
            </a:r>
            <a:r>
              <a:rPr lang="en-US" altLang="zh-CN" sz="1600" dirty="0">
                <a:solidFill>
                  <a:srgbClr val="FF0000"/>
                </a:solidFill>
              </a:rPr>
              <a:t>h2(n)&gt;h1(n)</a:t>
            </a:r>
            <a:r>
              <a:rPr lang="zh-CN" altLang="en-US" sz="1600" dirty="0">
                <a:solidFill>
                  <a:srgbClr val="FF0000"/>
                </a:solidFill>
              </a:rPr>
              <a:t>则在搜索过程中，被</a:t>
            </a:r>
            <a:r>
              <a:rPr lang="en-US" altLang="zh-CN" sz="1600" dirty="0">
                <a:solidFill>
                  <a:srgbClr val="FF0000"/>
                </a:solidFill>
              </a:rPr>
              <a:t>A2*</a:t>
            </a:r>
            <a:r>
              <a:rPr lang="zh-CN" altLang="en-US" sz="1600" dirty="0">
                <a:solidFill>
                  <a:srgbClr val="FF0000"/>
                </a:solidFill>
              </a:rPr>
              <a:t>扩展的节点也必然被</a:t>
            </a:r>
            <a:r>
              <a:rPr lang="en-US" altLang="zh-CN" sz="1600" dirty="0">
                <a:solidFill>
                  <a:srgbClr val="FF0000"/>
                </a:solidFill>
              </a:rPr>
              <a:t>A1*</a:t>
            </a:r>
            <a:r>
              <a:rPr lang="zh-CN" altLang="en-US" sz="1600" dirty="0">
                <a:solidFill>
                  <a:srgbClr val="FF0000"/>
                </a:solidFill>
              </a:rPr>
              <a:t>扩展，即</a:t>
            </a:r>
            <a:r>
              <a:rPr lang="en-US" altLang="zh-CN" sz="1600" dirty="0">
                <a:solidFill>
                  <a:srgbClr val="FF0000"/>
                </a:solidFill>
              </a:rPr>
              <a:t>A1*</a:t>
            </a:r>
            <a:r>
              <a:rPr lang="zh-CN" altLang="en-US" sz="1600" dirty="0">
                <a:solidFill>
                  <a:srgbClr val="FF0000"/>
                </a:solidFill>
              </a:rPr>
              <a:t>扩展的节点不会比</a:t>
            </a:r>
            <a:r>
              <a:rPr lang="en-US" altLang="zh-CN" sz="1600" dirty="0">
                <a:solidFill>
                  <a:srgbClr val="FF0000"/>
                </a:solidFill>
              </a:rPr>
              <a:t>A2*</a:t>
            </a:r>
            <a:r>
              <a:rPr lang="zh-CN" altLang="en-US" sz="1600" dirty="0">
                <a:solidFill>
                  <a:srgbClr val="FF0000"/>
                </a:solidFill>
              </a:rPr>
              <a:t>扩展的节点少，亦即</a:t>
            </a:r>
            <a:r>
              <a:rPr lang="en-US" altLang="zh-CN" sz="1600" dirty="0">
                <a:solidFill>
                  <a:srgbClr val="FF0000"/>
                </a:solidFill>
              </a:rPr>
              <a:t>A2*</a:t>
            </a:r>
            <a:r>
              <a:rPr lang="zh-CN" altLang="en-US" sz="1600" dirty="0">
                <a:solidFill>
                  <a:srgbClr val="FF0000"/>
                </a:solidFill>
              </a:rPr>
              <a:t>扩展的节点集是</a:t>
            </a:r>
            <a:r>
              <a:rPr lang="en-US" altLang="zh-CN" sz="1600" dirty="0">
                <a:solidFill>
                  <a:srgbClr val="FF0000"/>
                </a:solidFill>
              </a:rPr>
              <a:t>A1*</a:t>
            </a:r>
            <a:r>
              <a:rPr lang="zh-CN" altLang="en-US" sz="1600" dirty="0">
                <a:solidFill>
                  <a:srgbClr val="FF0000"/>
                </a:solidFill>
              </a:rPr>
              <a:t>扩展的节点集的子集。 </a:t>
            </a:r>
          </a:p>
        </p:txBody>
      </p:sp>
    </p:spTree>
    <p:extLst>
      <p:ext uri="{BB962C8B-B14F-4D97-AF65-F5344CB8AC3E}">
        <p14:creationId xmlns:p14="http://schemas.microsoft.com/office/powerpoint/2010/main" val="266705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BA6FB2C-EC46-48CA-AF46-A8C4ED3D6AA4}"/>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183" name="标题 1">
            <a:extLst>
              <a:ext uri="{FF2B5EF4-FFF2-40B4-BE49-F238E27FC236}">
                <a16:creationId xmlns:a16="http://schemas.microsoft.com/office/drawing/2014/main" id="{5944FE7F-021F-4495-BFA3-DA09A22AEAFE}"/>
              </a:ext>
            </a:extLst>
          </p:cNvPr>
          <p:cNvSpPr txBox="1">
            <a:spLocks/>
          </p:cNvSpPr>
          <p:nvPr/>
        </p:nvSpPr>
        <p:spPr>
          <a:xfrm>
            <a:off x="669924" y="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状态空间法</a:t>
            </a:r>
            <a:endParaRPr lang="en-US" altLang="zh-CN" sz="2400" i="1" dirty="0">
              <a:solidFill>
                <a:schemeClr val="tx1">
                  <a:lumMod val="75000"/>
                  <a:lumOff val="25000"/>
                </a:schemeClr>
              </a:solidFill>
            </a:endParaRPr>
          </a:p>
        </p:txBody>
      </p:sp>
      <p:sp>
        <p:nvSpPr>
          <p:cNvPr id="9" name="Text Box 5">
            <a:extLst>
              <a:ext uri="{FF2B5EF4-FFF2-40B4-BE49-F238E27FC236}">
                <a16:creationId xmlns:a16="http://schemas.microsoft.com/office/drawing/2014/main" id="{C8851974-AE44-42B6-BB41-C6D4E044CF33}"/>
              </a:ext>
            </a:extLst>
          </p:cNvPr>
          <p:cNvSpPr txBox="1">
            <a:spLocks noChangeArrowheads="1"/>
          </p:cNvSpPr>
          <p:nvPr/>
        </p:nvSpPr>
        <p:spPr bwMode="auto">
          <a:xfrm>
            <a:off x="669924" y="1156960"/>
            <a:ext cx="1049654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rgbClr val="CC00CC"/>
              </a:buClr>
            </a:pPr>
            <a:r>
              <a:rPr lang="en-US" altLang="zh-CN" sz="1800" b="1" dirty="0">
                <a:solidFill>
                  <a:srgbClr val="7E0000"/>
                </a:solidFill>
                <a:effectLst>
                  <a:outerShdw blurRad="38100" dist="38100" dir="2700000" algn="tl">
                    <a:srgbClr val="000000">
                      <a:alpha val="43137"/>
                    </a:srgbClr>
                  </a:outerShdw>
                </a:effectLst>
                <a:latin typeface="+mn-ea"/>
                <a:ea typeface="+mn-ea"/>
              </a:rPr>
              <a:t> </a:t>
            </a:r>
            <a:r>
              <a:rPr lang="zh-CN" altLang="en-US" sz="1800" b="1" dirty="0">
                <a:solidFill>
                  <a:srgbClr val="7E0000"/>
                </a:solidFill>
                <a:effectLst>
                  <a:outerShdw blurRad="38100" dist="38100" dir="2700000" algn="tl">
                    <a:srgbClr val="000000">
                      <a:alpha val="43137"/>
                    </a:srgbClr>
                  </a:outerShdw>
                </a:effectLst>
                <a:latin typeface="+mn-ea"/>
                <a:ea typeface="+mn-ea"/>
              </a:rPr>
              <a:t>状态空间法三要点</a:t>
            </a:r>
            <a:r>
              <a:rPr lang="en-US" altLang="zh-CN" sz="1800" b="1" dirty="0">
                <a:solidFill>
                  <a:srgbClr val="7E0000"/>
                </a:solidFill>
                <a:effectLst>
                  <a:outerShdw blurRad="38100" dist="38100" dir="2700000" algn="tl">
                    <a:srgbClr val="000000">
                      <a:alpha val="43137"/>
                    </a:srgbClr>
                  </a:outerShdw>
                </a:effectLst>
                <a:latin typeface="+mn-ea"/>
                <a:ea typeface="+mn-ea"/>
              </a:rPr>
              <a:t>: </a:t>
            </a:r>
          </a:p>
        </p:txBody>
      </p:sp>
      <p:sp>
        <p:nvSpPr>
          <p:cNvPr id="7" name="矩形 6">
            <a:extLst>
              <a:ext uri="{FF2B5EF4-FFF2-40B4-BE49-F238E27FC236}">
                <a16:creationId xmlns:a16="http://schemas.microsoft.com/office/drawing/2014/main" id="{E5D01EAA-C56E-422B-82A8-9CB5802AA22B}"/>
              </a:ext>
            </a:extLst>
          </p:cNvPr>
          <p:cNvSpPr/>
          <p:nvPr/>
        </p:nvSpPr>
        <p:spPr>
          <a:xfrm>
            <a:off x="669924" y="1662702"/>
            <a:ext cx="10672761" cy="4109330"/>
          </a:xfrm>
          <a:prstGeom prst="rect">
            <a:avLst/>
          </a:prstGeom>
        </p:spPr>
        <p:txBody>
          <a:bodyPr wrap="square">
            <a:spAutoFit/>
          </a:bodyPr>
          <a:lstStyle/>
          <a:p>
            <a:pPr marL="355600" indent="-355600">
              <a:lnSpc>
                <a:spcPct val="150000"/>
              </a:lnSpc>
              <a:buFont typeface="+mj-ea"/>
              <a:buAutoNum type="circleNumDbPlain" startAt="2"/>
            </a:pPr>
            <a:r>
              <a:rPr lang="zh-CN" altLang="en-US" sz="1600" b="1" dirty="0">
                <a:latin typeface="+mn-ea"/>
                <a:cs typeface="Times New Roman" pitchFamily="18" charset="0"/>
              </a:rPr>
              <a:t>状态空间：</a:t>
            </a:r>
            <a:endParaRPr lang="en-US" altLang="zh-CN" sz="1600" b="1" dirty="0">
              <a:latin typeface="+mn-ea"/>
              <a:cs typeface="Times New Roman" pitchFamily="18" charset="0"/>
            </a:endParaRPr>
          </a:p>
          <a:p>
            <a:pPr>
              <a:lnSpc>
                <a:spcPct val="150000"/>
              </a:lnSpc>
            </a:pPr>
            <a:r>
              <a:rPr lang="zh-CN" altLang="en-US" sz="1600" dirty="0">
                <a:latin typeface="+mn-ea"/>
                <a:cs typeface="Times New Roman" pitchFamily="18" charset="0"/>
              </a:rPr>
              <a:t>        </a:t>
            </a:r>
            <a:r>
              <a:rPr lang="zh-CN" altLang="en-US" sz="1600" dirty="0">
                <a:solidFill>
                  <a:srgbClr val="000000"/>
                </a:solidFill>
              </a:rPr>
              <a:t> 状态空间</a:t>
            </a:r>
            <a:r>
              <a:rPr lang="en-US" altLang="zh-CN" sz="1600" dirty="0">
                <a:solidFill>
                  <a:srgbClr val="000000"/>
                </a:solidFill>
              </a:rPr>
              <a:t>(State space)</a:t>
            </a:r>
            <a:r>
              <a:rPr lang="zh-CN" altLang="en-US" sz="1600" dirty="0">
                <a:solidFill>
                  <a:srgbClr val="000000"/>
                </a:solidFill>
              </a:rPr>
              <a:t>用来描述一个问题的全部状态以及这些状态之间的相互关系。</a:t>
            </a:r>
            <a:endParaRPr lang="en-US" altLang="zh-CN" sz="1600" dirty="0">
              <a:solidFill>
                <a:srgbClr val="000000"/>
              </a:solidFill>
            </a:endParaRPr>
          </a:p>
          <a:p>
            <a:pPr>
              <a:lnSpc>
                <a:spcPct val="150000"/>
              </a:lnSpc>
            </a:pPr>
            <a:r>
              <a:rPr lang="zh-CN" altLang="en-US" sz="1600" dirty="0"/>
              <a:t>          采用状态空间求解问题，可以用下面的一个三元组</a:t>
            </a:r>
            <a:r>
              <a:rPr lang="en-US" altLang="zh-CN" sz="1600" dirty="0"/>
              <a:t>(S,F,G)</a:t>
            </a:r>
            <a:r>
              <a:rPr lang="zh-CN" altLang="en-US" sz="1600" dirty="0"/>
              <a:t>表示：</a:t>
            </a:r>
          </a:p>
          <a:p>
            <a:pPr>
              <a:lnSpc>
                <a:spcPct val="150000"/>
              </a:lnSpc>
            </a:pPr>
            <a:r>
              <a:rPr lang="zh-CN" altLang="en-US" sz="1600" dirty="0"/>
              <a:t>           其中</a:t>
            </a:r>
            <a:r>
              <a:rPr lang="en-US" altLang="zh-CN" sz="1600" dirty="0"/>
              <a:t>S</a:t>
            </a:r>
            <a:r>
              <a:rPr lang="zh-CN" altLang="en-US" sz="1600" dirty="0"/>
              <a:t>是问题初始状态的集合；</a:t>
            </a:r>
            <a:r>
              <a:rPr lang="en-US" altLang="zh-CN" sz="1600" dirty="0"/>
              <a:t>F</a:t>
            </a:r>
            <a:r>
              <a:rPr lang="zh-CN" altLang="en-US" sz="1600" dirty="0"/>
              <a:t>是算符的集合；</a:t>
            </a:r>
            <a:r>
              <a:rPr lang="en-US" altLang="zh-CN" sz="1600" dirty="0"/>
              <a:t>G</a:t>
            </a:r>
            <a:r>
              <a:rPr lang="zh-CN" altLang="en-US" sz="1600" dirty="0"/>
              <a:t>是</a:t>
            </a:r>
            <a:r>
              <a:rPr lang="en-US" altLang="zh-CN" sz="1600" dirty="0"/>
              <a:t>S</a:t>
            </a:r>
            <a:r>
              <a:rPr lang="zh-CN" altLang="en-US" sz="1600" dirty="0"/>
              <a:t>的一个非空子集，目标状态的集合。</a:t>
            </a:r>
            <a:endParaRPr lang="en-US" altLang="zh-CN" sz="1600" dirty="0"/>
          </a:p>
          <a:p>
            <a:pPr>
              <a:lnSpc>
                <a:spcPct val="150000"/>
              </a:lnSpc>
            </a:pPr>
            <a:endParaRPr lang="en-US" altLang="zh-CN" sz="1600" dirty="0"/>
          </a:p>
          <a:p>
            <a:pPr>
              <a:lnSpc>
                <a:spcPct val="150000"/>
              </a:lnSpc>
            </a:pPr>
            <a:r>
              <a:rPr lang="zh-CN" altLang="en-US" sz="1600" dirty="0">
                <a:solidFill>
                  <a:srgbClr val="000000"/>
                </a:solidFill>
              </a:rPr>
              <a:t>       状态空间也可用一个赋值的有向图来表示，</a:t>
            </a:r>
            <a:r>
              <a:rPr lang="zh-CN" altLang="en-US" sz="1600" dirty="0"/>
              <a:t>把初始状态、可达的各状态组成的空间设想为由各状态对应节点组成的图</a:t>
            </a:r>
            <a:r>
              <a:rPr lang="zh-CN" altLang="en-US" sz="1600" dirty="0">
                <a:solidFill>
                  <a:srgbClr val="000000"/>
                </a:solidFill>
              </a:rPr>
              <a:t>，该有向图称为状态空间图。</a:t>
            </a:r>
            <a:endParaRPr lang="en-US" altLang="zh-CN" sz="1600" dirty="0">
              <a:solidFill>
                <a:srgbClr val="000000"/>
              </a:solidFill>
            </a:endParaRPr>
          </a:p>
          <a:p>
            <a:pPr>
              <a:lnSpc>
                <a:spcPct val="150000"/>
              </a:lnSpc>
            </a:pPr>
            <a:r>
              <a:rPr lang="zh-CN" altLang="en-US" sz="1600" dirty="0">
                <a:solidFill>
                  <a:srgbClr val="000000"/>
                </a:solidFill>
              </a:rPr>
              <a:t>        在状态空间图中</a:t>
            </a:r>
            <a:endParaRPr lang="en-US" altLang="zh-CN" sz="1600" dirty="0">
              <a:solidFill>
                <a:srgbClr val="000000"/>
              </a:solidFill>
            </a:endParaRPr>
          </a:p>
          <a:p>
            <a:pPr marL="1657350" lvl="3" indent="-285750">
              <a:lnSpc>
                <a:spcPct val="150000"/>
              </a:lnSpc>
              <a:buFont typeface="Arial" panose="020B0604020202020204" pitchFamily="34" charset="0"/>
              <a:buChar char="•"/>
            </a:pPr>
            <a:r>
              <a:rPr lang="zh-CN" altLang="en-US" sz="1600" dirty="0">
                <a:solidFill>
                  <a:srgbClr val="000000"/>
                </a:solidFill>
              </a:rPr>
              <a:t>节点表示问题的状态</a:t>
            </a:r>
            <a:endParaRPr lang="en-US" altLang="zh-CN" sz="1600" dirty="0">
              <a:solidFill>
                <a:srgbClr val="000000"/>
              </a:solidFill>
            </a:endParaRPr>
          </a:p>
          <a:p>
            <a:pPr marL="1657350" lvl="3" indent="-285750">
              <a:lnSpc>
                <a:spcPct val="150000"/>
              </a:lnSpc>
              <a:buFont typeface="Arial" panose="020B0604020202020204" pitchFamily="34" charset="0"/>
              <a:buChar char="•"/>
            </a:pPr>
            <a:r>
              <a:rPr lang="zh-CN" altLang="en-US" sz="1600" dirty="0">
                <a:solidFill>
                  <a:srgbClr val="000000"/>
                </a:solidFill>
              </a:rPr>
              <a:t>有向边表示操作</a:t>
            </a:r>
            <a:endParaRPr lang="en-US" altLang="zh-CN" sz="1600" dirty="0">
              <a:solidFill>
                <a:srgbClr val="000000"/>
              </a:solidFill>
            </a:endParaRPr>
          </a:p>
          <a:p>
            <a:pPr>
              <a:lnSpc>
                <a:spcPct val="150000"/>
              </a:lnSpc>
            </a:pPr>
            <a:endParaRPr lang="zh-CN" altLang="en-US" sz="1600" dirty="0"/>
          </a:p>
        </p:txBody>
      </p:sp>
    </p:spTree>
    <p:extLst>
      <p:ext uri="{BB962C8B-B14F-4D97-AF65-F5344CB8AC3E}">
        <p14:creationId xmlns:p14="http://schemas.microsoft.com/office/powerpoint/2010/main" val="1604666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CE372-4A7C-4580-A953-177C45861783}"/>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i="1" dirty="0">
                <a:solidFill>
                  <a:schemeClr val="tx1">
                    <a:lumMod val="75000"/>
                    <a:lumOff val="25000"/>
                  </a:schemeClr>
                </a:solidFill>
              </a:rPr>
              <a:t>状态空间的启发式搜索</a:t>
            </a:r>
            <a:endParaRPr lang="zh-CN" altLang="en-US" dirty="0"/>
          </a:p>
        </p:txBody>
      </p:sp>
      <p:sp>
        <p:nvSpPr>
          <p:cNvPr id="4" name="灯片编号占位符 3">
            <a:extLst>
              <a:ext uri="{FF2B5EF4-FFF2-40B4-BE49-F238E27FC236}">
                <a16:creationId xmlns:a16="http://schemas.microsoft.com/office/drawing/2014/main" id="{B0FD3824-41DB-4F69-AE7D-5FC10EBCEC74}"/>
              </a:ext>
            </a:extLst>
          </p:cNvPr>
          <p:cNvSpPr>
            <a:spLocks noGrp="1"/>
          </p:cNvSpPr>
          <p:nvPr>
            <p:ph type="sldNum" sz="quarter" idx="12"/>
          </p:nvPr>
        </p:nvSpPr>
        <p:spPr/>
        <p:txBody>
          <a:bodyPr/>
          <a:lstStyle/>
          <a:p>
            <a:fld id="{5DD3DB80-B894-403A-B48E-6FDC1A72010E}" type="slidenum">
              <a:rPr lang="zh-CN" altLang="en-US" smtClean="0"/>
              <a:pPr/>
              <a:t>60</a:t>
            </a:fld>
            <a:endParaRPr lang="zh-CN" altLang="en-US"/>
          </a:p>
        </p:txBody>
      </p:sp>
      <p:grpSp>
        <p:nvGrpSpPr>
          <p:cNvPr id="5" name="组合 4">
            <a:extLst>
              <a:ext uri="{FF2B5EF4-FFF2-40B4-BE49-F238E27FC236}">
                <a16:creationId xmlns:a16="http://schemas.microsoft.com/office/drawing/2014/main" id="{0C806B2E-7EC2-402A-8145-BA00DA4FD960}"/>
              </a:ext>
            </a:extLst>
          </p:cNvPr>
          <p:cNvGrpSpPr>
            <a:grpSpLocks/>
          </p:cNvGrpSpPr>
          <p:nvPr/>
        </p:nvGrpSpPr>
        <p:grpSpPr bwMode="auto">
          <a:xfrm>
            <a:off x="6216178" y="1126771"/>
            <a:ext cx="5272301" cy="5261103"/>
            <a:chOff x="1167132" y="225425"/>
            <a:chExt cx="5924231" cy="4908385"/>
          </a:xfrm>
        </p:grpSpPr>
        <p:sp>
          <p:nvSpPr>
            <p:cNvPr id="6" name="Text Box 2">
              <a:extLst>
                <a:ext uri="{FF2B5EF4-FFF2-40B4-BE49-F238E27FC236}">
                  <a16:creationId xmlns:a16="http://schemas.microsoft.com/office/drawing/2014/main" id="{43193C7D-93B5-42D8-B2F4-2F634CCDB71F}"/>
                </a:ext>
              </a:extLst>
            </p:cNvPr>
            <p:cNvSpPr txBox="1">
              <a:spLocks noChangeArrowheads="1"/>
            </p:cNvSpPr>
            <p:nvPr/>
          </p:nvSpPr>
          <p:spPr bwMode="auto">
            <a:xfrm>
              <a:off x="3276600" y="304800"/>
              <a:ext cx="198120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endParaRPr kumimoji="1" lang="zh-CN" altLang="zh-CN" sz="1400">
                <a:latin typeface="Times New Roman" panose="02020603050405020304" pitchFamily="18" charset="0"/>
              </a:endParaRPr>
            </a:p>
          </p:txBody>
        </p:sp>
        <p:sp>
          <p:nvSpPr>
            <p:cNvPr id="7" name="Text Box 3">
              <a:extLst>
                <a:ext uri="{FF2B5EF4-FFF2-40B4-BE49-F238E27FC236}">
                  <a16:creationId xmlns:a16="http://schemas.microsoft.com/office/drawing/2014/main" id="{2B108A69-45A1-4016-8210-F610EACB60DA}"/>
                </a:ext>
              </a:extLst>
            </p:cNvPr>
            <p:cNvSpPr txBox="1">
              <a:spLocks noChangeArrowheads="1"/>
            </p:cNvSpPr>
            <p:nvPr/>
          </p:nvSpPr>
          <p:spPr bwMode="auto">
            <a:xfrm>
              <a:off x="3132139" y="225425"/>
              <a:ext cx="288766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(3,3,1)      h=4  f=4</a:t>
              </a:r>
            </a:p>
          </p:txBody>
        </p:sp>
        <p:sp>
          <p:nvSpPr>
            <p:cNvPr id="8" name="Text Box 4">
              <a:extLst>
                <a:ext uri="{FF2B5EF4-FFF2-40B4-BE49-F238E27FC236}">
                  <a16:creationId xmlns:a16="http://schemas.microsoft.com/office/drawing/2014/main" id="{39796DE3-40B2-48E9-9CF8-71A3369E4227}"/>
                </a:ext>
              </a:extLst>
            </p:cNvPr>
            <p:cNvSpPr txBox="1">
              <a:spLocks noChangeArrowheads="1"/>
            </p:cNvSpPr>
            <p:nvPr/>
          </p:nvSpPr>
          <p:spPr bwMode="auto">
            <a:xfrm>
              <a:off x="1223962" y="1007200"/>
              <a:ext cx="5867401"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(3,2,0)                           (3,1,0)                               (2,2,0)</a:t>
              </a:r>
            </a:p>
          </p:txBody>
        </p:sp>
        <p:sp>
          <p:nvSpPr>
            <p:cNvPr id="9" name="Text Box 5">
              <a:extLst>
                <a:ext uri="{FF2B5EF4-FFF2-40B4-BE49-F238E27FC236}">
                  <a16:creationId xmlns:a16="http://schemas.microsoft.com/office/drawing/2014/main" id="{75C26EB9-1236-4629-9D12-AEC91AD6819A}"/>
                </a:ext>
              </a:extLst>
            </p:cNvPr>
            <p:cNvSpPr txBox="1">
              <a:spLocks noChangeArrowheads="1"/>
            </p:cNvSpPr>
            <p:nvPr/>
          </p:nvSpPr>
          <p:spPr bwMode="auto">
            <a:xfrm>
              <a:off x="3276600" y="1676290"/>
              <a:ext cx="137160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(3,2,1)</a:t>
              </a:r>
            </a:p>
          </p:txBody>
        </p:sp>
        <p:sp>
          <p:nvSpPr>
            <p:cNvPr id="10" name="Text Box 6">
              <a:extLst>
                <a:ext uri="{FF2B5EF4-FFF2-40B4-BE49-F238E27FC236}">
                  <a16:creationId xmlns:a16="http://schemas.microsoft.com/office/drawing/2014/main" id="{C5D792B6-8874-47B5-A7B2-B5B10F63F851}"/>
                </a:ext>
              </a:extLst>
            </p:cNvPr>
            <p:cNvSpPr txBox="1">
              <a:spLocks noChangeArrowheads="1"/>
            </p:cNvSpPr>
            <p:nvPr/>
          </p:nvSpPr>
          <p:spPr bwMode="auto">
            <a:xfrm>
              <a:off x="2133600" y="2325524"/>
              <a:ext cx="388620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(2,1,0)                                           (3,0,0)</a:t>
              </a:r>
            </a:p>
          </p:txBody>
        </p:sp>
        <p:sp>
          <p:nvSpPr>
            <p:cNvPr id="11" name="Text Box 7">
              <a:extLst>
                <a:ext uri="{FF2B5EF4-FFF2-40B4-BE49-F238E27FC236}">
                  <a16:creationId xmlns:a16="http://schemas.microsoft.com/office/drawing/2014/main" id="{3BB5EB2E-9784-4857-BB07-1E308FF098FC}"/>
                </a:ext>
              </a:extLst>
            </p:cNvPr>
            <p:cNvSpPr txBox="1">
              <a:spLocks noChangeArrowheads="1"/>
            </p:cNvSpPr>
            <p:nvPr/>
          </p:nvSpPr>
          <p:spPr bwMode="auto">
            <a:xfrm>
              <a:off x="1905000" y="3011273"/>
              <a:ext cx="365760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(2,2,1)                                        (3,1,1)</a:t>
              </a:r>
            </a:p>
          </p:txBody>
        </p:sp>
        <p:sp>
          <p:nvSpPr>
            <p:cNvPr id="12" name="Text Box 8">
              <a:extLst>
                <a:ext uri="{FF2B5EF4-FFF2-40B4-BE49-F238E27FC236}">
                  <a16:creationId xmlns:a16="http://schemas.microsoft.com/office/drawing/2014/main" id="{1A71DABC-F633-4FC3-94B3-62D9E0658148}"/>
                </a:ext>
              </a:extLst>
            </p:cNvPr>
            <p:cNvSpPr txBox="1">
              <a:spLocks noChangeArrowheads="1"/>
            </p:cNvSpPr>
            <p:nvPr/>
          </p:nvSpPr>
          <p:spPr bwMode="auto">
            <a:xfrm>
              <a:off x="2000582" y="3640670"/>
              <a:ext cx="4114800" cy="149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(0,2,0)                               (1,1,0)</a:t>
              </a:r>
            </a:p>
            <a:p>
              <a:pPr>
                <a:spcBef>
                  <a:spcPct val="50000"/>
                </a:spcBef>
                <a:defRPr/>
              </a:pPr>
              <a:r>
                <a:rPr kumimoji="1" lang="en-US" altLang="zh-CN" sz="1400" dirty="0">
                  <a:latin typeface="+mj-lt"/>
                </a:rPr>
                <a:t>(0,3,1)</a:t>
              </a:r>
            </a:p>
            <a:p>
              <a:pPr>
                <a:spcBef>
                  <a:spcPct val="50000"/>
                </a:spcBef>
                <a:defRPr/>
              </a:pPr>
              <a:r>
                <a:rPr kumimoji="1" lang="en-US" altLang="zh-CN" sz="1400" dirty="0">
                  <a:latin typeface="+mj-lt"/>
                </a:rPr>
                <a:t>(0,1,0)</a:t>
              </a:r>
            </a:p>
            <a:p>
              <a:pPr>
                <a:spcBef>
                  <a:spcPct val="50000"/>
                </a:spcBef>
                <a:defRPr/>
              </a:pPr>
              <a:r>
                <a:rPr kumimoji="1" lang="en-US" altLang="zh-CN" sz="1400" dirty="0">
                  <a:latin typeface="+mj-lt"/>
                </a:rPr>
                <a:t>(0,2,1)</a:t>
              </a:r>
            </a:p>
            <a:p>
              <a:pPr>
                <a:spcBef>
                  <a:spcPct val="50000"/>
                </a:spcBef>
                <a:defRPr/>
              </a:pPr>
              <a:r>
                <a:rPr kumimoji="1" lang="en-US" altLang="zh-CN" sz="1400" dirty="0">
                  <a:latin typeface="+mj-lt"/>
                </a:rPr>
                <a:t>(0,0,0)</a:t>
              </a:r>
            </a:p>
          </p:txBody>
        </p:sp>
        <p:sp>
          <p:nvSpPr>
            <p:cNvPr id="13" name="Line 9">
              <a:extLst>
                <a:ext uri="{FF2B5EF4-FFF2-40B4-BE49-F238E27FC236}">
                  <a16:creationId xmlns:a16="http://schemas.microsoft.com/office/drawing/2014/main" id="{A810B732-F7AA-4A8B-A9EE-FC582EBB7EEF}"/>
                </a:ext>
              </a:extLst>
            </p:cNvPr>
            <p:cNvSpPr>
              <a:spLocks noChangeShapeType="1"/>
            </p:cNvSpPr>
            <p:nvPr/>
          </p:nvSpPr>
          <p:spPr bwMode="auto">
            <a:xfrm>
              <a:off x="2303462" y="3276346"/>
              <a:ext cx="10945" cy="359928"/>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14" name="Line 10">
              <a:extLst>
                <a:ext uri="{FF2B5EF4-FFF2-40B4-BE49-F238E27FC236}">
                  <a16:creationId xmlns:a16="http://schemas.microsoft.com/office/drawing/2014/main" id="{16ADC23B-6BEA-48A5-95CF-76203676152F}"/>
                </a:ext>
              </a:extLst>
            </p:cNvPr>
            <p:cNvSpPr>
              <a:spLocks noChangeShapeType="1"/>
            </p:cNvSpPr>
            <p:nvPr/>
          </p:nvSpPr>
          <p:spPr bwMode="auto">
            <a:xfrm flipH="1">
              <a:off x="2354262" y="3793469"/>
              <a:ext cx="0" cy="194525"/>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15" name="Line 11">
              <a:extLst>
                <a:ext uri="{FF2B5EF4-FFF2-40B4-BE49-F238E27FC236}">
                  <a16:creationId xmlns:a16="http://schemas.microsoft.com/office/drawing/2014/main" id="{FE2A1C41-3C53-4CEE-99E1-4F4AC10EBBEF}"/>
                </a:ext>
              </a:extLst>
            </p:cNvPr>
            <p:cNvSpPr>
              <a:spLocks noChangeShapeType="1"/>
            </p:cNvSpPr>
            <p:nvPr/>
          </p:nvSpPr>
          <p:spPr bwMode="auto">
            <a:xfrm>
              <a:off x="2290512" y="4105960"/>
              <a:ext cx="10702" cy="201550"/>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16" name="Line 12">
              <a:extLst>
                <a:ext uri="{FF2B5EF4-FFF2-40B4-BE49-F238E27FC236}">
                  <a16:creationId xmlns:a16="http://schemas.microsoft.com/office/drawing/2014/main" id="{65F10A01-99A7-4BC7-9794-4BA1BC0F299F}"/>
                </a:ext>
              </a:extLst>
            </p:cNvPr>
            <p:cNvSpPr>
              <a:spLocks noChangeShapeType="1"/>
            </p:cNvSpPr>
            <p:nvPr/>
          </p:nvSpPr>
          <p:spPr bwMode="auto">
            <a:xfrm>
              <a:off x="2318997" y="4389587"/>
              <a:ext cx="0" cy="194525"/>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17" name="Line 13">
              <a:extLst>
                <a:ext uri="{FF2B5EF4-FFF2-40B4-BE49-F238E27FC236}">
                  <a16:creationId xmlns:a16="http://schemas.microsoft.com/office/drawing/2014/main" id="{2368D39A-D8AA-4D94-A00E-9F098BA70E67}"/>
                </a:ext>
              </a:extLst>
            </p:cNvPr>
            <p:cNvSpPr>
              <a:spLocks noChangeShapeType="1"/>
            </p:cNvSpPr>
            <p:nvPr/>
          </p:nvSpPr>
          <p:spPr bwMode="auto">
            <a:xfrm>
              <a:off x="2314408" y="4700905"/>
              <a:ext cx="0" cy="201550"/>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18" name="Line 14">
              <a:extLst>
                <a:ext uri="{FF2B5EF4-FFF2-40B4-BE49-F238E27FC236}">
                  <a16:creationId xmlns:a16="http://schemas.microsoft.com/office/drawing/2014/main" id="{1FE4538F-FFCD-4D18-9FE0-F6F322639B1B}"/>
                </a:ext>
              </a:extLst>
            </p:cNvPr>
            <p:cNvSpPr>
              <a:spLocks noChangeShapeType="1"/>
            </p:cNvSpPr>
            <p:nvPr/>
          </p:nvSpPr>
          <p:spPr bwMode="auto">
            <a:xfrm flipH="1">
              <a:off x="1752600" y="6096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9" name="Line 15">
              <a:extLst>
                <a:ext uri="{FF2B5EF4-FFF2-40B4-BE49-F238E27FC236}">
                  <a16:creationId xmlns:a16="http://schemas.microsoft.com/office/drawing/2014/main" id="{0C11DF37-6C7B-44AA-B76C-402F86721AA2}"/>
                </a:ext>
              </a:extLst>
            </p:cNvPr>
            <p:cNvSpPr>
              <a:spLocks noChangeShapeType="1"/>
            </p:cNvSpPr>
            <p:nvPr/>
          </p:nvSpPr>
          <p:spPr bwMode="auto">
            <a:xfrm>
              <a:off x="3657600" y="609600"/>
              <a:ext cx="0" cy="381000"/>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20" name="Line 16">
              <a:extLst>
                <a:ext uri="{FF2B5EF4-FFF2-40B4-BE49-F238E27FC236}">
                  <a16:creationId xmlns:a16="http://schemas.microsoft.com/office/drawing/2014/main" id="{2015E4E8-5EC4-4C85-9D63-DF5B71BE1A8F}"/>
                </a:ext>
              </a:extLst>
            </p:cNvPr>
            <p:cNvSpPr>
              <a:spLocks noChangeShapeType="1"/>
            </p:cNvSpPr>
            <p:nvPr/>
          </p:nvSpPr>
          <p:spPr bwMode="auto">
            <a:xfrm>
              <a:off x="4038600" y="609600"/>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1" name="Line 17">
              <a:extLst>
                <a:ext uri="{FF2B5EF4-FFF2-40B4-BE49-F238E27FC236}">
                  <a16:creationId xmlns:a16="http://schemas.microsoft.com/office/drawing/2014/main" id="{C7AD6A8C-EE82-4BA2-A698-2B7A4513AE57}"/>
                </a:ext>
              </a:extLst>
            </p:cNvPr>
            <p:cNvSpPr>
              <a:spLocks noChangeShapeType="1"/>
            </p:cNvSpPr>
            <p:nvPr/>
          </p:nvSpPr>
          <p:spPr bwMode="auto">
            <a:xfrm>
              <a:off x="3657600" y="1295400"/>
              <a:ext cx="0" cy="457200"/>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22" name="Line 18">
              <a:extLst>
                <a:ext uri="{FF2B5EF4-FFF2-40B4-BE49-F238E27FC236}">
                  <a16:creationId xmlns:a16="http://schemas.microsoft.com/office/drawing/2014/main" id="{FBE9EF0B-B35A-4078-8EFC-C9621A5E8A5E}"/>
                </a:ext>
              </a:extLst>
            </p:cNvPr>
            <p:cNvSpPr>
              <a:spLocks noChangeShapeType="1"/>
            </p:cNvSpPr>
            <p:nvPr/>
          </p:nvSpPr>
          <p:spPr bwMode="auto">
            <a:xfrm flipH="1">
              <a:off x="2784474" y="2006293"/>
              <a:ext cx="949324" cy="287143"/>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23" name="Line 19">
              <a:extLst>
                <a:ext uri="{FF2B5EF4-FFF2-40B4-BE49-F238E27FC236}">
                  <a16:creationId xmlns:a16="http://schemas.microsoft.com/office/drawing/2014/main" id="{F0E88B11-DDED-414A-8CCD-E7287A2D5FFF}"/>
                </a:ext>
              </a:extLst>
            </p:cNvPr>
            <p:cNvSpPr>
              <a:spLocks noChangeShapeType="1"/>
            </p:cNvSpPr>
            <p:nvPr/>
          </p:nvSpPr>
          <p:spPr bwMode="auto">
            <a:xfrm>
              <a:off x="3886200" y="2057400"/>
              <a:ext cx="1600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4" name="Line 20">
              <a:extLst>
                <a:ext uri="{FF2B5EF4-FFF2-40B4-BE49-F238E27FC236}">
                  <a16:creationId xmlns:a16="http://schemas.microsoft.com/office/drawing/2014/main" id="{4CD39B54-2B35-4F3B-B8EB-7FDB1FBE39B8}"/>
                </a:ext>
              </a:extLst>
            </p:cNvPr>
            <p:cNvSpPr>
              <a:spLocks noChangeShapeType="1"/>
            </p:cNvSpPr>
            <p:nvPr/>
          </p:nvSpPr>
          <p:spPr bwMode="auto">
            <a:xfrm flipH="1">
              <a:off x="2267493" y="2613240"/>
              <a:ext cx="228600" cy="381000"/>
            </a:xfrm>
            <a:prstGeom prst="line">
              <a:avLst/>
            </a:prstGeom>
            <a:ln>
              <a:solidFill>
                <a:srgbClr val="FF0000"/>
              </a:solidFill>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1400"/>
            </a:p>
          </p:txBody>
        </p:sp>
        <p:sp>
          <p:nvSpPr>
            <p:cNvPr id="25" name="Line 21">
              <a:extLst>
                <a:ext uri="{FF2B5EF4-FFF2-40B4-BE49-F238E27FC236}">
                  <a16:creationId xmlns:a16="http://schemas.microsoft.com/office/drawing/2014/main" id="{3C9DE473-CCCD-4F69-A4E6-9A498AFFA26C}"/>
                </a:ext>
              </a:extLst>
            </p:cNvPr>
            <p:cNvSpPr>
              <a:spLocks noChangeShapeType="1"/>
            </p:cNvSpPr>
            <p:nvPr/>
          </p:nvSpPr>
          <p:spPr bwMode="auto">
            <a:xfrm>
              <a:off x="2667000" y="2667000"/>
              <a:ext cx="2209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6" name="Line 22">
              <a:extLst>
                <a:ext uri="{FF2B5EF4-FFF2-40B4-BE49-F238E27FC236}">
                  <a16:creationId xmlns:a16="http://schemas.microsoft.com/office/drawing/2014/main" id="{B335382B-D8DD-47B7-9DD6-A7B258215A41}"/>
                </a:ext>
              </a:extLst>
            </p:cNvPr>
            <p:cNvSpPr>
              <a:spLocks noChangeShapeType="1"/>
            </p:cNvSpPr>
            <p:nvPr/>
          </p:nvSpPr>
          <p:spPr bwMode="auto">
            <a:xfrm flipH="1">
              <a:off x="5029200" y="26670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7" name="Line 23">
              <a:extLst>
                <a:ext uri="{FF2B5EF4-FFF2-40B4-BE49-F238E27FC236}">
                  <a16:creationId xmlns:a16="http://schemas.microsoft.com/office/drawing/2014/main" id="{0B9AC3BC-939C-48BD-BA48-952253ECEC49}"/>
                </a:ext>
              </a:extLst>
            </p:cNvPr>
            <p:cNvSpPr>
              <a:spLocks noChangeShapeType="1"/>
            </p:cNvSpPr>
            <p:nvPr/>
          </p:nvSpPr>
          <p:spPr bwMode="auto">
            <a:xfrm flipH="1">
              <a:off x="4724400" y="33528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8" name="Line 24">
              <a:extLst>
                <a:ext uri="{FF2B5EF4-FFF2-40B4-BE49-F238E27FC236}">
                  <a16:creationId xmlns:a16="http://schemas.microsoft.com/office/drawing/2014/main" id="{D188625D-D4C3-4555-86B0-22342456D882}"/>
                </a:ext>
              </a:extLst>
            </p:cNvPr>
            <p:cNvSpPr>
              <a:spLocks noChangeShapeType="1"/>
            </p:cNvSpPr>
            <p:nvPr/>
          </p:nvSpPr>
          <p:spPr bwMode="auto">
            <a:xfrm>
              <a:off x="2438400" y="3352800"/>
              <a:ext cx="2209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9" name="Text Box 25">
              <a:extLst>
                <a:ext uri="{FF2B5EF4-FFF2-40B4-BE49-F238E27FC236}">
                  <a16:creationId xmlns:a16="http://schemas.microsoft.com/office/drawing/2014/main" id="{32081118-DF52-4FF0-93CF-B7A394B019CC}"/>
                </a:ext>
              </a:extLst>
            </p:cNvPr>
            <p:cNvSpPr txBox="1">
              <a:spLocks noChangeArrowheads="1"/>
            </p:cNvSpPr>
            <p:nvPr/>
          </p:nvSpPr>
          <p:spPr bwMode="auto">
            <a:xfrm>
              <a:off x="1521619" y="520755"/>
              <a:ext cx="1223962"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h=5  f=6</a:t>
              </a:r>
            </a:p>
          </p:txBody>
        </p:sp>
        <p:sp>
          <p:nvSpPr>
            <p:cNvPr id="30" name="Text Box 26">
              <a:extLst>
                <a:ext uri="{FF2B5EF4-FFF2-40B4-BE49-F238E27FC236}">
                  <a16:creationId xmlns:a16="http://schemas.microsoft.com/office/drawing/2014/main" id="{9E2BDF8A-0E93-40D7-8F35-CDC8D50933F6}"/>
                </a:ext>
              </a:extLst>
            </p:cNvPr>
            <p:cNvSpPr txBox="1">
              <a:spLocks noChangeArrowheads="1"/>
            </p:cNvSpPr>
            <p:nvPr/>
          </p:nvSpPr>
          <p:spPr bwMode="auto">
            <a:xfrm>
              <a:off x="3733798" y="1324731"/>
              <a:ext cx="1233488"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h=3  f=5</a:t>
              </a:r>
            </a:p>
          </p:txBody>
        </p:sp>
        <p:sp>
          <p:nvSpPr>
            <p:cNvPr id="31" name="Text Box 27">
              <a:extLst>
                <a:ext uri="{FF2B5EF4-FFF2-40B4-BE49-F238E27FC236}">
                  <a16:creationId xmlns:a16="http://schemas.microsoft.com/office/drawing/2014/main" id="{DDFB1D17-DE35-43EA-8BD5-14C7C3742F24}"/>
                </a:ext>
              </a:extLst>
            </p:cNvPr>
            <p:cNvSpPr txBox="1">
              <a:spLocks noChangeArrowheads="1"/>
            </p:cNvSpPr>
            <p:nvPr/>
          </p:nvSpPr>
          <p:spPr bwMode="auto">
            <a:xfrm>
              <a:off x="2267493" y="1955636"/>
              <a:ext cx="3886198" cy="29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kumimoji="1" lang="en-US" altLang="zh-CN" sz="1400" dirty="0">
                  <a:latin typeface="+mj-lt"/>
                </a:rPr>
                <a:t>h=3  f=6                             h=3  f=6</a:t>
              </a:r>
            </a:p>
          </p:txBody>
        </p:sp>
        <p:sp>
          <p:nvSpPr>
            <p:cNvPr id="32" name="Text Box 28">
              <a:extLst>
                <a:ext uri="{FF2B5EF4-FFF2-40B4-BE49-F238E27FC236}">
                  <a16:creationId xmlns:a16="http://schemas.microsoft.com/office/drawing/2014/main" id="{0ED9D00B-633C-4010-A462-BF5E540F2073}"/>
                </a:ext>
              </a:extLst>
            </p:cNvPr>
            <p:cNvSpPr txBox="1">
              <a:spLocks noChangeArrowheads="1"/>
            </p:cNvSpPr>
            <p:nvPr/>
          </p:nvSpPr>
          <p:spPr bwMode="auto">
            <a:xfrm>
              <a:off x="1363877" y="2665734"/>
              <a:ext cx="1312863"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h=2  f=6</a:t>
              </a:r>
            </a:p>
          </p:txBody>
        </p:sp>
        <p:sp>
          <p:nvSpPr>
            <p:cNvPr id="33" name="Text Box 29">
              <a:extLst>
                <a:ext uri="{FF2B5EF4-FFF2-40B4-BE49-F238E27FC236}">
                  <a16:creationId xmlns:a16="http://schemas.microsoft.com/office/drawing/2014/main" id="{FF2DAB6C-F4C4-414A-A95A-A6E36D4B42B7}"/>
                </a:ext>
              </a:extLst>
            </p:cNvPr>
            <p:cNvSpPr txBox="1">
              <a:spLocks noChangeArrowheads="1"/>
            </p:cNvSpPr>
            <p:nvPr/>
          </p:nvSpPr>
          <p:spPr bwMode="auto">
            <a:xfrm>
              <a:off x="1167132" y="3363575"/>
              <a:ext cx="1403349" cy="133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defRPr/>
              </a:pPr>
              <a:r>
                <a:rPr kumimoji="1" lang="en-US" altLang="zh-CN" sz="1400" dirty="0">
                  <a:latin typeface="+mj-lt"/>
                </a:rPr>
                <a:t>h=2  f=7</a:t>
              </a:r>
            </a:p>
            <a:p>
              <a:pPr>
                <a:lnSpc>
                  <a:spcPct val="120000"/>
                </a:lnSpc>
                <a:spcBef>
                  <a:spcPct val="50000"/>
                </a:spcBef>
                <a:defRPr/>
              </a:pPr>
              <a:r>
                <a:rPr kumimoji="1" lang="en-US" altLang="zh-CN" sz="1400" dirty="0">
                  <a:latin typeface="+mj-lt"/>
                </a:rPr>
                <a:t>h=1  f=7</a:t>
              </a:r>
            </a:p>
            <a:p>
              <a:pPr>
                <a:lnSpc>
                  <a:spcPct val="120000"/>
                </a:lnSpc>
                <a:spcBef>
                  <a:spcPct val="50000"/>
                </a:spcBef>
                <a:defRPr/>
              </a:pPr>
              <a:r>
                <a:rPr kumimoji="1" lang="en-US" altLang="zh-CN" sz="1400" dirty="0">
                  <a:latin typeface="+mj-lt"/>
                </a:rPr>
                <a:t>h=1  f=8</a:t>
              </a:r>
            </a:p>
            <a:p>
              <a:pPr>
                <a:lnSpc>
                  <a:spcPct val="120000"/>
                </a:lnSpc>
                <a:spcBef>
                  <a:spcPct val="50000"/>
                </a:spcBef>
                <a:defRPr/>
              </a:pPr>
              <a:r>
                <a:rPr kumimoji="1" lang="en-US" altLang="zh-CN" sz="1400" dirty="0">
                  <a:latin typeface="+mj-lt"/>
                </a:rPr>
                <a:t>h=0  f=8</a:t>
              </a:r>
            </a:p>
          </p:txBody>
        </p:sp>
        <p:sp>
          <p:nvSpPr>
            <p:cNvPr id="34" name="Text Box 32">
              <a:extLst>
                <a:ext uri="{FF2B5EF4-FFF2-40B4-BE49-F238E27FC236}">
                  <a16:creationId xmlns:a16="http://schemas.microsoft.com/office/drawing/2014/main" id="{4526E350-0D06-44C7-9BB5-A3C81C256738}"/>
                </a:ext>
              </a:extLst>
            </p:cNvPr>
            <p:cNvSpPr txBox="1">
              <a:spLocks noChangeArrowheads="1"/>
            </p:cNvSpPr>
            <p:nvPr/>
          </p:nvSpPr>
          <p:spPr bwMode="auto">
            <a:xfrm>
              <a:off x="3733798" y="709329"/>
              <a:ext cx="1341437"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h=4  f=5</a:t>
              </a:r>
              <a:endParaRPr lang="en-US" altLang="zh-CN" sz="1400" dirty="0">
                <a:latin typeface="+mj-lt"/>
              </a:endParaRPr>
            </a:p>
          </p:txBody>
        </p:sp>
        <p:sp>
          <p:nvSpPr>
            <p:cNvPr id="35" name="Text Box 33">
              <a:extLst>
                <a:ext uri="{FF2B5EF4-FFF2-40B4-BE49-F238E27FC236}">
                  <a16:creationId xmlns:a16="http://schemas.microsoft.com/office/drawing/2014/main" id="{264827BC-761E-421C-B726-CB78D432A69F}"/>
                </a:ext>
              </a:extLst>
            </p:cNvPr>
            <p:cNvSpPr txBox="1">
              <a:spLocks noChangeArrowheads="1"/>
            </p:cNvSpPr>
            <p:nvPr/>
          </p:nvSpPr>
          <p:spPr bwMode="auto">
            <a:xfrm>
              <a:off x="5410200" y="630370"/>
              <a:ext cx="118745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h=4  f=5</a:t>
              </a:r>
              <a:endParaRPr lang="en-US" altLang="zh-CN" sz="1400" dirty="0">
                <a:latin typeface="+mj-lt"/>
              </a:endParaRPr>
            </a:p>
          </p:txBody>
        </p:sp>
        <p:sp>
          <p:nvSpPr>
            <p:cNvPr id="36" name="Text Box 34">
              <a:extLst>
                <a:ext uri="{FF2B5EF4-FFF2-40B4-BE49-F238E27FC236}">
                  <a16:creationId xmlns:a16="http://schemas.microsoft.com/office/drawing/2014/main" id="{FAA989AB-2B93-4E68-856B-4C626285C66F}"/>
                </a:ext>
              </a:extLst>
            </p:cNvPr>
            <p:cNvSpPr txBox="1">
              <a:spLocks noChangeArrowheads="1"/>
            </p:cNvSpPr>
            <p:nvPr/>
          </p:nvSpPr>
          <p:spPr bwMode="auto">
            <a:xfrm>
              <a:off x="5360214" y="2732975"/>
              <a:ext cx="129540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h=2  f=6</a:t>
              </a:r>
            </a:p>
          </p:txBody>
        </p:sp>
        <p:sp>
          <p:nvSpPr>
            <p:cNvPr id="37" name="Text Box 35">
              <a:extLst>
                <a:ext uri="{FF2B5EF4-FFF2-40B4-BE49-F238E27FC236}">
                  <a16:creationId xmlns:a16="http://schemas.microsoft.com/office/drawing/2014/main" id="{D3844BDB-2216-44B9-87B2-F4FAC84C566A}"/>
                </a:ext>
              </a:extLst>
            </p:cNvPr>
            <p:cNvSpPr txBox="1">
              <a:spLocks noChangeArrowheads="1"/>
            </p:cNvSpPr>
            <p:nvPr/>
          </p:nvSpPr>
          <p:spPr bwMode="auto">
            <a:xfrm>
              <a:off x="5111750" y="3465267"/>
              <a:ext cx="1295400" cy="2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1400" dirty="0">
                  <a:latin typeface="+mj-lt"/>
                </a:rPr>
                <a:t>h=2  f=7</a:t>
              </a:r>
            </a:p>
          </p:txBody>
        </p:sp>
      </p:grpSp>
      <p:sp>
        <p:nvSpPr>
          <p:cNvPr id="38" name="矩形 37">
            <a:extLst>
              <a:ext uri="{FF2B5EF4-FFF2-40B4-BE49-F238E27FC236}">
                <a16:creationId xmlns:a16="http://schemas.microsoft.com/office/drawing/2014/main" id="{5D518E5D-41A0-4990-A3B9-9CA9F7B4F68B}"/>
              </a:ext>
            </a:extLst>
          </p:cNvPr>
          <p:cNvSpPr/>
          <p:nvPr/>
        </p:nvSpPr>
        <p:spPr>
          <a:xfrm>
            <a:off x="553626" y="1222468"/>
            <a:ext cx="5669090" cy="3741730"/>
          </a:xfrm>
          <a:prstGeom prst="rect">
            <a:avLst/>
          </a:prstGeom>
        </p:spPr>
        <p:txBody>
          <a:bodyPr wrap="square">
            <a:spAutoFit/>
          </a:bodyPr>
          <a:lstStyle/>
          <a:p>
            <a:pPr>
              <a:lnSpc>
                <a:spcPct val="150000"/>
              </a:lnSpc>
            </a:pPr>
            <a:r>
              <a:rPr lang="en-US" altLang="zh-CN" sz="1600" dirty="0"/>
              <a:t> 3) A*</a:t>
            </a:r>
            <a:r>
              <a:rPr lang="zh-CN" altLang="en-US" sz="1600" dirty="0"/>
              <a:t>算法应用举例</a:t>
            </a:r>
            <a:endParaRPr lang="en-US" altLang="zh-CN" sz="1600" dirty="0"/>
          </a:p>
          <a:p>
            <a:pPr>
              <a:lnSpc>
                <a:spcPct val="150000"/>
              </a:lnSpc>
            </a:pPr>
            <a:r>
              <a:rPr lang="zh-CN" altLang="en-US" sz="1600" dirty="0">
                <a:solidFill>
                  <a:srgbClr val="0070C0"/>
                </a:solidFill>
              </a:rPr>
              <a:t>    例</a:t>
            </a:r>
            <a:r>
              <a:rPr lang="en-US" altLang="zh-CN" sz="1600" dirty="0">
                <a:solidFill>
                  <a:srgbClr val="0070C0"/>
                </a:solidFill>
              </a:rPr>
              <a:t>3.10 </a:t>
            </a:r>
            <a:r>
              <a:rPr lang="zh-CN" altLang="en-US" sz="1600" dirty="0">
                <a:solidFill>
                  <a:srgbClr val="0070C0"/>
                </a:solidFill>
              </a:rPr>
              <a:t>修道士和野人问题（简称</a:t>
            </a:r>
            <a:r>
              <a:rPr lang="en-US" altLang="zh-CN" sz="1600" dirty="0">
                <a:solidFill>
                  <a:srgbClr val="0070C0"/>
                </a:solidFill>
              </a:rPr>
              <a:t>MC</a:t>
            </a:r>
            <a:r>
              <a:rPr lang="zh-CN" altLang="en-US" sz="1600" dirty="0">
                <a:solidFill>
                  <a:srgbClr val="0070C0"/>
                </a:solidFill>
              </a:rPr>
              <a:t>问题）。</a:t>
            </a:r>
            <a:endParaRPr lang="en-US" altLang="zh-CN" sz="1600" dirty="0">
              <a:solidFill>
                <a:srgbClr val="0070C0"/>
              </a:solidFill>
            </a:endParaRPr>
          </a:p>
          <a:p>
            <a:pPr>
              <a:lnSpc>
                <a:spcPct val="150000"/>
              </a:lnSpc>
            </a:pPr>
            <a:r>
              <a:rPr lang="zh-CN" altLang="en-US" sz="1600" dirty="0">
                <a:solidFill>
                  <a:srgbClr val="0070C0"/>
                </a:solidFill>
              </a:rPr>
              <a:t>    解：用</a:t>
            </a:r>
            <a:r>
              <a:rPr lang="en-US" altLang="zh-CN" sz="1600" dirty="0">
                <a:solidFill>
                  <a:srgbClr val="0070C0"/>
                </a:solidFill>
              </a:rPr>
              <a:t>m</a:t>
            </a:r>
            <a:r>
              <a:rPr lang="zh-CN" altLang="en-US" sz="1600" dirty="0">
                <a:solidFill>
                  <a:srgbClr val="0070C0"/>
                </a:solidFill>
              </a:rPr>
              <a:t>表示左岸的修道士人数，</a:t>
            </a:r>
            <a:r>
              <a:rPr lang="en-US" altLang="zh-CN" sz="1600" dirty="0">
                <a:solidFill>
                  <a:srgbClr val="0070C0"/>
                </a:solidFill>
              </a:rPr>
              <a:t>c</a:t>
            </a:r>
            <a:r>
              <a:rPr lang="zh-CN" altLang="en-US" sz="1600" dirty="0">
                <a:solidFill>
                  <a:srgbClr val="0070C0"/>
                </a:solidFill>
              </a:rPr>
              <a:t>表示左岸的野人数，</a:t>
            </a:r>
            <a:r>
              <a:rPr lang="en-US" altLang="zh-CN" sz="1600" dirty="0">
                <a:solidFill>
                  <a:srgbClr val="0070C0"/>
                </a:solidFill>
              </a:rPr>
              <a:t>b</a:t>
            </a:r>
            <a:r>
              <a:rPr lang="zh-CN" altLang="en-US" sz="1600" dirty="0">
                <a:solidFill>
                  <a:srgbClr val="0070C0"/>
                </a:solidFill>
              </a:rPr>
              <a:t>表示左岸是否有船，用三元组</a:t>
            </a:r>
            <a:r>
              <a:rPr lang="en-US" altLang="zh-CN" sz="1600" dirty="0">
                <a:solidFill>
                  <a:srgbClr val="0070C0"/>
                </a:solidFill>
              </a:rPr>
              <a:t>(m, c, b)</a:t>
            </a:r>
            <a:r>
              <a:rPr lang="zh-CN" altLang="en-US" sz="1600" dirty="0">
                <a:solidFill>
                  <a:srgbClr val="0070C0"/>
                </a:solidFill>
              </a:rPr>
              <a:t>表示问题的状态。</a:t>
            </a:r>
          </a:p>
          <a:p>
            <a:pPr>
              <a:lnSpc>
                <a:spcPct val="150000"/>
              </a:lnSpc>
            </a:pPr>
            <a:r>
              <a:rPr lang="zh-CN" altLang="en-US" sz="1600" dirty="0">
                <a:solidFill>
                  <a:srgbClr val="0070C0"/>
                </a:solidFill>
              </a:rPr>
              <a:t>    对</a:t>
            </a:r>
            <a:r>
              <a:rPr lang="en-US" altLang="zh-CN" sz="1600" dirty="0">
                <a:solidFill>
                  <a:srgbClr val="0070C0"/>
                </a:solidFill>
              </a:rPr>
              <a:t>A*</a:t>
            </a:r>
            <a:r>
              <a:rPr lang="zh-CN" altLang="en-US" sz="1600" dirty="0">
                <a:solidFill>
                  <a:srgbClr val="0070C0"/>
                </a:solidFill>
              </a:rPr>
              <a:t>算法，首先需要确定估价函数。</a:t>
            </a:r>
            <a:endParaRPr lang="en-US" altLang="zh-CN" sz="1600" dirty="0">
              <a:solidFill>
                <a:srgbClr val="0070C0"/>
              </a:solidFill>
            </a:endParaRPr>
          </a:p>
          <a:p>
            <a:pPr>
              <a:lnSpc>
                <a:spcPct val="150000"/>
              </a:lnSpc>
            </a:pPr>
            <a:r>
              <a:rPr lang="zh-CN" altLang="en-US" sz="1600" dirty="0">
                <a:solidFill>
                  <a:srgbClr val="0070C0"/>
                </a:solidFill>
              </a:rPr>
              <a:t>设  </a:t>
            </a:r>
            <a:r>
              <a:rPr lang="en-US" altLang="zh-CN" sz="1600" dirty="0">
                <a:solidFill>
                  <a:srgbClr val="0070C0"/>
                </a:solidFill>
              </a:rPr>
              <a:t>g(n)=d(n)</a:t>
            </a:r>
            <a:r>
              <a:rPr lang="zh-CN" altLang="en-US" sz="1600" dirty="0">
                <a:solidFill>
                  <a:srgbClr val="0070C0"/>
                </a:solidFill>
              </a:rPr>
              <a:t>，其中，</a:t>
            </a:r>
            <a:r>
              <a:rPr lang="en-US" altLang="zh-CN" sz="1600" dirty="0">
                <a:solidFill>
                  <a:srgbClr val="0070C0"/>
                </a:solidFill>
              </a:rPr>
              <a:t>d(n)</a:t>
            </a:r>
            <a:r>
              <a:rPr lang="zh-CN" altLang="en-US" sz="1600" dirty="0">
                <a:solidFill>
                  <a:srgbClr val="0070C0"/>
                </a:solidFill>
              </a:rPr>
              <a:t>为节点的深度。</a:t>
            </a:r>
            <a:endParaRPr lang="en-US" altLang="zh-CN" sz="1600" dirty="0">
              <a:solidFill>
                <a:srgbClr val="0070C0"/>
              </a:solidFill>
            </a:endParaRPr>
          </a:p>
          <a:p>
            <a:pPr>
              <a:lnSpc>
                <a:spcPct val="150000"/>
              </a:lnSpc>
            </a:pPr>
            <a:r>
              <a:rPr lang="en-US" altLang="zh-CN" sz="1600" dirty="0">
                <a:solidFill>
                  <a:srgbClr val="0070C0"/>
                </a:solidFill>
              </a:rPr>
              <a:t>     h(n)=m+c-2b</a:t>
            </a:r>
            <a:r>
              <a:rPr lang="zh-CN" altLang="en-US" sz="1600" dirty="0">
                <a:solidFill>
                  <a:srgbClr val="0070C0"/>
                </a:solidFill>
              </a:rPr>
              <a:t>，</a:t>
            </a:r>
            <a:endParaRPr lang="en-US" altLang="zh-CN" sz="1600" dirty="0">
              <a:solidFill>
                <a:srgbClr val="0070C0"/>
              </a:solidFill>
            </a:endParaRPr>
          </a:p>
          <a:p>
            <a:pPr>
              <a:lnSpc>
                <a:spcPct val="150000"/>
              </a:lnSpc>
            </a:pPr>
            <a:r>
              <a:rPr lang="en-US" altLang="zh-CN" sz="1600" dirty="0">
                <a:solidFill>
                  <a:srgbClr val="0070C0"/>
                </a:solidFill>
              </a:rPr>
              <a:t>    f(n)=g(n)+h(n)=d(n)+m+c-2b</a:t>
            </a:r>
          </a:p>
          <a:p>
            <a:pPr>
              <a:lnSpc>
                <a:spcPct val="150000"/>
              </a:lnSpc>
            </a:pPr>
            <a:r>
              <a:rPr lang="zh-CN" altLang="en-US" sz="1600" dirty="0">
                <a:solidFill>
                  <a:srgbClr val="0070C0"/>
                </a:solidFill>
              </a:rPr>
              <a:t>通过分析可知</a:t>
            </a:r>
            <a:r>
              <a:rPr lang="en-US" altLang="zh-CN" sz="1600" dirty="0">
                <a:solidFill>
                  <a:srgbClr val="0070C0"/>
                </a:solidFill>
              </a:rPr>
              <a:t>h(n)≤h*(n)</a:t>
            </a:r>
            <a:r>
              <a:rPr lang="zh-CN" altLang="en-US" sz="1600" dirty="0">
                <a:solidFill>
                  <a:srgbClr val="0070C0"/>
                </a:solidFill>
              </a:rPr>
              <a:t>，满足</a:t>
            </a:r>
            <a:r>
              <a:rPr lang="en-US" altLang="zh-CN" sz="1600" dirty="0">
                <a:solidFill>
                  <a:srgbClr val="0070C0"/>
                </a:solidFill>
              </a:rPr>
              <a:t>A*</a:t>
            </a:r>
            <a:r>
              <a:rPr lang="zh-CN" altLang="en-US" sz="1600" dirty="0">
                <a:solidFill>
                  <a:srgbClr val="0070C0"/>
                </a:solidFill>
              </a:rPr>
              <a:t>算法的限制条件。</a:t>
            </a:r>
          </a:p>
          <a:p>
            <a:pPr>
              <a:lnSpc>
                <a:spcPct val="150000"/>
              </a:lnSpc>
            </a:pPr>
            <a:r>
              <a:rPr lang="zh-CN" altLang="en-US" sz="1600" dirty="0">
                <a:solidFill>
                  <a:srgbClr val="0070C0"/>
                </a:solidFill>
              </a:rPr>
              <a:t>   </a:t>
            </a:r>
            <a:r>
              <a:rPr lang="en-US" altLang="zh-CN" sz="1600" dirty="0">
                <a:solidFill>
                  <a:srgbClr val="0070C0"/>
                </a:solidFill>
              </a:rPr>
              <a:t>M-C</a:t>
            </a:r>
            <a:r>
              <a:rPr lang="zh-CN" altLang="en-US" sz="1600" dirty="0">
                <a:solidFill>
                  <a:srgbClr val="0070C0"/>
                </a:solidFill>
              </a:rPr>
              <a:t>问题的搜索过程如下图所示。 </a:t>
            </a:r>
          </a:p>
        </p:txBody>
      </p:sp>
      <p:sp>
        <p:nvSpPr>
          <p:cNvPr id="39" name="文本框 38">
            <a:extLst>
              <a:ext uri="{FF2B5EF4-FFF2-40B4-BE49-F238E27FC236}">
                <a16:creationId xmlns:a16="http://schemas.microsoft.com/office/drawing/2014/main" id="{B4E92932-FE65-4940-B79F-F1012BA182E1}"/>
              </a:ext>
            </a:extLst>
          </p:cNvPr>
          <p:cNvSpPr txBox="1"/>
          <p:nvPr/>
        </p:nvSpPr>
        <p:spPr>
          <a:xfrm>
            <a:off x="7964946" y="6153327"/>
            <a:ext cx="2909888" cy="307777"/>
          </a:xfrm>
          <a:prstGeom prst="rect">
            <a:avLst/>
          </a:prstGeom>
          <a:noFill/>
        </p:spPr>
        <p:txBody>
          <a:bodyPr wrap="square">
            <a:spAutoFit/>
          </a:bodyPr>
          <a:lstStyle/>
          <a:p>
            <a:pPr>
              <a:defRPr/>
            </a:pPr>
            <a:r>
              <a:rPr lang="zh-CN" altLang="en-US" sz="1400" dirty="0">
                <a:latin typeface="+mj-lt"/>
              </a:rPr>
              <a:t>修道士和野人问题的搜素图</a:t>
            </a:r>
          </a:p>
        </p:txBody>
      </p:sp>
    </p:spTree>
    <p:extLst>
      <p:ext uri="{BB962C8B-B14F-4D97-AF65-F5344CB8AC3E}">
        <p14:creationId xmlns:p14="http://schemas.microsoft.com/office/powerpoint/2010/main" val="287797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DEDF50-94D6-4C60-8DEF-675F3C2A362B}"/>
              </a:ext>
            </a:extLst>
          </p:cNvPr>
          <p:cNvSpPr>
            <a:spLocks noGrp="1"/>
          </p:cNvSpPr>
          <p:nvPr>
            <p:ph type="title"/>
          </p:nvPr>
        </p:nvSpPr>
        <p:spPr>
          <a:xfrm>
            <a:off x="669924" y="1"/>
            <a:ext cx="10850563" cy="1028699"/>
          </a:xfrm>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sz="2400" i="1" dirty="0">
                <a:solidFill>
                  <a:schemeClr val="tx1">
                    <a:lumMod val="75000"/>
                    <a:lumOff val="25000"/>
                  </a:schemeClr>
                </a:solidFill>
              </a:rPr>
              <a:t>状态空间的启发式搜索</a:t>
            </a:r>
            <a:endParaRPr lang="zh-CN" altLang="en-US" i="1" dirty="0"/>
          </a:p>
        </p:txBody>
      </p:sp>
      <p:sp>
        <p:nvSpPr>
          <p:cNvPr id="11" name="Rectangle 2">
            <a:extLst>
              <a:ext uri="{FF2B5EF4-FFF2-40B4-BE49-F238E27FC236}">
                <a16:creationId xmlns:a16="http://schemas.microsoft.com/office/drawing/2014/main" id="{AAEA47B3-C427-4878-9658-3550156A56A3}"/>
              </a:ext>
            </a:extLst>
          </p:cNvPr>
          <p:cNvSpPr txBox="1">
            <a:spLocks noChangeArrowheads="1"/>
          </p:cNvSpPr>
          <p:nvPr/>
        </p:nvSpPr>
        <p:spPr>
          <a:xfrm>
            <a:off x="669924" y="829111"/>
            <a:ext cx="8062912" cy="7937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sz="1800" dirty="0"/>
              <a:t>6.A*</a:t>
            </a:r>
            <a:r>
              <a:rPr lang="zh-CN" altLang="en-US" sz="1800" dirty="0"/>
              <a:t>算法</a:t>
            </a:r>
          </a:p>
        </p:txBody>
      </p:sp>
      <p:sp>
        <p:nvSpPr>
          <p:cNvPr id="13" name="Rectangle 3">
            <a:extLst>
              <a:ext uri="{FF2B5EF4-FFF2-40B4-BE49-F238E27FC236}">
                <a16:creationId xmlns:a16="http://schemas.microsoft.com/office/drawing/2014/main" id="{A390EDE8-09D8-45CF-A199-9CF58969F1DF}"/>
              </a:ext>
            </a:extLst>
          </p:cNvPr>
          <p:cNvSpPr txBox="1">
            <a:spLocks noChangeArrowheads="1"/>
          </p:cNvSpPr>
          <p:nvPr/>
        </p:nvSpPr>
        <p:spPr>
          <a:xfrm>
            <a:off x="789667" y="1796012"/>
            <a:ext cx="9790410" cy="423287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dirty="0">
                <a:solidFill>
                  <a:srgbClr val="FF0000"/>
                </a:solidFill>
              </a:rPr>
              <a:t>优点：</a:t>
            </a:r>
            <a:endParaRPr lang="en-US" altLang="zh-CN" sz="1600" dirty="0">
              <a:solidFill>
                <a:srgbClr val="FF0000"/>
              </a:solidFill>
            </a:endParaRPr>
          </a:p>
          <a:p>
            <a:pPr marL="457177" lvl="1" indent="0">
              <a:lnSpc>
                <a:spcPct val="150000"/>
              </a:lnSpc>
              <a:buNone/>
            </a:pPr>
            <a:r>
              <a:rPr lang="zh-CN" altLang="en-US" sz="1600" dirty="0"/>
              <a:t>一定能保证找到最优解。</a:t>
            </a:r>
            <a:endParaRPr lang="en-US" altLang="zh-CN" sz="1600" dirty="0"/>
          </a:p>
          <a:p>
            <a:pPr marL="457177" lvl="1" indent="0">
              <a:lnSpc>
                <a:spcPct val="150000"/>
              </a:lnSpc>
              <a:buNone/>
            </a:pPr>
            <a:r>
              <a:rPr lang="zh-CN" altLang="en-US" sz="1600" dirty="0"/>
              <a:t>以搜索节点数估计效率，当启发函数</a:t>
            </a:r>
            <a:r>
              <a:rPr lang="en-US" altLang="zh-CN" sz="1600" dirty="0"/>
              <a:t>h</a:t>
            </a:r>
            <a:r>
              <a:rPr lang="zh-CN" altLang="en-US" sz="1600" dirty="0"/>
              <a:t>值单调上升时，效率只会提高不会降低。</a:t>
            </a:r>
            <a:endParaRPr lang="en-US" altLang="zh-CN" sz="1600" dirty="0"/>
          </a:p>
          <a:p>
            <a:pPr marL="457177" lvl="1" indent="0">
              <a:lnSpc>
                <a:spcPct val="150000"/>
              </a:lnSpc>
              <a:buNone/>
            </a:pPr>
            <a:r>
              <a:rPr lang="zh-CN" altLang="en-US" sz="1600" dirty="0"/>
              <a:t>满足单调性时，有理想的搜索路径。</a:t>
            </a:r>
            <a:endParaRPr lang="en-US" altLang="zh-CN" sz="1600" dirty="0"/>
          </a:p>
          <a:p>
            <a:pPr>
              <a:lnSpc>
                <a:spcPct val="150000"/>
              </a:lnSpc>
            </a:pPr>
            <a:r>
              <a:rPr lang="zh-CN" altLang="en-US" sz="1600" dirty="0">
                <a:solidFill>
                  <a:srgbClr val="FF0000"/>
                </a:solidFill>
              </a:rPr>
              <a:t>缺点：</a:t>
            </a:r>
            <a:endParaRPr lang="en-US" altLang="zh-CN" sz="1600" dirty="0">
              <a:solidFill>
                <a:srgbClr val="FF0000"/>
              </a:solidFill>
            </a:endParaRPr>
          </a:p>
          <a:p>
            <a:pPr marL="457177" lvl="1" indent="0">
              <a:lnSpc>
                <a:spcPct val="150000"/>
              </a:lnSpc>
              <a:buNone/>
            </a:pPr>
            <a:r>
              <a:rPr lang="zh-CN" altLang="en-US" sz="1600" dirty="0"/>
              <a:t>当</a:t>
            </a:r>
            <a:r>
              <a:rPr lang="en-US" altLang="zh-CN" sz="1600" dirty="0"/>
              <a:t>h(n)</a:t>
            </a:r>
            <a:r>
              <a:rPr lang="zh-CN" altLang="en-US" sz="1600" dirty="0"/>
              <a:t>过低估计</a:t>
            </a:r>
            <a:r>
              <a:rPr lang="en-US" altLang="zh-CN" sz="1600" dirty="0"/>
              <a:t>h*(n)</a:t>
            </a:r>
            <a:r>
              <a:rPr lang="zh-CN" altLang="en-US" sz="1600" dirty="0"/>
              <a:t>时，有时会有较高的复杂性。</a:t>
            </a:r>
          </a:p>
        </p:txBody>
      </p:sp>
    </p:spTree>
    <p:extLst>
      <p:ext uri="{BB962C8B-B14F-4D97-AF65-F5344CB8AC3E}">
        <p14:creationId xmlns:p14="http://schemas.microsoft.com/office/powerpoint/2010/main" val="2849703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DFF3A-86AA-48B0-B734-FF66B3483190}"/>
              </a:ext>
            </a:extLst>
          </p:cNvPr>
          <p:cNvSpPr>
            <a:spLocks noGrp="1"/>
          </p:cNvSpPr>
          <p:nvPr>
            <p:ph type="title"/>
          </p:nvPr>
        </p:nvSpPr>
        <p:spPr/>
        <p:txBody>
          <a:bodyPr/>
          <a:lstStyle/>
          <a:p>
            <a:r>
              <a:rPr lang="zh-CN" altLang="en-US" dirty="0">
                <a:solidFill>
                  <a:schemeClr val="tx1">
                    <a:lumMod val="75000"/>
                    <a:lumOff val="25000"/>
                  </a:schemeClr>
                </a:solidFill>
              </a:rPr>
              <a:t>状态空间搜索</a:t>
            </a:r>
            <a:r>
              <a:rPr lang="en-US" altLang="zh-CN" dirty="0">
                <a:solidFill>
                  <a:schemeClr val="tx1">
                    <a:lumMod val="75000"/>
                    <a:lumOff val="25000"/>
                  </a:schemeClr>
                </a:solidFill>
              </a:rPr>
              <a:t>——</a:t>
            </a:r>
            <a:r>
              <a:rPr lang="zh-CN" altLang="en-US" i="1" dirty="0">
                <a:solidFill>
                  <a:schemeClr val="tx1">
                    <a:lumMod val="75000"/>
                    <a:lumOff val="25000"/>
                  </a:schemeClr>
                </a:solidFill>
              </a:rPr>
              <a:t>状态空间的启发式搜索</a:t>
            </a:r>
            <a:endParaRPr lang="zh-CN" altLang="en-US" dirty="0"/>
          </a:p>
        </p:txBody>
      </p:sp>
      <p:sp>
        <p:nvSpPr>
          <p:cNvPr id="4" name="灯片编号占位符 3">
            <a:extLst>
              <a:ext uri="{FF2B5EF4-FFF2-40B4-BE49-F238E27FC236}">
                <a16:creationId xmlns:a16="http://schemas.microsoft.com/office/drawing/2014/main" id="{FBB9F976-0975-4F82-BA32-3AB4D4562558}"/>
              </a:ext>
            </a:extLst>
          </p:cNvPr>
          <p:cNvSpPr>
            <a:spLocks noGrp="1"/>
          </p:cNvSpPr>
          <p:nvPr>
            <p:ph type="sldNum" sz="quarter" idx="12"/>
          </p:nvPr>
        </p:nvSpPr>
        <p:spPr/>
        <p:txBody>
          <a:bodyPr/>
          <a:lstStyle/>
          <a:p>
            <a:fld id="{5DD3DB80-B894-403A-B48E-6FDC1A72010E}" type="slidenum">
              <a:rPr lang="zh-CN" altLang="en-US" smtClean="0"/>
              <a:pPr/>
              <a:t>62</a:t>
            </a:fld>
            <a:endParaRPr lang="zh-CN" altLang="en-US"/>
          </a:p>
        </p:txBody>
      </p:sp>
      <p:sp>
        <p:nvSpPr>
          <p:cNvPr id="5" name="文本框 4">
            <a:extLst>
              <a:ext uri="{FF2B5EF4-FFF2-40B4-BE49-F238E27FC236}">
                <a16:creationId xmlns:a16="http://schemas.microsoft.com/office/drawing/2014/main" id="{E8F1A9F7-7959-4D5D-AD10-4891171DE0B0}"/>
              </a:ext>
            </a:extLst>
          </p:cNvPr>
          <p:cNvSpPr txBox="1"/>
          <p:nvPr/>
        </p:nvSpPr>
        <p:spPr>
          <a:xfrm>
            <a:off x="857250" y="1539557"/>
            <a:ext cx="3962400" cy="369332"/>
          </a:xfrm>
          <a:prstGeom prst="rect">
            <a:avLst/>
          </a:prstGeom>
          <a:noFill/>
        </p:spPr>
        <p:txBody>
          <a:bodyPr wrap="square" rtlCol="0">
            <a:spAutoFit/>
          </a:bodyPr>
          <a:lstStyle/>
          <a:p>
            <a:r>
              <a:rPr lang="zh-CN" altLang="en-US" dirty="0"/>
              <a:t>八数码难题启发函数比较结果</a:t>
            </a:r>
          </a:p>
        </p:txBody>
      </p:sp>
      <p:graphicFrame>
        <p:nvGraphicFramePr>
          <p:cNvPr id="6" name="表格 6">
            <a:extLst>
              <a:ext uri="{FF2B5EF4-FFF2-40B4-BE49-F238E27FC236}">
                <a16:creationId xmlns:a16="http://schemas.microsoft.com/office/drawing/2014/main" id="{395456B9-E19C-4874-985C-147245BF9D34}"/>
              </a:ext>
            </a:extLst>
          </p:cNvPr>
          <p:cNvGraphicFramePr>
            <a:graphicFrameLocks noGrp="1"/>
          </p:cNvGraphicFramePr>
          <p:nvPr>
            <p:extLst>
              <p:ext uri="{D42A27DB-BD31-4B8C-83A1-F6EECF244321}">
                <p14:modId xmlns:p14="http://schemas.microsoft.com/office/powerpoint/2010/main" val="2246909395"/>
              </p:ext>
            </p:extLst>
          </p:nvPr>
        </p:nvGraphicFramePr>
        <p:xfrm>
          <a:off x="1945480" y="2419746"/>
          <a:ext cx="6113265" cy="1608477"/>
        </p:xfrm>
        <a:graphic>
          <a:graphicData uri="http://schemas.openxmlformats.org/drawingml/2006/table">
            <a:tbl>
              <a:tblPr firstRow="1" bandRow="1">
                <a:tableStyleId>{5C22544A-7EE6-4342-B048-85BDC9FD1C3A}</a:tableStyleId>
              </a:tblPr>
              <a:tblGrid>
                <a:gridCol w="2037755">
                  <a:extLst>
                    <a:ext uri="{9D8B030D-6E8A-4147-A177-3AD203B41FA5}">
                      <a16:colId xmlns:a16="http://schemas.microsoft.com/office/drawing/2014/main" val="1550094207"/>
                    </a:ext>
                  </a:extLst>
                </a:gridCol>
                <a:gridCol w="2037755">
                  <a:extLst>
                    <a:ext uri="{9D8B030D-6E8A-4147-A177-3AD203B41FA5}">
                      <a16:colId xmlns:a16="http://schemas.microsoft.com/office/drawing/2014/main" val="3944413224"/>
                    </a:ext>
                  </a:extLst>
                </a:gridCol>
                <a:gridCol w="2037755">
                  <a:extLst>
                    <a:ext uri="{9D8B030D-6E8A-4147-A177-3AD203B41FA5}">
                      <a16:colId xmlns:a16="http://schemas.microsoft.com/office/drawing/2014/main" val="3682231877"/>
                    </a:ext>
                  </a:extLst>
                </a:gridCol>
              </a:tblGrid>
              <a:tr h="0">
                <a:tc>
                  <a:txBody>
                    <a:bodyPr/>
                    <a:lstStyle/>
                    <a:p>
                      <a:endParaRPr lang="zh-CN" altLang="en-US" dirty="0"/>
                    </a:p>
                  </a:txBody>
                  <a:tcPr/>
                </a:tc>
                <a:tc>
                  <a:txBody>
                    <a:bodyPr/>
                    <a:lstStyle/>
                    <a:p>
                      <a:r>
                        <a:rPr lang="zh-CN" altLang="en-US" dirty="0"/>
                        <a:t>宽度优先搜索</a:t>
                      </a:r>
                    </a:p>
                  </a:txBody>
                  <a:tcPr/>
                </a:tc>
                <a:tc>
                  <a:txBody>
                    <a:bodyPr/>
                    <a:lstStyle/>
                    <a:p>
                      <a:r>
                        <a:rPr lang="en-US" altLang="zh-CN" dirty="0"/>
                        <a:t>A</a:t>
                      </a:r>
                      <a:r>
                        <a:rPr lang="zh-CN" altLang="en-US" dirty="0"/>
                        <a:t>*算法</a:t>
                      </a:r>
                    </a:p>
                  </a:txBody>
                  <a:tcPr/>
                </a:tc>
                <a:extLst>
                  <a:ext uri="{0D108BD9-81ED-4DB2-BD59-A6C34878D82A}">
                    <a16:rowId xmlns:a16="http://schemas.microsoft.com/office/drawing/2014/main" val="4038418559"/>
                  </a:ext>
                </a:extLst>
              </a:tr>
              <a:tr h="414239">
                <a:tc>
                  <a:txBody>
                    <a:bodyPr/>
                    <a:lstStyle/>
                    <a:p>
                      <a:r>
                        <a:rPr lang="zh-CN" altLang="en-US" dirty="0"/>
                        <a:t>启发函数</a:t>
                      </a:r>
                    </a:p>
                  </a:txBody>
                  <a:tcPr/>
                </a:tc>
                <a:tc>
                  <a:txBody>
                    <a:bodyPr/>
                    <a:lstStyle/>
                    <a:p>
                      <a:r>
                        <a:rPr lang="en-US" altLang="zh-CN" dirty="0"/>
                        <a:t> h(n)=0</a:t>
                      </a:r>
                      <a:endParaRPr lang="zh-CN" altLang="en-US" dirty="0"/>
                    </a:p>
                  </a:txBody>
                  <a:tcPr/>
                </a:tc>
                <a:tc>
                  <a:txBody>
                    <a:bodyPr/>
                    <a:lstStyle/>
                    <a:p>
                      <a:r>
                        <a:rPr lang="en-US" altLang="zh-CN" dirty="0"/>
                        <a:t>h(n)= h</a:t>
                      </a:r>
                      <a:r>
                        <a:rPr lang="en-US" altLang="zh-CN" baseline="-25000" dirty="0"/>
                        <a:t>1</a:t>
                      </a:r>
                      <a:r>
                        <a:rPr lang="en-US" altLang="zh-CN" baseline="0" dirty="0"/>
                        <a:t>(n)</a:t>
                      </a:r>
                      <a:endParaRPr lang="zh-CN" altLang="en-US" dirty="0"/>
                    </a:p>
                  </a:txBody>
                  <a:tcPr/>
                </a:tc>
                <a:extLst>
                  <a:ext uri="{0D108BD9-81ED-4DB2-BD59-A6C34878D82A}">
                    <a16:rowId xmlns:a16="http://schemas.microsoft.com/office/drawing/2014/main" val="753899594"/>
                  </a:ext>
                </a:extLst>
              </a:tr>
              <a:tr h="414239">
                <a:tc>
                  <a:txBody>
                    <a:bodyPr/>
                    <a:lstStyle/>
                    <a:p>
                      <a:r>
                        <a:rPr lang="zh-CN" altLang="en-US" dirty="0"/>
                        <a:t>扩展节点</a:t>
                      </a:r>
                    </a:p>
                  </a:txBody>
                  <a:tcPr/>
                </a:tc>
                <a:tc>
                  <a:txBody>
                    <a:bodyPr/>
                    <a:lstStyle/>
                    <a:p>
                      <a:r>
                        <a:rPr lang="en-US" altLang="zh-CN" dirty="0"/>
                        <a:t>26</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80956243"/>
                  </a:ext>
                </a:extLst>
              </a:tr>
              <a:tr h="414239">
                <a:tc>
                  <a:txBody>
                    <a:bodyPr/>
                    <a:lstStyle/>
                    <a:p>
                      <a:r>
                        <a:rPr lang="zh-CN" altLang="en-US" dirty="0"/>
                        <a:t>生成节点</a:t>
                      </a:r>
                    </a:p>
                  </a:txBody>
                  <a:tcPr/>
                </a:tc>
                <a:tc>
                  <a:txBody>
                    <a:bodyPr/>
                    <a:lstStyle/>
                    <a:p>
                      <a:r>
                        <a:rPr lang="en-US" altLang="zh-CN" dirty="0"/>
                        <a:t>46</a:t>
                      </a:r>
                      <a:endParaRPr lang="zh-CN" altLang="en-US" dirty="0"/>
                    </a:p>
                  </a:txBody>
                  <a:tcPr/>
                </a:tc>
                <a:tc>
                  <a:txBody>
                    <a:bodyPr/>
                    <a:lstStyle/>
                    <a:p>
                      <a:r>
                        <a:rPr lang="en-US" altLang="zh-CN" dirty="0"/>
                        <a:t>13</a:t>
                      </a:r>
                      <a:endParaRPr lang="zh-CN" altLang="en-US" dirty="0"/>
                    </a:p>
                  </a:txBody>
                  <a:tcPr/>
                </a:tc>
                <a:extLst>
                  <a:ext uri="{0D108BD9-81ED-4DB2-BD59-A6C34878D82A}">
                    <a16:rowId xmlns:a16="http://schemas.microsoft.com/office/drawing/2014/main" val="1815372232"/>
                  </a:ext>
                </a:extLst>
              </a:tr>
            </a:tbl>
          </a:graphicData>
        </a:graphic>
      </p:graphicFrame>
    </p:spTree>
    <p:extLst>
      <p:ext uri="{BB962C8B-B14F-4D97-AF65-F5344CB8AC3E}">
        <p14:creationId xmlns:p14="http://schemas.microsoft.com/office/powerpoint/2010/main" val="3009350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A77632-445E-43A8-8327-5A55941DB6A9}"/>
              </a:ext>
            </a:extLst>
          </p:cNvPr>
          <p:cNvSpPr>
            <a:spLocks noGrp="1"/>
          </p:cNvSpPr>
          <p:nvPr>
            <p:ph type="sldNum" sz="quarter" idx="4294967295"/>
          </p:nvPr>
        </p:nvSpPr>
        <p:spPr>
          <a:xfrm>
            <a:off x="9282113" y="6240463"/>
            <a:ext cx="2909887" cy="206375"/>
          </a:xfrm>
          <a:prstGeom prst="rect">
            <a:avLst/>
          </a:prstGeom>
        </p:spPr>
        <p:txBody>
          <a:bodyPr/>
          <a:lstStyle/>
          <a:p>
            <a:fld id="{5DD3DB80-B894-403A-B48E-6FDC1A72010E}" type="slidenum">
              <a:rPr lang="zh-CN" altLang="en-US" smtClean="0"/>
              <a:pPr/>
              <a:t>63</a:t>
            </a:fld>
            <a:endParaRPr lang="zh-CN" altLang="en-US"/>
          </a:p>
        </p:txBody>
      </p:sp>
      <p:sp>
        <p:nvSpPr>
          <p:cNvPr id="7" name="文本框 6">
            <a:extLst>
              <a:ext uri="{FF2B5EF4-FFF2-40B4-BE49-F238E27FC236}">
                <a16:creationId xmlns:a16="http://schemas.microsoft.com/office/drawing/2014/main" id="{DADB5055-8F7F-4131-AF50-05F3EB8F74B8}"/>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br>
              <a:rPr lang="en-US" altLang="zh-CN" dirty="0"/>
            </a:br>
            <a:endParaRPr lang="en-US" altLang="zh-CN" dirty="0"/>
          </a:p>
          <a:p>
            <a:r>
              <a:rPr lang="en-US" altLang="zh-CN" dirty="0"/>
              <a:t>A*</a:t>
            </a:r>
            <a:r>
              <a:rPr lang="zh-CN" altLang="en-US" dirty="0"/>
              <a:t>算法的搜索效率在很大程度上取决于</a:t>
            </a:r>
            <a:r>
              <a:rPr lang="en-US" altLang="zh-CN" dirty="0"/>
              <a:t>h(n)</a:t>
            </a:r>
            <a:r>
              <a:rPr lang="zh-CN" altLang="en-US" dirty="0"/>
              <a:t>，在满足</a:t>
            </a:r>
            <a:r>
              <a:rPr lang="en-US" altLang="zh-CN" dirty="0"/>
              <a:t>h(n)&lt;=h*(n)</a:t>
            </a:r>
            <a:r>
              <a:rPr lang="zh-CN" altLang="en-US" dirty="0"/>
              <a:t>的前提下，</a:t>
            </a:r>
            <a:r>
              <a:rPr lang="en-US" altLang="zh-CN" dirty="0"/>
              <a:t>h(n)</a:t>
            </a:r>
            <a:r>
              <a:rPr lang="zh-CN" altLang="en-US" dirty="0"/>
              <a:t>的值越大越好。</a:t>
            </a:r>
          </a:p>
        </p:txBody>
      </p:sp>
      <p:sp>
        <p:nvSpPr>
          <p:cNvPr id="8" name="文本框 7">
            <a:extLst>
              <a:ext uri="{FF2B5EF4-FFF2-40B4-BE49-F238E27FC236}">
                <a16:creationId xmlns:a16="http://schemas.microsoft.com/office/drawing/2014/main" id="{5C72266B-48B8-479B-85C2-B19E4A03A45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p>
        </p:txBody>
      </p:sp>
      <p:sp>
        <p:nvSpPr>
          <p:cNvPr id="9" name="文本框 8">
            <a:extLst>
              <a:ext uri="{FF2B5EF4-FFF2-40B4-BE49-F238E27FC236}">
                <a16:creationId xmlns:a16="http://schemas.microsoft.com/office/drawing/2014/main" id="{67EADE1F-362E-4717-AEDD-E2CAAD0B9703}"/>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错误</a:t>
            </a:r>
          </a:p>
        </p:txBody>
      </p:sp>
      <p:sp>
        <p:nvSpPr>
          <p:cNvPr id="12" name="椭圆 11">
            <a:extLst>
              <a:ext uri="{FF2B5EF4-FFF2-40B4-BE49-F238E27FC236}">
                <a16:creationId xmlns:a16="http://schemas.microsoft.com/office/drawing/2014/main" id="{214442B9-D2B9-4931-ACE4-452C4C079CED}"/>
              </a:ext>
            </a:extLst>
          </p:cNvPr>
          <p:cNvSpPr>
            <a:spLocks noChangeAspect="1"/>
          </p:cNvSpPr>
          <p:nvPr>
            <p:custDataLst>
              <p:tags r:id="rId5"/>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C8046A4-0966-4498-92C5-3258FD93EDAC}"/>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FFC8F6A0-4ABF-4234-92F9-5274A800C12A}"/>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8E38BDB2-1B4E-4C63-AF97-32436440B8BD}"/>
              </a:ext>
            </a:extLst>
          </p:cNvPr>
          <p:cNvGrpSpPr/>
          <p:nvPr>
            <p:custDataLst>
              <p:tags r:id="rId8"/>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id="{E68EB13E-B6C2-4ADD-B908-4E95708F6F6F}"/>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26355271-6B00-4816-BE21-771EB8F838F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C7CCFA62-B305-49EB-BEF6-8360B6DB0C96}"/>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8CAC599C-A02D-4E51-90B9-81FEAEA15E1F}"/>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BCFC8DB0-2086-4CA8-ACE1-A0F971F43B8F}"/>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90949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08135" y="3221906"/>
            <a:ext cx="4442135" cy="895350"/>
          </a:xfrm>
        </p:spPr>
        <p:txBody>
          <a:bodyPr/>
          <a:lstStyle/>
          <a:p>
            <a:r>
              <a:rPr lang="zh-CN" altLang="en-US" dirty="0">
                <a:solidFill>
                  <a:schemeClr val="tx1">
                    <a:lumMod val="75000"/>
                    <a:lumOff val="25000"/>
                  </a:schemeClr>
                </a:solidFill>
              </a:rPr>
              <a:t>博弈树的启发式搜索</a:t>
            </a:r>
          </a:p>
        </p:txBody>
      </p:sp>
      <p:sp>
        <p:nvSpPr>
          <p:cNvPr id="6" name="文本占位符 5"/>
          <p:cNvSpPr>
            <a:spLocks noGrp="1"/>
          </p:cNvSpPr>
          <p:nvPr>
            <p:ph type="body" idx="1"/>
          </p:nvPr>
        </p:nvSpPr>
        <p:spPr>
          <a:xfrm>
            <a:off x="6109251" y="4117256"/>
            <a:ext cx="4442135" cy="1031688"/>
          </a:xfrm>
        </p:spPr>
        <p:txBody>
          <a:bodyPr>
            <a:normAutofit/>
          </a:bodyPr>
          <a:lstStyle/>
          <a:p>
            <a:pPr lvl="0"/>
            <a:r>
              <a:rPr lang="zh-CN" altLang="en-US" dirty="0">
                <a:solidFill>
                  <a:schemeClr val="tx1">
                    <a:lumMod val="75000"/>
                    <a:lumOff val="25000"/>
                  </a:schemeClr>
                </a:solidFill>
              </a:rPr>
              <a:t>概述</a:t>
            </a:r>
            <a:endParaRPr lang="en-US" altLang="zh-CN" dirty="0">
              <a:solidFill>
                <a:schemeClr val="tx1">
                  <a:lumMod val="75000"/>
                  <a:lumOff val="25000"/>
                </a:schemeClr>
              </a:solidFill>
            </a:endParaRPr>
          </a:p>
          <a:p>
            <a:pPr lvl="0"/>
            <a:r>
              <a:rPr lang="zh-CN" altLang="en-US" dirty="0">
                <a:solidFill>
                  <a:schemeClr val="tx1">
                    <a:lumMod val="75000"/>
                    <a:lumOff val="25000"/>
                  </a:schemeClr>
                </a:solidFill>
              </a:rPr>
              <a:t>极大极小过程</a:t>
            </a:r>
            <a:endParaRPr lang="en-US" altLang="zh-CN" dirty="0">
              <a:solidFill>
                <a:schemeClr val="tx1">
                  <a:lumMod val="75000"/>
                  <a:lumOff val="25000"/>
                </a:schemeClr>
              </a:solidFill>
            </a:endParaRPr>
          </a:p>
          <a:p>
            <a:pPr lvl="0"/>
            <a:r>
              <a:rPr lang="el-GR" altLang="zh-CN" dirty="0">
                <a:solidFill>
                  <a:schemeClr val="tx1">
                    <a:lumMod val="75000"/>
                    <a:lumOff val="25000"/>
                  </a:schemeClr>
                </a:solidFill>
              </a:rPr>
              <a:t>α</a:t>
            </a:r>
            <a:r>
              <a:rPr lang="en-US" altLang="zh-CN" dirty="0">
                <a:solidFill>
                  <a:schemeClr val="tx1">
                    <a:lumMod val="75000"/>
                    <a:lumOff val="25000"/>
                  </a:schemeClr>
                </a:solidFill>
              </a:rPr>
              <a:t>-</a:t>
            </a:r>
            <a:r>
              <a:rPr lang="el-GR" altLang="zh-CN" dirty="0">
                <a:solidFill>
                  <a:schemeClr val="tx1">
                    <a:lumMod val="75000"/>
                    <a:lumOff val="25000"/>
                  </a:schemeClr>
                </a:solidFill>
              </a:rPr>
              <a:t>β</a:t>
            </a:r>
            <a:r>
              <a:rPr lang="zh-CN" altLang="en-US" dirty="0">
                <a:solidFill>
                  <a:schemeClr val="tx1">
                    <a:lumMod val="75000"/>
                    <a:lumOff val="25000"/>
                  </a:schemeClr>
                </a:solidFill>
              </a:rPr>
              <a:t>剪枝</a:t>
            </a:r>
            <a:endParaRPr lang="en-US" altLang="zh-CN" dirty="0">
              <a:solidFill>
                <a:schemeClr val="tx1">
                  <a:lumMod val="75000"/>
                  <a:lumOff val="25000"/>
                </a:schemeClr>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640614" y="3596633"/>
            <a:ext cx="1029775" cy="895350"/>
          </a:xfrm>
          <a:prstGeom prst="rect">
            <a:avLst/>
          </a:prstGeom>
          <a:noFill/>
          <a:ln w="117475">
            <a:noFill/>
          </a:ln>
        </p:spPr>
        <p:txBody>
          <a:bodyPr wrap="none" rtlCol="0">
            <a:prstTxWarp prst="textPlain">
              <a:avLst/>
            </a:prstTxWarp>
            <a:spAutoFit/>
          </a:bodyPr>
          <a:lstStyle/>
          <a:p>
            <a:r>
              <a:rPr lang="en-US" altLang="zh-CN" spc="100" dirty="0">
                <a:solidFill>
                  <a:schemeClr val="accent2"/>
                </a:solidFill>
                <a:latin typeface="Impact" panose="020B0806030902050204" pitchFamily="34" charset="0"/>
                <a:cs typeface="Arial" panose="020B0604020202020204" pitchFamily="34" charset="0"/>
              </a:rPr>
              <a:t>/03</a:t>
            </a:r>
            <a:endParaRPr lang="zh-CN" altLang="en-US" spc="100" dirty="0">
              <a:solidFill>
                <a:schemeClr val="accent2"/>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12755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BFECC7-6272-4313-94F2-3094AB2C1D9C}"/>
              </a:ext>
            </a:extLst>
          </p:cNvPr>
          <p:cNvSpPr>
            <a:spLocks noGrp="1"/>
          </p:cNvSpPr>
          <p:nvPr>
            <p:ph type="title"/>
          </p:nvPr>
        </p:nvSpPr>
        <p:spPr/>
        <p:txBody>
          <a:bodyPr/>
          <a:lstStyle/>
          <a:p>
            <a:r>
              <a:rPr lang="zh-CN" altLang="en-US"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概述</a:t>
            </a:r>
            <a:endParaRPr lang="zh-CN" altLang="en-US" i="1" dirty="0">
              <a:solidFill>
                <a:schemeClr val="tx1">
                  <a:lumMod val="75000"/>
                  <a:lumOff val="25000"/>
                </a:schemeClr>
              </a:solidFill>
            </a:endParaRPr>
          </a:p>
        </p:txBody>
      </p:sp>
      <p:sp>
        <p:nvSpPr>
          <p:cNvPr id="7" name="内容占位符 2">
            <a:extLst>
              <a:ext uri="{FF2B5EF4-FFF2-40B4-BE49-F238E27FC236}">
                <a16:creationId xmlns:a16="http://schemas.microsoft.com/office/drawing/2014/main" id="{8C9AD804-F731-4336-807E-B0FFE70E60A4}"/>
              </a:ext>
            </a:extLst>
          </p:cNvPr>
          <p:cNvSpPr txBox="1">
            <a:spLocks/>
          </p:cNvSpPr>
          <p:nvPr/>
        </p:nvSpPr>
        <p:spPr>
          <a:xfrm>
            <a:off x="669924" y="1102519"/>
            <a:ext cx="10921206" cy="4652962"/>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10000"/>
              </a:spcBef>
            </a:pPr>
            <a:r>
              <a:rPr lang="zh-CN" altLang="en-US" sz="1600" b="1" dirty="0">
                <a:effectLst>
                  <a:outerShdw blurRad="38100" dist="38100" dir="2700000" algn="tl">
                    <a:srgbClr val="000000">
                      <a:alpha val="43137"/>
                    </a:srgbClr>
                  </a:outerShdw>
                </a:effectLst>
              </a:rPr>
              <a:t>博弈的概念</a:t>
            </a:r>
          </a:p>
          <a:p>
            <a:pPr>
              <a:lnSpc>
                <a:spcPct val="150000"/>
              </a:lnSpc>
              <a:spcBef>
                <a:spcPct val="10000"/>
              </a:spcBef>
              <a:buFont typeface="Wingdings" panose="05000000000000000000" pitchFamily="2" charset="2"/>
              <a:buNone/>
            </a:pPr>
            <a:r>
              <a:rPr lang="zh-CN" altLang="en-US" sz="1600" dirty="0"/>
              <a:t>          博弈是智能竞技，是一类具有智能行为的竞争活动，如下棋、战争等。</a:t>
            </a:r>
            <a:endParaRPr lang="en-US" altLang="zh-CN" sz="1600" dirty="0"/>
          </a:p>
          <a:p>
            <a:pPr>
              <a:lnSpc>
                <a:spcPct val="150000"/>
              </a:lnSpc>
              <a:spcBef>
                <a:spcPct val="10000"/>
              </a:spcBef>
            </a:pPr>
            <a:r>
              <a:rPr lang="zh-CN" altLang="en-US" sz="1600" b="1" dirty="0">
                <a:effectLst>
                  <a:outerShdw blurRad="38100" dist="38100" dir="2700000" algn="tl">
                    <a:srgbClr val="000000">
                      <a:alpha val="43137"/>
                    </a:srgbClr>
                  </a:outerShdw>
                </a:effectLst>
              </a:rPr>
              <a:t>博弈的目标</a:t>
            </a:r>
            <a:endParaRPr lang="en-US" altLang="zh-CN" sz="1600" b="1" dirty="0">
              <a:effectLst>
                <a:outerShdw blurRad="38100" dist="38100" dir="2700000" algn="tl">
                  <a:srgbClr val="000000">
                    <a:alpha val="43137"/>
                  </a:srgbClr>
                </a:outerShdw>
              </a:effectLst>
            </a:endParaRPr>
          </a:p>
          <a:p>
            <a:pPr marL="447675" lvl="1" indent="9525">
              <a:lnSpc>
                <a:spcPct val="150000"/>
              </a:lnSpc>
              <a:spcBef>
                <a:spcPct val="10000"/>
              </a:spcBef>
              <a:buNone/>
            </a:pPr>
            <a:r>
              <a:rPr lang="zh-CN" altLang="en-US" sz="1600" dirty="0"/>
              <a:t>博弈的目标是取胜，取胜的棋局如同状态空间法中的目标状态。博弈的过程是如何根据当前的棋局，选择对自己有利的一步棋。</a:t>
            </a:r>
            <a:endParaRPr lang="en-US" altLang="zh-CN" sz="1600" dirty="0"/>
          </a:p>
          <a:p>
            <a:pPr>
              <a:lnSpc>
                <a:spcPct val="150000"/>
              </a:lnSpc>
              <a:spcBef>
                <a:spcPct val="10000"/>
              </a:spcBef>
            </a:pPr>
            <a:r>
              <a:rPr lang="zh-CN" altLang="en-US" sz="1600" b="1" dirty="0">
                <a:effectLst>
                  <a:outerShdw blurRad="38100" dist="38100" dir="2700000" algn="tl">
                    <a:srgbClr val="000000">
                      <a:alpha val="43137"/>
                    </a:srgbClr>
                  </a:outerShdw>
                </a:effectLst>
              </a:rPr>
              <a:t>博弈的类型</a:t>
            </a:r>
          </a:p>
          <a:p>
            <a:pPr marL="447675" lvl="1" indent="9525">
              <a:lnSpc>
                <a:spcPct val="150000"/>
              </a:lnSpc>
              <a:spcBef>
                <a:spcPct val="10000"/>
              </a:spcBef>
              <a:buNone/>
            </a:pPr>
            <a:r>
              <a:rPr kumimoji="1" lang="zh-CN" altLang="en-US" sz="1600" dirty="0"/>
              <a:t>双人完备信息博弈：两位选手（例如</a:t>
            </a:r>
            <a:r>
              <a:rPr kumimoji="1" lang="en-US" altLang="zh-CN" sz="1600" dirty="0"/>
              <a:t>MAX</a:t>
            </a:r>
            <a:r>
              <a:rPr kumimoji="1" lang="zh-CN" altLang="en-US" sz="1600" dirty="0"/>
              <a:t>和</a:t>
            </a:r>
            <a:r>
              <a:rPr kumimoji="1" lang="en-US" altLang="zh-CN" sz="1600" dirty="0"/>
              <a:t>MIN </a:t>
            </a:r>
            <a:r>
              <a:rPr kumimoji="1" lang="zh-CN" altLang="en-US" sz="1600" dirty="0"/>
              <a:t>）对垒，轮流走步，每一方不仅知道对方已经走过的棋步，而且还能估计出对方未来的走步。</a:t>
            </a:r>
          </a:p>
          <a:p>
            <a:pPr marL="447675" lvl="1" indent="9525">
              <a:lnSpc>
                <a:spcPct val="150000"/>
              </a:lnSpc>
              <a:spcBef>
                <a:spcPct val="10000"/>
              </a:spcBef>
              <a:buNone/>
            </a:pPr>
            <a:r>
              <a:rPr kumimoji="1" lang="zh-CN" altLang="en-US" sz="1600" dirty="0"/>
              <a:t>机遇性博弈：存在不可预测性的博弈，例如掷币等。</a:t>
            </a:r>
            <a:endParaRPr kumimoji="1" lang="en-US" altLang="zh-CN" sz="1600" dirty="0"/>
          </a:p>
          <a:p>
            <a:pPr>
              <a:lnSpc>
                <a:spcPct val="150000"/>
              </a:lnSpc>
              <a:spcBef>
                <a:spcPct val="10000"/>
              </a:spcBef>
            </a:pPr>
            <a:r>
              <a:rPr lang="zh-CN" altLang="en-US" sz="1800" b="1" dirty="0">
                <a:effectLst>
                  <a:outerShdw blurRad="38100" dist="38100" dir="2700000" algn="tl">
                    <a:srgbClr val="000000">
                      <a:alpha val="43137"/>
                    </a:srgbClr>
                  </a:outerShdw>
                </a:effectLst>
              </a:rPr>
              <a:t>博弈的问题表示</a:t>
            </a:r>
            <a:endParaRPr lang="en-US" altLang="zh-CN" sz="1800" b="1" dirty="0">
              <a:effectLst>
                <a:outerShdw blurRad="38100" dist="38100" dir="2700000" algn="tl">
                  <a:srgbClr val="000000">
                    <a:alpha val="43137"/>
                  </a:srgbClr>
                </a:outerShdw>
              </a:effectLst>
            </a:endParaRPr>
          </a:p>
          <a:p>
            <a:pPr lvl="1">
              <a:lnSpc>
                <a:spcPct val="150000"/>
              </a:lnSpc>
              <a:spcBef>
                <a:spcPct val="10000"/>
              </a:spcBef>
              <a:buNone/>
            </a:pPr>
            <a:r>
              <a:rPr lang="zh-CN" altLang="en-US" sz="1600" dirty="0"/>
              <a:t>博弈树。</a:t>
            </a:r>
          </a:p>
          <a:p>
            <a:pPr>
              <a:lnSpc>
                <a:spcPct val="150000"/>
              </a:lnSpc>
              <a:buFont typeface="Wingdings" panose="05000000000000000000" pitchFamily="2" charset="2"/>
              <a:buNone/>
            </a:pPr>
            <a:endParaRPr lang="zh-CN" altLang="en-US" sz="1600" dirty="0"/>
          </a:p>
        </p:txBody>
      </p:sp>
    </p:spTree>
    <p:extLst>
      <p:ext uri="{BB962C8B-B14F-4D97-AF65-F5344CB8AC3E}">
        <p14:creationId xmlns:p14="http://schemas.microsoft.com/office/powerpoint/2010/main" val="1228695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BFECC7-6272-4313-94F2-3094AB2C1D9C}"/>
              </a:ext>
            </a:extLst>
          </p:cNvPr>
          <p:cNvSpPr>
            <a:spLocks noGrp="1"/>
          </p:cNvSpPr>
          <p:nvPr>
            <p:ph type="title"/>
          </p:nvPr>
        </p:nvSpPr>
        <p:spPr/>
        <p:txBody>
          <a:bodyPr/>
          <a:lstStyle/>
          <a:p>
            <a:r>
              <a:rPr lang="zh-CN" altLang="en-US"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概述</a:t>
            </a:r>
            <a:endParaRPr lang="zh-CN" altLang="en-US" i="1" dirty="0">
              <a:solidFill>
                <a:schemeClr val="tx1">
                  <a:lumMod val="75000"/>
                  <a:lumOff val="25000"/>
                </a:schemeClr>
              </a:solidFill>
            </a:endParaRPr>
          </a:p>
        </p:txBody>
      </p:sp>
      <p:sp>
        <p:nvSpPr>
          <p:cNvPr id="7" name="内容占位符 2">
            <a:extLst>
              <a:ext uri="{FF2B5EF4-FFF2-40B4-BE49-F238E27FC236}">
                <a16:creationId xmlns:a16="http://schemas.microsoft.com/office/drawing/2014/main" id="{8C9AD804-F731-4336-807E-B0FFE70E60A4}"/>
              </a:ext>
            </a:extLst>
          </p:cNvPr>
          <p:cNvSpPr txBox="1">
            <a:spLocks/>
          </p:cNvSpPr>
          <p:nvPr/>
        </p:nvSpPr>
        <p:spPr>
          <a:xfrm>
            <a:off x="542449" y="971768"/>
            <a:ext cx="10991850" cy="2907252"/>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10000"/>
              </a:spcBef>
            </a:pPr>
            <a:r>
              <a:rPr lang="zh-CN" altLang="en-US" sz="1600" b="1" dirty="0">
                <a:effectLst>
                  <a:outerShdw blurRad="38100" dist="38100" dir="2700000" algn="tl">
                    <a:srgbClr val="000000">
                      <a:alpha val="43137"/>
                    </a:srgbClr>
                  </a:outerShdw>
                </a:effectLst>
              </a:rPr>
              <a:t>博弈树</a:t>
            </a:r>
          </a:p>
          <a:p>
            <a:pPr>
              <a:lnSpc>
                <a:spcPct val="150000"/>
              </a:lnSpc>
              <a:spcBef>
                <a:spcPct val="10000"/>
              </a:spcBef>
              <a:buFont typeface="Wingdings" panose="05000000000000000000" pitchFamily="2" charset="2"/>
              <a:buNone/>
            </a:pPr>
            <a:r>
              <a:rPr kumimoji="1" lang="zh-CN" altLang="en-US" sz="1600" dirty="0"/>
              <a:t>          若把双人完备信息博弈过程用图表示出来，就得到一棵与</a:t>
            </a:r>
            <a:r>
              <a:rPr kumimoji="1" lang="en-US" altLang="zh-CN" sz="1600" dirty="0"/>
              <a:t>/</a:t>
            </a:r>
            <a:r>
              <a:rPr kumimoji="1" lang="zh-CN" altLang="en-US" sz="1600" dirty="0"/>
              <a:t>或树，这种与</a:t>
            </a:r>
            <a:r>
              <a:rPr kumimoji="1" lang="en-US" altLang="zh-CN" sz="1600" dirty="0"/>
              <a:t>/</a:t>
            </a:r>
            <a:r>
              <a:rPr kumimoji="1" lang="zh-CN" altLang="en-US" sz="1600" dirty="0"/>
              <a:t>或树被称为博弈树。在博弈树中，那些下一步该</a:t>
            </a:r>
            <a:r>
              <a:rPr kumimoji="1" lang="en-US" altLang="zh-CN" sz="1600" dirty="0"/>
              <a:t>MAX</a:t>
            </a:r>
            <a:r>
              <a:rPr kumimoji="1" lang="zh-CN" altLang="en-US" sz="1600" dirty="0"/>
              <a:t>走步的节点称为</a:t>
            </a:r>
            <a:r>
              <a:rPr kumimoji="1" lang="en-US" altLang="zh-CN" sz="1600" dirty="0"/>
              <a:t>MAX</a:t>
            </a:r>
            <a:r>
              <a:rPr kumimoji="1" lang="zh-CN" altLang="en-US" sz="1600" dirty="0"/>
              <a:t>节点，下一步该</a:t>
            </a:r>
            <a:r>
              <a:rPr kumimoji="1" lang="en-US" altLang="zh-CN" sz="1600" dirty="0"/>
              <a:t>MIN</a:t>
            </a:r>
            <a:r>
              <a:rPr kumimoji="1" lang="zh-CN" altLang="en-US" sz="1600" dirty="0"/>
              <a:t>走步的节点称为</a:t>
            </a:r>
            <a:r>
              <a:rPr kumimoji="1" lang="en-US" altLang="zh-CN" sz="1600" dirty="0"/>
              <a:t>MIN </a:t>
            </a:r>
            <a:r>
              <a:rPr kumimoji="1" lang="zh-CN" altLang="en-US" sz="1600" dirty="0"/>
              <a:t>节点。</a:t>
            </a:r>
          </a:p>
          <a:p>
            <a:pPr>
              <a:lnSpc>
                <a:spcPct val="150000"/>
              </a:lnSpc>
              <a:spcBef>
                <a:spcPct val="10000"/>
              </a:spcBef>
            </a:pPr>
            <a:r>
              <a:rPr kumimoji="1" lang="zh-CN" altLang="en-US" sz="1600" b="1" dirty="0">
                <a:effectLst>
                  <a:outerShdw blurRad="38100" dist="38100" dir="2700000" algn="tl">
                    <a:srgbClr val="000000">
                      <a:alpha val="43137"/>
                    </a:srgbClr>
                  </a:outerShdw>
                </a:effectLst>
              </a:rPr>
              <a:t>博弈树的表示</a:t>
            </a:r>
          </a:p>
          <a:p>
            <a:pPr lvl="1">
              <a:lnSpc>
                <a:spcPct val="150000"/>
              </a:lnSpc>
              <a:spcBef>
                <a:spcPct val="10000"/>
              </a:spcBef>
              <a:buNone/>
            </a:pPr>
            <a:r>
              <a:rPr kumimoji="1" lang="zh-CN" altLang="en-US" sz="1600" dirty="0"/>
              <a:t>   </a:t>
            </a:r>
            <a:r>
              <a:rPr kumimoji="1" lang="en-US" altLang="zh-CN" sz="1600" dirty="0"/>
              <a:t>(1) </a:t>
            </a:r>
            <a:r>
              <a:rPr kumimoji="1" lang="zh-CN" altLang="en-US" sz="1600" dirty="0"/>
              <a:t>博弈的初始状态是初始节点； </a:t>
            </a:r>
          </a:p>
          <a:p>
            <a:pPr lvl="1">
              <a:lnSpc>
                <a:spcPct val="150000"/>
              </a:lnSpc>
              <a:spcBef>
                <a:spcPct val="10000"/>
              </a:spcBef>
              <a:buNone/>
            </a:pPr>
            <a:r>
              <a:rPr kumimoji="1" lang="zh-CN" altLang="en-US" sz="1600" dirty="0"/>
              <a:t>   </a:t>
            </a:r>
            <a:r>
              <a:rPr kumimoji="1" lang="en-US" altLang="zh-CN" sz="1600" dirty="0"/>
              <a:t>(2) </a:t>
            </a:r>
            <a:r>
              <a:rPr kumimoji="1" lang="zh-CN" altLang="en-US" sz="1600" dirty="0"/>
              <a:t>博弈树中的“或”节点和“与”节点是逐层交替出现的；</a:t>
            </a:r>
          </a:p>
          <a:p>
            <a:pPr lvl="1">
              <a:lnSpc>
                <a:spcPct val="150000"/>
              </a:lnSpc>
              <a:spcBef>
                <a:spcPct val="10000"/>
              </a:spcBef>
              <a:buNone/>
            </a:pPr>
            <a:r>
              <a:rPr kumimoji="1" lang="zh-CN" altLang="en-US" sz="1600" dirty="0"/>
              <a:t>   </a:t>
            </a:r>
            <a:r>
              <a:rPr kumimoji="1" lang="en-US" altLang="zh-CN" sz="1600" dirty="0"/>
              <a:t>(3) </a:t>
            </a:r>
            <a:r>
              <a:rPr kumimoji="1" lang="zh-CN" altLang="en-US" sz="1600" dirty="0"/>
              <a:t>整个博弈过程始终站在某一方的立场上，例如</a:t>
            </a:r>
            <a:r>
              <a:rPr kumimoji="1" lang="en-US" altLang="zh-CN" sz="1600" dirty="0"/>
              <a:t>MAX</a:t>
            </a:r>
            <a:r>
              <a:rPr kumimoji="1" lang="zh-CN" altLang="en-US" sz="1600" dirty="0"/>
              <a:t>方。所有能使自己一方获胜的终局都是本原问题，相应的节点是可解节点；所有使对方获胜的终局都是不可解节点。</a:t>
            </a:r>
          </a:p>
          <a:p>
            <a:pPr>
              <a:lnSpc>
                <a:spcPct val="150000"/>
              </a:lnSpc>
              <a:buFont typeface="Wingdings" panose="05000000000000000000" pitchFamily="2" charset="2"/>
              <a:buNone/>
            </a:pPr>
            <a:endParaRPr lang="zh-CN" altLang="en-US" sz="1600" dirty="0"/>
          </a:p>
        </p:txBody>
      </p:sp>
      <p:grpSp>
        <p:nvGrpSpPr>
          <p:cNvPr id="149" name="组合 148">
            <a:extLst>
              <a:ext uri="{FF2B5EF4-FFF2-40B4-BE49-F238E27FC236}">
                <a16:creationId xmlns:a16="http://schemas.microsoft.com/office/drawing/2014/main" id="{A3A81CB1-32F1-46D8-9CEF-2F907F577D6F}"/>
              </a:ext>
            </a:extLst>
          </p:cNvPr>
          <p:cNvGrpSpPr/>
          <p:nvPr/>
        </p:nvGrpSpPr>
        <p:grpSpPr>
          <a:xfrm>
            <a:off x="6800368" y="4407454"/>
            <a:ext cx="1174038" cy="1390230"/>
            <a:chOff x="8037212" y="1632285"/>
            <a:chExt cx="1174038" cy="1390230"/>
          </a:xfrm>
        </p:grpSpPr>
        <p:sp>
          <p:nvSpPr>
            <p:cNvPr id="150" name="椭圆 149">
              <a:extLst>
                <a:ext uri="{FF2B5EF4-FFF2-40B4-BE49-F238E27FC236}">
                  <a16:creationId xmlns:a16="http://schemas.microsoft.com/office/drawing/2014/main" id="{EEB7EA6B-3DA6-426D-A047-0E4FB960A8EC}"/>
                </a:ext>
              </a:extLst>
            </p:cNvPr>
            <p:cNvSpPr/>
            <p:nvPr/>
          </p:nvSpPr>
          <p:spPr>
            <a:xfrm>
              <a:off x="8439553" y="1632285"/>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51" name="组合 150">
              <a:extLst>
                <a:ext uri="{FF2B5EF4-FFF2-40B4-BE49-F238E27FC236}">
                  <a16:creationId xmlns:a16="http://schemas.microsoft.com/office/drawing/2014/main" id="{89CE880F-5E64-4C79-BC66-5EA28A19EBC6}"/>
                </a:ext>
              </a:extLst>
            </p:cNvPr>
            <p:cNvGrpSpPr/>
            <p:nvPr/>
          </p:nvGrpSpPr>
          <p:grpSpPr>
            <a:xfrm>
              <a:off x="8923250" y="2734515"/>
              <a:ext cx="288000" cy="288000"/>
              <a:chOff x="8198739" y="6126362"/>
              <a:chExt cx="384362" cy="370886"/>
            </a:xfrm>
          </p:grpSpPr>
          <p:sp>
            <p:nvSpPr>
              <p:cNvPr id="162" name="椭圆 161">
                <a:extLst>
                  <a:ext uri="{FF2B5EF4-FFF2-40B4-BE49-F238E27FC236}">
                    <a16:creationId xmlns:a16="http://schemas.microsoft.com/office/drawing/2014/main" id="{AB96CDCB-8CF7-406B-AE15-67AE3CD232FD}"/>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63" name="文本框 162">
                <a:extLst>
                  <a:ext uri="{FF2B5EF4-FFF2-40B4-BE49-F238E27FC236}">
                    <a16:creationId xmlns:a16="http://schemas.microsoft.com/office/drawing/2014/main" id="{AC9378A8-AA58-4BB3-AC9D-A263323612BE}"/>
                  </a:ext>
                </a:extLst>
              </p:cNvPr>
              <p:cNvSpPr txBox="1"/>
              <p:nvPr/>
            </p:nvSpPr>
            <p:spPr>
              <a:xfrm>
                <a:off x="8198739" y="6126362"/>
                <a:ext cx="246540" cy="336901"/>
              </a:xfrm>
              <a:prstGeom prst="rect">
                <a:avLst/>
              </a:prstGeom>
              <a:noFill/>
            </p:spPr>
            <p:txBody>
              <a:bodyPr wrap="none" rtlCol="0">
                <a:spAutoFit/>
              </a:bodyPr>
              <a:lstStyle/>
              <a:p>
                <a:endParaRPr lang="zh-CN" altLang="en-US" sz="1100" dirty="0"/>
              </a:p>
            </p:txBody>
          </p:sp>
        </p:grpSp>
        <p:grpSp>
          <p:nvGrpSpPr>
            <p:cNvPr id="152" name="组合 151">
              <a:extLst>
                <a:ext uri="{FF2B5EF4-FFF2-40B4-BE49-F238E27FC236}">
                  <a16:creationId xmlns:a16="http://schemas.microsoft.com/office/drawing/2014/main" id="{60755DB8-55B7-4184-AD1B-8EDE9D8A1246}"/>
                </a:ext>
              </a:extLst>
            </p:cNvPr>
            <p:cNvGrpSpPr/>
            <p:nvPr/>
          </p:nvGrpSpPr>
          <p:grpSpPr>
            <a:xfrm>
              <a:off x="8480231" y="2734515"/>
              <a:ext cx="288000" cy="288000"/>
              <a:chOff x="8198739" y="6126362"/>
              <a:chExt cx="384362" cy="370886"/>
            </a:xfrm>
          </p:grpSpPr>
          <p:sp>
            <p:nvSpPr>
              <p:cNvPr id="160" name="椭圆 159">
                <a:extLst>
                  <a:ext uri="{FF2B5EF4-FFF2-40B4-BE49-F238E27FC236}">
                    <a16:creationId xmlns:a16="http://schemas.microsoft.com/office/drawing/2014/main" id="{3E8E9066-D5F2-411C-9B0B-4BE6092C3CBC}"/>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61" name="文本框 160">
                <a:extLst>
                  <a:ext uri="{FF2B5EF4-FFF2-40B4-BE49-F238E27FC236}">
                    <a16:creationId xmlns:a16="http://schemas.microsoft.com/office/drawing/2014/main" id="{9572D270-4846-4BE3-9D0D-2F53C1AE48EA}"/>
                  </a:ext>
                </a:extLst>
              </p:cNvPr>
              <p:cNvSpPr txBox="1"/>
              <p:nvPr/>
            </p:nvSpPr>
            <p:spPr>
              <a:xfrm>
                <a:off x="8198739" y="6126362"/>
                <a:ext cx="246540" cy="336901"/>
              </a:xfrm>
              <a:prstGeom prst="rect">
                <a:avLst/>
              </a:prstGeom>
              <a:noFill/>
            </p:spPr>
            <p:txBody>
              <a:bodyPr wrap="none" rtlCol="0">
                <a:spAutoFit/>
              </a:bodyPr>
              <a:lstStyle/>
              <a:p>
                <a:endParaRPr lang="zh-CN" altLang="en-US" sz="1100" dirty="0"/>
              </a:p>
            </p:txBody>
          </p:sp>
        </p:grpSp>
        <p:grpSp>
          <p:nvGrpSpPr>
            <p:cNvPr id="153" name="组合 152">
              <a:extLst>
                <a:ext uri="{FF2B5EF4-FFF2-40B4-BE49-F238E27FC236}">
                  <a16:creationId xmlns:a16="http://schemas.microsoft.com/office/drawing/2014/main" id="{0239E907-B9B8-4CD9-86AA-6FFFE78FA3D9}"/>
                </a:ext>
              </a:extLst>
            </p:cNvPr>
            <p:cNvGrpSpPr/>
            <p:nvPr/>
          </p:nvGrpSpPr>
          <p:grpSpPr>
            <a:xfrm>
              <a:off x="8037212" y="2734515"/>
              <a:ext cx="288000" cy="288000"/>
              <a:chOff x="8198739" y="6126362"/>
              <a:chExt cx="384362" cy="370886"/>
            </a:xfrm>
          </p:grpSpPr>
          <p:sp>
            <p:nvSpPr>
              <p:cNvPr id="158" name="椭圆 157">
                <a:extLst>
                  <a:ext uri="{FF2B5EF4-FFF2-40B4-BE49-F238E27FC236}">
                    <a16:creationId xmlns:a16="http://schemas.microsoft.com/office/drawing/2014/main" id="{866EFDDE-5867-4B68-BBF0-77CF3947A5A0}"/>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59" name="文本框 158">
                <a:extLst>
                  <a:ext uri="{FF2B5EF4-FFF2-40B4-BE49-F238E27FC236}">
                    <a16:creationId xmlns:a16="http://schemas.microsoft.com/office/drawing/2014/main" id="{792B6B11-FB39-475F-838C-0A0CB31599B1}"/>
                  </a:ext>
                </a:extLst>
              </p:cNvPr>
              <p:cNvSpPr txBox="1"/>
              <p:nvPr/>
            </p:nvSpPr>
            <p:spPr>
              <a:xfrm>
                <a:off x="8198739" y="6126362"/>
                <a:ext cx="246540" cy="336901"/>
              </a:xfrm>
              <a:prstGeom prst="rect">
                <a:avLst/>
              </a:prstGeom>
              <a:noFill/>
            </p:spPr>
            <p:txBody>
              <a:bodyPr wrap="none" rtlCol="0">
                <a:spAutoFit/>
              </a:bodyPr>
              <a:lstStyle/>
              <a:p>
                <a:endParaRPr lang="zh-CN" altLang="en-US" sz="1100" dirty="0"/>
              </a:p>
            </p:txBody>
          </p:sp>
        </p:grpSp>
        <p:cxnSp>
          <p:nvCxnSpPr>
            <p:cNvPr id="154" name="直接连接符 153">
              <a:extLst>
                <a:ext uri="{FF2B5EF4-FFF2-40B4-BE49-F238E27FC236}">
                  <a16:creationId xmlns:a16="http://schemas.microsoft.com/office/drawing/2014/main" id="{1F1F22B8-1C8C-4D82-956D-DC6A308A6801}"/>
                </a:ext>
              </a:extLst>
            </p:cNvPr>
            <p:cNvCxnSpPr>
              <a:stCxn id="150" idx="4"/>
              <a:endCxn id="163" idx="0"/>
            </p:cNvCxnSpPr>
            <p:nvPr/>
          </p:nvCxnSpPr>
          <p:spPr>
            <a:xfrm>
              <a:off x="8583553" y="1920285"/>
              <a:ext cx="432063" cy="814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AFB2C218-31DF-4DCF-8E7D-C9DB5EA9B49F}"/>
                </a:ext>
              </a:extLst>
            </p:cNvPr>
            <p:cNvCxnSpPr>
              <a:cxnSpLocks/>
              <a:stCxn id="150" idx="4"/>
              <a:endCxn id="161" idx="0"/>
            </p:cNvCxnSpPr>
            <p:nvPr/>
          </p:nvCxnSpPr>
          <p:spPr>
            <a:xfrm flipH="1">
              <a:off x="8572597" y="1920285"/>
              <a:ext cx="10956" cy="814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449C9A15-C1B1-435B-936F-96BADE82C3C8}"/>
                </a:ext>
              </a:extLst>
            </p:cNvPr>
            <p:cNvCxnSpPr>
              <a:stCxn id="150" idx="4"/>
              <a:endCxn id="159" idx="0"/>
            </p:cNvCxnSpPr>
            <p:nvPr/>
          </p:nvCxnSpPr>
          <p:spPr>
            <a:xfrm flipH="1">
              <a:off x="8129578" y="1920285"/>
              <a:ext cx="453975" cy="81423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弧形 156">
              <a:extLst>
                <a:ext uri="{FF2B5EF4-FFF2-40B4-BE49-F238E27FC236}">
                  <a16:creationId xmlns:a16="http://schemas.microsoft.com/office/drawing/2014/main" id="{A7206F25-C427-467A-87FB-34F9205BFFC5}"/>
                </a:ext>
              </a:extLst>
            </p:cNvPr>
            <p:cNvSpPr/>
            <p:nvPr/>
          </p:nvSpPr>
          <p:spPr>
            <a:xfrm rot="16200000" flipH="1">
              <a:off x="8427393" y="1908125"/>
              <a:ext cx="277112" cy="323207"/>
            </a:xfrm>
            <a:prstGeom prst="arc">
              <a:avLst>
                <a:gd name="adj1" fmla="val 18324724"/>
                <a:gd name="adj2" fmla="val 378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4" name="组合 163">
            <a:extLst>
              <a:ext uri="{FF2B5EF4-FFF2-40B4-BE49-F238E27FC236}">
                <a16:creationId xmlns:a16="http://schemas.microsoft.com/office/drawing/2014/main" id="{59E691FE-3D98-4099-8BF8-58AEB7A61E1A}"/>
              </a:ext>
            </a:extLst>
          </p:cNvPr>
          <p:cNvGrpSpPr/>
          <p:nvPr/>
        </p:nvGrpSpPr>
        <p:grpSpPr>
          <a:xfrm>
            <a:off x="3951717" y="4407454"/>
            <a:ext cx="1155784" cy="1390230"/>
            <a:chOff x="9731866" y="1643173"/>
            <a:chExt cx="1155784" cy="1390230"/>
          </a:xfrm>
        </p:grpSpPr>
        <p:sp>
          <p:nvSpPr>
            <p:cNvPr id="165" name="椭圆 164">
              <a:extLst>
                <a:ext uri="{FF2B5EF4-FFF2-40B4-BE49-F238E27FC236}">
                  <a16:creationId xmlns:a16="http://schemas.microsoft.com/office/drawing/2014/main" id="{C7F00D17-FD8B-4298-B30E-3800E3744FA6}"/>
                </a:ext>
              </a:extLst>
            </p:cNvPr>
            <p:cNvSpPr/>
            <p:nvPr/>
          </p:nvSpPr>
          <p:spPr>
            <a:xfrm>
              <a:off x="10115953" y="1643173"/>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84EA309D-BEE6-4FA7-90D8-93521ADE51DE}"/>
                </a:ext>
              </a:extLst>
            </p:cNvPr>
            <p:cNvSpPr/>
            <p:nvPr/>
          </p:nvSpPr>
          <p:spPr>
            <a:xfrm>
              <a:off x="10617904" y="2753856"/>
              <a:ext cx="269746" cy="27954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100" dirty="0"/>
            </a:p>
          </p:txBody>
        </p:sp>
        <p:sp>
          <p:nvSpPr>
            <p:cNvPr id="167" name="椭圆 166">
              <a:extLst>
                <a:ext uri="{FF2B5EF4-FFF2-40B4-BE49-F238E27FC236}">
                  <a16:creationId xmlns:a16="http://schemas.microsoft.com/office/drawing/2014/main" id="{03132A96-28FA-414B-96EA-BAF8CC9BCB5C}"/>
                </a:ext>
              </a:extLst>
            </p:cNvPr>
            <p:cNvSpPr/>
            <p:nvPr/>
          </p:nvSpPr>
          <p:spPr>
            <a:xfrm>
              <a:off x="10174885" y="2753856"/>
              <a:ext cx="269746" cy="27954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100" dirty="0"/>
            </a:p>
          </p:txBody>
        </p:sp>
        <p:sp>
          <p:nvSpPr>
            <p:cNvPr id="168" name="椭圆 167">
              <a:extLst>
                <a:ext uri="{FF2B5EF4-FFF2-40B4-BE49-F238E27FC236}">
                  <a16:creationId xmlns:a16="http://schemas.microsoft.com/office/drawing/2014/main" id="{ED19E1EE-14EC-45EB-9762-1E0434E564E4}"/>
                </a:ext>
              </a:extLst>
            </p:cNvPr>
            <p:cNvSpPr/>
            <p:nvPr/>
          </p:nvSpPr>
          <p:spPr>
            <a:xfrm>
              <a:off x="9731866" y="2753856"/>
              <a:ext cx="269746" cy="27954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1100" dirty="0"/>
            </a:p>
          </p:txBody>
        </p:sp>
        <p:cxnSp>
          <p:nvCxnSpPr>
            <p:cNvPr id="169" name="直接连接符 168">
              <a:extLst>
                <a:ext uri="{FF2B5EF4-FFF2-40B4-BE49-F238E27FC236}">
                  <a16:creationId xmlns:a16="http://schemas.microsoft.com/office/drawing/2014/main" id="{22CD972D-07AB-43F9-8476-6E26E28D0776}"/>
                </a:ext>
              </a:extLst>
            </p:cNvPr>
            <p:cNvCxnSpPr>
              <a:cxnSpLocks/>
              <a:stCxn id="165" idx="4"/>
            </p:cNvCxnSpPr>
            <p:nvPr/>
          </p:nvCxnSpPr>
          <p:spPr>
            <a:xfrm>
              <a:off x="10259953" y="1931173"/>
              <a:ext cx="432063" cy="814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0FC07F19-FD84-4456-93B7-CF50D21AF45C}"/>
                </a:ext>
              </a:extLst>
            </p:cNvPr>
            <p:cNvCxnSpPr>
              <a:cxnSpLocks/>
              <a:stCxn id="165" idx="4"/>
              <a:endCxn id="167" idx="0"/>
            </p:cNvCxnSpPr>
            <p:nvPr/>
          </p:nvCxnSpPr>
          <p:spPr>
            <a:xfrm>
              <a:off x="10259953" y="1931173"/>
              <a:ext cx="49805" cy="822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8B218AD2-427E-4E8B-B3DB-866F71D49015}"/>
                </a:ext>
              </a:extLst>
            </p:cNvPr>
            <p:cNvCxnSpPr>
              <a:cxnSpLocks/>
              <a:stCxn id="165" idx="4"/>
              <a:endCxn id="168" idx="0"/>
            </p:cNvCxnSpPr>
            <p:nvPr/>
          </p:nvCxnSpPr>
          <p:spPr>
            <a:xfrm flipH="1">
              <a:off x="9866739" y="1931173"/>
              <a:ext cx="393214" cy="82268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2" name="椭圆 171">
            <a:extLst>
              <a:ext uri="{FF2B5EF4-FFF2-40B4-BE49-F238E27FC236}">
                <a16:creationId xmlns:a16="http://schemas.microsoft.com/office/drawing/2014/main" id="{01732A31-A705-49F9-91A8-ECC049EC89B2}"/>
              </a:ext>
            </a:extLst>
          </p:cNvPr>
          <p:cNvSpPr/>
          <p:nvPr/>
        </p:nvSpPr>
        <p:spPr>
          <a:xfrm>
            <a:off x="9604730" y="4545014"/>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3" name="椭圆 172">
            <a:extLst>
              <a:ext uri="{FF2B5EF4-FFF2-40B4-BE49-F238E27FC236}">
                <a16:creationId xmlns:a16="http://schemas.microsoft.com/office/drawing/2014/main" id="{E3062FC6-F8DF-4A89-AF91-3F4B7706ED97}"/>
              </a:ext>
            </a:extLst>
          </p:cNvPr>
          <p:cNvSpPr/>
          <p:nvPr/>
        </p:nvSpPr>
        <p:spPr>
          <a:xfrm>
            <a:off x="9632985" y="4995846"/>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4" name="文本框 173">
            <a:extLst>
              <a:ext uri="{FF2B5EF4-FFF2-40B4-BE49-F238E27FC236}">
                <a16:creationId xmlns:a16="http://schemas.microsoft.com/office/drawing/2014/main" id="{4A94B6D6-5B14-41D7-9F99-30B5F97E76E8}"/>
              </a:ext>
            </a:extLst>
          </p:cNvPr>
          <p:cNvSpPr txBox="1"/>
          <p:nvPr/>
        </p:nvSpPr>
        <p:spPr>
          <a:xfrm>
            <a:off x="10086585" y="4545014"/>
            <a:ext cx="679547" cy="307777"/>
          </a:xfrm>
          <a:prstGeom prst="rect">
            <a:avLst/>
          </a:prstGeom>
          <a:noFill/>
        </p:spPr>
        <p:txBody>
          <a:bodyPr wrap="square" rtlCol="0">
            <a:spAutoFit/>
          </a:bodyPr>
          <a:lstStyle/>
          <a:p>
            <a:r>
              <a:rPr lang="en-US" altLang="zh-CN" sz="1400" dirty="0"/>
              <a:t>MAX</a:t>
            </a:r>
            <a:endParaRPr lang="zh-CN" altLang="en-US" sz="1400" dirty="0"/>
          </a:p>
        </p:txBody>
      </p:sp>
      <p:sp>
        <p:nvSpPr>
          <p:cNvPr id="175" name="文本框 174">
            <a:extLst>
              <a:ext uri="{FF2B5EF4-FFF2-40B4-BE49-F238E27FC236}">
                <a16:creationId xmlns:a16="http://schemas.microsoft.com/office/drawing/2014/main" id="{4FA46595-09A2-46F5-BCE3-B2A1CA38F047}"/>
              </a:ext>
            </a:extLst>
          </p:cNvPr>
          <p:cNvSpPr txBox="1"/>
          <p:nvPr/>
        </p:nvSpPr>
        <p:spPr>
          <a:xfrm>
            <a:off x="10086585" y="5000182"/>
            <a:ext cx="679547" cy="307777"/>
          </a:xfrm>
          <a:prstGeom prst="rect">
            <a:avLst/>
          </a:prstGeom>
          <a:noFill/>
        </p:spPr>
        <p:txBody>
          <a:bodyPr wrap="square" rtlCol="0">
            <a:spAutoFit/>
          </a:bodyPr>
          <a:lstStyle/>
          <a:p>
            <a:r>
              <a:rPr lang="en-US" altLang="zh-CN" sz="1400" dirty="0"/>
              <a:t>MIN</a:t>
            </a:r>
            <a:endParaRPr lang="zh-CN" altLang="en-US" sz="1400" dirty="0"/>
          </a:p>
        </p:txBody>
      </p:sp>
    </p:spTree>
    <p:extLst>
      <p:ext uri="{BB962C8B-B14F-4D97-AF65-F5344CB8AC3E}">
        <p14:creationId xmlns:p14="http://schemas.microsoft.com/office/powerpoint/2010/main" val="771852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BFECC7-6272-4313-94F2-3094AB2C1D9C}"/>
              </a:ext>
            </a:extLst>
          </p:cNvPr>
          <p:cNvSpPr>
            <a:spLocks noGrp="1"/>
          </p:cNvSpPr>
          <p:nvPr>
            <p:ph type="title"/>
          </p:nvPr>
        </p:nvSpPr>
        <p:spPr/>
        <p:txBody>
          <a:bodyPr/>
          <a:lstStyle/>
          <a:p>
            <a:r>
              <a:rPr lang="zh-CN" altLang="en-US"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概述</a:t>
            </a:r>
            <a:endParaRPr lang="zh-CN" altLang="en-US" i="1" dirty="0">
              <a:solidFill>
                <a:schemeClr val="tx1">
                  <a:lumMod val="75000"/>
                  <a:lumOff val="25000"/>
                </a:schemeClr>
              </a:solidFill>
            </a:endParaRPr>
          </a:p>
        </p:txBody>
      </p:sp>
      <p:sp>
        <p:nvSpPr>
          <p:cNvPr id="7" name="内容占位符 2">
            <a:extLst>
              <a:ext uri="{FF2B5EF4-FFF2-40B4-BE49-F238E27FC236}">
                <a16:creationId xmlns:a16="http://schemas.microsoft.com/office/drawing/2014/main" id="{8C9AD804-F731-4336-807E-B0FFE70E60A4}"/>
              </a:ext>
            </a:extLst>
          </p:cNvPr>
          <p:cNvSpPr txBox="1">
            <a:spLocks/>
          </p:cNvSpPr>
          <p:nvPr/>
        </p:nvSpPr>
        <p:spPr>
          <a:xfrm>
            <a:off x="542448" y="1037152"/>
            <a:ext cx="10978039" cy="284186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10000"/>
              </a:spcBef>
            </a:pPr>
            <a:r>
              <a:rPr lang="zh-CN" altLang="en-US" sz="1600" b="1" dirty="0">
                <a:effectLst>
                  <a:outerShdw blurRad="38100" dist="38100" dir="2700000" algn="tl">
                    <a:srgbClr val="000000">
                      <a:alpha val="43137"/>
                    </a:srgbClr>
                  </a:outerShdw>
                </a:effectLst>
              </a:rPr>
              <a:t>博弈树</a:t>
            </a:r>
          </a:p>
          <a:p>
            <a:pPr>
              <a:lnSpc>
                <a:spcPct val="150000"/>
              </a:lnSpc>
              <a:spcBef>
                <a:spcPct val="10000"/>
              </a:spcBef>
              <a:buFont typeface="Wingdings" panose="05000000000000000000" pitchFamily="2" charset="2"/>
              <a:buNone/>
            </a:pPr>
            <a:r>
              <a:rPr kumimoji="1" lang="zh-CN" altLang="en-US" sz="1600" dirty="0"/>
              <a:t>          若把双人完备信息博弈过程用图表示出来，就得到一棵与</a:t>
            </a:r>
            <a:r>
              <a:rPr kumimoji="1" lang="en-US" altLang="zh-CN" sz="1600" dirty="0"/>
              <a:t>/</a:t>
            </a:r>
            <a:r>
              <a:rPr kumimoji="1" lang="zh-CN" altLang="en-US" sz="1600" dirty="0"/>
              <a:t>或树，这种与</a:t>
            </a:r>
            <a:r>
              <a:rPr kumimoji="1" lang="en-US" altLang="zh-CN" sz="1600" dirty="0"/>
              <a:t>/</a:t>
            </a:r>
            <a:r>
              <a:rPr kumimoji="1" lang="zh-CN" altLang="en-US" sz="1600" dirty="0"/>
              <a:t>或树被称为博弈树。在博弈树中，那些下一步该</a:t>
            </a:r>
            <a:r>
              <a:rPr kumimoji="1" lang="en-US" altLang="zh-CN" sz="1600" dirty="0"/>
              <a:t>MAX</a:t>
            </a:r>
            <a:r>
              <a:rPr kumimoji="1" lang="zh-CN" altLang="en-US" sz="1600" dirty="0"/>
              <a:t>走步的节点称为</a:t>
            </a:r>
            <a:r>
              <a:rPr kumimoji="1" lang="en-US" altLang="zh-CN" sz="1600" dirty="0"/>
              <a:t>MAX</a:t>
            </a:r>
            <a:r>
              <a:rPr kumimoji="1" lang="zh-CN" altLang="en-US" sz="1600" dirty="0"/>
              <a:t>节点，下一步该</a:t>
            </a:r>
            <a:r>
              <a:rPr kumimoji="1" lang="en-US" altLang="zh-CN" sz="1600" dirty="0"/>
              <a:t>MIN</a:t>
            </a:r>
            <a:r>
              <a:rPr kumimoji="1" lang="zh-CN" altLang="en-US" sz="1600" dirty="0"/>
              <a:t>走步的节点称为</a:t>
            </a:r>
            <a:r>
              <a:rPr kumimoji="1" lang="en-US" altLang="zh-CN" sz="1600" dirty="0"/>
              <a:t>MIN </a:t>
            </a:r>
            <a:r>
              <a:rPr kumimoji="1" lang="zh-CN" altLang="en-US" sz="1600" dirty="0"/>
              <a:t>节点。</a:t>
            </a:r>
            <a:endParaRPr lang="zh-CN" altLang="en-US" sz="1600" dirty="0"/>
          </a:p>
        </p:txBody>
      </p:sp>
      <p:grpSp>
        <p:nvGrpSpPr>
          <p:cNvPr id="33" name="组合 32">
            <a:extLst>
              <a:ext uri="{FF2B5EF4-FFF2-40B4-BE49-F238E27FC236}">
                <a16:creationId xmlns:a16="http://schemas.microsoft.com/office/drawing/2014/main" id="{EAB5E6A5-F7B4-4DAA-A251-2C83413B7195}"/>
              </a:ext>
            </a:extLst>
          </p:cNvPr>
          <p:cNvGrpSpPr/>
          <p:nvPr/>
        </p:nvGrpSpPr>
        <p:grpSpPr>
          <a:xfrm>
            <a:off x="1356494" y="3087778"/>
            <a:ext cx="9827927" cy="2730753"/>
            <a:chOff x="1872060" y="3911674"/>
            <a:chExt cx="9827927" cy="2730753"/>
          </a:xfrm>
        </p:grpSpPr>
        <p:grpSp>
          <p:nvGrpSpPr>
            <p:cNvPr id="34" name="组合 33">
              <a:extLst>
                <a:ext uri="{FF2B5EF4-FFF2-40B4-BE49-F238E27FC236}">
                  <a16:creationId xmlns:a16="http://schemas.microsoft.com/office/drawing/2014/main" id="{026DF77D-F297-4CA4-B6F3-12399A417198}"/>
                </a:ext>
              </a:extLst>
            </p:cNvPr>
            <p:cNvGrpSpPr/>
            <p:nvPr/>
          </p:nvGrpSpPr>
          <p:grpSpPr>
            <a:xfrm>
              <a:off x="1872060" y="3911674"/>
              <a:ext cx="9827927" cy="2730753"/>
              <a:chOff x="1763203" y="4022160"/>
              <a:chExt cx="9827927" cy="2730753"/>
            </a:xfrm>
          </p:grpSpPr>
          <p:sp>
            <p:nvSpPr>
              <p:cNvPr id="45" name="椭圆 44">
                <a:extLst>
                  <a:ext uri="{FF2B5EF4-FFF2-40B4-BE49-F238E27FC236}">
                    <a16:creationId xmlns:a16="http://schemas.microsoft.com/office/drawing/2014/main" id="{748CDD8B-FB73-440E-A518-9EF744BA8B3A}"/>
                  </a:ext>
                </a:extLst>
              </p:cNvPr>
              <p:cNvSpPr/>
              <p:nvPr/>
            </p:nvSpPr>
            <p:spPr>
              <a:xfrm>
                <a:off x="6300347" y="4022160"/>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606E3AAF-CA82-44B9-86D0-2025F4126931}"/>
                  </a:ext>
                </a:extLst>
              </p:cNvPr>
              <p:cNvSpPr/>
              <p:nvPr/>
            </p:nvSpPr>
            <p:spPr>
              <a:xfrm>
                <a:off x="4278086" y="4723827"/>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8BC2EDB-372E-4EAD-A4E9-50C8FB5CEDD0}"/>
                  </a:ext>
                </a:extLst>
              </p:cNvPr>
              <p:cNvSpPr/>
              <p:nvPr/>
            </p:nvSpPr>
            <p:spPr>
              <a:xfrm>
                <a:off x="6198162" y="4723827"/>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771A48CF-8CAE-43C1-AA88-DD739A060BED}"/>
                  </a:ext>
                </a:extLst>
              </p:cNvPr>
              <p:cNvSpPr/>
              <p:nvPr/>
            </p:nvSpPr>
            <p:spPr>
              <a:xfrm>
                <a:off x="8495048" y="4723827"/>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A6176CB-D367-4E9B-9D2C-D8340728F5F0}"/>
                  </a:ext>
                </a:extLst>
              </p:cNvPr>
              <p:cNvSpPr/>
              <p:nvPr/>
            </p:nvSpPr>
            <p:spPr>
              <a:xfrm>
                <a:off x="3320144" y="5292362"/>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CDF1B04-4DCD-4904-864A-B0A1853A024C}"/>
                  </a:ext>
                </a:extLst>
              </p:cNvPr>
              <p:cNvSpPr/>
              <p:nvPr/>
            </p:nvSpPr>
            <p:spPr>
              <a:xfrm>
                <a:off x="5040086" y="5292362"/>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3FC6B0A5-55F2-47C5-9F1B-3ED0BE8F852D}"/>
                  </a:ext>
                </a:extLst>
              </p:cNvPr>
              <p:cNvSpPr/>
              <p:nvPr/>
            </p:nvSpPr>
            <p:spPr>
              <a:xfrm>
                <a:off x="6204796" y="5292362"/>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83947221-2630-44B3-A18E-8672C0361DF7}"/>
                  </a:ext>
                </a:extLst>
              </p:cNvPr>
              <p:cNvSpPr/>
              <p:nvPr/>
            </p:nvSpPr>
            <p:spPr>
              <a:xfrm>
                <a:off x="7646524" y="5292362"/>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A7EAA6BF-6119-4DDE-B6BA-D890027833CC}"/>
                  </a:ext>
                </a:extLst>
              </p:cNvPr>
              <p:cNvSpPr/>
              <p:nvPr/>
            </p:nvSpPr>
            <p:spPr>
              <a:xfrm>
                <a:off x="9916328" y="5292362"/>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06676B7F-F627-4FE5-92CB-721DDCD7DC38}"/>
                  </a:ext>
                </a:extLst>
              </p:cNvPr>
              <p:cNvSpPr/>
              <p:nvPr/>
            </p:nvSpPr>
            <p:spPr>
              <a:xfrm>
                <a:off x="2248257"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D2403E41-B66D-4B0E-8ADD-7836F9946730}"/>
                  </a:ext>
                </a:extLst>
              </p:cNvPr>
              <p:cNvSpPr/>
              <p:nvPr/>
            </p:nvSpPr>
            <p:spPr>
              <a:xfrm>
                <a:off x="3908773"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A60889A0-F170-4754-AF6B-70EE2A600EB0}"/>
                  </a:ext>
                </a:extLst>
              </p:cNvPr>
              <p:cNvSpPr/>
              <p:nvPr/>
            </p:nvSpPr>
            <p:spPr>
              <a:xfrm>
                <a:off x="5482207"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AAF47074-3B8D-42DB-8E03-5830FC918A6E}"/>
                  </a:ext>
                </a:extLst>
              </p:cNvPr>
              <p:cNvSpPr/>
              <p:nvPr/>
            </p:nvSpPr>
            <p:spPr>
              <a:xfrm>
                <a:off x="3181929"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119C22D8-0CF7-4CB4-B9D2-9B0F676AF825}"/>
                  </a:ext>
                </a:extLst>
              </p:cNvPr>
              <p:cNvCxnSpPr>
                <a:cxnSpLocks/>
                <a:stCxn id="45" idx="2"/>
                <a:endCxn id="46" idx="7"/>
              </p:cNvCxnSpPr>
              <p:nvPr/>
            </p:nvCxnSpPr>
            <p:spPr>
              <a:xfrm flipH="1">
                <a:off x="4523909" y="4166160"/>
                <a:ext cx="1776438" cy="599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6941DE1-3C41-4816-AE2C-5E11A9DA0D8D}"/>
                  </a:ext>
                </a:extLst>
              </p:cNvPr>
              <p:cNvCxnSpPr>
                <a:cxnSpLocks/>
                <a:stCxn id="45" idx="6"/>
                <a:endCxn id="49" idx="2"/>
              </p:cNvCxnSpPr>
              <p:nvPr/>
            </p:nvCxnSpPr>
            <p:spPr>
              <a:xfrm>
                <a:off x="6588347" y="4166160"/>
                <a:ext cx="1906701" cy="70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9F04EC2-965A-475C-AAF9-10ECC1B834BD}"/>
                  </a:ext>
                </a:extLst>
              </p:cNvPr>
              <p:cNvCxnSpPr>
                <a:cxnSpLocks/>
                <a:stCxn id="48" idx="0"/>
                <a:endCxn id="45" idx="4"/>
              </p:cNvCxnSpPr>
              <p:nvPr/>
            </p:nvCxnSpPr>
            <p:spPr>
              <a:xfrm flipV="1">
                <a:off x="6342162" y="4310160"/>
                <a:ext cx="102185" cy="413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25C26339-F738-452A-ABD0-30AC35B2C7F2}"/>
                  </a:ext>
                </a:extLst>
              </p:cNvPr>
              <p:cNvCxnSpPr>
                <a:cxnSpLocks/>
                <a:stCxn id="46" idx="3"/>
                <a:endCxn id="50" idx="7"/>
              </p:cNvCxnSpPr>
              <p:nvPr/>
            </p:nvCxnSpPr>
            <p:spPr>
              <a:xfrm flipH="1">
                <a:off x="3565967" y="4969650"/>
                <a:ext cx="754296" cy="364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D6B4A35-36EA-435D-A6F6-93C22DE78B66}"/>
                  </a:ext>
                </a:extLst>
              </p:cNvPr>
              <p:cNvCxnSpPr>
                <a:cxnSpLocks/>
                <a:stCxn id="46" idx="5"/>
                <a:endCxn id="51" idx="1"/>
              </p:cNvCxnSpPr>
              <p:nvPr/>
            </p:nvCxnSpPr>
            <p:spPr>
              <a:xfrm>
                <a:off x="4523909" y="4969650"/>
                <a:ext cx="558354" cy="364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3BEECD8-8594-44D8-93F3-6959909D576C}"/>
                  </a:ext>
                </a:extLst>
              </p:cNvPr>
              <p:cNvCxnSpPr>
                <a:cxnSpLocks/>
                <a:stCxn id="48" idx="4"/>
                <a:endCxn id="52" idx="0"/>
              </p:cNvCxnSpPr>
              <p:nvPr/>
            </p:nvCxnSpPr>
            <p:spPr>
              <a:xfrm>
                <a:off x="6342162" y="5011827"/>
                <a:ext cx="6634" cy="280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CF21A90-8BD2-4D5D-9CAD-DDC36E9577C0}"/>
                  </a:ext>
                </a:extLst>
              </p:cNvPr>
              <p:cNvCxnSpPr>
                <a:cxnSpLocks/>
                <a:stCxn id="49" idx="3"/>
                <a:endCxn id="53" idx="7"/>
              </p:cNvCxnSpPr>
              <p:nvPr/>
            </p:nvCxnSpPr>
            <p:spPr>
              <a:xfrm flipH="1">
                <a:off x="7892347" y="4969650"/>
                <a:ext cx="644878" cy="364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734339D-EBB7-4C0E-994F-9097C89030D6}"/>
                  </a:ext>
                </a:extLst>
              </p:cNvPr>
              <p:cNvCxnSpPr>
                <a:cxnSpLocks/>
                <a:stCxn id="49" idx="5"/>
                <a:endCxn id="54" idx="0"/>
              </p:cNvCxnSpPr>
              <p:nvPr/>
            </p:nvCxnSpPr>
            <p:spPr>
              <a:xfrm>
                <a:off x="8740871" y="4969650"/>
                <a:ext cx="1319457" cy="322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A13A32D3-B808-431E-ABD9-42E4B18D8DE1}"/>
                  </a:ext>
                </a:extLst>
              </p:cNvPr>
              <p:cNvCxnSpPr>
                <a:cxnSpLocks/>
                <a:stCxn id="50" idx="3"/>
                <a:endCxn id="55" idx="7"/>
              </p:cNvCxnSpPr>
              <p:nvPr/>
            </p:nvCxnSpPr>
            <p:spPr>
              <a:xfrm flipH="1">
                <a:off x="2494080" y="5538185"/>
                <a:ext cx="868241" cy="34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6F73E523-6CA9-4C42-A369-C6BA02A4CE5D}"/>
                  </a:ext>
                </a:extLst>
              </p:cNvPr>
              <p:cNvCxnSpPr>
                <a:cxnSpLocks/>
                <a:stCxn id="50" idx="4"/>
                <a:endCxn id="58" idx="0"/>
              </p:cNvCxnSpPr>
              <p:nvPr/>
            </p:nvCxnSpPr>
            <p:spPr>
              <a:xfrm flipH="1">
                <a:off x="3325929" y="5580362"/>
                <a:ext cx="138215" cy="262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1A332EE-EB28-4522-B3DD-1FBD83FB198C}"/>
                  </a:ext>
                </a:extLst>
              </p:cNvPr>
              <p:cNvCxnSpPr>
                <a:cxnSpLocks/>
                <a:stCxn id="50" idx="5"/>
                <a:endCxn id="56" idx="0"/>
              </p:cNvCxnSpPr>
              <p:nvPr/>
            </p:nvCxnSpPr>
            <p:spPr>
              <a:xfrm>
                <a:off x="3565967" y="5538185"/>
                <a:ext cx="486806" cy="305063"/>
              </a:xfrm>
              <a:prstGeom prst="line">
                <a:avLst/>
              </a:prstGeom>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43454A91-6048-4E8D-B120-9A063778D8C1}"/>
                  </a:ext>
                </a:extLst>
              </p:cNvPr>
              <p:cNvSpPr/>
              <p:nvPr/>
            </p:nvSpPr>
            <p:spPr>
              <a:xfrm>
                <a:off x="4635620"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13EBDA54-D6F4-4A06-8BDD-4F5A905CE269}"/>
                  </a:ext>
                </a:extLst>
              </p:cNvPr>
              <p:cNvSpPr/>
              <p:nvPr/>
            </p:nvSpPr>
            <p:spPr>
              <a:xfrm>
                <a:off x="6209048"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6610326D-B4B0-4594-B4DA-A18BDB3876D9}"/>
                  </a:ext>
                </a:extLst>
              </p:cNvPr>
              <p:cNvSpPr/>
              <p:nvPr/>
            </p:nvSpPr>
            <p:spPr>
              <a:xfrm>
                <a:off x="7565089" y="5881816"/>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D00D0D63-5C58-4AB8-9D86-0866FC1A4D9F}"/>
                  </a:ext>
                </a:extLst>
              </p:cNvPr>
              <p:cNvSpPr/>
              <p:nvPr/>
            </p:nvSpPr>
            <p:spPr>
              <a:xfrm>
                <a:off x="9551852"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0828912E-2785-4B1E-859A-228E4E20E858}"/>
                  </a:ext>
                </a:extLst>
              </p:cNvPr>
              <p:cNvSpPr/>
              <p:nvPr/>
            </p:nvSpPr>
            <p:spPr>
              <a:xfrm>
                <a:off x="6925004"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30EDA541-3670-421B-BCED-7883B9FCA597}"/>
                  </a:ext>
                </a:extLst>
              </p:cNvPr>
              <p:cNvSpPr/>
              <p:nvPr/>
            </p:nvSpPr>
            <p:spPr>
              <a:xfrm>
                <a:off x="8324266"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4E42FB89-4B7A-4F92-9637-00887964E1FF}"/>
                  </a:ext>
                </a:extLst>
              </p:cNvPr>
              <p:cNvCxnSpPr>
                <a:cxnSpLocks/>
                <a:stCxn id="51" idx="3"/>
                <a:endCxn id="70" idx="0"/>
              </p:cNvCxnSpPr>
              <p:nvPr/>
            </p:nvCxnSpPr>
            <p:spPr>
              <a:xfrm flipH="1">
                <a:off x="4779620" y="5538185"/>
                <a:ext cx="302643" cy="30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BDD6AF1-9546-47ED-AF91-56E2029476F9}"/>
                  </a:ext>
                </a:extLst>
              </p:cNvPr>
              <p:cNvCxnSpPr>
                <a:cxnSpLocks/>
                <a:stCxn id="51" idx="5"/>
                <a:endCxn id="57" idx="0"/>
              </p:cNvCxnSpPr>
              <p:nvPr/>
            </p:nvCxnSpPr>
            <p:spPr>
              <a:xfrm>
                <a:off x="5285909" y="5538185"/>
                <a:ext cx="340298" cy="30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25CC92FD-658F-43BD-87E8-9BA7A48FAEAD}"/>
                  </a:ext>
                </a:extLst>
              </p:cNvPr>
              <p:cNvCxnSpPr>
                <a:cxnSpLocks/>
                <a:stCxn id="52" idx="4"/>
              </p:cNvCxnSpPr>
              <p:nvPr/>
            </p:nvCxnSpPr>
            <p:spPr>
              <a:xfrm flipH="1">
                <a:off x="6342162" y="5580362"/>
                <a:ext cx="6634" cy="2520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E0AC53F4-C82D-4F71-9271-183DAD7A4818}"/>
                  </a:ext>
                </a:extLst>
              </p:cNvPr>
              <p:cNvSpPr/>
              <p:nvPr/>
            </p:nvSpPr>
            <p:spPr>
              <a:xfrm>
                <a:off x="10387551" y="584324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80" name="直接连接符 79">
                <a:extLst>
                  <a:ext uri="{FF2B5EF4-FFF2-40B4-BE49-F238E27FC236}">
                    <a16:creationId xmlns:a16="http://schemas.microsoft.com/office/drawing/2014/main" id="{3F775363-F0D6-4BBB-B6D2-2ECA5690545F}"/>
                  </a:ext>
                </a:extLst>
              </p:cNvPr>
              <p:cNvCxnSpPr>
                <a:cxnSpLocks/>
                <a:stCxn id="53" idx="4"/>
                <a:endCxn id="74" idx="7"/>
              </p:cNvCxnSpPr>
              <p:nvPr/>
            </p:nvCxnSpPr>
            <p:spPr>
              <a:xfrm flipH="1">
                <a:off x="7170827" y="5580362"/>
                <a:ext cx="619697" cy="30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C5BE6DCD-7237-4B6E-BCF4-995A23AF9597}"/>
                  </a:ext>
                </a:extLst>
              </p:cNvPr>
              <p:cNvCxnSpPr>
                <a:cxnSpLocks/>
                <a:stCxn id="53" idx="4"/>
                <a:endCxn id="72" idx="0"/>
              </p:cNvCxnSpPr>
              <p:nvPr/>
            </p:nvCxnSpPr>
            <p:spPr>
              <a:xfrm flipH="1">
                <a:off x="7709089" y="5580362"/>
                <a:ext cx="81435" cy="30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B4E0287E-1509-49C7-856F-D84C66C63050}"/>
                  </a:ext>
                </a:extLst>
              </p:cNvPr>
              <p:cNvCxnSpPr>
                <a:cxnSpLocks/>
                <a:stCxn id="53" idx="4"/>
                <a:endCxn id="75" idx="1"/>
              </p:cNvCxnSpPr>
              <p:nvPr/>
            </p:nvCxnSpPr>
            <p:spPr>
              <a:xfrm>
                <a:off x="7790524" y="5580362"/>
                <a:ext cx="575919" cy="30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D0996DAD-C226-47DA-977F-5B6B0157C14D}"/>
                  </a:ext>
                </a:extLst>
              </p:cNvPr>
              <p:cNvCxnSpPr>
                <a:cxnSpLocks/>
                <a:stCxn id="54" idx="3"/>
                <a:endCxn id="73" idx="0"/>
              </p:cNvCxnSpPr>
              <p:nvPr/>
            </p:nvCxnSpPr>
            <p:spPr>
              <a:xfrm flipH="1">
                <a:off x="9695852" y="5538185"/>
                <a:ext cx="262653" cy="305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131AE0F-E020-4C85-8A0F-C571FA1A0A7D}"/>
                  </a:ext>
                </a:extLst>
              </p:cNvPr>
              <p:cNvCxnSpPr>
                <a:cxnSpLocks/>
                <a:stCxn id="54" idx="5"/>
                <a:endCxn id="79" idx="1"/>
              </p:cNvCxnSpPr>
              <p:nvPr/>
            </p:nvCxnSpPr>
            <p:spPr>
              <a:xfrm>
                <a:off x="10162151" y="5538185"/>
                <a:ext cx="267577" cy="347240"/>
              </a:xfrm>
              <a:prstGeom prst="line">
                <a:avLst/>
              </a:prstGeom>
            </p:spPr>
            <p:style>
              <a:lnRef idx="1">
                <a:schemeClr val="accent1"/>
              </a:lnRef>
              <a:fillRef idx="0">
                <a:schemeClr val="accent1"/>
              </a:fillRef>
              <a:effectRef idx="0">
                <a:schemeClr val="accent1"/>
              </a:effectRef>
              <a:fontRef idx="minor">
                <a:schemeClr val="tx1"/>
              </a:fontRef>
            </p:style>
          </p:cxnSp>
          <p:grpSp>
            <p:nvGrpSpPr>
              <p:cNvPr id="85" name="组合 84">
                <a:extLst>
                  <a:ext uri="{FF2B5EF4-FFF2-40B4-BE49-F238E27FC236}">
                    <a16:creationId xmlns:a16="http://schemas.microsoft.com/office/drawing/2014/main" id="{0EBCE8A2-4081-47CA-B90C-B4788E8978F8}"/>
                  </a:ext>
                </a:extLst>
              </p:cNvPr>
              <p:cNvGrpSpPr/>
              <p:nvPr/>
            </p:nvGrpSpPr>
            <p:grpSpPr>
              <a:xfrm>
                <a:off x="2206222" y="6446290"/>
                <a:ext cx="288000" cy="288000"/>
                <a:chOff x="2000388" y="6167534"/>
                <a:chExt cx="404449" cy="364666"/>
              </a:xfrm>
            </p:grpSpPr>
            <p:sp>
              <p:nvSpPr>
                <p:cNvPr id="193" name="椭圆 192">
                  <a:extLst>
                    <a:ext uri="{FF2B5EF4-FFF2-40B4-BE49-F238E27FC236}">
                      <a16:creationId xmlns:a16="http://schemas.microsoft.com/office/drawing/2014/main" id="{8F92181E-D125-4B34-8947-44A04F3EA184}"/>
                    </a:ext>
                  </a:extLst>
                </p:cNvPr>
                <p:cNvSpPr/>
                <p:nvPr/>
              </p:nvSpPr>
              <p:spPr>
                <a:xfrm>
                  <a:off x="2044837"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94" name="文本框 193">
                  <a:extLst>
                    <a:ext uri="{FF2B5EF4-FFF2-40B4-BE49-F238E27FC236}">
                      <a16:creationId xmlns:a16="http://schemas.microsoft.com/office/drawing/2014/main" id="{DEF62E35-F97B-4584-82B4-E30F1459F107}"/>
                    </a:ext>
                  </a:extLst>
                </p:cNvPr>
                <p:cNvSpPr txBox="1"/>
                <p:nvPr/>
              </p:nvSpPr>
              <p:spPr>
                <a:xfrm>
                  <a:off x="2000388" y="6167534"/>
                  <a:ext cx="309700" cy="261610"/>
                </a:xfrm>
                <a:prstGeom prst="rect">
                  <a:avLst/>
                </a:prstGeom>
                <a:noFill/>
              </p:spPr>
              <p:txBody>
                <a:bodyPr wrap="none" rtlCol="0">
                  <a:spAutoFit/>
                </a:bodyPr>
                <a:lstStyle/>
                <a:p>
                  <a:r>
                    <a:rPr lang="en-US" altLang="zh-CN" sz="1100" dirty="0"/>
                    <a:t>-2</a:t>
                  </a:r>
                  <a:endParaRPr lang="zh-CN" altLang="en-US" sz="1100" dirty="0"/>
                </a:p>
              </p:txBody>
            </p:sp>
          </p:grpSp>
          <p:grpSp>
            <p:nvGrpSpPr>
              <p:cNvPr id="86" name="组合 85">
                <a:extLst>
                  <a:ext uri="{FF2B5EF4-FFF2-40B4-BE49-F238E27FC236}">
                    <a16:creationId xmlns:a16="http://schemas.microsoft.com/office/drawing/2014/main" id="{2D8493F7-4046-4D45-8BD0-9A764BF4DB72}"/>
                  </a:ext>
                </a:extLst>
              </p:cNvPr>
              <p:cNvGrpSpPr/>
              <p:nvPr/>
            </p:nvGrpSpPr>
            <p:grpSpPr>
              <a:xfrm>
                <a:off x="1763203" y="6464913"/>
                <a:ext cx="288000" cy="288000"/>
                <a:chOff x="1676388" y="6172200"/>
                <a:chExt cx="360000" cy="360000"/>
              </a:xfrm>
            </p:grpSpPr>
            <p:sp>
              <p:nvSpPr>
                <p:cNvPr id="191" name="椭圆 190">
                  <a:extLst>
                    <a:ext uri="{FF2B5EF4-FFF2-40B4-BE49-F238E27FC236}">
                      <a16:creationId xmlns:a16="http://schemas.microsoft.com/office/drawing/2014/main" id="{1DCE3F73-60AF-420B-80C6-441A130D9ED2}"/>
                    </a:ext>
                  </a:extLst>
                </p:cNvPr>
                <p:cNvSpPr/>
                <p:nvPr/>
              </p:nvSpPr>
              <p:spPr>
                <a:xfrm>
                  <a:off x="1676388"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92" name="文本框 191">
                  <a:extLst>
                    <a:ext uri="{FF2B5EF4-FFF2-40B4-BE49-F238E27FC236}">
                      <a16:creationId xmlns:a16="http://schemas.microsoft.com/office/drawing/2014/main" id="{D7628B2D-9009-4BD8-8B3C-B108CB14D2ED}"/>
                    </a:ext>
                  </a:extLst>
                </p:cNvPr>
                <p:cNvSpPr txBox="1"/>
                <p:nvPr/>
              </p:nvSpPr>
              <p:spPr>
                <a:xfrm>
                  <a:off x="1705193" y="6173754"/>
                  <a:ext cx="263214" cy="261610"/>
                </a:xfrm>
                <a:prstGeom prst="rect">
                  <a:avLst/>
                </a:prstGeom>
                <a:noFill/>
              </p:spPr>
              <p:txBody>
                <a:bodyPr wrap="none" rtlCol="0">
                  <a:spAutoFit/>
                </a:bodyPr>
                <a:lstStyle/>
                <a:p>
                  <a:r>
                    <a:rPr lang="en-US" altLang="zh-CN" sz="1100" dirty="0"/>
                    <a:t>5</a:t>
                  </a:r>
                  <a:endParaRPr lang="zh-CN" altLang="en-US" sz="1100" dirty="0"/>
                </a:p>
              </p:txBody>
            </p:sp>
          </p:grpSp>
          <p:grpSp>
            <p:nvGrpSpPr>
              <p:cNvPr id="87" name="组合 86">
                <a:extLst>
                  <a:ext uri="{FF2B5EF4-FFF2-40B4-BE49-F238E27FC236}">
                    <a16:creationId xmlns:a16="http://schemas.microsoft.com/office/drawing/2014/main" id="{C7904A99-0903-455A-A27B-B64D3DE967C3}"/>
                  </a:ext>
                </a:extLst>
              </p:cNvPr>
              <p:cNvGrpSpPr/>
              <p:nvPr/>
            </p:nvGrpSpPr>
            <p:grpSpPr>
              <a:xfrm>
                <a:off x="2649241" y="6446290"/>
                <a:ext cx="288000" cy="288000"/>
                <a:chOff x="2413286" y="6162868"/>
                <a:chExt cx="360000" cy="369332"/>
              </a:xfrm>
            </p:grpSpPr>
            <p:sp>
              <p:nvSpPr>
                <p:cNvPr id="189" name="椭圆 188">
                  <a:extLst>
                    <a:ext uri="{FF2B5EF4-FFF2-40B4-BE49-F238E27FC236}">
                      <a16:creationId xmlns:a16="http://schemas.microsoft.com/office/drawing/2014/main" id="{242E896F-2C4F-4E50-B589-7E5F2E956FB7}"/>
                    </a:ext>
                  </a:extLst>
                </p:cNvPr>
                <p:cNvSpPr/>
                <p:nvPr/>
              </p:nvSpPr>
              <p:spPr>
                <a:xfrm>
                  <a:off x="2413286"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90" name="文本框 189">
                  <a:extLst>
                    <a:ext uri="{FF2B5EF4-FFF2-40B4-BE49-F238E27FC236}">
                      <a16:creationId xmlns:a16="http://schemas.microsoft.com/office/drawing/2014/main" id="{5D5A4D09-9BF2-4925-AA0B-36EF38832962}"/>
                    </a:ext>
                  </a:extLst>
                </p:cNvPr>
                <p:cNvSpPr txBox="1"/>
                <p:nvPr/>
              </p:nvSpPr>
              <p:spPr>
                <a:xfrm>
                  <a:off x="2435617" y="6162868"/>
                  <a:ext cx="263214" cy="261610"/>
                </a:xfrm>
                <a:prstGeom prst="rect">
                  <a:avLst/>
                </a:prstGeom>
                <a:noFill/>
              </p:spPr>
              <p:txBody>
                <a:bodyPr wrap="none" rtlCol="0">
                  <a:spAutoFit/>
                </a:bodyPr>
                <a:lstStyle/>
                <a:p>
                  <a:r>
                    <a:rPr lang="en-US" altLang="zh-CN" sz="1100" dirty="0"/>
                    <a:t>2</a:t>
                  </a:r>
                  <a:endParaRPr lang="zh-CN" altLang="en-US" sz="1100" dirty="0"/>
                </a:p>
              </p:txBody>
            </p:sp>
          </p:grpSp>
          <p:grpSp>
            <p:nvGrpSpPr>
              <p:cNvPr id="88" name="组合 87">
                <a:extLst>
                  <a:ext uri="{FF2B5EF4-FFF2-40B4-BE49-F238E27FC236}">
                    <a16:creationId xmlns:a16="http://schemas.microsoft.com/office/drawing/2014/main" id="{EA67D36F-CACB-44E3-B0C8-40C8C8D101DC}"/>
                  </a:ext>
                </a:extLst>
              </p:cNvPr>
              <p:cNvGrpSpPr/>
              <p:nvPr/>
            </p:nvGrpSpPr>
            <p:grpSpPr>
              <a:xfrm>
                <a:off x="3092260" y="6444736"/>
                <a:ext cx="288000" cy="288000"/>
                <a:chOff x="2750352" y="6183086"/>
                <a:chExt cx="360000" cy="360000"/>
              </a:xfrm>
            </p:grpSpPr>
            <p:sp>
              <p:nvSpPr>
                <p:cNvPr id="187" name="椭圆 186">
                  <a:extLst>
                    <a:ext uri="{FF2B5EF4-FFF2-40B4-BE49-F238E27FC236}">
                      <a16:creationId xmlns:a16="http://schemas.microsoft.com/office/drawing/2014/main" id="{90816C1C-2290-490B-B9EA-66012AC3ED3F}"/>
                    </a:ext>
                  </a:extLst>
                </p:cNvPr>
                <p:cNvSpPr/>
                <p:nvPr/>
              </p:nvSpPr>
              <p:spPr>
                <a:xfrm>
                  <a:off x="2750352" y="6183086"/>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88" name="文本框 187">
                  <a:extLst>
                    <a:ext uri="{FF2B5EF4-FFF2-40B4-BE49-F238E27FC236}">
                      <a16:creationId xmlns:a16="http://schemas.microsoft.com/office/drawing/2014/main" id="{4F9378BC-974D-4293-B1FF-3EB17DBAB9B8}"/>
                    </a:ext>
                  </a:extLst>
                </p:cNvPr>
                <p:cNvSpPr txBox="1"/>
                <p:nvPr/>
              </p:nvSpPr>
              <p:spPr>
                <a:xfrm>
                  <a:off x="2773657" y="6184640"/>
                  <a:ext cx="263214" cy="261610"/>
                </a:xfrm>
                <a:prstGeom prst="rect">
                  <a:avLst/>
                </a:prstGeom>
                <a:noFill/>
              </p:spPr>
              <p:txBody>
                <a:bodyPr wrap="none" rtlCol="0">
                  <a:spAutoFit/>
                </a:bodyPr>
                <a:lstStyle/>
                <a:p>
                  <a:r>
                    <a:rPr lang="en-US" altLang="zh-CN" sz="1100" dirty="0"/>
                    <a:t>9</a:t>
                  </a:r>
                  <a:endParaRPr lang="zh-CN" altLang="en-US" sz="1100" dirty="0"/>
                </a:p>
              </p:txBody>
            </p:sp>
          </p:grpSp>
          <p:grpSp>
            <p:nvGrpSpPr>
              <p:cNvPr id="89" name="组合 88">
                <a:extLst>
                  <a:ext uri="{FF2B5EF4-FFF2-40B4-BE49-F238E27FC236}">
                    <a16:creationId xmlns:a16="http://schemas.microsoft.com/office/drawing/2014/main" id="{898A3E59-8209-4AC4-8FDC-31C43FB91F67}"/>
                  </a:ext>
                </a:extLst>
              </p:cNvPr>
              <p:cNvGrpSpPr/>
              <p:nvPr/>
            </p:nvGrpSpPr>
            <p:grpSpPr>
              <a:xfrm>
                <a:off x="3535279" y="6446290"/>
                <a:ext cx="288000" cy="288000"/>
                <a:chOff x="3133326" y="6162868"/>
                <a:chExt cx="376858" cy="369332"/>
              </a:xfrm>
            </p:grpSpPr>
            <p:sp>
              <p:nvSpPr>
                <p:cNvPr id="185" name="椭圆 184">
                  <a:extLst>
                    <a:ext uri="{FF2B5EF4-FFF2-40B4-BE49-F238E27FC236}">
                      <a16:creationId xmlns:a16="http://schemas.microsoft.com/office/drawing/2014/main" id="{A3F5F342-6090-4D66-BB27-6FAE434F9D44}"/>
                    </a:ext>
                  </a:extLst>
                </p:cNvPr>
                <p:cNvSpPr/>
                <p:nvPr/>
              </p:nvSpPr>
              <p:spPr>
                <a:xfrm>
                  <a:off x="3150184"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86" name="文本框 185">
                  <a:extLst>
                    <a:ext uri="{FF2B5EF4-FFF2-40B4-BE49-F238E27FC236}">
                      <a16:creationId xmlns:a16="http://schemas.microsoft.com/office/drawing/2014/main" id="{5C1BBFFA-1616-4239-A73C-B580B284D645}"/>
                    </a:ext>
                  </a:extLst>
                </p:cNvPr>
                <p:cNvSpPr txBox="1"/>
                <p:nvPr/>
              </p:nvSpPr>
              <p:spPr>
                <a:xfrm>
                  <a:off x="3133326" y="6162868"/>
                  <a:ext cx="309700" cy="261610"/>
                </a:xfrm>
                <a:prstGeom prst="rect">
                  <a:avLst/>
                </a:prstGeom>
                <a:noFill/>
              </p:spPr>
              <p:txBody>
                <a:bodyPr wrap="none" rtlCol="0">
                  <a:spAutoFit/>
                </a:bodyPr>
                <a:lstStyle/>
                <a:p>
                  <a:r>
                    <a:rPr lang="en-US" altLang="zh-CN" sz="1100" dirty="0"/>
                    <a:t>-1</a:t>
                  </a:r>
                  <a:endParaRPr lang="zh-CN" altLang="en-US" sz="1100" dirty="0"/>
                </a:p>
              </p:txBody>
            </p:sp>
          </p:grpSp>
          <p:grpSp>
            <p:nvGrpSpPr>
              <p:cNvPr id="90" name="组合 89">
                <a:extLst>
                  <a:ext uri="{FF2B5EF4-FFF2-40B4-BE49-F238E27FC236}">
                    <a16:creationId xmlns:a16="http://schemas.microsoft.com/office/drawing/2014/main" id="{8F20CBB1-A216-4028-A160-C70C348C2A27}"/>
                  </a:ext>
                </a:extLst>
              </p:cNvPr>
              <p:cNvGrpSpPr/>
              <p:nvPr/>
            </p:nvGrpSpPr>
            <p:grpSpPr>
              <a:xfrm>
                <a:off x="10623583" y="6446290"/>
                <a:ext cx="288000" cy="288000"/>
                <a:chOff x="10068621" y="6162868"/>
                <a:chExt cx="360000" cy="369332"/>
              </a:xfrm>
            </p:grpSpPr>
            <p:sp>
              <p:nvSpPr>
                <p:cNvPr id="183" name="椭圆 182">
                  <a:extLst>
                    <a:ext uri="{FF2B5EF4-FFF2-40B4-BE49-F238E27FC236}">
                      <a16:creationId xmlns:a16="http://schemas.microsoft.com/office/drawing/2014/main" id="{52DFC5AF-E6E0-4538-9AC7-D6BE4C26ADF9}"/>
                    </a:ext>
                  </a:extLst>
                </p:cNvPr>
                <p:cNvSpPr/>
                <p:nvPr/>
              </p:nvSpPr>
              <p:spPr>
                <a:xfrm>
                  <a:off x="10068621"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84" name="文本框 183">
                  <a:extLst>
                    <a:ext uri="{FF2B5EF4-FFF2-40B4-BE49-F238E27FC236}">
                      <a16:creationId xmlns:a16="http://schemas.microsoft.com/office/drawing/2014/main" id="{47510AEF-7BED-4066-882D-C9A0B3BB15B8}"/>
                    </a:ext>
                  </a:extLst>
                </p:cNvPr>
                <p:cNvSpPr txBox="1"/>
                <p:nvPr/>
              </p:nvSpPr>
              <p:spPr>
                <a:xfrm>
                  <a:off x="10092168" y="6162868"/>
                  <a:ext cx="263214" cy="261610"/>
                </a:xfrm>
                <a:prstGeom prst="rect">
                  <a:avLst/>
                </a:prstGeom>
                <a:noFill/>
              </p:spPr>
              <p:txBody>
                <a:bodyPr wrap="none" rtlCol="0">
                  <a:spAutoFit/>
                </a:bodyPr>
                <a:lstStyle/>
                <a:p>
                  <a:r>
                    <a:rPr lang="en-US" altLang="zh-CN" sz="1100" dirty="0"/>
                    <a:t>7</a:t>
                  </a:r>
                  <a:endParaRPr lang="zh-CN" altLang="en-US" sz="1100" dirty="0"/>
                </a:p>
              </p:txBody>
            </p:sp>
          </p:grpSp>
          <p:grpSp>
            <p:nvGrpSpPr>
              <p:cNvPr id="91" name="组合 90">
                <a:extLst>
                  <a:ext uri="{FF2B5EF4-FFF2-40B4-BE49-F238E27FC236}">
                    <a16:creationId xmlns:a16="http://schemas.microsoft.com/office/drawing/2014/main" id="{4C44175C-C5BE-4282-9B89-4894E9086630}"/>
                  </a:ext>
                </a:extLst>
              </p:cNvPr>
              <p:cNvGrpSpPr/>
              <p:nvPr/>
            </p:nvGrpSpPr>
            <p:grpSpPr>
              <a:xfrm>
                <a:off x="10180564" y="6435404"/>
                <a:ext cx="288000" cy="288000"/>
                <a:chOff x="9447448" y="6162868"/>
                <a:chExt cx="381086" cy="360000"/>
              </a:xfrm>
            </p:grpSpPr>
            <p:sp>
              <p:nvSpPr>
                <p:cNvPr id="181" name="椭圆 180">
                  <a:extLst>
                    <a:ext uri="{FF2B5EF4-FFF2-40B4-BE49-F238E27FC236}">
                      <a16:creationId xmlns:a16="http://schemas.microsoft.com/office/drawing/2014/main" id="{AB19B85E-1C31-4067-BBD7-30B783F8FB83}"/>
                    </a:ext>
                  </a:extLst>
                </p:cNvPr>
                <p:cNvSpPr/>
                <p:nvPr/>
              </p:nvSpPr>
              <p:spPr>
                <a:xfrm>
                  <a:off x="9468534" y="616286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82" name="文本框 181">
                  <a:extLst>
                    <a:ext uri="{FF2B5EF4-FFF2-40B4-BE49-F238E27FC236}">
                      <a16:creationId xmlns:a16="http://schemas.microsoft.com/office/drawing/2014/main" id="{0BBD8A20-D4D3-4D36-BA6F-4F9D9709E46C}"/>
                    </a:ext>
                  </a:extLst>
                </p:cNvPr>
                <p:cNvSpPr txBox="1"/>
                <p:nvPr/>
              </p:nvSpPr>
              <p:spPr>
                <a:xfrm>
                  <a:off x="9447448" y="6173754"/>
                  <a:ext cx="309700" cy="261610"/>
                </a:xfrm>
                <a:prstGeom prst="rect">
                  <a:avLst/>
                </a:prstGeom>
                <a:noFill/>
              </p:spPr>
              <p:txBody>
                <a:bodyPr wrap="none" rtlCol="0">
                  <a:spAutoFit/>
                </a:bodyPr>
                <a:lstStyle/>
                <a:p>
                  <a:r>
                    <a:rPr lang="en-US" altLang="zh-CN" sz="1100" dirty="0"/>
                    <a:t>-6</a:t>
                  </a:r>
                  <a:endParaRPr lang="zh-CN" altLang="en-US" sz="1100" dirty="0"/>
                </a:p>
              </p:txBody>
            </p:sp>
          </p:grpSp>
          <p:grpSp>
            <p:nvGrpSpPr>
              <p:cNvPr id="92" name="组合 91">
                <a:extLst>
                  <a:ext uri="{FF2B5EF4-FFF2-40B4-BE49-F238E27FC236}">
                    <a16:creationId xmlns:a16="http://schemas.microsoft.com/office/drawing/2014/main" id="{8DF4E6CE-FD8F-44BB-BDED-3C1DE3E4AA8C}"/>
                  </a:ext>
                </a:extLst>
              </p:cNvPr>
              <p:cNvGrpSpPr/>
              <p:nvPr/>
            </p:nvGrpSpPr>
            <p:grpSpPr>
              <a:xfrm>
                <a:off x="9737545" y="6446290"/>
                <a:ext cx="288000" cy="288000"/>
                <a:chOff x="8775631" y="6154354"/>
                <a:chExt cx="360000" cy="368514"/>
              </a:xfrm>
            </p:grpSpPr>
            <p:sp>
              <p:nvSpPr>
                <p:cNvPr id="179" name="椭圆 178">
                  <a:extLst>
                    <a:ext uri="{FF2B5EF4-FFF2-40B4-BE49-F238E27FC236}">
                      <a16:creationId xmlns:a16="http://schemas.microsoft.com/office/drawing/2014/main" id="{DC070907-CF19-48D1-9172-007FAD24C680}"/>
                    </a:ext>
                  </a:extLst>
                </p:cNvPr>
                <p:cNvSpPr/>
                <p:nvPr/>
              </p:nvSpPr>
              <p:spPr>
                <a:xfrm>
                  <a:off x="8775631" y="616286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80" name="文本框 179">
                  <a:extLst>
                    <a:ext uri="{FF2B5EF4-FFF2-40B4-BE49-F238E27FC236}">
                      <a16:creationId xmlns:a16="http://schemas.microsoft.com/office/drawing/2014/main" id="{CA86C8F5-3659-423E-A49E-254B4649EB48}"/>
                    </a:ext>
                  </a:extLst>
                </p:cNvPr>
                <p:cNvSpPr txBox="1"/>
                <p:nvPr/>
              </p:nvSpPr>
              <p:spPr>
                <a:xfrm>
                  <a:off x="8789523" y="6154354"/>
                  <a:ext cx="263214" cy="261610"/>
                </a:xfrm>
                <a:prstGeom prst="rect">
                  <a:avLst/>
                </a:prstGeom>
                <a:noFill/>
              </p:spPr>
              <p:txBody>
                <a:bodyPr wrap="none" rtlCol="0">
                  <a:spAutoFit/>
                </a:bodyPr>
                <a:lstStyle/>
                <a:p>
                  <a:r>
                    <a:rPr lang="en-US" altLang="zh-CN" sz="1100" dirty="0"/>
                    <a:t>4</a:t>
                  </a:r>
                  <a:endParaRPr lang="zh-CN" altLang="en-US" sz="1100" dirty="0"/>
                </a:p>
              </p:txBody>
            </p:sp>
          </p:grpSp>
          <p:grpSp>
            <p:nvGrpSpPr>
              <p:cNvPr id="94" name="组合 93">
                <a:extLst>
                  <a:ext uri="{FF2B5EF4-FFF2-40B4-BE49-F238E27FC236}">
                    <a16:creationId xmlns:a16="http://schemas.microsoft.com/office/drawing/2014/main" id="{A59DD756-9022-4103-8930-3434967DB0F3}"/>
                  </a:ext>
                </a:extLst>
              </p:cNvPr>
              <p:cNvGrpSpPr/>
              <p:nvPr/>
            </p:nvGrpSpPr>
            <p:grpSpPr>
              <a:xfrm>
                <a:off x="8851507" y="6444736"/>
                <a:ext cx="288000" cy="288000"/>
                <a:chOff x="8198739" y="6126362"/>
                <a:chExt cx="384362" cy="370886"/>
              </a:xfrm>
            </p:grpSpPr>
            <p:sp>
              <p:nvSpPr>
                <p:cNvPr id="177" name="椭圆 176">
                  <a:extLst>
                    <a:ext uri="{FF2B5EF4-FFF2-40B4-BE49-F238E27FC236}">
                      <a16:creationId xmlns:a16="http://schemas.microsoft.com/office/drawing/2014/main" id="{2C6A2CC7-7457-41BE-AA31-47B3AEB103B2}"/>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78" name="文本框 177">
                  <a:extLst>
                    <a:ext uri="{FF2B5EF4-FFF2-40B4-BE49-F238E27FC236}">
                      <a16:creationId xmlns:a16="http://schemas.microsoft.com/office/drawing/2014/main" id="{FC23A890-05C2-49E5-9D47-5BF250C83CE2}"/>
                    </a:ext>
                  </a:extLst>
                </p:cNvPr>
                <p:cNvSpPr txBox="1"/>
                <p:nvPr/>
              </p:nvSpPr>
              <p:spPr>
                <a:xfrm>
                  <a:off x="8198739" y="6126362"/>
                  <a:ext cx="309700" cy="261610"/>
                </a:xfrm>
                <a:prstGeom prst="rect">
                  <a:avLst/>
                </a:prstGeom>
                <a:noFill/>
              </p:spPr>
              <p:txBody>
                <a:bodyPr wrap="none" rtlCol="0">
                  <a:spAutoFit/>
                </a:bodyPr>
                <a:lstStyle/>
                <a:p>
                  <a:r>
                    <a:rPr lang="en-US" altLang="zh-CN" sz="1100" dirty="0"/>
                    <a:t>-4</a:t>
                  </a:r>
                  <a:endParaRPr lang="zh-CN" altLang="en-US" sz="1100" dirty="0"/>
                </a:p>
              </p:txBody>
            </p:sp>
          </p:grpSp>
          <p:grpSp>
            <p:nvGrpSpPr>
              <p:cNvPr id="95" name="组合 94">
                <a:extLst>
                  <a:ext uri="{FF2B5EF4-FFF2-40B4-BE49-F238E27FC236}">
                    <a16:creationId xmlns:a16="http://schemas.microsoft.com/office/drawing/2014/main" id="{F61C8448-1424-4AF7-AD94-CBEDBDD32932}"/>
                  </a:ext>
                </a:extLst>
              </p:cNvPr>
              <p:cNvGrpSpPr/>
              <p:nvPr/>
            </p:nvGrpSpPr>
            <p:grpSpPr>
              <a:xfrm>
                <a:off x="9294526" y="6444736"/>
                <a:ext cx="288000" cy="288000"/>
                <a:chOff x="8198739" y="6126362"/>
                <a:chExt cx="384362" cy="370886"/>
              </a:xfrm>
            </p:grpSpPr>
            <p:sp>
              <p:nvSpPr>
                <p:cNvPr id="175" name="椭圆 174">
                  <a:extLst>
                    <a:ext uri="{FF2B5EF4-FFF2-40B4-BE49-F238E27FC236}">
                      <a16:creationId xmlns:a16="http://schemas.microsoft.com/office/drawing/2014/main" id="{15D6B53F-ACDC-47C3-9D66-5C2A6DBA5165}"/>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76" name="文本框 175">
                  <a:extLst>
                    <a:ext uri="{FF2B5EF4-FFF2-40B4-BE49-F238E27FC236}">
                      <a16:creationId xmlns:a16="http://schemas.microsoft.com/office/drawing/2014/main" id="{8241B796-3BDD-487A-BBF0-0489631DEA43}"/>
                    </a:ext>
                  </a:extLst>
                </p:cNvPr>
                <p:cNvSpPr txBox="1"/>
                <p:nvPr/>
              </p:nvSpPr>
              <p:spPr>
                <a:xfrm>
                  <a:off x="8198739" y="6126362"/>
                  <a:ext cx="309700" cy="261610"/>
                </a:xfrm>
                <a:prstGeom prst="rect">
                  <a:avLst/>
                </a:prstGeom>
                <a:noFill/>
              </p:spPr>
              <p:txBody>
                <a:bodyPr wrap="none" rtlCol="0">
                  <a:spAutoFit/>
                </a:bodyPr>
                <a:lstStyle/>
                <a:p>
                  <a:r>
                    <a:rPr lang="en-US" altLang="zh-CN" sz="1100" dirty="0"/>
                    <a:t>-4</a:t>
                  </a:r>
                  <a:endParaRPr lang="zh-CN" altLang="en-US" sz="1100" dirty="0"/>
                </a:p>
              </p:txBody>
            </p:sp>
          </p:grpSp>
          <p:grpSp>
            <p:nvGrpSpPr>
              <p:cNvPr id="96" name="组合 95">
                <a:extLst>
                  <a:ext uri="{FF2B5EF4-FFF2-40B4-BE49-F238E27FC236}">
                    <a16:creationId xmlns:a16="http://schemas.microsoft.com/office/drawing/2014/main" id="{FBDE3318-9225-4C21-8271-06F8EEA15BB9}"/>
                  </a:ext>
                </a:extLst>
              </p:cNvPr>
              <p:cNvGrpSpPr/>
              <p:nvPr/>
            </p:nvGrpSpPr>
            <p:grpSpPr>
              <a:xfrm>
                <a:off x="8408488" y="6444736"/>
                <a:ext cx="288000" cy="288000"/>
                <a:chOff x="8198739" y="6126362"/>
                <a:chExt cx="384362" cy="370886"/>
              </a:xfrm>
            </p:grpSpPr>
            <p:sp>
              <p:nvSpPr>
                <p:cNvPr id="173" name="椭圆 172">
                  <a:extLst>
                    <a:ext uri="{FF2B5EF4-FFF2-40B4-BE49-F238E27FC236}">
                      <a16:creationId xmlns:a16="http://schemas.microsoft.com/office/drawing/2014/main" id="{D8061765-09B1-452B-95F5-8DD9DD0C1572}"/>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74" name="文本框 173">
                  <a:extLst>
                    <a:ext uri="{FF2B5EF4-FFF2-40B4-BE49-F238E27FC236}">
                      <a16:creationId xmlns:a16="http://schemas.microsoft.com/office/drawing/2014/main" id="{BFAA1F8E-C0BB-4F38-8DC2-C987F2827BA0}"/>
                    </a:ext>
                  </a:extLst>
                </p:cNvPr>
                <p:cNvSpPr txBox="1"/>
                <p:nvPr/>
              </p:nvSpPr>
              <p:spPr>
                <a:xfrm>
                  <a:off x="8198739" y="6126362"/>
                  <a:ext cx="309700" cy="261610"/>
                </a:xfrm>
                <a:prstGeom prst="rect">
                  <a:avLst/>
                </a:prstGeom>
                <a:noFill/>
              </p:spPr>
              <p:txBody>
                <a:bodyPr wrap="none" rtlCol="0">
                  <a:spAutoFit/>
                </a:bodyPr>
                <a:lstStyle/>
                <a:p>
                  <a:r>
                    <a:rPr lang="en-US" altLang="zh-CN" sz="1100" dirty="0"/>
                    <a:t>-9</a:t>
                  </a:r>
                  <a:endParaRPr lang="zh-CN" altLang="en-US" sz="1100" dirty="0"/>
                </a:p>
              </p:txBody>
            </p:sp>
          </p:grpSp>
          <p:grpSp>
            <p:nvGrpSpPr>
              <p:cNvPr id="97" name="组合 96">
                <a:extLst>
                  <a:ext uri="{FF2B5EF4-FFF2-40B4-BE49-F238E27FC236}">
                    <a16:creationId xmlns:a16="http://schemas.microsoft.com/office/drawing/2014/main" id="{BA273955-FCDC-479D-8B4F-9D62CBD0CA00}"/>
                  </a:ext>
                </a:extLst>
              </p:cNvPr>
              <p:cNvGrpSpPr/>
              <p:nvPr/>
            </p:nvGrpSpPr>
            <p:grpSpPr>
              <a:xfrm>
                <a:off x="7965469" y="6444736"/>
                <a:ext cx="288000" cy="288000"/>
                <a:chOff x="8198739" y="6126362"/>
                <a:chExt cx="384362" cy="370886"/>
              </a:xfrm>
            </p:grpSpPr>
            <p:sp>
              <p:nvSpPr>
                <p:cNvPr id="171" name="椭圆 170">
                  <a:extLst>
                    <a:ext uri="{FF2B5EF4-FFF2-40B4-BE49-F238E27FC236}">
                      <a16:creationId xmlns:a16="http://schemas.microsoft.com/office/drawing/2014/main" id="{9ADCC43A-A8A5-4D20-B9D5-80B0441964C6}"/>
                    </a:ext>
                  </a:extLst>
                </p:cNvPr>
                <p:cNvSpPr/>
                <p:nvPr/>
              </p:nvSpPr>
              <p:spPr>
                <a:xfrm>
                  <a:off x="8223101" y="613724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72" name="文本框 171">
                  <a:extLst>
                    <a:ext uri="{FF2B5EF4-FFF2-40B4-BE49-F238E27FC236}">
                      <a16:creationId xmlns:a16="http://schemas.microsoft.com/office/drawing/2014/main" id="{05C77D09-988F-4478-A141-768C69029154}"/>
                    </a:ext>
                  </a:extLst>
                </p:cNvPr>
                <p:cNvSpPr txBox="1"/>
                <p:nvPr/>
              </p:nvSpPr>
              <p:spPr>
                <a:xfrm>
                  <a:off x="8198739" y="6126362"/>
                  <a:ext cx="309700" cy="261610"/>
                </a:xfrm>
                <a:prstGeom prst="rect">
                  <a:avLst/>
                </a:prstGeom>
                <a:noFill/>
              </p:spPr>
              <p:txBody>
                <a:bodyPr wrap="none" rtlCol="0">
                  <a:spAutoFit/>
                </a:bodyPr>
                <a:lstStyle/>
                <a:p>
                  <a:r>
                    <a:rPr lang="en-US" altLang="zh-CN" sz="1100" dirty="0"/>
                    <a:t>-5</a:t>
                  </a:r>
                  <a:endParaRPr lang="zh-CN" altLang="en-US" sz="1100" dirty="0"/>
                </a:p>
              </p:txBody>
            </p:sp>
          </p:grpSp>
          <p:grpSp>
            <p:nvGrpSpPr>
              <p:cNvPr id="98" name="组合 97">
                <a:extLst>
                  <a:ext uri="{FF2B5EF4-FFF2-40B4-BE49-F238E27FC236}">
                    <a16:creationId xmlns:a16="http://schemas.microsoft.com/office/drawing/2014/main" id="{E59C2797-4D98-4FA0-8643-1E1ABB64FD6F}"/>
                  </a:ext>
                </a:extLst>
              </p:cNvPr>
              <p:cNvGrpSpPr/>
              <p:nvPr/>
            </p:nvGrpSpPr>
            <p:grpSpPr>
              <a:xfrm>
                <a:off x="7522450" y="6446290"/>
                <a:ext cx="288000" cy="288000"/>
                <a:chOff x="10068621" y="6162868"/>
                <a:chExt cx="360000" cy="369332"/>
              </a:xfrm>
            </p:grpSpPr>
            <p:sp>
              <p:nvSpPr>
                <p:cNvPr id="169" name="椭圆 168">
                  <a:extLst>
                    <a:ext uri="{FF2B5EF4-FFF2-40B4-BE49-F238E27FC236}">
                      <a16:creationId xmlns:a16="http://schemas.microsoft.com/office/drawing/2014/main" id="{51792D26-CAA8-49AA-AD53-E2150B4A5D15}"/>
                    </a:ext>
                  </a:extLst>
                </p:cNvPr>
                <p:cNvSpPr/>
                <p:nvPr/>
              </p:nvSpPr>
              <p:spPr>
                <a:xfrm>
                  <a:off x="10068621"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70" name="文本框 169">
                  <a:extLst>
                    <a:ext uri="{FF2B5EF4-FFF2-40B4-BE49-F238E27FC236}">
                      <a16:creationId xmlns:a16="http://schemas.microsoft.com/office/drawing/2014/main" id="{599C59E5-4D25-4189-8C07-FCC0D1BC61C6}"/>
                    </a:ext>
                  </a:extLst>
                </p:cNvPr>
                <p:cNvSpPr txBox="1"/>
                <p:nvPr/>
              </p:nvSpPr>
              <p:spPr>
                <a:xfrm>
                  <a:off x="10092168" y="6162868"/>
                  <a:ext cx="263214" cy="261610"/>
                </a:xfrm>
                <a:prstGeom prst="rect">
                  <a:avLst/>
                </a:prstGeom>
                <a:noFill/>
              </p:spPr>
              <p:txBody>
                <a:bodyPr wrap="none" rtlCol="0">
                  <a:spAutoFit/>
                </a:bodyPr>
                <a:lstStyle/>
                <a:p>
                  <a:r>
                    <a:rPr lang="en-US" altLang="zh-CN" sz="1100" dirty="0"/>
                    <a:t>0</a:t>
                  </a:r>
                  <a:endParaRPr lang="zh-CN" altLang="en-US" sz="1100" dirty="0"/>
                </a:p>
              </p:txBody>
            </p:sp>
          </p:grpSp>
          <p:grpSp>
            <p:nvGrpSpPr>
              <p:cNvPr id="99" name="组合 98">
                <a:extLst>
                  <a:ext uri="{FF2B5EF4-FFF2-40B4-BE49-F238E27FC236}">
                    <a16:creationId xmlns:a16="http://schemas.microsoft.com/office/drawing/2014/main" id="{FCD1E945-A7CF-44B2-BC8E-FB72D10B0930}"/>
                  </a:ext>
                </a:extLst>
              </p:cNvPr>
              <p:cNvGrpSpPr/>
              <p:nvPr/>
            </p:nvGrpSpPr>
            <p:grpSpPr>
              <a:xfrm>
                <a:off x="7079431" y="6446290"/>
                <a:ext cx="288000" cy="288000"/>
                <a:chOff x="10068621" y="6162868"/>
                <a:chExt cx="360000" cy="369332"/>
              </a:xfrm>
            </p:grpSpPr>
            <p:sp>
              <p:nvSpPr>
                <p:cNvPr id="167" name="椭圆 166">
                  <a:extLst>
                    <a:ext uri="{FF2B5EF4-FFF2-40B4-BE49-F238E27FC236}">
                      <a16:creationId xmlns:a16="http://schemas.microsoft.com/office/drawing/2014/main" id="{D8EC847D-A20B-40EA-A410-8FB4B975C570}"/>
                    </a:ext>
                  </a:extLst>
                </p:cNvPr>
                <p:cNvSpPr/>
                <p:nvPr/>
              </p:nvSpPr>
              <p:spPr>
                <a:xfrm>
                  <a:off x="10068621"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68" name="文本框 167">
                  <a:extLst>
                    <a:ext uri="{FF2B5EF4-FFF2-40B4-BE49-F238E27FC236}">
                      <a16:creationId xmlns:a16="http://schemas.microsoft.com/office/drawing/2014/main" id="{3EF2E83A-8DF0-4002-8156-872839A5BB12}"/>
                    </a:ext>
                  </a:extLst>
                </p:cNvPr>
                <p:cNvSpPr txBox="1"/>
                <p:nvPr/>
              </p:nvSpPr>
              <p:spPr>
                <a:xfrm>
                  <a:off x="10092168" y="6162868"/>
                  <a:ext cx="263214" cy="261610"/>
                </a:xfrm>
                <a:prstGeom prst="rect">
                  <a:avLst/>
                </a:prstGeom>
                <a:noFill/>
              </p:spPr>
              <p:txBody>
                <a:bodyPr wrap="none" rtlCol="0">
                  <a:spAutoFit/>
                </a:bodyPr>
                <a:lstStyle/>
                <a:p>
                  <a:r>
                    <a:rPr lang="en-US" altLang="zh-CN" sz="1100" dirty="0"/>
                    <a:t>3</a:t>
                  </a:r>
                  <a:endParaRPr lang="zh-CN" altLang="en-US" sz="1100" dirty="0"/>
                </a:p>
              </p:txBody>
            </p:sp>
          </p:grpSp>
          <p:grpSp>
            <p:nvGrpSpPr>
              <p:cNvPr id="100" name="组合 99">
                <a:extLst>
                  <a:ext uri="{FF2B5EF4-FFF2-40B4-BE49-F238E27FC236}">
                    <a16:creationId xmlns:a16="http://schemas.microsoft.com/office/drawing/2014/main" id="{7E148D01-6C90-42E0-9FC7-3DAF8032DD20}"/>
                  </a:ext>
                </a:extLst>
              </p:cNvPr>
              <p:cNvGrpSpPr/>
              <p:nvPr/>
            </p:nvGrpSpPr>
            <p:grpSpPr>
              <a:xfrm>
                <a:off x="6636412" y="6446290"/>
                <a:ext cx="288000" cy="288000"/>
                <a:chOff x="10068621" y="6162868"/>
                <a:chExt cx="360000" cy="369332"/>
              </a:xfrm>
            </p:grpSpPr>
            <p:sp>
              <p:nvSpPr>
                <p:cNvPr id="165" name="椭圆 164">
                  <a:extLst>
                    <a:ext uri="{FF2B5EF4-FFF2-40B4-BE49-F238E27FC236}">
                      <a16:creationId xmlns:a16="http://schemas.microsoft.com/office/drawing/2014/main" id="{9C1F5981-F2F4-47C9-9DCE-0D41BE2B65CE}"/>
                    </a:ext>
                  </a:extLst>
                </p:cNvPr>
                <p:cNvSpPr/>
                <p:nvPr/>
              </p:nvSpPr>
              <p:spPr>
                <a:xfrm>
                  <a:off x="10068621"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66" name="文本框 165">
                  <a:extLst>
                    <a:ext uri="{FF2B5EF4-FFF2-40B4-BE49-F238E27FC236}">
                      <a16:creationId xmlns:a16="http://schemas.microsoft.com/office/drawing/2014/main" id="{65893036-2D9C-4D1F-B529-90F84B10F6E4}"/>
                    </a:ext>
                  </a:extLst>
                </p:cNvPr>
                <p:cNvSpPr txBox="1"/>
                <p:nvPr/>
              </p:nvSpPr>
              <p:spPr>
                <a:xfrm>
                  <a:off x="10092168" y="6162868"/>
                  <a:ext cx="263214" cy="261610"/>
                </a:xfrm>
                <a:prstGeom prst="rect">
                  <a:avLst/>
                </a:prstGeom>
                <a:noFill/>
              </p:spPr>
              <p:txBody>
                <a:bodyPr wrap="none" rtlCol="0">
                  <a:spAutoFit/>
                </a:bodyPr>
                <a:lstStyle/>
                <a:p>
                  <a:r>
                    <a:rPr lang="en-US" altLang="zh-CN" sz="1100" dirty="0"/>
                    <a:t>3</a:t>
                  </a:r>
                  <a:endParaRPr lang="zh-CN" altLang="en-US" sz="1100" dirty="0"/>
                </a:p>
              </p:txBody>
            </p:sp>
          </p:grpSp>
          <p:grpSp>
            <p:nvGrpSpPr>
              <p:cNvPr id="101" name="组合 100">
                <a:extLst>
                  <a:ext uri="{FF2B5EF4-FFF2-40B4-BE49-F238E27FC236}">
                    <a16:creationId xmlns:a16="http://schemas.microsoft.com/office/drawing/2014/main" id="{8A6C16C1-3A13-4101-A5C2-36C1C20C6B8D}"/>
                  </a:ext>
                </a:extLst>
              </p:cNvPr>
              <p:cNvGrpSpPr/>
              <p:nvPr/>
            </p:nvGrpSpPr>
            <p:grpSpPr>
              <a:xfrm>
                <a:off x="6193393" y="6446290"/>
                <a:ext cx="288000" cy="288000"/>
                <a:chOff x="3133326" y="6162868"/>
                <a:chExt cx="376858" cy="369332"/>
              </a:xfrm>
            </p:grpSpPr>
            <p:sp>
              <p:nvSpPr>
                <p:cNvPr id="163" name="椭圆 162">
                  <a:extLst>
                    <a:ext uri="{FF2B5EF4-FFF2-40B4-BE49-F238E27FC236}">
                      <a16:creationId xmlns:a16="http://schemas.microsoft.com/office/drawing/2014/main" id="{6474D012-E992-4279-ACCE-B446AE0B4D56}"/>
                    </a:ext>
                  </a:extLst>
                </p:cNvPr>
                <p:cNvSpPr/>
                <p:nvPr/>
              </p:nvSpPr>
              <p:spPr>
                <a:xfrm>
                  <a:off x="3150184"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64" name="文本框 163">
                  <a:extLst>
                    <a:ext uri="{FF2B5EF4-FFF2-40B4-BE49-F238E27FC236}">
                      <a16:creationId xmlns:a16="http://schemas.microsoft.com/office/drawing/2014/main" id="{0F90829E-DF43-41F7-A911-44C374915735}"/>
                    </a:ext>
                  </a:extLst>
                </p:cNvPr>
                <p:cNvSpPr txBox="1"/>
                <p:nvPr/>
              </p:nvSpPr>
              <p:spPr>
                <a:xfrm>
                  <a:off x="3133326" y="6162868"/>
                  <a:ext cx="309700" cy="261610"/>
                </a:xfrm>
                <a:prstGeom prst="rect">
                  <a:avLst/>
                </a:prstGeom>
                <a:noFill/>
              </p:spPr>
              <p:txBody>
                <a:bodyPr wrap="none" rtlCol="0">
                  <a:spAutoFit/>
                </a:bodyPr>
                <a:lstStyle/>
                <a:p>
                  <a:r>
                    <a:rPr lang="en-US" altLang="zh-CN" sz="1100" dirty="0"/>
                    <a:t>-1</a:t>
                  </a:r>
                  <a:endParaRPr lang="zh-CN" altLang="en-US" sz="1100" dirty="0"/>
                </a:p>
              </p:txBody>
            </p:sp>
          </p:grpSp>
          <p:grpSp>
            <p:nvGrpSpPr>
              <p:cNvPr id="102" name="组合 101">
                <a:extLst>
                  <a:ext uri="{FF2B5EF4-FFF2-40B4-BE49-F238E27FC236}">
                    <a16:creationId xmlns:a16="http://schemas.microsoft.com/office/drawing/2014/main" id="{3D35F162-B853-4961-BFDE-43B7676AA21D}"/>
                  </a:ext>
                </a:extLst>
              </p:cNvPr>
              <p:cNvGrpSpPr/>
              <p:nvPr/>
            </p:nvGrpSpPr>
            <p:grpSpPr>
              <a:xfrm>
                <a:off x="5750374" y="6446290"/>
                <a:ext cx="288000" cy="288000"/>
                <a:chOff x="10068621" y="6162868"/>
                <a:chExt cx="360000" cy="369332"/>
              </a:xfrm>
            </p:grpSpPr>
            <p:sp>
              <p:nvSpPr>
                <p:cNvPr id="148" name="椭圆 147">
                  <a:extLst>
                    <a:ext uri="{FF2B5EF4-FFF2-40B4-BE49-F238E27FC236}">
                      <a16:creationId xmlns:a16="http://schemas.microsoft.com/office/drawing/2014/main" id="{8EF1E334-85FC-40EA-87B6-C08D403C3B19}"/>
                    </a:ext>
                  </a:extLst>
                </p:cNvPr>
                <p:cNvSpPr/>
                <p:nvPr/>
              </p:nvSpPr>
              <p:spPr>
                <a:xfrm>
                  <a:off x="10068621"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62" name="文本框 161">
                  <a:extLst>
                    <a:ext uri="{FF2B5EF4-FFF2-40B4-BE49-F238E27FC236}">
                      <a16:creationId xmlns:a16="http://schemas.microsoft.com/office/drawing/2014/main" id="{779F2506-11AE-42E5-92A0-0F6B8878EDBE}"/>
                    </a:ext>
                  </a:extLst>
                </p:cNvPr>
                <p:cNvSpPr txBox="1"/>
                <p:nvPr/>
              </p:nvSpPr>
              <p:spPr>
                <a:xfrm>
                  <a:off x="10092168" y="6162868"/>
                  <a:ext cx="263214" cy="261610"/>
                </a:xfrm>
                <a:prstGeom prst="rect">
                  <a:avLst/>
                </a:prstGeom>
                <a:noFill/>
              </p:spPr>
              <p:txBody>
                <a:bodyPr wrap="none" rtlCol="0">
                  <a:spAutoFit/>
                </a:bodyPr>
                <a:lstStyle/>
                <a:p>
                  <a:r>
                    <a:rPr lang="en-US" altLang="zh-CN" sz="1100" dirty="0"/>
                    <a:t>8</a:t>
                  </a:r>
                  <a:endParaRPr lang="zh-CN" altLang="en-US" sz="1100" dirty="0"/>
                </a:p>
              </p:txBody>
            </p:sp>
          </p:grpSp>
          <p:grpSp>
            <p:nvGrpSpPr>
              <p:cNvPr id="103" name="组合 102">
                <a:extLst>
                  <a:ext uri="{FF2B5EF4-FFF2-40B4-BE49-F238E27FC236}">
                    <a16:creationId xmlns:a16="http://schemas.microsoft.com/office/drawing/2014/main" id="{51660AD8-C7C5-4659-8950-BD05B6706F32}"/>
                  </a:ext>
                </a:extLst>
              </p:cNvPr>
              <p:cNvGrpSpPr/>
              <p:nvPr/>
            </p:nvGrpSpPr>
            <p:grpSpPr>
              <a:xfrm>
                <a:off x="5307355" y="6444736"/>
                <a:ext cx="288000" cy="288000"/>
                <a:chOff x="1676388" y="6172200"/>
                <a:chExt cx="360000" cy="360000"/>
              </a:xfrm>
            </p:grpSpPr>
            <p:sp>
              <p:nvSpPr>
                <p:cNvPr id="146" name="椭圆 145">
                  <a:extLst>
                    <a:ext uri="{FF2B5EF4-FFF2-40B4-BE49-F238E27FC236}">
                      <a16:creationId xmlns:a16="http://schemas.microsoft.com/office/drawing/2014/main" id="{72FF2ED1-9864-4CA9-9D39-25C7DA817828}"/>
                    </a:ext>
                  </a:extLst>
                </p:cNvPr>
                <p:cNvSpPr/>
                <p:nvPr/>
              </p:nvSpPr>
              <p:spPr>
                <a:xfrm>
                  <a:off x="1676388"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47" name="文本框 146">
                  <a:extLst>
                    <a:ext uri="{FF2B5EF4-FFF2-40B4-BE49-F238E27FC236}">
                      <a16:creationId xmlns:a16="http://schemas.microsoft.com/office/drawing/2014/main" id="{DD0A53BB-A31A-40BF-B529-E568AE001243}"/>
                    </a:ext>
                  </a:extLst>
                </p:cNvPr>
                <p:cNvSpPr txBox="1"/>
                <p:nvPr/>
              </p:nvSpPr>
              <p:spPr>
                <a:xfrm>
                  <a:off x="1705193" y="6173754"/>
                  <a:ext cx="263214" cy="261610"/>
                </a:xfrm>
                <a:prstGeom prst="rect">
                  <a:avLst/>
                </a:prstGeom>
                <a:noFill/>
              </p:spPr>
              <p:txBody>
                <a:bodyPr wrap="none" rtlCol="0">
                  <a:spAutoFit/>
                </a:bodyPr>
                <a:lstStyle/>
                <a:p>
                  <a:r>
                    <a:rPr lang="en-US" altLang="zh-CN" sz="1100" dirty="0"/>
                    <a:t>5</a:t>
                  </a:r>
                  <a:endParaRPr lang="zh-CN" altLang="en-US" sz="1100" dirty="0"/>
                </a:p>
              </p:txBody>
            </p:sp>
          </p:grpSp>
          <p:grpSp>
            <p:nvGrpSpPr>
              <p:cNvPr id="104" name="组合 103">
                <a:extLst>
                  <a:ext uri="{FF2B5EF4-FFF2-40B4-BE49-F238E27FC236}">
                    <a16:creationId xmlns:a16="http://schemas.microsoft.com/office/drawing/2014/main" id="{2A63C0BE-9F85-4E15-8088-04AFF91D0A1C}"/>
                  </a:ext>
                </a:extLst>
              </p:cNvPr>
              <p:cNvGrpSpPr/>
              <p:nvPr/>
            </p:nvGrpSpPr>
            <p:grpSpPr>
              <a:xfrm>
                <a:off x="4864336" y="6446290"/>
                <a:ext cx="288000" cy="288000"/>
                <a:chOff x="2413286" y="6162868"/>
                <a:chExt cx="360000" cy="369332"/>
              </a:xfrm>
            </p:grpSpPr>
            <p:sp>
              <p:nvSpPr>
                <p:cNvPr id="144" name="椭圆 143">
                  <a:extLst>
                    <a:ext uri="{FF2B5EF4-FFF2-40B4-BE49-F238E27FC236}">
                      <a16:creationId xmlns:a16="http://schemas.microsoft.com/office/drawing/2014/main" id="{E49986DB-3A1E-4472-A875-9D422AB60710}"/>
                    </a:ext>
                  </a:extLst>
                </p:cNvPr>
                <p:cNvSpPr/>
                <p:nvPr/>
              </p:nvSpPr>
              <p:spPr>
                <a:xfrm>
                  <a:off x="2413286"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45" name="文本框 144">
                  <a:extLst>
                    <a:ext uri="{FF2B5EF4-FFF2-40B4-BE49-F238E27FC236}">
                      <a16:creationId xmlns:a16="http://schemas.microsoft.com/office/drawing/2014/main" id="{006BB58F-4B1F-4B62-8B37-F6123AF16AC9}"/>
                    </a:ext>
                  </a:extLst>
                </p:cNvPr>
                <p:cNvSpPr txBox="1"/>
                <p:nvPr/>
              </p:nvSpPr>
              <p:spPr>
                <a:xfrm>
                  <a:off x="2435617" y="6162868"/>
                  <a:ext cx="263214" cy="261610"/>
                </a:xfrm>
                <a:prstGeom prst="rect">
                  <a:avLst/>
                </a:prstGeom>
                <a:noFill/>
              </p:spPr>
              <p:txBody>
                <a:bodyPr wrap="none" rtlCol="0">
                  <a:spAutoFit/>
                </a:bodyPr>
                <a:lstStyle/>
                <a:p>
                  <a:r>
                    <a:rPr lang="en-US" altLang="zh-CN" sz="1100" dirty="0"/>
                    <a:t>2</a:t>
                  </a:r>
                  <a:endParaRPr lang="zh-CN" altLang="en-US" sz="1100" dirty="0"/>
                </a:p>
              </p:txBody>
            </p:sp>
          </p:grpSp>
          <p:grpSp>
            <p:nvGrpSpPr>
              <p:cNvPr id="105" name="组合 104">
                <a:extLst>
                  <a:ext uri="{FF2B5EF4-FFF2-40B4-BE49-F238E27FC236}">
                    <a16:creationId xmlns:a16="http://schemas.microsoft.com/office/drawing/2014/main" id="{4A00645F-4FEA-4EE4-932D-6D8CFBE3650F}"/>
                  </a:ext>
                </a:extLst>
              </p:cNvPr>
              <p:cNvGrpSpPr/>
              <p:nvPr/>
            </p:nvGrpSpPr>
            <p:grpSpPr>
              <a:xfrm>
                <a:off x="4421317" y="6444736"/>
                <a:ext cx="288000" cy="288000"/>
                <a:chOff x="1676388" y="6172200"/>
                <a:chExt cx="360000" cy="360000"/>
              </a:xfrm>
            </p:grpSpPr>
            <p:sp>
              <p:nvSpPr>
                <p:cNvPr id="142" name="椭圆 141">
                  <a:extLst>
                    <a:ext uri="{FF2B5EF4-FFF2-40B4-BE49-F238E27FC236}">
                      <a16:creationId xmlns:a16="http://schemas.microsoft.com/office/drawing/2014/main" id="{680D4D05-2CA3-450B-8AE6-101027382910}"/>
                    </a:ext>
                  </a:extLst>
                </p:cNvPr>
                <p:cNvSpPr/>
                <p:nvPr/>
              </p:nvSpPr>
              <p:spPr>
                <a:xfrm>
                  <a:off x="1676388"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43" name="文本框 142">
                  <a:extLst>
                    <a:ext uri="{FF2B5EF4-FFF2-40B4-BE49-F238E27FC236}">
                      <a16:creationId xmlns:a16="http://schemas.microsoft.com/office/drawing/2014/main" id="{7BDDEADC-BAAF-4807-AC7E-8376138EFD29}"/>
                    </a:ext>
                  </a:extLst>
                </p:cNvPr>
                <p:cNvSpPr txBox="1"/>
                <p:nvPr/>
              </p:nvSpPr>
              <p:spPr>
                <a:xfrm>
                  <a:off x="1705193" y="6173754"/>
                  <a:ext cx="263214" cy="261610"/>
                </a:xfrm>
                <a:prstGeom prst="rect">
                  <a:avLst/>
                </a:prstGeom>
                <a:noFill/>
              </p:spPr>
              <p:txBody>
                <a:bodyPr wrap="none" rtlCol="0">
                  <a:spAutoFit/>
                </a:bodyPr>
                <a:lstStyle/>
                <a:p>
                  <a:r>
                    <a:rPr lang="en-US" altLang="zh-CN" sz="1100" dirty="0"/>
                    <a:t>6</a:t>
                  </a:r>
                  <a:endParaRPr lang="zh-CN" altLang="en-US" sz="1100" dirty="0"/>
                </a:p>
              </p:txBody>
            </p:sp>
          </p:grpSp>
          <p:grpSp>
            <p:nvGrpSpPr>
              <p:cNvPr id="106" name="组合 105">
                <a:extLst>
                  <a:ext uri="{FF2B5EF4-FFF2-40B4-BE49-F238E27FC236}">
                    <a16:creationId xmlns:a16="http://schemas.microsoft.com/office/drawing/2014/main" id="{C09D4523-25C2-416E-8C61-34AC1CACB122}"/>
                  </a:ext>
                </a:extLst>
              </p:cNvPr>
              <p:cNvGrpSpPr/>
              <p:nvPr/>
            </p:nvGrpSpPr>
            <p:grpSpPr>
              <a:xfrm>
                <a:off x="3978298" y="6446290"/>
                <a:ext cx="288000" cy="288000"/>
                <a:chOff x="10068621" y="6162868"/>
                <a:chExt cx="360000" cy="369332"/>
              </a:xfrm>
            </p:grpSpPr>
            <p:sp>
              <p:nvSpPr>
                <p:cNvPr id="140" name="椭圆 139">
                  <a:extLst>
                    <a:ext uri="{FF2B5EF4-FFF2-40B4-BE49-F238E27FC236}">
                      <a16:creationId xmlns:a16="http://schemas.microsoft.com/office/drawing/2014/main" id="{F2D33CC5-8532-4DC7-AEB1-13D4D06E7EEB}"/>
                    </a:ext>
                  </a:extLst>
                </p:cNvPr>
                <p:cNvSpPr/>
                <p:nvPr/>
              </p:nvSpPr>
              <p:spPr>
                <a:xfrm>
                  <a:off x="10068621" y="617220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1100" dirty="0"/>
                </a:p>
              </p:txBody>
            </p:sp>
            <p:sp>
              <p:nvSpPr>
                <p:cNvPr id="141" name="文本框 140">
                  <a:extLst>
                    <a:ext uri="{FF2B5EF4-FFF2-40B4-BE49-F238E27FC236}">
                      <a16:creationId xmlns:a16="http://schemas.microsoft.com/office/drawing/2014/main" id="{36054F00-6A56-4C63-A39B-12DFDF89C22D}"/>
                    </a:ext>
                  </a:extLst>
                </p:cNvPr>
                <p:cNvSpPr txBox="1"/>
                <p:nvPr/>
              </p:nvSpPr>
              <p:spPr>
                <a:xfrm>
                  <a:off x="10092168" y="6162868"/>
                  <a:ext cx="263214" cy="261610"/>
                </a:xfrm>
                <a:prstGeom prst="rect">
                  <a:avLst/>
                </a:prstGeom>
                <a:noFill/>
              </p:spPr>
              <p:txBody>
                <a:bodyPr wrap="none" rtlCol="0">
                  <a:spAutoFit/>
                </a:bodyPr>
                <a:lstStyle/>
                <a:p>
                  <a:r>
                    <a:rPr lang="en-US" altLang="zh-CN" sz="1100" dirty="0"/>
                    <a:t>3</a:t>
                  </a:r>
                  <a:endParaRPr lang="zh-CN" altLang="en-US" sz="1100" dirty="0"/>
                </a:p>
              </p:txBody>
            </p:sp>
          </p:grpSp>
          <p:cxnSp>
            <p:nvCxnSpPr>
              <p:cNvPr id="107" name="直接连接符 106">
                <a:extLst>
                  <a:ext uri="{FF2B5EF4-FFF2-40B4-BE49-F238E27FC236}">
                    <a16:creationId xmlns:a16="http://schemas.microsoft.com/office/drawing/2014/main" id="{55A870A0-EABA-4236-B657-4BE92A5038DB}"/>
                  </a:ext>
                </a:extLst>
              </p:cNvPr>
              <p:cNvCxnSpPr>
                <a:cxnSpLocks/>
                <a:stCxn id="79" idx="4"/>
                <a:endCxn id="184" idx="0"/>
              </p:cNvCxnSpPr>
              <p:nvPr/>
            </p:nvCxnSpPr>
            <p:spPr>
              <a:xfrm>
                <a:off x="10531551" y="6131248"/>
                <a:ext cx="216156"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BE844551-268E-4745-B124-F7380F4AFB95}"/>
                  </a:ext>
                </a:extLst>
              </p:cNvPr>
              <p:cNvCxnSpPr>
                <a:cxnSpLocks/>
                <a:stCxn id="79" idx="4"/>
                <a:endCxn id="182" idx="0"/>
              </p:cNvCxnSpPr>
              <p:nvPr/>
            </p:nvCxnSpPr>
            <p:spPr>
              <a:xfrm flipH="1">
                <a:off x="10297590" y="6131248"/>
                <a:ext cx="233961" cy="312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FFDA02DE-C87C-47C0-91F5-44AFC826E345}"/>
                  </a:ext>
                </a:extLst>
              </p:cNvPr>
              <p:cNvCxnSpPr>
                <a:cxnSpLocks/>
                <a:stCxn id="73" idx="4"/>
                <a:endCxn id="180" idx="0"/>
              </p:cNvCxnSpPr>
              <p:nvPr/>
            </p:nvCxnSpPr>
            <p:spPr>
              <a:xfrm>
                <a:off x="9695852" y="6131248"/>
                <a:ext cx="158093"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93E33C5B-05B3-4966-8F09-A4FFECC58191}"/>
                  </a:ext>
                </a:extLst>
              </p:cNvPr>
              <p:cNvCxnSpPr>
                <a:cxnSpLocks/>
                <a:stCxn id="73" idx="4"/>
                <a:endCxn id="176" idx="0"/>
              </p:cNvCxnSpPr>
              <p:nvPr/>
            </p:nvCxnSpPr>
            <p:spPr>
              <a:xfrm flipH="1">
                <a:off x="9410554" y="6131248"/>
                <a:ext cx="285298" cy="31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0493F4E7-E00E-45C2-A4E1-9D542B5D2BF2}"/>
                  </a:ext>
                </a:extLst>
              </p:cNvPr>
              <p:cNvCxnSpPr>
                <a:cxnSpLocks/>
                <a:stCxn id="75" idx="4"/>
                <a:endCxn id="178" idx="0"/>
              </p:cNvCxnSpPr>
              <p:nvPr/>
            </p:nvCxnSpPr>
            <p:spPr>
              <a:xfrm>
                <a:off x="8468266" y="6131248"/>
                <a:ext cx="499269" cy="31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7649B676-4553-4B81-B84E-5CE1509B2783}"/>
                  </a:ext>
                </a:extLst>
              </p:cNvPr>
              <p:cNvCxnSpPr>
                <a:cxnSpLocks/>
                <a:stCxn id="75" idx="4"/>
                <a:endCxn id="174" idx="0"/>
              </p:cNvCxnSpPr>
              <p:nvPr/>
            </p:nvCxnSpPr>
            <p:spPr>
              <a:xfrm>
                <a:off x="8468266" y="6131248"/>
                <a:ext cx="56250" cy="31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E960FF14-75B7-4296-8AFA-E3C573284ABE}"/>
                  </a:ext>
                </a:extLst>
              </p:cNvPr>
              <p:cNvCxnSpPr>
                <a:cxnSpLocks/>
                <a:stCxn id="75" idx="4"/>
                <a:endCxn id="172" idx="0"/>
              </p:cNvCxnSpPr>
              <p:nvPr/>
            </p:nvCxnSpPr>
            <p:spPr>
              <a:xfrm flipH="1">
                <a:off x="8081497" y="6131248"/>
                <a:ext cx="386769" cy="31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2BD5B1A6-1C02-43DA-A9EB-0E59240D0A61}"/>
                  </a:ext>
                </a:extLst>
              </p:cNvPr>
              <p:cNvCxnSpPr>
                <a:cxnSpLocks/>
                <a:stCxn id="72" idx="4"/>
                <a:endCxn id="170" idx="0"/>
              </p:cNvCxnSpPr>
              <p:nvPr/>
            </p:nvCxnSpPr>
            <p:spPr>
              <a:xfrm flipH="1">
                <a:off x="7646574" y="6169816"/>
                <a:ext cx="62515" cy="276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76045685-660F-4B73-A811-CB203098D429}"/>
                  </a:ext>
                </a:extLst>
              </p:cNvPr>
              <p:cNvCxnSpPr>
                <a:cxnSpLocks/>
                <a:stCxn id="74" idx="4"/>
                <a:endCxn id="168" idx="0"/>
              </p:cNvCxnSpPr>
              <p:nvPr/>
            </p:nvCxnSpPr>
            <p:spPr>
              <a:xfrm>
                <a:off x="7069004" y="6131248"/>
                <a:ext cx="134551"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A473AEBA-2125-4B07-9800-DDE0F28155B0}"/>
                  </a:ext>
                </a:extLst>
              </p:cNvPr>
              <p:cNvCxnSpPr>
                <a:cxnSpLocks/>
                <a:stCxn id="74" idx="4"/>
                <a:endCxn id="166" idx="0"/>
              </p:cNvCxnSpPr>
              <p:nvPr/>
            </p:nvCxnSpPr>
            <p:spPr>
              <a:xfrm flipH="1">
                <a:off x="6760536" y="6131248"/>
                <a:ext cx="308468"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63167DF4-6ABF-4A4A-A7C5-10A9C626AEFB}"/>
                  </a:ext>
                </a:extLst>
              </p:cNvPr>
              <p:cNvCxnSpPr>
                <a:cxnSpLocks/>
                <a:stCxn id="71" idx="4"/>
                <a:endCxn id="164" idx="0"/>
              </p:cNvCxnSpPr>
              <p:nvPr/>
            </p:nvCxnSpPr>
            <p:spPr>
              <a:xfrm flipH="1">
                <a:off x="6311732" y="6131248"/>
                <a:ext cx="41316"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29AB30C4-9BC9-44B8-81D4-E3E1F1F6F628}"/>
                  </a:ext>
                </a:extLst>
              </p:cNvPr>
              <p:cNvCxnSpPr>
                <a:cxnSpLocks/>
                <a:stCxn id="57" idx="4"/>
                <a:endCxn id="162" idx="0"/>
              </p:cNvCxnSpPr>
              <p:nvPr/>
            </p:nvCxnSpPr>
            <p:spPr>
              <a:xfrm>
                <a:off x="5626207" y="6131248"/>
                <a:ext cx="248291"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1FF9798C-EB79-402D-B009-ABE173505098}"/>
                  </a:ext>
                </a:extLst>
              </p:cNvPr>
              <p:cNvCxnSpPr>
                <a:cxnSpLocks/>
                <a:stCxn id="57" idx="4"/>
                <a:endCxn id="147" idx="0"/>
              </p:cNvCxnSpPr>
              <p:nvPr/>
            </p:nvCxnSpPr>
            <p:spPr>
              <a:xfrm flipH="1">
                <a:off x="5435685" y="6131248"/>
                <a:ext cx="190522" cy="314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10AC28B0-90E3-48C0-B51D-8146F33BF047}"/>
                  </a:ext>
                </a:extLst>
              </p:cNvPr>
              <p:cNvCxnSpPr>
                <a:cxnSpLocks/>
                <a:stCxn id="70" idx="4"/>
                <a:endCxn id="145" idx="0"/>
              </p:cNvCxnSpPr>
              <p:nvPr/>
            </p:nvCxnSpPr>
            <p:spPr>
              <a:xfrm>
                <a:off x="4779620" y="6131248"/>
                <a:ext cx="207867"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D5785196-24FA-424E-BB78-2B246C60B6CA}"/>
                  </a:ext>
                </a:extLst>
              </p:cNvPr>
              <p:cNvCxnSpPr>
                <a:cxnSpLocks/>
                <a:stCxn id="70" idx="4"/>
                <a:endCxn id="143" idx="0"/>
              </p:cNvCxnSpPr>
              <p:nvPr/>
            </p:nvCxnSpPr>
            <p:spPr>
              <a:xfrm flipH="1">
                <a:off x="4549647" y="6131248"/>
                <a:ext cx="229973" cy="314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B019B43A-C034-42FD-B801-EB688D02424B}"/>
                  </a:ext>
                </a:extLst>
              </p:cNvPr>
              <p:cNvCxnSpPr>
                <a:cxnSpLocks/>
                <a:stCxn id="56" idx="4"/>
                <a:endCxn id="141" idx="0"/>
              </p:cNvCxnSpPr>
              <p:nvPr/>
            </p:nvCxnSpPr>
            <p:spPr>
              <a:xfrm>
                <a:off x="4052773" y="6131248"/>
                <a:ext cx="49649"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83277E74-14AE-41C4-9D89-44885CA9C202}"/>
                  </a:ext>
                </a:extLst>
              </p:cNvPr>
              <p:cNvCxnSpPr>
                <a:cxnSpLocks/>
                <a:stCxn id="58" idx="4"/>
                <a:endCxn id="186" idx="0"/>
              </p:cNvCxnSpPr>
              <p:nvPr/>
            </p:nvCxnSpPr>
            <p:spPr>
              <a:xfrm>
                <a:off x="3325929" y="6131248"/>
                <a:ext cx="327689"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E3A4DF8C-919E-41C6-88EF-0ECFC5F18A0E}"/>
                  </a:ext>
                </a:extLst>
              </p:cNvPr>
              <p:cNvCxnSpPr>
                <a:cxnSpLocks/>
                <a:stCxn id="58" idx="4"/>
                <a:endCxn id="188" idx="0"/>
              </p:cNvCxnSpPr>
              <p:nvPr/>
            </p:nvCxnSpPr>
            <p:spPr>
              <a:xfrm flipH="1">
                <a:off x="3216190" y="6131248"/>
                <a:ext cx="109739" cy="314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D8A4938E-4738-42A8-B310-2EA3D05F8175}"/>
                  </a:ext>
                </a:extLst>
              </p:cNvPr>
              <p:cNvCxnSpPr>
                <a:cxnSpLocks/>
                <a:stCxn id="58" idx="4"/>
                <a:endCxn id="190" idx="0"/>
              </p:cNvCxnSpPr>
              <p:nvPr/>
            </p:nvCxnSpPr>
            <p:spPr>
              <a:xfrm flipH="1">
                <a:off x="2772392" y="6131248"/>
                <a:ext cx="553537" cy="315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8F56DE2D-D783-4391-B511-3DBE67444513}"/>
                  </a:ext>
                </a:extLst>
              </p:cNvPr>
              <p:cNvCxnSpPr>
                <a:cxnSpLocks/>
                <a:stCxn id="55" idx="4"/>
                <a:endCxn id="194" idx="3"/>
              </p:cNvCxnSpPr>
              <p:nvPr/>
            </p:nvCxnSpPr>
            <p:spPr>
              <a:xfrm>
                <a:off x="2392257" y="6131248"/>
                <a:ext cx="34496" cy="418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3FDB9E33-ABF2-472D-ADEC-EC14D5A7835F}"/>
                  </a:ext>
                </a:extLst>
              </p:cNvPr>
              <p:cNvCxnSpPr>
                <a:cxnSpLocks/>
                <a:stCxn id="55" idx="4"/>
                <a:endCxn id="192" idx="0"/>
              </p:cNvCxnSpPr>
              <p:nvPr/>
            </p:nvCxnSpPr>
            <p:spPr>
              <a:xfrm flipH="1">
                <a:off x="1891533" y="6131248"/>
                <a:ext cx="500724" cy="334908"/>
              </a:xfrm>
              <a:prstGeom prst="line">
                <a:avLst/>
              </a:prstGeom>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826DE5FC-446A-42D3-9D5F-B259B7B984AD}"/>
                  </a:ext>
                </a:extLst>
              </p:cNvPr>
              <p:cNvSpPr/>
              <p:nvPr/>
            </p:nvSpPr>
            <p:spPr>
              <a:xfrm>
                <a:off x="10429728" y="4239661"/>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E58B4B30-34B1-48AF-BCF9-F7C9DCFD3B40}"/>
                  </a:ext>
                </a:extLst>
              </p:cNvPr>
              <p:cNvSpPr/>
              <p:nvPr/>
            </p:nvSpPr>
            <p:spPr>
              <a:xfrm>
                <a:off x="10457983" y="4690493"/>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38" name="文本框 137">
                <a:extLst>
                  <a:ext uri="{FF2B5EF4-FFF2-40B4-BE49-F238E27FC236}">
                    <a16:creationId xmlns:a16="http://schemas.microsoft.com/office/drawing/2014/main" id="{A2751642-C65D-4902-BFD4-B8DA4C2BEAE9}"/>
                  </a:ext>
                </a:extLst>
              </p:cNvPr>
              <p:cNvSpPr txBox="1"/>
              <p:nvPr/>
            </p:nvSpPr>
            <p:spPr>
              <a:xfrm>
                <a:off x="10911583" y="4239661"/>
                <a:ext cx="679547" cy="307777"/>
              </a:xfrm>
              <a:prstGeom prst="rect">
                <a:avLst/>
              </a:prstGeom>
              <a:noFill/>
            </p:spPr>
            <p:txBody>
              <a:bodyPr wrap="square" rtlCol="0">
                <a:spAutoFit/>
              </a:bodyPr>
              <a:lstStyle/>
              <a:p>
                <a:r>
                  <a:rPr lang="en-US" altLang="zh-CN" sz="1400" dirty="0"/>
                  <a:t>MAX</a:t>
                </a:r>
                <a:endParaRPr lang="zh-CN" altLang="en-US" sz="1400" dirty="0"/>
              </a:p>
            </p:txBody>
          </p:sp>
          <p:sp>
            <p:nvSpPr>
              <p:cNvPr id="139" name="文本框 138">
                <a:extLst>
                  <a:ext uri="{FF2B5EF4-FFF2-40B4-BE49-F238E27FC236}">
                    <a16:creationId xmlns:a16="http://schemas.microsoft.com/office/drawing/2014/main" id="{5D2C7716-9ADA-4EDE-B7B3-9BED9861858B}"/>
                  </a:ext>
                </a:extLst>
              </p:cNvPr>
              <p:cNvSpPr txBox="1"/>
              <p:nvPr/>
            </p:nvSpPr>
            <p:spPr>
              <a:xfrm>
                <a:off x="10911583" y="4694829"/>
                <a:ext cx="679547" cy="307777"/>
              </a:xfrm>
              <a:prstGeom prst="rect">
                <a:avLst/>
              </a:prstGeom>
              <a:noFill/>
            </p:spPr>
            <p:txBody>
              <a:bodyPr wrap="square" rtlCol="0">
                <a:spAutoFit/>
              </a:bodyPr>
              <a:lstStyle/>
              <a:p>
                <a:r>
                  <a:rPr lang="en-US" altLang="zh-CN" sz="1400" dirty="0"/>
                  <a:t>MIN</a:t>
                </a:r>
                <a:endParaRPr lang="zh-CN" altLang="en-US" sz="1400" dirty="0"/>
              </a:p>
            </p:txBody>
          </p:sp>
        </p:grpSp>
        <p:sp>
          <p:nvSpPr>
            <p:cNvPr id="35" name="弧形 34">
              <a:extLst>
                <a:ext uri="{FF2B5EF4-FFF2-40B4-BE49-F238E27FC236}">
                  <a16:creationId xmlns:a16="http://schemas.microsoft.com/office/drawing/2014/main" id="{9F212AAF-B9AE-4201-8C10-516C82203C94}"/>
                </a:ext>
              </a:extLst>
            </p:cNvPr>
            <p:cNvSpPr/>
            <p:nvPr/>
          </p:nvSpPr>
          <p:spPr>
            <a:xfrm rot="15779764" flipH="1">
              <a:off x="8577493" y="4660015"/>
              <a:ext cx="342556" cy="560246"/>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弧形 35">
              <a:extLst>
                <a:ext uri="{FF2B5EF4-FFF2-40B4-BE49-F238E27FC236}">
                  <a16:creationId xmlns:a16="http://schemas.microsoft.com/office/drawing/2014/main" id="{ECC3E263-7D48-4DA5-A6EF-87324945854D}"/>
                </a:ext>
              </a:extLst>
            </p:cNvPr>
            <p:cNvSpPr/>
            <p:nvPr/>
          </p:nvSpPr>
          <p:spPr>
            <a:xfrm rot="16200000" flipH="1">
              <a:off x="4336365" y="4679619"/>
              <a:ext cx="342556" cy="560246"/>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a:extLst>
                <a:ext uri="{FF2B5EF4-FFF2-40B4-BE49-F238E27FC236}">
                  <a16:creationId xmlns:a16="http://schemas.microsoft.com/office/drawing/2014/main" id="{029BB4FC-1C5F-4F6B-AAAB-C93B7455C030}"/>
                </a:ext>
              </a:extLst>
            </p:cNvPr>
            <p:cNvSpPr/>
            <p:nvPr/>
          </p:nvSpPr>
          <p:spPr>
            <a:xfrm rot="16200000" flipH="1">
              <a:off x="3255543" y="5946320"/>
              <a:ext cx="262888" cy="406647"/>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a:extLst>
                <a:ext uri="{FF2B5EF4-FFF2-40B4-BE49-F238E27FC236}">
                  <a16:creationId xmlns:a16="http://schemas.microsoft.com/office/drawing/2014/main" id="{91E968A6-537B-4472-91EC-AD286590889F}"/>
                </a:ext>
              </a:extLst>
            </p:cNvPr>
            <p:cNvSpPr/>
            <p:nvPr/>
          </p:nvSpPr>
          <p:spPr>
            <a:xfrm rot="16200000" flipH="1">
              <a:off x="8480678" y="5935430"/>
              <a:ext cx="262888" cy="406647"/>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a:extLst>
                <a:ext uri="{FF2B5EF4-FFF2-40B4-BE49-F238E27FC236}">
                  <a16:creationId xmlns:a16="http://schemas.microsoft.com/office/drawing/2014/main" id="{61A17153-5E86-479F-A63B-AC6531E5A025}"/>
                </a:ext>
              </a:extLst>
            </p:cNvPr>
            <p:cNvSpPr/>
            <p:nvPr/>
          </p:nvSpPr>
          <p:spPr>
            <a:xfrm rot="16200000" flipH="1">
              <a:off x="10579465" y="6048777"/>
              <a:ext cx="99746" cy="191663"/>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a:extLst>
                <a:ext uri="{FF2B5EF4-FFF2-40B4-BE49-F238E27FC236}">
                  <a16:creationId xmlns:a16="http://schemas.microsoft.com/office/drawing/2014/main" id="{8F4B1DF4-A1F0-4A1C-8705-B7912239BBF3}"/>
                </a:ext>
              </a:extLst>
            </p:cNvPr>
            <p:cNvSpPr/>
            <p:nvPr/>
          </p:nvSpPr>
          <p:spPr>
            <a:xfrm rot="16200000" flipH="1">
              <a:off x="9730382" y="6048773"/>
              <a:ext cx="99746" cy="191663"/>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弧形 40">
              <a:extLst>
                <a:ext uri="{FF2B5EF4-FFF2-40B4-BE49-F238E27FC236}">
                  <a16:creationId xmlns:a16="http://schemas.microsoft.com/office/drawing/2014/main" id="{90E09494-46B6-4C6F-A8A9-400B7BAD7684}"/>
                </a:ext>
              </a:extLst>
            </p:cNvPr>
            <p:cNvSpPr/>
            <p:nvPr/>
          </p:nvSpPr>
          <p:spPr>
            <a:xfrm rot="16200000" flipH="1">
              <a:off x="7085155" y="6070545"/>
              <a:ext cx="99746" cy="191663"/>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弧形 41">
              <a:extLst>
                <a:ext uri="{FF2B5EF4-FFF2-40B4-BE49-F238E27FC236}">
                  <a16:creationId xmlns:a16="http://schemas.microsoft.com/office/drawing/2014/main" id="{ED6E34AB-D1A4-4083-A98A-59D980035A93}"/>
                </a:ext>
              </a:extLst>
            </p:cNvPr>
            <p:cNvSpPr/>
            <p:nvPr/>
          </p:nvSpPr>
          <p:spPr>
            <a:xfrm rot="16200000" flipH="1">
              <a:off x="5702667" y="6070545"/>
              <a:ext cx="99746" cy="191663"/>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弧形 42">
              <a:extLst>
                <a:ext uri="{FF2B5EF4-FFF2-40B4-BE49-F238E27FC236}">
                  <a16:creationId xmlns:a16="http://schemas.microsoft.com/office/drawing/2014/main" id="{5568AF49-F383-47DF-8392-D6CEA2F0A65A}"/>
                </a:ext>
              </a:extLst>
            </p:cNvPr>
            <p:cNvSpPr/>
            <p:nvPr/>
          </p:nvSpPr>
          <p:spPr>
            <a:xfrm rot="16200000" flipH="1">
              <a:off x="4831807" y="6059655"/>
              <a:ext cx="99746" cy="191663"/>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弧形 43">
              <a:extLst>
                <a:ext uri="{FF2B5EF4-FFF2-40B4-BE49-F238E27FC236}">
                  <a16:creationId xmlns:a16="http://schemas.microsoft.com/office/drawing/2014/main" id="{F9186DC9-BD41-4F23-B453-BCCE44E35BA3}"/>
                </a:ext>
              </a:extLst>
            </p:cNvPr>
            <p:cNvSpPr/>
            <p:nvPr/>
          </p:nvSpPr>
          <p:spPr>
            <a:xfrm rot="16200000" flipH="1">
              <a:off x="2360752" y="6059658"/>
              <a:ext cx="99746" cy="191663"/>
            </a:xfrm>
            <a:prstGeom prst="arc">
              <a:avLst>
                <a:gd name="adj1" fmla="val 16200000"/>
                <a:gd name="adj2" fmla="val 5261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8920780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DDC4E-5B1F-45DB-9C9F-A04F44580F33}"/>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极大极小过程</a:t>
            </a:r>
            <a:endParaRPr lang="zh-CN" altLang="en-US" i="1" dirty="0">
              <a:solidFill>
                <a:schemeClr val="tx1">
                  <a:lumMod val="75000"/>
                  <a:lumOff val="25000"/>
                </a:schemeClr>
              </a:solidFill>
            </a:endParaRPr>
          </a:p>
        </p:txBody>
      </p:sp>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p:txBody>
          <a:bodyPr/>
          <a:lstStyle/>
          <a:p>
            <a:fld id="{5DD3DB80-B894-403A-B48E-6FDC1A72010E}" type="slidenum">
              <a:rPr lang="zh-CN" altLang="en-US" smtClean="0"/>
              <a:pPr/>
              <a:t>68</a:t>
            </a:fld>
            <a:endParaRPr lang="zh-CN" altLang="en-US"/>
          </a:p>
        </p:txBody>
      </p:sp>
      <p:sp>
        <p:nvSpPr>
          <p:cNvPr id="7" name="内容占位符 2">
            <a:extLst>
              <a:ext uri="{FF2B5EF4-FFF2-40B4-BE49-F238E27FC236}">
                <a16:creationId xmlns:a16="http://schemas.microsoft.com/office/drawing/2014/main" id="{7C33C0AD-0A3A-4F1A-B92C-61D6079E11E1}"/>
              </a:ext>
            </a:extLst>
          </p:cNvPr>
          <p:cNvSpPr txBox="1">
            <a:spLocks/>
          </p:cNvSpPr>
          <p:nvPr/>
        </p:nvSpPr>
        <p:spPr>
          <a:xfrm>
            <a:off x="483171" y="1166923"/>
            <a:ext cx="11224067" cy="3990976"/>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10000"/>
              </a:spcBef>
              <a:buNone/>
            </a:pPr>
            <a:r>
              <a:rPr lang="en-US" altLang="zh-CN" sz="1600" dirty="0">
                <a:latin typeface="+mn-ea"/>
              </a:rPr>
              <a:t>      </a:t>
            </a:r>
            <a:r>
              <a:rPr lang="zh-CN" altLang="en-US" sz="1600" dirty="0">
                <a:latin typeface="+mn-ea"/>
              </a:rPr>
              <a:t>对简单的博弈问题，可生成整个博弈树，找到必胜的策略。</a:t>
            </a:r>
          </a:p>
          <a:p>
            <a:pPr marL="0" indent="0">
              <a:lnSpc>
                <a:spcPct val="150000"/>
              </a:lnSpc>
              <a:spcBef>
                <a:spcPct val="10000"/>
              </a:spcBef>
              <a:buNone/>
            </a:pPr>
            <a:r>
              <a:rPr lang="zh-CN" altLang="en-US" sz="1600" dirty="0">
                <a:latin typeface="+mn-ea"/>
              </a:rPr>
              <a:t>     对于复杂的博弈问题，不可能生成整个搜索树，如国际象棋，大约有</a:t>
            </a:r>
            <a:r>
              <a:rPr lang="en-US" altLang="zh-CN" sz="1600" dirty="0">
                <a:latin typeface="+mn-ea"/>
              </a:rPr>
              <a:t>10</a:t>
            </a:r>
            <a:r>
              <a:rPr lang="en-US" altLang="zh-CN" sz="1600" baseline="30000" dirty="0">
                <a:latin typeface="+mn-ea"/>
              </a:rPr>
              <a:t>120</a:t>
            </a:r>
            <a:r>
              <a:rPr lang="zh-CN" altLang="en-US" sz="1600" dirty="0">
                <a:latin typeface="+mn-ea"/>
              </a:rPr>
              <a:t>个节点。 一种可行的方法是用当前正在考察的节点生成一棵部分博弈树，并利用估价函数</a:t>
            </a:r>
            <a:r>
              <a:rPr lang="en-US" altLang="zh-CN" sz="1600" dirty="0">
                <a:latin typeface="+mn-ea"/>
              </a:rPr>
              <a:t>f(n)</a:t>
            </a:r>
            <a:r>
              <a:rPr lang="zh-CN" altLang="en-US" sz="1600" dirty="0">
                <a:latin typeface="+mn-ea"/>
              </a:rPr>
              <a:t>对叶节点进行静态估值。</a:t>
            </a:r>
          </a:p>
          <a:p>
            <a:pPr marL="0" indent="0">
              <a:lnSpc>
                <a:spcPct val="150000"/>
              </a:lnSpc>
              <a:spcBef>
                <a:spcPct val="10000"/>
              </a:spcBef>
              <a:buNone/>
            </a:pPr>
            <a:r>
              <a:rPr lang="zh-CN" altLang="en-US" sz="1600" dirty="0">
                <a:latin typeface="+mn-ea"/>
              </a:rPr>
              <a:t>    对叶节点的估值方法是：</a:t>
            </a:r>
            <a:endParaRPr lang="en-US" altLang="zh-CN" sz="1600" dirty="0">
              <a:latin typeface="+mn-ea"/>
            </a:endParaRPr>
          </a:p>
          <a:p>
            <a:pPr marL="800077" lvl="1" indent="-342900">
              <a:lnSpc>
                <a:spcPct val="150000"/>
              </a:lnSpc>
              <a:spcBef>
                <a:spcPct val="10000"/>
              </a:spcBef>
              <a:buFont typeface="+mj-ea"/>
              <a:buAutoNum type="circleNumDbPlain"/>
            </a:pPr>
            <a:r>
              <a:rPr lang="zh-CN" altLang="en-US" sz="1600" dirty="0">
                <a:latin typeface="+mn-ea"/>
              </a:rPr>
              <a:t>那些对</a:t>
            </a:r>
            <a:r>
              <a:rPr lang="en-US" altLang="zh-CN" sz="1600" dirty="0">
                <a:latin typeface="+mn-ea"/>
              </a:rPr>
              <a:t>MAX</a:t>
            </a:r>
            <a:r>
              <a:rPr lang="zh-CN" altLang="en-US" sz="1600" dirty="0">
                <a:latin typeface="+mn-ea"/>
              </a:rPr>
              <a:t>有利的节点，其估价函数取正值；</a:t>
            </a:r>
            <a:endParaRPr lang="en-US" altLang="zh-CN" sz="1600" dirty="0">
              <a:latin typeface="+mn-ea"/>
            </a:endParaRPr>
          </a:p>
          <a:p>
            <a:pPr marL="800077" lvl="1" indent="-342900">
              <a:lnSpc>
                <a:spcPct val="150000"/>
              </a:lnSpc>
              <a:spcBef>
                <a:spcPct val="10000"/>
              </a:spcBef>
              <a:buFont typeface="+mj-ea"/>
              <a:buAutoNum type="circleNumDbPlain"/>
            </a:pPr>
            <a:r>
              <a:rPr lang="en-US" altLang="zh-CN" sz="1600" dirty="0">
                <a:latin typeface="+mn-ea"/>
              </a:rPr>
              <a:t> </a:t>
            </a:r>
            <a:r>
              <a:rPr lang="zh-CN" altLang="en-US" sz="1600" dirty="0">
                <a:latin typeface="+mn-ea"/>
              </a:rPr>
              <a:t>那些对</a:t>
            </a:r>
            <a:r>
              <a:rPr lang="en-US" altLang="zh-CN" sz="1600" dirty="0">
                <a:latin typeface="+mn-ea"/>
              </a:rPr>
              <a:t>MIN</a:t>
            </a:r>
            <a:r>
              <a:rPr lang="zh-CN" altLang="en-US" sz="1600" dirty="0">
                <a:latin typeface="+mn-ea"/>
              </a:rPr>
              <a:t>有利的节点，其估价函数取负值；</a:t>
            </a:r>
            <a:endParaRPr lang="en-US" altLang="zh-CN" sz="1600" dirty="0">
              <a:latin typeface="+mn-ea"/>
            </a:endParaRPr>
          </a:p>
          <a:p>
            <a:pPr marL="800077" lvl="1" indent="-342900">
              <a:lnSpc>
                <a:spcPct val="150000"/>
              </a:lnSpc>
              <a:spcBef>
                <a:spcPct val="10000"/>
              </a:spcBef>
              <a:buFont typeface="+mj-ea"/>
              <a:buAutoNum type="circleNumDbPlain"/>
            </a:pPr>
            <a:r>
              <a:rPr lang="en-US" altLang="zh-CN" sz="1600" dirty="0">
                <a:latin typeface="+mn-ea"/>
              </a:rPr>
              <a:t> </a:t>
            </a:r>
            <a:r>
              <a:rPr lang="zh-CN" altLang="en-US" sz="1600" dirty="0">
                <a:latin typeface="+mn-ea"/>
              </a:rPr>
              <a:t>那些使双方均等的节点，其估价函数取接近于</a:t>
            </a:r>
            <a:r>
              <a:rPr lang="en-US" altLang="zh-CN" sz="1600" dirty="0">
                <a:latin typeface="+mn-ea"/>
              </a:rPr>
              <a:t>0</a:t>
            </a:r>
            <a:r>
              <a:rPr lang="zh-CN" altLang="en-US" sz="1600" dirty="0">
                <a:latin typeface="+mn-ea"/>
              </a:rPr>
              <a:t>的值。</a:t>
            </a:r>
          </a:p>
          <a:p>
            <a:pPr marL="0" indent="0">
              <a:lnSpc>
                <a:spcPct val="150000"/>
              </a:lnSpc>
              <a:spcBef>
                <a:spcPct val="10000"/>
              </a:spcBef>
              <a:buNone/>
            </a:pPr>
            <a:r>
              <a:rPr lang="zh-CN" altLang="en-US" sz="1600" dirty="0">
                <a:latin typeface="+mn-ea"/>
              </a:rPr>
              <a:t>    为非叶节点的值，必须从叶节点开始向上倒退。其倒退方法是：</a:t>
            </a:r>
          </a:p>
          <a:p>
            <a:pPr marL="800077" lvl="1" indent="-342900">
              <a:lnSpc>
                <a:spcPct val="150000"/>
              </a:lnSpc>
              <a:spcBef>
                <a:spcPct val="10000"/>
              </a:spcBef>
              <a:buFont typeface="+mj-ea"/>
              <a:buAutoNum type="circleNumDbPlain"/>
            </a:pPr>
            <a:r>
              <a:rPr lang="zh-CN" altLang="en-US" sz="1600" dirty="0">
                <a:latin typeface="+mn-ea"/>
              </a:rPr>
              <a:t>对于</a:t>
            </a:r>
            <a:r>
              <a:rPr lang="en-US" altLang="zh-CN" sz="1600" dirty="0">
                <a:latin typeface="+mn-ea"/>
              </a:rPr>
              <a:t>MAX</a:t>
            </a:r>
            <a:r>
              <a:rPr lang="zh-CN" altLang="en-US" sz="1600" dirty="0">
                <a:latin typeface="+mn-ea"/>
              </a:rPr>
              <a:t>节点，由于</a:t>
            </a:r>
            <a:r>
              <a:rPr lang="en-US" altLang="zh-CN" sz="1600" dirty="0">
                <a:latin typeface="+mn-ea"/>
              </a:rPr>
              <a:t>MAX </a:t>
            </a:r>
            <a:r>
              <a:rPr lang="zh-CN" altLang="en-US" sz="1600" dirty="0">
                <a:latin typeface="+mn-ea"/>
              </a:rPr>
              <a:t>方总是选择估值最大的走步，因此，</a:t>
            </a:r>
            <a:r>
              <a:rPr lang="en-US" altLang="zh-CN" sz="1600" dirty="0">
                <a:latin typeface="+mn-ea"/>
              </a:rPr>
              <a:t>MAX</a:t>
            </a:r>
            <a:r>
              <a:rPr lang="zh-CN" altLang="en-US" sz="1600" dirty="0">
                <a:latin typeface="+mn-ea"/>
              </a:rPr>
              <a:t>节点的倒退值应该取其后继节点估值的</a:t>
            </a:r>
            <a:r>
              <a:rPr lang="zh-CN" altLang="en-US" sz="1600" dirty="0">
                <a:solidFill>
                  <a:srgbClr val="FF0000"/>
                </a:solidFill>
                <a:latin typeface="+mn-ea"/>
              </a:rPr>
              <a:t>最大值</a:t>
            </a:r>
            <a:r>
              <a:rPr lang="zh-CN" altLang="en-US" sz="1600" dirty="0">
                <a:latin typeface="+mn-ea"/>
              </a:rPr>
              <a:t>。</a:t>
            </a:r>
          </a:p>
          <a:p>
            <a:pPr marL="800077" lvl="1" indent="-342900">
              <a:lnSpc>
                <a:spcPct val="150000"/>
              </a:lnSpc>
              <a:spcBef>
                <a:spcPct val="10000"/>
              </a:spcBef>
              <a:buFont typeface="+mj-ea"/>
              <a:buAutoNum type="circleNumDbPlain"/>
            </a:pPr>
            <a:r>
              <a:rPr lang="zh-CN" altLang="en-US" sz="1600" dirty="0">
                <a:latin typeface="+mn-ea"/>
              </a:rPr>
              <a:t>对于</a:t>
            </a:r>
            <a:r>
              <a:rPr lang="en-US" altLang="zh-CN" sz="1600" dirty="0">
                <a:latin typeface="+mn-ea"/>
              </a:rPr>
              <a:t>MIN</a:t>
            </a:r>
            <a:r>
              <a:rPr lang="zh-CN" altLang="en-US" sz="1600" dirty="0">
                <a:latin typeface="+mn-ea"/>
              </a:rPr>
              <a:t>节点，由于</a:t>
            </a:r>
            <a:r>
              <a:rPr lang="en-US" altLang="zh-CN" sz="1600" dirty="0">
                <a:latin typeface="+mn-ea"/>
              </a:rPr>
              <a:t>MIN</a:t>
            </a:r>
            <a:r>
              <a:rPr lang="zh-CN" altLang="en-US" sz="1600" dirty="0">
                <a:latin typeface="+mn-ea"/>
              </a:rPr>
              <a:t>方总是选择使估值最小的走步，因此</a:t>
            </a:r>
            <a:r>
              <a:rPr lang="en-US" altLang="zh-CN" sz="1600" dirty="0">
                <a:latin typeface="+mn-ea"/>
              </a:rPr>
              <a:t>MIN</a:t>
            </a:r>
            <a:r>
              <a:rPr lang="zh-CN" altLang="en-US" sz="1600" dirty="0">
                <a:latin typeface="+mn-ea"/>
              </a:rPr>
              <a:t>节点的倒推值应取其后继节点估值的</a:t>
            </a:r>
            <a:r>
              <a:rPr lang="zh-CN" altLang="en-US" sz="1600" dirty="0">
                <a:solidFill>
                  <a:srgbClr val="FF0000"/>
                </a:solidFill>
                <a:latin typeface="+mn-ea"/>
              </a:rPr>
              <a:t>最小值</a:t>
            </a:r>
            <a:r>
              <a:rPr lang="zh-CN" altLang="en-US" sz="1600" dirty="0">
                <a:latin typeface="+mn-ea"/>
              </a:rPr>
              <a:t>。</a:t>
            </a:r>
          </a:p>
          <a:p>
            <a:pPr marL="0" indent="0">
              <a:lnSpc>
                <a:spcPct val="150000"/>
              </a:lnSpc>
              <a:spcBef>
                <a:spcPct val="10000"/>
              </a:spcBef>
              <a:buNone/>
            </a:pPr>
            <a:r>
              <a:rPr lang="zh-CN" altLang="en-US" sz="1600" dirty="0">
                <a:latin typeface="+mn-ea"/>
              </a:rPr>
              <a:t>    这样一步一步的计算倒推值，直至求出初始节点的倒推值为止。这一过程称为极大极小过程。</a:t>
            </a:r>
          </a:p>
        </p:txBody>
      </p:sp>
    </p:spTree>
    <p:extLst>
      <p:ext uri="{BB962C8B-B14F-4D97-AF65-F5344CB8AC3E}">
        <p14:creationId xmlns:p14="http://schemas.microsoft.com/office/powerpoint/2010/main" val="1222657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DDC4E-5B1F-45DB-9C9F-A04F44580F33}"/>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极大极小过程</a:t>
            </a:r>
            <a:endParaRPr lang="zh-CN" altLang="en-US" i="1" dirty="0">
              <a:solidFill>
                <a:schemeClr val="tx1">
                  <a:lumMod val="75000"/>
                  <a:lumOff val="25000"/>
                </a:schemeClr>
              </a:solidFill>
            </a:endParaRPr>
          </a:p>
        </p:txBody>
      </p:sp>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p:txBody>
          <a:bodyPr/>
          <a:lstStyle/>
          <a:p>
            <a:fld id="{5DD3DB80-B894-403A-B48E-6FDC1A72010E}" type="slidenum">
              <a:rPr lang="zh-CN" altLang="en-US" smtClean="0"/>
              <a:pPr/>
              <a:t>69</a:t>
            </a:fld>
            <a:endParaRPr lang="zh-CN" altLang="en-US"/>
          </a:p>
        </p:txBody>
      </p:sp>
      <p:sp>
        <p:nvSpPr>
          <p:cNvPr id="7" name="矩形 6">
            <a:extLst>
              <a:ext uri="{FF2B5EF4-FFF2-40B4-BE49-F238E27FC236}">
                <a16:creationId xmlns:a16="http://schemas.microsoft.com/office/drawing/2014/main" id="{790DF05D-8CCD-4C7E-832C-AD28F060F22C}"/>
              </a:ext>
            </a:extLst>
          </p:cNvPr>
          <p:cNvSpPr/>
          <p:nvPr/>
        </p:nvSpPr>
        <p:spPr>
          <a:xfrm>
            <a:off x="859971" y="1518384"/>
            <a:ext cx="10629447" cy="787075"/>
          </a:xfrm>
          <a:prstGeom prst="rect">
            <a:avLst/>
          </a:prstGeom>
        </p:spPr>
        <p:txBody>
          <a:bodyPr wrap="square">
            <a:spAutoFit/>
          </a:bodyPr>
          <a:lstStyle/>
          <a:p>
            <a:pPr>
              <a:lnSpc>
                <a:spcPct val="150000"/>
              </a:lnSpc>
            </a:pPr>
            <a:r>
              <a:rPr lang="zh-CN" altLang="en-US" sz="1600" dirty="0">
                <a:solidFill>
                  <a:srgbClr val="37469E"/>
                </a:solidFill>
              </a:rPr>
              <a:t>一字棋游戏。设有一个</a:t>
            </a:r>
            <a:r>
              <a:rPr lang="en-US" altLang="zh-CN" sz="1600" dirty="0">
                <a:solidFill>
                  <a:srgbClr val="37469E"/>
                </a:solidFill>
              </a:rPr>
              <a:t>3</a:t>
            </a:r>
            <a:r>
              <a:rPr lang="zh-CN" altLang="en-US" sz="1600" dirty="0">
                <a:solidFill>
                  <a:srgbClr val="37469E"/>
                </a:solidFill>
              </a:rPr>
              <a:t>行</a:t>
            </a:r>
            <a:r>
              <a:rPr lang="en-US" altLang="zh-CN" sz="1600" dirty="0">
                <a:solidFill>
                  <a:srgbClr val="37469E"/>
                </a:solidFill>
              </a:rPr>
              <a:t>3</a:t>
            </a:r>
            <a:r>
              <a:rPr lang="zh-CN" altLang="en-US" sz="1600" dirty="0">
                <a:solidFill>
                  <a:srgbClr val="37469E"/>
                </a:solidFill>
              </a:rPr>
              <a:t>列的棋盘。如图所示，两个棋手轮流走步，每个棋手走步时往空格上摆一个自己的棋子，谁先使自己的棋子成一线为赢。设</a:t>
            </a:r>
            <a:r>
              <a:rPr lang="en-US" altLang="zh-CN" sz="1600" dirty="0">
                <a:solidFill>
                  <a:srgbClr val="37469E"/>
                </a:solidFill>
              </a:rPr>
              <a:t>MAX</a:t>
            </a:r>
            <a:r>
              <a:rPr lang="zh-CN" altLang="en-US" sz="1600" dirty="0">
                <a:solidFill>
                  <a:srgbClr val="37469E"/>
                </a:solidFill>
              </a:rPr>
              <a:t>方的棋子用</a:t>
            </a:r>
            <a:r>
              <a:rPr lang="en-US" altLang="zh-CN" sz="1600" dirty="0">
                <a:solidFill>
                  <a:srgbClr val="37469E"/>
                </a:solidFill>
                <a:latin typeface="等线" panose="02010600030101010101" pitchFamily="2" charset="-122"/>
                <a:ea typeface="等线" panose="02010600030101010101" pitchFamily="2" charset="-122"/>
              </a:rPr>
              <a:t>Ⅹ</a:t>
            </a:r>
            <a:r>
              <a:rPr lang="zh-CN" altLang="en-US" sz="1600" dirty="0">
                <a:solidFill>
                  <a:srgbClr val="37469E"/>
                </a:solidFill>
              </a:rPr>
              <a:t>标记，</a:t>
            </a:r>
            <a:r>
              <a:rPr lang="en-US" altLang="zh-CN" sz="1600" dirty="0">
                <a:solidFill>
                  <a:srgbClr val="37469E"/>
                </a:solidFill>
              </a:rPr>
              <a:t>MIN</a:t>
            </a:r>
            <a:r>
              <a:rPr lang="zh-CN" altLang="en-US" sz="1600" dirty="0">
                <a:solidFill>
                  <a:srgbClr val="37469E"/>
                </a:solidFill>
              </a:rPr>
              <a:t>方的棋子用</a:t>
            </a:r>
            <a:r>
              <a:rPr lang="zh-CN" altLang="en-US" sz="1600" dirty="0">
                <a:solidFill>
                  <a:srgbClr val="37469E"/>
                </a:solidFill>
                <a:latin typeface="等线" panose="02010600030101010101" pitchFamily="2" charset="-122"/>
                <a:ea typeface="等线" panose="02010600030101010101" pitchFamily="2" charset="-122"/>
              </a:rPr>
              <a:t>Ｏ</a:t>
            </a:r>
            <a:r>
              <a:rPr lang="zh-CN" altLang="en-US" sz="1600" dirty="0">
                <a:solidFill>
                  <a:srgbClr val="37469E"/>
                </a:solidFill>
              </a:rPr>
              <a:t>标记，并规定</a:t>
            </a:r>
            <a:r>
              <a:rPr lang="en-US" altLang="zh-CN" sz="1600" dirty="0">
                <a:solidFill>
                  <a:srgbClr val="37469E"/>
                </a:solidFill>
              </a:rPr>
              <a:t>MIN</a:t>
            </a:r>
            <a:r>
              <a:rPr lang="zh-CN" altLang="en-US" sz="1600" dirty="0">
                <a:solidFill>
                  <a:srgbClr val="37469E"/>
                </a:solidFill>
              </a:rPr>
              <a:t>方先走步。</a:t>
            </a:r>
            <a:endParaRPr lang="en-US" altLang="zh-CN" sz="1600" dirty="0">
              <a:solidFill>
                <a:srgbClr val="37469E"/>
              </a:solidFill>
            </a:endParaRPr>
          </a:p>
        </p:txBody>
      </p:sp>
      <p:sp>
        <p:nvSpPr>
          <p:cNvPr id="10" name="文本框 9">
            <a:extLst>
              <a:ext uri="{FF2B5EF4-FFF2-40B4-BE49-F238E27FC236}">
                <a16:creationId xmlns:a16="http://schemas.microsoft.com/office/drawing/2014/main" id="{77EA2737-668F-4B9F-B3FF-00C1644255F4}"/>
              </a:ext>
            </a:extLst>
          </p:cNvPr>
          <p:cNvSpPr txBox="1"/>
          <p:nvPr/>
        </p:nvSpPr>
        <p:spPr>
          <a:xfrm>
            <a:off x="859971" y="1153886"/>
            <a:ext cx="8153400" cy="369332"/>
          </a:xfrm>
          <a:prstGeom prst="rect">
            <a:avLst/>
          </a:prstGeom>
          <a:noFill/>
        </p:spPr>
        <p:txBody>
          <a:bodyPr wrap="square" rtlCol="0">
            <a:spAutoFit/>
          </a:bodyPr>
          <a:lstStyle/>
          <a:p>
            <a:r>
              <a:rPr lang="zh-CN" altLang="en-US" b="1" dirty="0">
                <a:solidFill>
                  <a:srgbClr val="7E0000"/>
                </a:solidFill>
                <a:effectLst>
                  <a:outerShdw blurRad="38100" dist="38100" dir="2700000" algn="tl">
                    <a:srgbClr val="000000">
                      <a:alpha val="43137"/>
                    </a:srgbClr>
                  </a:outerShdw>
                </a:effectLst>
              </a:rPr>
              <a:t>过程实例</a:t>
            </a:r>
          </a:p>
        </p:txBody>
      </p:sp>
      <p:sp>
        <p:nvSpPr>
          <p:cNvPr id="11" name="矩形 10">
            <a:extLst>
              <a:ext uri="{FF2B5EF4-FFF2-40B4-BE49-F238E27FC236}">
                <a16:creationId xmlns:a16="http://schemas.microsoft.com/office/drawing/2014/main" id="{64B0CD31-1D0D-4CAD-91DE-8A6C5E0AF2C7}"/>
              </a:ext>
            </a:extLst>
          </p:cNvPr>
          <p:cNvSpPr/>
          <p:nvPr/>
        </p:nvSpPr>
        <p:spPr>
          <a:xfrm>
            <a:off x="990600" y="2216220"/>
            <a:ext cx="10629447" cy="2262671"/>
          </a:xfrm>
          <a:prstGeom prst="rect">
            <a:avLst/>
          </a:prstGeom>
        </p:spPr>
        <p:txBody>
          <a:bodyPr wrap="square">
            <a:spAutoFit/>
          </a:bodyPr>
          <a:lstStyle/>
          <a:p>
            <a:pPr>
              <a:lnSpc>
                <a:spcPct val="150000"/>
              </a:lnSpc>
            </a:pPr>
            <a:r>
              <a:rPr lang="zh-CN" altLang="en-US" sz="1600" dirty="0">
                <a:solidFill>
                  <a:srgbClr val="37469E"/>
                </a:solidFill>
              </a:rPr>
              <a:t>（一字棋）估价函数</a:t>
            </a:r>
            <a:r>
              <a:rPr lang="en-US" altLang="zh-CN" sz="1600" dirty="0">
                <a:solidFill>
                  <a:srgbClr val="37469E"/>
                </a:solidFill>
              </a:rPr>
              <a:t>e(p)</a:t>
            </a:r>
            <a:r>
              <a:rPr lang="zh-CN" altLang="en-US" sz="1600" dirty="0">
                <a:solidFill>
                  <a:srgbClr val="37469E"/>
                </a:solidFill>
              </a:rPr>
              <a:t>规定如下：</a:t>
            </a:r>
          </a:p>
          <a:p>
            <a:pPr marL="342900" indent="-342900">
              <a:lnSpc>
                <a:spcPct val="150000"/>
              </a:lnSpc>
              <a:buFont typeface="+mj-ea"/>
              <a:buAutoNum type="circleNumDbPlain"/>
            </a:pPr>
            <a:r>
              <a:rPr lang="zh-CN" altLang="en-US" sz="1600" dirty="0">
                <a:solidFill>
                  <a:srgbClr val="37469E"/>
                </a:solidFill>
              </a:rPr>
              <a:t>若</a:t>
            </a:r>
            <a:r>
              <a:rPr lang="en-US" altLang="zh-CN" sz="1600" dirty="0">
                <a:solidFill>
                  <a:srgbClr val="37469E"/>
                </a:solidFill>
              </a:rPr>
              <a:t>p</a:t>
            </a:r>
            <a:r>
              <a:rPr lang="zh-CN" altLang="en-US" sz="1600" dirty="0">
                <a:solidFill>
                  <a:srgbClr val="37469E"/>
                </a:solidFill>
              </a:rPr>
              <a:t>是</a:t>
            </a:r>
            <a:r>
              <a:rPr lang="en-US" altLang="zh-CN" sz="1600" dirty="0">
                <a:solidFill>
                  <a:srgbClr val="37469E"/>
                </a:solidFill>
              </a:rPr>
              <a:t>MAX</a:t>
            </a:r>
            <a:r>
              <a:rPr lang="zh-CN" altLang="en-US" sz="1600" dirty="0">
                <a:solidFill>
                  <a:srgbClr val="37469E"/>
                </a:solidFill>
              </a:rPr>
              <a:t>获胜，则</a:t>
            </a:r>
            <a:r>
              <a:rPr lang="en-US" altLang="zh-CN" sz="1600" dirty="0">
                <a:solidFill>
                  <a:srgbClr val="37469E"/>
                </a:solidFill>
              </a:rPr>
              <a:t>e(p)=+∞</a:t>
            </a:r>
          </a:p>
          <a:p>
            <a:pPr marL="342900" indent="-342900">
              <a:lnSpc>
                <a:spcPct val="150000"/>
              </a:lnSpc>
              <a:buFont typeface="+mj-ea"/>
              <a:buAutoNum type="circleNumDbPlain"/>
            </a:pPr>
            <a:r>
              <a:rPr lang="zh-CN" altLang="en-US" sz="1600" dirty="0">
                <a:solidFill>
                  <a:srgbClr val="37469E"/>
                </a:solidFill>
              </a:rPr>
              <a:t>若</a:t>
            </a:r>
            <a:r>
              <a:rPr lang="en-US" altLang="zh-CN" sz="1600" dirty="0">
                <a:solidFill>
                  <a:srgbClr val="37469E"/>
                </a:solidFill>
              </a:rPr>
              <a:t>p</a:t>
            </a:r>
            <a:r>
              <a:rPr lang="zh-CN" altLang="en-US" sz="1600" dirty="0">
                <a:solidFill>
                  <a:srgbClr val="37469E"/>
                </a:solidFill>
              </a:rPr>
              <a:t>是</a:t>
            </a:r>
            <a:r>
              <a:rPr lang="en-US" altLang="zh-CN" sz="1600" dirty="0">
                <a:solidFill>
                  <a:srgbClr val="37469E"/>
                </a:solidFill>
              </a:rPr>
              <a:t>MIN</a:t>
            </a:r>
            <a:r>
              <a:rPr lang="zh-CN" altLang="en-US" sz="1600" dirty="0">
                <a:solidFill>
                  <a:srgbClr val="37469E"/>
                </a:solidFill>
              </a:rPr>
              <a:t>获胜，则</a:t>
            </a:r>
            <a:r>
              <a:rPr lang="en-US" altLang="zh-CN" sz="1600" dirty="0">
                <a:solidFill>
                  <a:srgbClr val="37469E"/>
                </a:solidFill>
              </a:rPr>
              <a:t>e(p)= - ∞</a:t>
            </a:r>
          </a:p>
          <a:p>
            <a:pPr marL="342900" indent="-342900">
              <a:lnSpc>
                <a:spcPct val="150000"/>
              </a:lnSpc>
              <a:buFont typeface="+mj-ea"/>
              <a:buAutoNum type="circleNumDbPlain"/>
            </a:pPr>
            <a:r>
              <a:rPr lang="zh-CN" altLang="en-US" sz="1600" dirty="0">
                <a:solidFill>
                  <a:srgbClr val="37469E"/>
                </a:solidFill>
              </a:rPr>
              <a:t>若格局</a:t>
            </a:r>
            <a:r>
              <a:rPr lang="en-US" altLang="zh-CN" sz="1600" dirty="0">
                <a:solidFill>
                  <a:srgbClr val="37469E"/>
                </a:solidFill>
              </a:rPr>
              <a:t>p</a:t>
            </a:r>
            <a:r>
              <a:rPr lang="zh-CN" altLang="en-US" sz="1600" dirty="0">
                <a:solidFill>
                  <a:srgbClr val="37469E"/>
                </a:solidFill>
              </a:rPr>
              <a:t>对任何一方都不是获胜的，则</a:t>
            </a:r>
            <a:endParaRPr lang="en-US" altLang="zh-CN" sz="1600" dirty="0">
              <a:solidFill>
                <a:srgbClr val="37469E"/>
              </a:solidFill>
            </a:endParaRPr>
          </a:p>
          <a:p>
            <a:pPr>
              <a:lnSpc>
                <a:spcPct val="150000"/>
              </a:lnSpc>
            </a:pPr>
            <a:r>
              <a:rPr lang="en-US" altLang="zh-CN" sz="1600" dirty="0">
                <a:solidFill>
                  <a:srgbClr val="37469E"/>
                </a:solidFill>
              </a:rPr>
              <a:t>          e(p)=(</a:t>
            </a:r>
            <a:r>
              <a:rPr lang="zh-CN" altLang="en-US" sz="1600" dirty="0">
                <a:solidFill>
                  <a:srgbClr val="37469E"/>
                </a:solidFill>
              </a:rPr>
              <a:t>所有空格都放上</a:t>
            </a:r>
            <a:r>
              <a:rPr lang="en-US" altLang="zh-CN" sz="1600" dirty="0">
                <a:solidFill>
                  <a:srgbClr val="37469E"/>
                </a:solidFill>
              </a:rPr>
              <a:t>MAX</a:t>
            </a:r>
            <a:r>
              <a:rPr lang="zh-CN" altLang="en-US" sz="1600" dirty="0">
                <a:solidFill>
                  <a:srgbClr val="37469E"/>
                </a:solidFill>
              </a:rPr>
              <a:t>的棋子后三子成一线的总数</a:t>
            </a:r>
            <a:r>
              <a:rPr lang="en-US" altLang="zh-CN" sz="1600" dirty="0">
                <a:solidFill>
                  <a:srgbClr val="37469E"/>
                </a:solidFill>
              </a:rPr>
              <a:t>) - (</a:t>
            </a:r>
            <a:r>
              <a:rPr lang="zh-CN" altLang="en-US" sz="1600" dirty="0">
                <a:solidFill>
                  <a:srgbClr val="37469E"/>
                </a:solidFill>
              </a:rPr>
              <a:t>所有空格都放上</a:t>
            </a:r>
            <a:r>
              <a:rPr lang="en-US" altLang="zh-CN" sz="1600" dirty="0">
                <a:solidFill>
                  <a:srgbClr val="37469E"/>
                </a:solidFill>
              </a:rPr>
              <a:t>MIN</a:t>
            </a:r>
            <a:r>
              <a:rPr lang="zh-CN" altLang="en-US" sz="1600" dirty="0">
                <a:solidFill>
                  <a:srgbClr val="37469E"/>
                </a:solidFill>
              </a:rPr>
              <a:t>的棋子后三子成一线的总数</a:t>
            </a:r>
            <a:r>
              <a:rPr lang="en-US" altLang="zh-CN" sz="1600" dirty="0">
                <a:solidFill>
                  <a:srgbClr val="37469E"/>
                </a:solidFill>
              </a:rPr>
              <a:t>)</a:t>
            </a:r>
          </a:p>
          <a:p>
            <a:pPr marL="342900" indent="-342900">
              <a:lnSpc>
                <a:spcPct val="150000"/>
              </a:lnSpc>
              <a:buFont typeface="+mj-ea"/>
              <a:buAutoNum type="circleNumDbPlain"/>
            </a:pPr>
            <a:endParaRPr lang="en-US" altLang="zh-CN" sz="1600" dirty="0">
              <a:solidFill>
                <a:srgbClr val="37469E"/>
              </a:solidFill>
            </a:endParaRPr>
          </a:p>
        </p:txBody>
      </p:sp>
      <p:graphicFrame>
        <p:nvGraphicFramePr>
          <p:cNvPr id="12" name="表格 12">
            <a:extLst>
              <a:ext uri="{FF2B5EF4-FFF2-40B4-BE49-F238E27FC236}">
                <a16:creationId xmlns:a16="http://schemas.microsoft.com/office/drawing/2014/main" id="{9CDE3312-2480-486B-ACA3-7FEF16B54502}"/>
              </a:ext>
            </a:extLst>
          </p:cNvPr>
          <p:cNvGraphicFramePr>
            <a:graphicFrameLocks noGrp="1"/>
          </p:cNvGraphicFramePr>
          <p:nvPr>
            <p:extLst>
              <p:ext uri="{D42A27DB-BD31-4B8C-83A1-F6EECF244321}">
                <p14:modId xmlns:p14="http://schemas.microsoft.com/office/powerpoint/2010/main" val="452454767"/>
              </p:ext>
            </p:extLst>
          </p:nvPr>
        </p:nvGraphicFramePr>
        <p:xfrm>
          <a:off x="4636182" y="4761245"/>
          <a:ext cx="1459818" cy="1112520"/>
        </p:xfrm>
        <a:graphic>
          <a:graphicData uri="http://schemas.openxmlformats.org/drawingml/2006/table">
            <a:tbl>
              <a:tblPr firstRow="1" bandRow="1">
                <a:tableStyleId>{5C22544A-7EE6-4342-B048-85BDC9FD1C3A}</a:tableStyleId>
              </a:tblPr>
              <a:tblGrid>
                <a:gridCol w="486606">
                  <a:extLst>
                    <a:ext uri="{9D8B030D-6E8A-4147-A177-3AD203B41FA5}">
                      <a16:colId xmlns:a16="http://schemas.microsoft.com/office/drawing/2014/main" val="2907256412"/>
                    </a:ext>
                  </a:extLst>
                </a:gridCol>
                <a:gridCol w="486606">
                  <a:extLst>
                    <a:ext uri="{9D8B030D-6E8A-4147-A177-3AD203B41FA5}">
                      <a16:colId xmlns:a16="http://schemas.microsoft.com/office/drawing/2014/main" val="129564259"/>
                    </a:ext>
                  </a:extLst>
                </a:gridCol>
                <a:gridCol w="486606">
                  <a:extLst>
                    <a:ext uri="{9D8B030D-6E8A-4147-A177-3AD203B41FA5}">
                      <a16:colId xmlns:a16="http://schemas.microsoft.com/office/drawing/2014/main" val="3274305210"/>
                    </a:ext>
                  </a:extLst>
                </a:gridCol>
              </a:tblGrid>
              <a:tr h="370840">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O</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zh-CN" altLang="en-US">
                        <a:solidFill>
                          <a:sysClr val="windowText" lastClr="000000"/>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275284"/>
                  </a:ext>
                </a:extLst>
              </a:tr>
              <a:tr h="370840">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X</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3986"/>
                  </a:ext>
                </a:extLst>
              </a:tr>
              <a:tr h="370840">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88621388"/>
                  </a:ext>
                </a:extLst>
              </a:tr>
            </a:tbl>
          </a:graphicData>
        </a:graphic>
      </p:graphicFrame>
      <p:sp>
        <p:nvSpPr>
          <p:cNvPr id="14" name="矩形 13">
            <a:extLst>
              <a:ext uri="{FF2B5EF4-FFF2-40B4-BE49-F238E27FC236}">
                <a16:creationId xmlns:a16="http://schemas.microsoft.com/office/drawing/2014/main" id="{39046336-3D19-4A64-85C2-F90EEF44AF86}"/>
              </a:ext>
            </a:extLst>
          </p:cNvPr>
          <p:cNvSpPr/>
          <p:nvPr/>
        </p:nvSpPr>
        <p:spPr>
          <a:xfrm>
            <a:off x="6417127" y="5132839"/>
            <a:ext cx="1518364" cy="369332"/>
          </a:xfrm>
          <a:prstGeom prst="rect">
            <a:avLst/>
          </a:prstGeom>
        </p:spPr>
        <p:txBody>
          <a:bodyPr wrap="none">
            <a:spAutoFit/>
          </a:bodyPr>
          <a:lstStyle/>
          <a:p>
            <a:r>
              <a:rPr lang="en-US" altLang="zh-CN" dirty="0"/>
              <a:t>e(p) = 6-4 =2</a:t>
            </a:r>
            <a:endParaRPr lang="zh-CN" altLang="en-US" dirty="0"/>
          </a:p>
        </p:txBody>
      </p:sp>
    </p:spTree>
    <p:extLst>
      <p:ext uri="{BB962C8B-B14F-4D97-AF65-F5344CB8AC3E}">
        <p14:creationId xmlns:p14="http://schemas.microsoft.com/office/powerpoint/2010/main" val="123981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3EA2ED6D-C1B3-43EA-9758-837833CA3C3D}"/>
              </a:ext>
            </a:extLst>
          </p:cNvPr>
          <p:cNvPicPr>
            <a:picLocks noChangeAspect="1"/>
          </p:cNvPicPr>
          <p:nvPr/>
        </p:nvPicPr>
        <p:blipFill>
          <a:blip r:embed="rId3"/>
          <a:stretch>
            <a:fillRect/>
          </a:stretch>
        </p:blipFill>
        <p:spPr>
          <a:xfrm>
            <a:off x="6642100" y="1210211"/>
            <a:ext cx="4965608" cy="4758790"/>
          </a:xfrm>
          <a:prstGeom prst="rect">
            <a:avLst/>
          </a:prstGeom>
        </p:spPr>
      </p:pic>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27" name="标题 1">
            <a:extLst>
              <a:ext uri="{FF2B5EF4-FFF2-40B4-BE49-F238E27FC236}">
                <a16:creationId xmlns:a16="http://schemas.microsoft.com/office/drawing/2014/main" id="{325254EA-6ED1-4B81-B637-2F34C98033BF}"/>
              </a:ext>
            </a:extLst>
          </p:cNvPr>
          <p:cNvSpPr txBox="1">
            <a:spLocks/>
          </p:cNvSpPr>
          <p:nvPr/>
        </p:nvSpPr>
        <p:spPr>
          <a:xfrm>
            <a:off x="669924" y="828338"/>
            <a:ext cx="10850563" cy="7207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Arial" panose="020B0604020202020204" pitchFamily="34" charset="0"/>
              <a:buChar char="•"/>
            </a:pPr>
            <a:endParaRPr lang="zh-CN" altLang="en-US" sz="2000" dirty="0">
              <a:solidFill>
                <a:srgbClr val="7E0000"/>
              </a:solidFill>
            </a:endParaRPr>
          </a:p>
        </p:txBody>
      </p:sp>
      <p:sp>
        <p:nvSpPr>
          <p:cNvPr id="9" name="标题 1">
            <a:extLst>
              <a:ext uri="{FF2B5EF4-FFF2-40B4-BE49-F238E27FC236}">
                <a16:creationId xmlns:a16="http://schemas.microsoft.com/office/drawing/2014/main" id="{D4B5AF57-66CD-4689-9117-F521CF24E0D4}"/>
              </a:ext>
            </a:extLst>
          </p:cNvPr>
          <p:cNvSpPr txBox="1">
            <a:spLocks noGrp="1"/>
          </p:cNvSpPr>
          <p:nvPr>
            <p:ph type="title"/>
          </p:nvPr>
        </p:nvSpPr>
        <p:spPr>
          <a:xfrm>
            <a:off x="669925" y="0"/>
            <a:ext cx="10850563"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状态空间问题的例子</a:t>
            </a:r>
            <a:endParaRPr lang="en-US" altLang="zh-CN" sz="2400" i="1" dirty="0">
              <a:solidFill>
                <a:schemeClr val="tx1">
                  <a:lumMod val="75000"/>
                  <a:lumOff val="25000"/>
                </a:schemeClr>
              </a:solidFill>
            </a:endParaRPr>
          </a:p>
        </p:txBody>
      </p:sp>
      <p:sp>
        <p:nvSpPr>
          <p:cNvPr id="11" name="Text Box 5">
            <a:extLst>
              <a:ext uri="{FF2B5EF4-FFF2-40B4-BE49-F238E27FC236}">
                <a16:creationId xmlns:a16="http://schemas.microsoft.com/office/drawing/2014/main" id="{080DC0E6-8765-4C84-96E1-9D4D0EA0FAED}"/>
              </a:ext>
            </a:extLst>
          </p:cNvPr>
          <p:cNvSpPr txBox="1">
            <a:spLocks noChangeArrowheads="1"/>
          </p:cNvSpPr>
          <p:nvPr/>
        </p:nvSpPr>
        <p:spPr bwMode="auto">
          <a:xfrm>
            <a:off x="7997630" y="5838289"/>
            <a:ext cx="3581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dirty="0">
                <a:solidFill>
                  <a:srgbClr val="37469E"/>
                </a:solidFill>
                <a:ea typeface="楷体_GB2312" pitchFamily="1" charset="-122"/>
              </a:rPr>
              <a:t>二阶梵塔问题的状态空间图</a:t>
            </a:r>
            <a:r>
              <a:rPr lang="zh-CN" altLang="en-US" sz="1400" dirty="0">
                <a:solidFill>
                  <a:srgbClr val="37469E"/>
                </a:solidFill>
              </a:rPr>
              <a:t> </a:t>
            </a:r>
          </a:p>
        </p:txBody>
      </p:sp>
      <p:sp>
        <p:nvSpPr>
          <p:cNvPr id="6" name="矩形 5">
            <a:extLst>
              <a:ext uri="{FF2B5EF4-FFF2-40B4-BE49-F238E27FC236}">
                <a16:creationId xmlns:a16="http://schemas.microsoft.com/office/drawing/2014/main" id="{DD671551-23F8-424C-868F-E09AFBBA933D}"/>
              </a:ext>
            </a:extLst>
          </p:cNvPr>
          <p:cNvSpPr/>
          <p:nvPr/>
        </p:nvSpPr>
        <p:spPr>
          <a:xfrm>
            <a:off x="669923" y="1144715"/>
            <a:ext cx="1858201"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rgbClr val="37469E"/>
                </a:solidFill>
                <a:effectLst>
                  <a:outerShdw blurRad="38100" dist="38100" dir="2700000" algn="tl">
                    <a:srgbClr val="000000">
                      <a:alpha val="43137"/>
                    </a:srgbClr>
                  </a:outerShdw>
                </a:effectLst>
                <a:ea typeface="楷体_GB2312" pitchFamily="1" charset="-122"/>
              </a:rPr>
              <a:t>二阶梵塔问题</a:t>
            </a:r>
            <a:endParaRPr lang="zh-CN" altLang="en-US" b="1" dirty="0">
              <a:solidFill>
                <a:srgbClr val="37469E"/>
              </a:solidFill>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C91EB83E-C27D-4FBE-86AC-CB193747400E}"/>
              </a:ext>
            </a:extLst>
          </p:cNvPr>
          <p:cNvSpPr txBox="1"/>
          <p:nvPr/>
        </p:nvSpPr>
        <p:spPr>
          <a:xfrm>
            <a:off x="584098" y="1429902"/>
            <a:ext cx="6591402" cy="1525739"/>
          </a:xfrm>
          <a:prstGeom prst="rect">
            <a:avLst/>
          </a:prstGeom>
          <a:noFill/>
        </p:spPr>
        <p:txBody>
          <a:bodyPr wrap="square" rtlCol="0">
            <a:spAutoFit/>
          </a:bodyPr>
          <a:lstStyle/>
          <a:p>
            <a:pPr>
              <a:lnSpc>
                <a:spcPct val="150000"/>
              </a:lnSpc>
            </a:pPr>
            <a:r>
              <a:rPr lang="zh-CN" altLang="en-US" sz="1600" dirty="0"/>
              <a:t>设有</a:t>
            </a:r>
            <a:r>
              <a:rPr lang="en-US" altLang="zh-CN" sz="1600" dirty="0"/>
              <a:t>3</a:t>
            </a:r>
            <a:r>
              <a:rPr lang="zh-CN" altLang="en-US" sz="1600" dirty="0"/>
              <a:t>根柱子，它们的编号是</a:t>
            </a:r>
            <a:r>
              <a:rPr lang="en-US" altLang="zh-CN" sz="1600" dirty="0"/>
              <a:t>1</a:t>
            </a:r>
            <a:r>
              <a:rPr lang="zh-CN" altLang="en-US" sz="1600" dirty="0"/>
              <a:t>号，</a:t>
            </a:r>
            <a:r>
              <a:rPr lang="en-US" altLang="zh-CN" sz="1600" dirty="0"/>
              <a:t>2</a:t>
            </a:r>
            <a:r>
              <a:rPr lang="zh-CN" altLang="en-US" sz="1600" dirty="0"/>
              <a:t>号，</a:t>
            </a:r>
            <a:r>
              <a:rPr lang="en-US" altLang="zh-CN" sz="1600" dirty="0"/>
              <a:t>3</a:t>
            </a:r>
            <a:r>
              <a:rPr lang="zh-CN" altLang="en-US" sz="1600" dirty="0"/>
              <a:t>号。在初始情况下，</a:t>
            </a:r>
            <a:r>
              <a:rPr lang="en-US" altLang="zh-CN" sz="1600" dirty="0"/>
              <a:t>1</a:t>
            </a:r>
            <a:r>
              <a:rPr lang="zh-CN" altLang="en-US" sz="1600" dirty="0"/>
              <a:t>号柱子上穿有</a:t>
            </a:r>
            <a:r>
              <a:rPr lang="en-US" altLang="zh-CN" sz="1600" dirty="0"/>
              <a:t>A</a:t>
            </a:r>
            <a:r>
              <a:rPr lang="zh-CN" altLang="en-US" sz="1600" dirty="0"/>
              <a:t>和</a:t>
            </a:r>
            <a:r>
              <a:rPr lang="en-US" altLang="zh-CN" sz="1600" dirty="0"/>
              <a:t>B</a:t>
            </a:r>
            <a:r>
              <a:rPr lang="zh-CN" altLang="en-US" sz="1600" dirty="0"/>
              <a:t>两个圆盘，</a:t>
            </a:r>
            <a:r>
              <a:rPr lang="en-US" altLang="zh-CN" sz="1600" dirty="0"/>
              <a:t>A</a:t>
            </a:r>
            <a:r>
              <a:rPr lang="zh-CN" altLang="en-US" sz="1600" dirty="0"/>
              <a:t>比</a:t>
            </a:r>
            <a:r>
              <a:rPr lang="en-US" altLang="zh-CN" sz="1600" dirty="0"/>
              <a:t>B</a:t>
            </a:r>
            <a:r>
              <a:rPr lang="zh-CN" altLang="en-US" sz="1600" dirty="0"/>
              <a:t>小，</a:t>
            </a:r>
            <a:r>
              <a:rPr lang="en-US" altLang="zh-CN" sz="1600" dirty="0"/>
              <a:t>A</a:t>
            </a:r>
            <a:r>
              <a:rPr lang="zh-CN" altLang="en-US" sz="1600" dirty="0"/>
              <a:t>位于</a:t>
            </a:r>
            <a:r>
              <a:rPr lang="en-US" altLang="zh-CN" sz="1600" dirty="0"/>
              <a:t>B</a:t>
            </a:r>
            <a:r>
              <a:rPr lang="zh-CN" altLang="en-US" sz="1600" dirty="0"/>
              <a:t>的上面。要求把两个圆盘全部移到另一根柱子上，而且规定每次只能移动一个圆盘，任何时候都不能使大圆盘位于小圆盘的上面。</a:t>
            </a:r>
          </a:p>
        </p:txBody>
      </p:sp>
      <p:sp>
        <p:nvSpPr>
          <p:cNvPr id="13" name="文本框 12">
            <a:extLst>
              <a:ext uri="{FF2B5EF4-FFF2-40B4-BE49-F238E27FC236}">
                <a16:creationId xmlns:a16="http://schemas.microsoft.com/office/drawing/2014/main" id="{80A026AD-2E75-4434-BCCD-501A0FBF3941}"/>
              </a:ext>
            </a:extLst>
          </p:cNvPr>
          <p:cNvSpPr txBox="1"/>
          <p:nvPr/>
        </p:nvSpPr>
        <p:spPr>
          <a:xfrm>
            <a:off x="9601102" y="1948771"/>
            <a:ext cx="1524001" cy="369332"/>
          </a:xfrm>
          <a:prstGeom prst="rect">
            <a:avLst/>
          </a:prstGeom>
          <a:noFill/>
        </p:spPr>
        <p:txBody>
          <a:bodyPr wrap="square" rtlCol="0">
            <a:spAutoFit/>
          </a:bodyPr>
          <a:lstStyle/>
          <a:p>
            <a:r>
              <a:rPr lang="en-US" altLang="zh-CN" dirty="0">
                <a:solidFill>
                  <a:srgbClr val="F44212"/>
                </a:solidFill>
              </a:rPr>
              <a:t>A(1</a:t>
            </a:r>
            <a:r>
              <a:rPr lang="zh-CN" altLang="en-US" dirty="0">
                <a:solidFill>
                  <a:srgbClr val="F44212"/>
                </a:solidFill>
              </a:rPr>
              <a:t>，</a:t>
            </a:r>
            <a:r>
              <a:rPr lang="en-US" altLang="zh-CN" dirty="0">
                <a:solidFill>
                  <a:srgbClr val="F44212"/>
                </a:solidFill>
              </a:rPr>
              <a:t>3)</a:t>
            </a:r>
            <a:endParaRPr lang="zh-CN" altLang="en-US" dirty="0">
              <a:solidFill>
                <a:srgbClr val="F44212"/>
              </a:solidFill>
            </a:endParaRPr>
          </a:p>
        </p:txBody>
      </p:sp>
      <p:sp>
        <p:nvSpPr>
          <p:cNvPr id="16" name="文本框 15">
            <a:extLst>
              <a:ext uri="{FF2B5EF4-FFF2-40B4-BE49-F238E27FC236}">
                <a16:creationId xmlns:a16="http://schemas.microsoft.com/office/drawing/2014/main" id="{3EC67D6B-744C-402A-A559-3561E26CDD3D}"/>
              </a:ext>
            </a:extLst>
          </p:cNvPr>
          <p:cNvSpPr txBox="1"/>
          <p:nvPr/>
        </p:nvSpPr>
        <p:spPr>
          <a:xfrm>
            <a:off x="10083707" y="3001807"/>
            <a:ext cx="1524001" cy="369332"/>
          </a:xfrm>
          <a:prstGeom prst="rect">
            <a:avLst/>
          </a:prstGeom>
          <a:noFill/>
        </p:spPr>
        <p:txBody>
          <a:bodyPr wrap="square" rtlCol="0">
            <a:spAutoFit/>
          </a:bodyPr>
          <a:lstStyle/>
          <a:p>
            <a:r>
              <a:rPr lang="en-US" altLang="zh-CN" dirty="0">
                <a:solidFill>
                  <a:srgbClr val="F44212"/>
                </a:solidFill>
              </a:rPr>
              <a:t>B(1</a:t>
            </a:r>
            <a:r>
              <a:rPr lang="zh-CN" altLang="en-US" dirty="0">
                <a:solidFill>
                  <a:srgbClr val="F44212"/>
                </a:solidFill>
              </a:rPr>
              <a:t>，</a:t>
            </a:r>
            <a:r>
              <a:rPr lang="en-US" altLang="zh-CN" dirty="0">
                <a:solidFill>
                  <a:srgbClr val="F44212"/>
                </a:solidFill>
              </a:rPr>
              <a:t>2)</a:t>
            </a:r>
            <a:endParaRPr lang="zh-CN" altLang="en-US" dirty="0">
              <a:solidFill>
                <a:srgbClr val="F44212"/>
              </a:solidFill>
            </a:endParaRPr>
          </a:p>
        </p:txBody>
      </p:sp>
      <p:sp>
        <p:nvSpPr>
          <p:cNvPr id="17" name="文本框 16">
            <a:extLst>
              <a:ext uri="{FF2B5EF4-FFF2-40B4-BE49-F238E27FC236}">
                <a16:creationId xmlns:a16="http://schemas.microsoft.com/office/drawing/2014/main" id="{E10B46E8-0147-4A3A-90D8-BAF32EAE35C3}"/>
              </a:ext>
            </a:extLst>
          </p:cNvPr>
          <p:cNvSpPr txBox="1"/>
          <p:nvPr/>
        </p:nvSpPr>
        <p:spPr>
          <a:xfrm>
            <a:off x="10817029" y="4210406"/>
            <a:ext cx="1524001" cy="369332"/>
          </a:xfrm>
          <a:prstGeom prst="rect">
            <a:avLst/>
          </a:prstGeom>
          <a:noFill/>
        </p:spPr>
        <p:txBody>
          <a:bodyPr wrap="square" rtlCol="0">
            <a:spAutoFit/>
          </a:bodyPr>
          <a:lstStyle/>
          <a:p>
            <a:r>
              <a:rPr lang="en-US" altLang="zh-CN" dirty="0">
                <a:solidFill>
                  <a:srgbClr val="F44212"/>
                </a:solidFill>
              </a:rPr>
              <a:t>A(3</a:t>
            </a:r>
            <a:r>
              <a:rPr lang="zh-CN" altLang="en-US" dirty="0">
                <a:solidFill>
                  <a:srgbClr val="F44212"/>
                </a:solidFill>
              </a:rPr>
              <a:t>，</a:t>
            </a:r>
            <a:r>
              <a:rPr lang="en-US" altLang="zh-CN" dirty="0">
                <a:solidFill>
                  <a:srgbClr val="F44212"/>
                </a:solidFill>
              </a:rPr>
              <a:t>2)</a:t>
            </a:r>
            <a:endParaRPr lang="zh-CN" altLang="en-US" dirty="0">
              <a:solidFill>
                <a:srgbClr val="F44212"/>
              </a:solidFill>
            </a:endParaRPr>
          </a:p>
        </p:txBody>
      </p:sp>
      <p:sp>
        <p:nvSpPr>
          <p:cNvPr id="15" name="矩形 14">
            <a:extLst>
              <a:ext uri="{FF2B5EF4-FFF2-40B4-BE49-F238E27FC236}">
                <a16:creationId xmlns:a16="http://schemas.microsoft.com/office/drawing/2014/main" id="{BD00579B-7463-434E-863E-2B7734874728}"/>
              </a:ext>
            </a:extLst>
          </p:cNvPr>
          <p:cNvSpPr/>
          <p:nvPr/>
        </p:nvSpPr>
        <p:spPr>
          <a:xfrm>
            <a:off x="1599023" y="3858689"/>
            <a:ext cx="5438044" cy="584775"/>
          </a:xfrm>
          <a:prstGeom prst="rect">
            <a:avLst/>
          </a:prstGeom>
        </p:spPr>
        <p:txBody>
          <a:bodyPr wrap="square">
            <a:spAutoFit/>
          </a:bodyPr>
          <a:lstStyle/>
          <a:p>
            <a:pPr fontAlgn="ctr"/>
            <a:r>
              <a:rPr lang="en-US" altLang="zh-CN" sz="1600" dirty="0">
                <a:solidFill>
                  <a:srgbClr val="37469E"/>
                </a:solidFill>
              </a:rPr>
              <a:t>S</a:t>
            </a:r>
            <a:r>
              <a:rPr lang="en-US" altLang="zh-CN" sz="1600" baseline="-25000" dirty="0">
                <a:solidFill>
                  <a:srgbClr val="37469E"/>
                </a:solidFill>
              </a:rPr>
              <a:t>0</a:t>
            </a:r>
            <a:r>
              <a:rPr lang="en-US" altLang="zh-CN" sz="1600" dirty="0">
                <a:solidFill>
                  <a:srgbClr val="37469E"/>
                </a:solidFill>
              </a:rPr>
              <a:t>=(1,1),  S</a:t>
            </a:r>
            <a:r>
              <a:rPr lang="en-US" altLang="zh-CN" sz="1600" baseline="-25000" dirty="0">
                <a:solidFill>
                  <a:srgbClr val="37469E"/>
                </a:solidFill>
              </a:rPr>
              <a:t>1</a:t>
            </a:r>
            <a:r>
              <a:rPr lang="en-US" altLang="zh-CN" sz="1600" dirty="0">
                <a:solidFill>
                  <a:srgbClr val="37469E"/>
                </a:solidFill>
              </a:rPr>
              <a:t>=(2,1) ,  S</a:t>
            </a:r>
            <a:r>
              <a:rPr lang="en-US" altLang="zh-CN" sz="1600" baseline="-25000" dirty="0">
                <a:solidFill>
                  <a:srgbClr val="37469E"/>
                </a:solidFill>
              </a:rPr>
              <a:t>2</a:t>
            </a:r>
            <a:r>
              <a:rPr lang="en-US" altLang="zh-CN" sz="1600" dirty="0">
                <a:solidFill>
                  <a:srgbClr val="37469E"/>
                </a:solidFill>
              </a:rPr>
              <a:t>=(3,1)</a:t>
            </a:r>
            <a:r>
              <a:rPr lang="zh-CN" altLang="en-US" sz="1600" dirty="0">
                <a:solidFill>
                  <a:srgbClr val="37469E"/>
                </a:solidFill>
              </a:rPr>
              <a:t>，</a:t>
            </a:r>
            <a:r>
              <a:rPr lang="en-US" altLang="zh-CN" sz="1600" dirty="0">
                <a:solidFill>
                  <a:srgbClr val="37469E"/>
                </a:solidFill>
              </a:rPr>
              <a:t>S</a:t>
            </a:r>
            <a:r>
              <a:rPr lang="en-US" altLang="zh-CN" sz="1600" baseline="-25000" dirty="0">
                <a:solidFill>
                  <a:srgbClr val="37469E"/>
                </a:solidFill>
              </a:rPr>
              <a:t>3</a:t>
            </a:r>
            <a:r>
              <a:rPr lang="en-US" altLang="zh-CN" sz="1600" dirty="0">
                <a:solidFill>
                  <a:srgbClr val="37469E"/>
                </a:solidFill>
              </a:rPr>
              <a:t>=(2,3),  S</a:t>
            </a:r>
            <a:r>
              <a:rPr lang="en-US" altLang="zh-CN" sz="1600" baseline="-25000" dirty="0">
                <a:solidFill>
                  <a:srgbClr val="37469E"/>
                </a:solidFill>
              </a:rPr>
              <a:t>4</a:t>
            </a:r>
            <a:r>
              <a:rPr lang="en-US" altLang="zh-CN" sz="1600" dirty="0">
                <a:solidFill>
                  <a:srgbClr val="37469E"/>
                </a:solidFill>
              </a:rPr>
              <a:t>=(3,2) ,  S</a:t>
            </a:r>
            <a:r>
              <a:rPr lang="en-US" altLang="zh-CN" sz="1600" baseline="-25000" dirty="0">
                <a:solidFill>
                  <a:srgbClr val="37469E"/>
                </a:solidFill>
              </a:rPr>
              <a:t>5</a:t>
            </a:r>
            <a:r>
              <a:rPr lang="en-US" altLang="zh-CN" sz="1600" dirty="0">
                <a:solidFill>
                  <a:srgbClr val="37469E"/>
                </a:solidFill>
              </a:rPr>
              <a:t>=(3,3)</a:t>
            </a:r>
            <a:r>
              <a:rPr lang="zh-CN" altLang="en-US" sz="1600" dirty="0">
                <a:solidFill>
                  <a:srgbClr val="37469E"/>
                </a:solidFill>
              </a:rPr>
              <a:t>，</a:t>
            </a:r>
            <a:r>
              <a:rPr lang="en-US" altLang="zh-CN" sz="1600" dirty="0">
                <a:solidFill>
                  <a:srgbClr val="37469E"/>
                </a:solidFill>
              </a:rPr>
              <a:t>S</a:t>
            </a:r>
            <a:r>
              <a:rPr lang="en-US" altLang="zh-CN" sz="1600" baseline="-25000" dirty="0">
                <a:solidFill>
                  <a:srgbClr val="37469E"/>
                </a:solidFill>
              </a:rPr>
              <a:t>6</a:t>
            </a:r>
            <a:r>
              <a:rPr lang="en-US" altLang="zh-CN" sz="1600" dirty="0">
                <a:solidFill>
                  <a:srgbClr val="37469E"/>
                </a:solidFill>
              </a:rPr>
              <a:t>=(1,3),  S</a:t>
            </a:r>
            <a:r>
              <a:rPr lang="en-US" altLang="zh-CN" sz="1600" baseline="-25000" dirty="0">
                <a:solidFill>
                  <a:srgbClr val="37469E"/>
                </a:solidFill>
              </a:rPr>
              <a:t>7</a:t>
            </a:r>
            <a:r>
              <a:rPr lang="en-US" altLang="zh-CN" sz="1600" dirty="0">
                <a:solidFill>
                  <a:srgbClr val="37469E"/>
                </a:solidFill>
              </a:rPr>
              <a:t>=(1,2) ,  S</a:t>
            </a:r>
            <a:r>
              <a:rPr lang="en-US" altLang="zh-CN" sz="1600" baseline="-25000" dirty="0">
                <a:solidFill>
                  <a:srgbClr val="37469E"/>
                </a:solidFill>
              </a:rPr>
              <a:t>8</a:t>
            </a:r>
            <a:r>
              <a:rPr lang="en-US" altLang="zh-CN" sz="1600" dirty="0">
                <a:solidFill>
                  <a:srgbClr val="37469E"/>
                </a:solidFill>
              </a:rPr>
              <a:t>=(3,3)</a:t>
            </a:r>
          </a:p>
        </p:txBody>
      </p:sp>
      <p:sp>
        <p:nvSpPr>
          <p:cNvPr id="18" name="矩形 17">
            <a:extLst>
              <a:ext uri="{FF2B5EF4-FFF2-40B4-BE49-F238E27FC236}">
                <a16:creationId xmlns:a16="http://schemas.microsoft.com/office/drawing/2014/main" id="{6BE45811-70AE-42D7-9278-0409D45D6B4D}"/>
              </a:ext>
            </a:extLst>
          </p:cNvPr>
          <p:cNvSpPr/>
          <p:nvPr/>
        </p:nvSpPr>
        <p:spPr>
          <a:xfrm>
            <a:off x="596798" y="2912097"/>
            <a:ext cx="5613502" cy="1200329"/>
          </a:xfrm>
          <a:prstGeom prst="rect">
            <a:avLst/>
          </a:prstGeom>
        </p:spPr>
        <p:txBody>
          <a:bodyPr wrap="square">
            <a:spAutoFit/>
          </a:bodyPr>
          <a:lstStyle/>
          <a:p>
            <a:pPr fontAlgn="ctr">
              <a:lnSpc>
                <a:spcPct val="150000"/>
              </a:lnSpc>
            </a:pPr>
            <a:r>
              <a:rPr lang="zh-CN" altLang="en-US" sz="1600" dirty="0">
                <a:solidFill>
                  <a:srgbClr val="37469E"/>
                </a:solidFill>
              </a:rPr>
              <a:t>（</a:t>
            </a:r>
            <a:r>
              <a:rPr lang="en-US" altLang="zh-CN" sz="1600" dirty="0">
                <a:solidFill>
                  <a:srgbClr val="37469E"/>
                </a:solidFill>
              </a:rPr>
              <a:t>1</a:t>
            </a:r>
            <a:r>
              <a:rPr lang="zh-CN" altLang="en-US" sz="1600" dirty="0">
                <a:solidFill>
                  <a:srgbClr val="37469E"/>
                </a:solidFill>
              </a:rPr>
              <a:t>）设用</a:t>
            </a:r>
            <a:r>
              <a:rPr lang="en-US" altLang="zh-CN" sz="1600" dirty="0">
                <a:solidFill>
                  <a:srgbClr val="37469E"/>
                </a:solidFill>
              </a:rPr>
              <a:t>S</a:t>
            </a:r>
            <a:r>
              <a:rPr lang="en-US" altLang="zh-CN" sz="1600" baseline="-25000" dirty="0">
                <a:solidFill>
                  <a:srgbClr val="37469E"/>
                </a:solidFill>
              </a:rPr>
              <a:t>K</a:t>
            </a:r>
            <a:r>
              <a:rPr lang="en-US" altLang="zh-CN" sz="1600" dirty="0">
                <a:solidFill>
                  <a:srgbClr val="37469E"/>
                </a:solidFill>
              </a:rPr>
              <a:t>=(S</a:t>
            </a:r>
            <a:r>
              <a:rPr lang="en-US" altLang="zh-CN" sz="1600" baseline="-25000" dirty="0">
                <a:solidFill>
                  <a:srgbClr val="37469E"/>
                </a:solidFill>
              </a:rPr>
              <a:t>k0</a:t>
            </a:r>
            <a:r>
              <a:rPr lang="en-US" altLang="zh-CN" sz="1600" dirty="0">
                <a:solidFill>
                  <a:srgbClr val="37469E"/>
                </a:solidFill>
              </a:rPr>
              <a:t>,S</a:t>
            </a:r>
            <a:r>
              <a:rPr lang="en-US" altLang="zh-CN" sz="1600" baseline="-25000" dirty="0">
                <a:solidFill>
                  <a:srgbClr val="37469E"/>
                </a:solidFill>
              </a:rPr>
              <a:t>k1</a:t>
            </a:r>
            <a:r>
              <a:rPr lang="en-US" altLang="zh-CN" sz="1600" dirty="0">
                <a:solidFill>
                  <a:srgbClr val="37469E"/>
                </a:solidFill>
              </a:rPr>
              <a:t>)</a:t>
            </a:r>
            <a:r>
              <a:rPr lang="zh-CN" altLang="en-US" sz="1600" dirty="0">
                <a:solidFill>
                  <a:srgbClr val="37469E"/>
                </a:solidFill>
              </a:rPr>
              <a:t>表示问题的状态，</a:t>
            </a:r>
            <a:r>
              <a:rPr lang="en-US" altLang="zh-CN" sz="1600" dirty="0">
                <a:solidFill>
                  <a:srgbClr val="37469E"/>
                </a:solidFill>
              </a:rPr>
              <a:t>S</a:t>
            </a:r>
            <a:r>
              <a:rPr lang="en-US" altLang="zh-CN" sz="1600" baseline="-25000" dirty="0">
                <a:solidFill>
                  <a:srgbClr val="37469E"/>
                </a:solidFill>
              </a:rPr>
              <a:t>K0</a:t>
            </a:r>
            <a:r>
              <a:rPr lang="zh-CN" altLang="en-US" sz="1600" dirty="0">
                <a:solidFill>
                  <a:srgbClr val="37469E"/>
                </a:solidFill>
              </a:rPr>
              <a:t>表示圆盘</a:t>
            </a:r>
            <a:r>
              <a:rPr lang="en-US" altLang="zh-CN" sz="1600" dirty="0">
                <a:solidFill>
                  <a:srgbClr val="37469E"/>
                </a:solidFill>
              </a:rPr>
              <a:t>A</a:t>
            </a:r>
            <a:r>
              <a:rPr lang="zh-CN" altLang="en-US" sz="1600" dirty="0">
                <a:solidFill>
                  <a:srgbClr val="37469E"/>
                </a:solidFill>
              </a:rPr>
              <a:t>所在的柱子号，</a:t>
            </a:r>
            <a:r>
              <a:rPr lang="en-US" altLang="zh-CN" sz="1600" dirty="0">
                <a:solidFill>
                  <a:srgbClr val="37469E"/>
                </a:solidFill>
              </a:rPr>
              <a:t>S</a:t>
            </a:r>
            <a:r>
              <a:rPr lang="en-US" altLang="zh-CN" sz="1600" baseline="-25000" dirty="0">
                <a:solidFill>
                  <a:srgbClr val="37469E"/>
                </a:solidFill>
              </a:rPr>
              <a:t>k1</a:t>
            </a:r>
            <a:r>
              <a:rPr lang="zh-CN" altLang="en-US" sz="1600" dirty="0">
                <a:solidFill>
                  <a:srgbClr val="37469E"/>
                </a:solidFill>
              </a:rPr>
              <a:t>表示圆盘</a:t>
            </a:r>
            <a:r>
              <a:rPr lang="en-US" altLang="zh-CN" sz="1600" dirty="0">
                <a:solidFill>
                  <a:srgbClr val="37469E"/>
                </a:solidFill>
              </a:rPr>
              <a:t>B</a:t>
            </a:r>
            <a:r>
              <a:rPr lang="zh-CN" altLang="en-US" sz="1600" dirty="0">
                <a:solidFill>
                  <a:srgbClr val="37469E"/>
                </a:solidFill>
              </a:rPr>
              <a:t>所在的柱子柱号，全部可能的状态有九种：</a:t>
            </a:r>
          </a:p>
        </p:txBody>
      </p:sp>
      <p:sp>
        <p:nvSpPr>
          <p:cNvPr id="19" name="矩形 18">
            <a:extLst>
              <a:ext uri="{FF2B5EF4-FFF2-40B4-BE49-F238E27FC236}">
                <a16:creationId xmlns:a16="http://schemas.microsoft.com/office/drawing/2014/main" id="{869864C2-2C02-41F7-A000-AA6BE9D44409}"/>
              </a:ext>
            </a:extLst>
          </p:cNvPr>
          <p:cNvSpPr/>
          <p:nvPr/>
        </p:nvSpPr>
        <p:spPr>
          <a:xfrm>
            <a:off x="596798" y="4264208"/>
            <a:ext cx="5613502" cy="1077218"/>
          </a:xfrm>
          <a:prstGeom prst="rect">
            <a:avLst/>
          </a:prstGeom>
        </p:spPr>
        <p:txBody>
          <a:bodyPr wrap="square">
            <a:spAutoFit/>
          </a:bodyPr>
          <a:lstStyle/>
          <a:p>
            <a:pPr fontAlgn="ctr">
              <a:lnSpc>
                <a:spcPct val="200000"/>
              </a:lnSpc>
            </a:pPr>
            <a:r>
              <a:rPr lang="zh-CN" altLang="en-US" sz="1600" dirty="0">
                <a:solidFill>
                  <a:srgbClr val="37469E"/>
                </a:solidFill>
              </a:rPr>
              <a:t>（</a:t>
            </a:r>
            <a:r>
              <a:rPr lang="en-US" altLang="zh-CN" sz="1600" dirty="0">
                <a:solidFill>
                  <a:srgbClr val="37469E"/>
                </a:solidFill>
              </a:rPr>
              <a:t>2</a:t>
            </a:r>
            <a:r>
              <a:rPr lang="zh-CN" altLang="en-US" sz="1600" dirty="0">
                <a:solidFill>
                  <a:srgbClr val="37469E"/>
                </a:solidFill>
              </a:rPr>
              <a:t>）</a:t>
            </a:r>
            <a:r>
              <a:rPr lang="zh-CN" altLang="en-US" sz="1600" b="1" dirty="0">
                <a:solidFill>
                  <a:srgbClr val="37469E"/>
                </a:solidFill>
              </a:rPr>
              <a:t>算符</a:t>
            </a:r>
            <a:r>
              <a:rPr lang="zh-CN" altLang="en-US" sz="1600" dirty="0">
                <a:solidFill>
                  <a:srgbClr val="37469E"/>
                </a:solidFill>
              </a:rPr>
              <a:t>：</a:t>
            </a:r>
            <a:r>
              <a:rPr lang="en-US" altLang="zh-CN" sz="1600" dirty="0">
                <a:solidFill>
                  <a:srgbClr val="37469E"/>
                </a:solidFill>
              </a:rPr>
              <a:t>A(</a:t>
            </a:r>
            <a:r>
              <a:rPr lang="en-US" altLang="zh-CN" sz="1600" dirty="0" err="1">
                <a:solidFill>
                  <a:srgbClr val="37469E"/>
                </a:solidFill>
              </a:rPr>
              <a:t>i,j</a:t>
            </a:r>
            <a:r>
              <a:rPr lang="en-US" altLang="zh-CN" sz="1600" dirty="0">
                <a:solidFill>
                  <a:srgbClr val="37469E"/>
                </a:solidFill>
              </a:rPr>
              <a:t>)</a:t>
            </a:r>
            <a:r>
              <a:rPr lang="zh-CN" altLang="en-US" sz="1600" dirty="0">
                <a:solidFill>
                  <a:srgbClr val="37469E"/>
                </a:solidFill>
              </a:rPr>
              <a:t>及</a:t>
            </a:r>
            <a:r>
              <a:rPr lang="en-US" altLang="zh-CN" sz="1600" dirty="0">
                <a:solidFill>
                  <a:srgbClr val="37469E"/>
                </a:solidFill>
              </a:rPr>
              <a:t>B(</a:t>
            </a:r>
            <a:r>
              <a:rPr lang="en-US" altLang="zh-CN" sz="1600" dirty="0" err="1">
                <a:solidFill>
                  <a:srgbClr val="37469E"/>
                </a:solidFill>
              </a:rPr>
              <a:t>i,j</a:t>
            </a:r>
            <a:r>
              <a:rPr lang="en-US" altLang="zh-CN" sz="1600" dirty="0">
                <a:solidFill>
                  <a:srgbClr val="37469E"/>
                </a:solidFill>
              </a:rPr>
              <a:t>)</a:t>
            </a:r>
            <a:r>
              <a:rPr lang="zh-CN" altLang="en-US" sz="1600" dirty="0">
                <a:solidFill>
                  <a:srgbClr val="37469E"/>
                </a:solidFill>
              </a:rPr>
              <a:t>。</a:t>
            </a:r>
            <a:r>
              <a:rPr lang="en-US" altLang="zh-CN" sz="1600" dirty="0">
                <a:solidFill>
                  <a:srgbClr val="37469E"/>
                </a:solidFill>
              </a:rPr>
              <a:t>A(</a:t>
            </a:r>
            <a:r>
              <a:rPr lang="en-US" altLang="zh-CN" sz="1600" dirty="0" err="1">
                <a:solidFill>
                  <a:srgbClr val="37469E"/>
                </a:solidFill>
              </a:rPr>
              <a:t>i,j</a:t>
            </a:r>
            <a:r>
              <a:rPr lang="en-US" altLang="zh-CN" sz="1600" dirty="0">
                <a:solidFill>
                  <a:srgbClr val="37469E"/>
                </a:solidFill>
              </a:rPr>
              <a:t>)</a:t>
            </a:r>
            <a:r>
              <a:rPr lang="zh-CN" altLang="en-US" sz="1600" dirty="0">
                <a:solidFill>
                  <a:srgbClr val="37469E"/>
                </a:solidFill>
              </a:rPr>
              <a:t>表示把</a:t>
            </a:r>
            <a:r>
              <a:rPr lang="en-US" altLang="zh-CN" sz="1600" dirty="0">
                <a:solidFill>
                  <a:srgbClr val="37469E"/>
                </a:solidFill>
              </a:rPr>
              <a:t>A</a:t>
            </a:r>
            <a:r>
              <a:rPr lang="zh-CN" altLang="en-US" sz="1600" dirty="0">
                <a:solidFill>
                  <a:srgbClr val="37469E"/>
                </a:solidFill>
              </a:rPr>
              <a:t>圆盘从第</a:t>
            </a:r>
            <a:r>
              <a:rPr lang="en-US" altLang="zh-CN" sz="1600" dirty="0" err="1">
                <a:solidFill>
                  <a:srgbClr val="37469E"/>
                </a:solidFill>
              </a:rPr>
              <a:t>i</a:t>
            </a:r>
            <a:r>
              <a:rPr lang="zh-CN" altLang="en-US" sz="1600" dirty="0">
                <a:solidFill>
                  <a:srgbClr val="37469E"/>
                </a:solidFill>
              </a:rPr>
              <a:t>号柱子到第</a:t>
            </a:r>
            <a:r>
              <a:rPr lang="en-US" altLang="zh-CN" sz="1600" dirty="0">
                <a:solidFill>
                  <a:srgbClr val="37469E"/>
                </a:solidFill>
              </a:rPr>
              <a:t>j</a:t>
            </a:r>
            <a:r>
              <a:rPr lang="zh-CN" altLang="en-US" sz="1600" dirty="0">
                <a:solidFill>
                  <a:srgbClr val="37469E"/>
                </a:solidFill>
              </a:rPr>
              <a:t>号柱子。</a:t>
            </a:r>
            <a:r>
              <a:rPr lang="en-US" altLang="zh-CN" sz="1600" dirty="0">
                <a:solidFill>
                  <a:srgbClr val="37469E"/>
                </a:solidFill>
              </a:rPr>
              <a:t>B(</a:t>
            </a:r>
            <a:r>
              <a:rPr lang="en-US" altLang="zh-CN" sz="1600" dirty="0" err="1">
                <a:solidFill>
                  <a:srgbClr val="37469E"/>
                </a:solidFill>
              </a:rPr>
              <a:t>i,j</a:t>
            </a:r>
            <a:r>
              <a:rPr lang="en-US" altLang="zh-CN" sz="1600" dirty="0">
                <a:solidFill>
                  <a:srgbClr val="37469E"/>
                </a:solidFill>
              </a:rPr>
              <a:t>)</a:t>
            </a:r>
            <a:r>
              <a:rPr lang="zh-CN" altLang="en-US" sz="1600" dirty="0">
                <a:solidFill>
                  <a:srgbClr val="37469E"/>
                </a:solidFill>
              </a:rPr>
              <a:t>与之同理。算符共有</a:t>
            </a:r>
            <a:r>
              <a:rPr lang="en-US" altLang="zh-CN" sz="1600" dirty="0">
                <a:solidFill>
                  <a:srgbClr val="37469E"/>
                </a:solidFill>
              </a:rPr>
              <a:t>12</a:t>
            </a:r>
            <a:r>
              <a:rPr lang="zh-CN" altLang="en-US" sz="1600" dirty="0">
                <a:solidFill>
                  <a:srgbClr val="37469E"/>
                </a:solidFill>
              </a:rPr>
              <a:t>个。</a:t>
            </a:r>
          </a:p>
        </p:txBody>
      </p:sp>
      <p:sp>
        <p:nvSpPr>
          <p:cNvPr id="20" name="矩形 19">
            <a:extLst>
              <a:ext uri="{FF2B5EF4-FFF2-40B4-BE49-F238E27FC236}">
                <a16:creationId xmlns:a16="http://schemas.microsoft.com/office/drawing/2014/main" id="{E496CF6D-80FA-448C-AF81-84821D45B099}"/>
              </a:ext>
            </a:extLst>
          </p:cNvPr>
          <p:cNvSpPr/>
          <p:nvPr/>
        </p:nvSpPr>
        <p:spPr>
          <a:xfrm>
            <a:off x="577750" y="5265954"/>
            <a:ext cx="5804002" cy="1200329"/>
          </a:xfrm>
          <a:prstGeom prst="rect">
            <a:avLst/>
          </a:prstGeom>
        </p:spPr>
        <p:txBody>
          <a:bodyPr wrap="square">
            <a:spAutoFit/>
          </a:bodyPr>
          <a:lstStyle/>
          <a:p>
            <a:pPr fontAlgn="ctr">
              <a:lnSpc>
                <a:spcPct val="150000"/>
              </a:lnSpc>
            </a:pPr>
            <a:r>
              <a:rPr lang="zh-CN" altLang="en-US" sz="1600" dirty="0">
                <a:solidFill>
                  <a:srgbClr val="37469E"/>
                </a:solidFill>
              </a:rPr>
              <a:t>（</a:t>
            </a:r>
            <a:r>
              <a:rPr lang="en-US" altLang="zh-CN" sz="1600" dirty="0">
                <a:solidFill>
                  <a:srgbClr val="37469E"/>
                </a:solidFill>
              </a:rPr>
              <a:t>3</a:t>
            </a:r>
            <a:r>
              <a:rPr lang="zh-CN" altLang="en-US" sz="1600" dirty="0">
                <a:solidFill>
                  <a:srgbClr val="37469E"/>
                </a:solidFill>
              </a:rPr>
              <a:t>）在状态空间图中，从初始节点</a:t>
            </a:r>
            <a:r>
              <a:rPr lang="en-US" altLang="zh-CN" sz="1600" dirty="0">
                <a:solidFill>
                  <a:srgbClr val="37469E"/>
                </a:solidFill>
              </a:rPr>
              <a:t>(1,1)</a:t>
            </a:r>
            <a:r>
              <a:rPr lang="zh-CN" altLang="en-US" sz="1600" dirty="0">
                <a:solidFill>
                  <a:srgbClr val="37469E"/>
                </a:solidFill>
              </a:rPr>
              <a:t>到目标节点</a:t>
            </a:r>
            <a:r>
              <a:rPr lang="en-US" altLang="zh-CN" sz="1600" dirty="0">
                <a:solidFill>
                  <a:srgbClr val="37469E"/>
                </a:solidFill>
              </a:rPr>
              <a:t>(2,2)</a:t>
            </a:r>
            <a:r>
              <a:rPr lang="zh-CN" altLang="en-US" sz="1600" dirty="0">
                <a:solidFill>
                  <a:srgbClr val="37469E"/>
                </a:solidFill>
              </a:rPr>
              <a:t>或</a:t>
            </a:r>
            <a:r>
              <a:rPr lang="en-US" altLang="zh-CN" sz="1600" dirty="0">
                <a:solidFill>
                  <a:srgbClr val="37469E"/>
                </a:solidFill>
              </a:rPr>
              <a:t>(3,3)</a:t>
            </a:r>
            <a:r>
              <a:rPr lang="zh-CN" altLang="en-US" sz="1600" dirty="0">
                <a:solidFill>
                  <a:srgbClr val="37469E"/>
                </a:solidFill>
              </a:rPr>
              <a:t>的任何一条通路都是问题的一个解。其中最短的路径长度是</a:t>
            </a:r>
            <a:r>
              <a:rPr lang="en-US" altLang="zh-CN" sz="1600" dirty="0">
                <a:solidFill>
                  <a:srgbClr val="37469E"/>
                </a:solidFill>
              </a:rPr>
              <a:t>3</a:t>
            </a:r>
            <a:r>
              <a:rPr lang="zh-CN" altLang="en-US" sz="1600" dirty="0">
                <a:solidFill>
                  <a:srgbClr val="37469E"/>
                </a:solidFill>
              </a:rPr>
              <a:t>，它由</a:t>
            </a:r>
            <a:r>
              <a:rPr lang="en-US" altLang="zh-CN" sz="1600" dirty="0">
                <a:solidFill>
                  <a:srgbClr val="37469E"/>
                </a:solidFill>
              </a:rPr>
              <a:t>3</a:t>
            </a:r>
            <a:r>
              <a:rPr lang="zh-CN" altLang="en-US" sz="1600" dirty="0">
                <a:solidFill>
                  <a:srgbClr val="37469E"/>
                </a:solidFill>
              </a:rPr>
              <a:t>个算符组成。例如</a:t>
            </a:r>
            <a:r>
              <a:rPr lang="en-US" altLang="zh-CN" sz="1600" dirty="0">
                <a:solidFill>
                  <a:srgbClr val="37469E"/>
                </a:solidFill>
              </a:rPr>
              <a:t>:A(1,3),B(1,2),A(3,2)</a:t>
            </a:r>
          </a:p>
        </p:txBody>
      </p:sp>
    </p:spTree>
    <p:extLst>
      <p:ext uri="{BB962C8B-B14F-4D97-AF65-F5344CB8AC3E}">
        <p14:creationId xmlns:p14="http://schemas.microsoft.com/office/powerpoint/2010/main" val="1566119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DDC4E-5B1F-45DB-9C9F-A04F44580F33}"/>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极大极小过程</a:t>
            </a:r>
            <a:endParaRPr lang="zh-CN" altLang="en-US" i="1" dirty="0">
              <a:solidFill>
                <a:schemeClr val="tx1">
                  <a:lumMod val="75000"/>
                  <a:lumOff val="25000"/>
                </a:schemeClr>
              </a:solidFill>
            </a:endParaRPr>
          </a:p>
        </p:txBody>
      </p:sp>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p:txBody>
          <a:bodyPr/>
          <a:lstStyle/>
          <a:p>
            <a:fld id="{5DD3DB80-B894-403A-B48E-6FDC1A72010E}" type="slidenum">
              <a:rPr lang="zh-CN" altLang="en-US" smtClean="0"/>
              <a:pPr/>
              <a:t>70</a:t>
            </a:fld>
            <a:endParaRPr lang="zh-CN" altLang="en-US"/>
          </a:p>
        </p:txBody>
      </p:sp>
      <p:sp>
        <p:nvSpPr>
          <p:cNvPr id="6" name="矩形 5">
            <a:extLst>
              <a:ext uri="{FF2B5EF4-FFF2-40B4-BE49-F238E27FC236}">
                <a16:creationId xmlns:a16="http://schemas.microsoft.com/office/drawing/2014/main" id="{648B67FA-DCC4-4FF4-99E5-842A4E1F6C72}"/>
              </a:ext>
            </a:extLst>
          </p:cNvPr>
          <p:cNvSpPr/>
          <p:nvPr/>
        </p:nvSpPr>
        <p:spPr>
          <a:xfrm>
            <a:off x="3890137" y="1983748"/>
            <a:ext cx="3505200" cy="2677886"/>
          </a:xfrm>
          <a:prstGeom prst="rect">
            <a:avLst/>
          </a:prstGeom>
          <a:noFill/>
          <a:ln w="12700">
            <a:prstDash val="lg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ysClr val="windowText" lastClr="000000"/>
              </a:solidFill>
            </a:endParaRPr>
          </a:p>
        </p:txBody>
      </p:sp>
      <p:graphicFrame>
        <p:nvGraphicFramePr>
          <p:cNvPr id="8" name="表格 12">
            <a:extLst>
              <a:ext uri="{FF2B5EF4-FFF2-40B4-BE49-F238E27FC236}">
                <a16:creationId xmlns:a16="http://schemas.microsoft.com/office/drawing/2014/main" id="{DFD68C7A-4770-42B1-981C-B8592EB356F2}"/>
              </a:ext>
            </a:extLst>
          </p:cNvPr>
          <p:cNvGraphicFramePr>
            <a:graphicFrameLocks noGrp="1"/>
          </p:cNvGraphicFramePr>
          <p:nvPr>
            <p:extLst>
              <p:ext uri="{D42A27DB-BD31-4B8C-83A1-F6EECF244321}">
                <p14:modId xmlns:p14="http://schemas.microsoft.com/office/powerpoint/2010/main" val="383401574"/>
              </p:ext>
            </p:extLst>
          </p:nvPr>
        </p:nvGraphicFramePr>
        <p:xfrm>
          <a:off x="4336081" y="2219949"/>
          <a:ext cx="1001856" cy="1097280"/>
        </p:xfrm>
        <a:graphic>
          <a:graphicData uri="http://schemas.openxmlformats.org/drawingml/2006/table">
            <a:tbl>
              <a:tblPr firstRow="1" bandRow="1">
                <a:tableStyleId>{5C22544A-7EE6-4342-B048-85BDC9FD1C3A}</a:tableStyleId>
              </a:tblPr>
              <a:tblGrid>
                <a:gridCol w="333952">
                  <a:extLst>
                    <a:ext uri="{9D8B030D-6E8A-4147-A177-3AD203B41FA5}">
                      <a16:colId xmlns:a16="http://schemas.microsoft.com/office/drawing/2014/main" val="2907256412"/>
                    </a:ext>
                  </a:extLst>
                </a:gridCol>
                <a:gridCol w="333952">
                  <a:extLst>
                    <a:ext uri="{9D8B030D-6E8A-4147-A177-3AD203B41FA5}">
                      <a16:colId xmlns:a16="http://schemas.microsoft.com/office/drawing/2014/main" val="129564259"/>
                    </a:ext>
                  </a:extLst>
                </a:gridCol>
                <a:gridCol w="333952">
                  <a:extLst>
                    <a:ext uri="{9D8B030D-6E8A-4147-A177-3AD203B41FA5}">
                      <a16:colId xmlns:a16="http://schemas.microsoft.com/office/drawing/2014/main" val="3274305210"/>
                    </a:ext>
                  </a:extLst>
                </a:gridCol>
              </a:tblGrid>
              <a:tr h="24772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solidFill>
                            <a:sysClr val="windowText" lastClr="000000"/>
                          </a:solidFill>
                        </a:rPr>
                        <a:t>O</a:t>
                      </a: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zh-CN" altLang="en-US">
                        <a:solidFill>
                          <a:sysClr val="windowText" lastClr="000000"/>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275284"/>
                  </a:ext>
                </a:extLst>
              </a:tr>
              <a:tr h="247729">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X</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3986"/>
                  </a:ext>
                </a:extLst>
              </a:tr>
              <a:tr h="247729">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88621388"/>
                  </a:ext>
                </a:extLst>
              </a:tr>
            </a:tbl>
          </a:graphicData>
        </a:graphic>
      </p:graphicFrame>
      <p:graphicFrame>
        <p:nvGraphicFramePr>
          <p:cNvPr id="10" name="表格 12">
            <a:extLst>
              <a:ext uri="{FF2B5EF4-FFF2-40B4-BE49-F238E27FC236}">
                <a16:creationId xmlns:a16="http://schemas.microsoft.com/office/drawing/2014/main" id="{096EF083-A034-4BBB-B3DE-8F709BC971FC}"/>
              </a:ext>
            </a:extLst>
          </p:cNvPr>
          <p:cNvGraphicFramePr>
            <a:graphicFrameLocks noGrp="1"/>
          </p:cNvGraphicFramePr>
          <p:nvPr>
            <p:extLst>
              <p:ext uri="{D42A27DB-BD31-4B8C-83A1-F6EECF244321}">
                <p14:modId xmlns:p14="http://schemas.microsoft.com/office/powerpoint/2010/main" val="1850122245"/>
              </p:ext>
            </p:extLst>
          </p:nvPr>
        </p:nvGraphicFramePr>
        <p:xfrm>
          <a:off x="5823884" y="2214773"/>
          <a:ext cx="1092084" cy="1097280"/>
        </p:xfrm>
        <a:graphic>
          <a:graphicData uri="http://schemas.openxmlformats.org/drawingml/2006/table">
            <a:tbl>
              <a:tblPr firstRow="1" bandRow="1">
                <a:tableStyleId>{5C22544A-7EE6-4342-B048-85BDC9FD1C3A}</a:tableStyleId>
              </a:tblPr>
              <a:tblGrid>
                <a:gridCol w="424180">
                  <a:extLst>
                    <a:ext uri="{9D8B030D-6E8A-4147-A177-3AD203B41FA5}">
                      <a16:colId xmlns:a16="http://schemas.microsoft.com/office/drawing/2014/main" val="2907256412"/>
                    </a:ext>
                  </a:extLst>
                </a:gridCol>
                <a:gridCol w="333952">
                  <a:extLst>
                    <a:ext uri="{9D8B030D-6E8A-4147-A177-3AD203B41FA5}">
                      <a16:colId xmlns:a16="http://schemas.microsoft.com/office/drawing/2014/main" val="129564259"/>
                    </a:ext>
                  </a:extLst>
                </a:gridCol>
                <a:gridCol w="333952">
                  <a:extLst>
                    <a:ext uri="{9D8B030D-6E8A-4147-A177-3AD203B41FA5}">
                      <a16:colId xmlns:a16="http://schemas.microsoft.com/office/drawing/2014/main" val="3274305210"/>
                    </a:ext>
                  </a:extLst>
                </a:gridCol>
              </a:tblGrid>
              <a:tr h="24772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solidFill>
                            <a:sysClr val="windowText" lastClr="000000"/>
                          </a:solidFill>
                        </a:rPr>
                        <a:t>O</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275284"/>
                  </a:ext>
                </a:extLst>
              </a:tr>
              <a:tr h="247729">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X</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3986"/>
                  </a:ext>
                </a:extLst>
              </a:tr>
              <a:tr h="247729">
                <a:tc>
                  <a:txBody>
                    <a:bodyPr/>
                    <a:lstStyle/>
                    <a:p>
                      <a:pPr algn="ct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88621388"/>
                  </a:ext>
                </a:extLst>
              </a:tr>
            </a:tbl>
          </a:graphicData>
        </a:graphic>
      </p:graphicFrame>
      <p:graphicFrame>
        <p:nvGraphicFramePr>
          <p:cNvPr id="11" name="表格 12">
            <a:extLst>
              <a:ext uri="{FF2B5EF4-FFF2-40B4-BE49-F238E27FC236}">
                <a16:creationId xmlns:a16="http://schemas.microsoft.com/office/drawing/2014/main" id="{556C99BF-31BB-4543-95D7-D3571D12B679}"/>
              </a:ext>
            </a:extLst>
          </p:cNvPr>
          <p:cNvGraphicFramePr>
            <a:graphicFrameLocks noGrp="1"/>
          </p:cNvGraphicFramePr>
          <p:nvPr>
            <p:extLst>
              <p:ext uri="{D42A27DB-BD31-4B8C-83A1-F6EECF244321}">
                <p14:modId xmlns:p14="http://schemas.microsoft.com/office/powerpoint/2010/main" val="451985366"/>
              </p:ext>
            </p:extLst>
          </p:nvPr>
        </p:nvGraphicFramePr>
        <p:xfrm>
          <a:off x="4245853" y="3487623"/>
          <a:ext cx="1092084" cy="1097280"/>
        </p:xfrm>
        <a:graphic>
          <a:graphicData uri="http://schemas.openxmlformats.org/drawingml/2006/table">
            <a:tbl>
              <a:tblPr firstRow="1" bandRow="1">
                <a:tableStyleId>{5C22544A-7EE6-4342-B048-85BDC9FD1C3A}</a:tableStyleId>
              </a:tblPr>
              <a:tblGrid>
                <a:gridCol w="424180">
                  <a:extLst>
                    <a:ext uri="{9D8B030D-6E8A-4147-A177-3AD203B41FA5}">
                      <a16:colId xmlns:a16="http://schemas.microsoft.com/office/drawing/2014/main" val="2907256412"/>
                    </a:ext>
                  </a:extLst>
                </a:gridCol>
                <a:gridCol w="333952">
                  <a:extLst>
                    <a:ext uri="{9D8B030D-6E8A-4147-A177-3AD203B41FA5}">
                      <a16:colId xmlns:a16="http://schemas.microsoft.com/office/drawing/2014/main" val="129564259"/>
                    </a:ext>
                  </a:extLst>
                </a:gridCol>
                <a:gridCol w="333952">
                  <a:extLst>
                    <a:ext uri="{9D8B030D-6E8A-4147-A177-3AD203B41FA5}">
                      <a16:colId xmlns:a16="http://schemas.microsoft.com/office/drawing/2014/main" val="3274305210"/>
                    </a:ext>
                  </a:extLst>
                </a:gridCol>
              </a:tblGrid>
              <a:tr h="24772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275284"/>
                  </a:ext>
                </a:extLst>
              </a:tr>
              <a:tr h="247729">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X</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3986"/>
                  </a:ext>
                </a:extLst>
              </a:tr>
              <a:tr h="24772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solidFill>
                            <a:sysClr val="windowText" lastClr="000000"/>
                          </a:solidFill>
                        </a:rPr>
                        <a:t>O</a:t>
                      </a: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88621388"/>
                  </a:ext>
                </a:extLst>
              </a:tr>
            </a:tbl>
          </a:graphicData>
        </a:graphic>
      </p:graphicFrame>
      <p:graphicFrame>
        <p:nvGraphicFramePr>
          <p:cNvPr id="12" name="表格 12">
            <a:extLst>
              <a:ext uri="{FF2B5EF4-FFF2-40B4-BE49-F238E27FC236}">
                <a16:creationId xmlns:a16="http://schemas.microsoft.com/office/drawing/2014/main" id="{7C0E34D1-8441-47CC-9F41-D0DBF3CCCABA}"/>
              </a:ext>
            </a:extLst>
          </p:cNvPr>
          <p:cNvGraphicFramePr>
            <a:graphicFrameLocks noGrp="1"/>
          </p:cNvGraphicFramePr>
          <p:nvPr>
            <p:extLst>
              <p:ext uri="{D42A27DB-BD31-4B8C-83A1-F6EECF244321}">
                <p14:modId xmlns:p14="http://schemas.microsoft.com/office/powerpoint/2010/main" val="2673010483"/>
              </p:ext>
            </p:extLst>
          </p:nvPr>
        </p:nvGraphicFramePr>
        <p:xfrm>
          <a:off x="5838679" y="3487623"/>
          <a:ext cx="1092084" cy="1097280"/>
        </p:xfrm>
        <a:graphic>
          <a:graphicData uri="http://schemas.openxmlformats.org/drawingml/2006/table">
            <a:tbl>
              <a:tblPr firstRow="1" bandRow="1">
                <a:tableStyleId>{5C22544A-7EE6-4342-B048-85BDC9FD1C3A}</a:tableStyleId>
              </a:tblPr>
              <a:tblGrid>
                <a:gridCol w="424180">
                  <a:extLst>
                    <a:ext uri="{9D8B030D-6E8A-4147-A177-3AD203B41FA5}">
                      <a16:colId xmlns:a16="http://schemas.microsoft.com/office/drawing/2014/main" val="2907256412"/>
                    </a:ext>
                  </a:extLst>
                </a:gridCol>
                <a:gridCol w="333952">
                  <a:extLst>
                    <a:ext uri="{9D8B030D-6E8A-4147-A177-3AD203B41FA5}">
                      <a16:colId xmlns:a16="http://schemas.microsoft.com/office/drawing/2014/main" val="129564259"/>
                    </a:ext>
                  </a:extLst>
                </a:gridCol>
                <a:gridCol w="333952">
                  <a:extLst>
                    <a:ext uri="{9D8B030D-6E8A-4147-A177-3AD203B41FA5}">
                      <a16:colId xmlns:a16="http://schemas.microsoft.com/office/drawing/2014/main" val="3274305210"/>
                    </a:ext>
                  </a:extLst>
                </a:gridCol>
              </a:tblGrid>
              <a:tr h="24772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275284"/>
                  </a:ext>
                </a:extLst>
              </a:tr>
              <a:tr h="247729">
                <a:tc>
                  <a:txBody>
                    <a:bodyPr/>
                    <a:lstStyle/>
                    <a:p>
                      <a:pPr algn="ctr"/>
                      <a:endParaRPr lang="zh-CN" altLang="en-US">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X</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3986"/>
                  </a:ext>
                </a:extLst>
              </a:tr>
              <a:tr h="24772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zh-CN" alt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solidFill>
                            <a:sysClr val="windowText" lastClr="000000"/>
                          </a:solidFill>
                        </a:rPr>
                        <a:t>O</a:t>
                      </a:r>
                      <a:endParaRPr lang="zh-CN"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88621388"/>
                  </a:ext>
                </a:extLst>
              </a:tr>
            </a:tbl>
          </a:graphicData>
        </a:graphic>
      </p:graphicFrame>
      <p:sp>
        <p:nvSpPr>
          <p:cNvPr id="13" name="文本框 12">
            <a:extLst>
              <a:ext uri="{FF2B5EF4-FFF2-40B4-BE49-F238E27FC236}">
                <a16:creationId xmlns:a16="http://schemas.microsoft.com/office/drawing/2014/main" id="{FA9C0082-FBD1-44D2-94A7-E7D29A99B362}"/>
              </a:ext>
            </a:extLst>
          </p:cNvPr>
          <p:cNvSpPr txBox="1"/>
          <p:nvPr/>
        </p:nvSpPr>
        <p:spPr>
          <a:xfrm>
            <a:off x="969040" y="1364936"/>
            <a:ext cx="5842193" cy="338554"/>
          </a:xfrm>
          <a:prstGeom prst="rect">
            <a:avLst/>
          </a:prstGeom>
          <a:noFill/>
        </p:spPr>
        <p:txBody>
          <a:bodyPr wrap="square" rtlCol="0">
            <a:spAutoFit/>
          </a:bodyPr>
          <a:lstStyle/>
          <a:p>
            <a:r>
              <a:rPr lang="zh-CN" altLang="en-US" sz="1600" dirty="0"/>
              <a:t>对称棋局认为是同一棋局，这样可以大大减少搜索空间。</a:t>
            </a:r>
          </a:p>
        </p:txBody>
      </p:sp>
    </p:spTree>
    <p:extLst>
      <p:ext uri="{BB962C8B-B14F-4D97-AF65-F5344CB8AC3E}">
        <p14:creationId xmlns:p14="http://schemas.microsoft.com/office/powerpoint/2010/main" val="30037906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DDC4E-5B1F-45DB-9C9F-A04F44580F33}"/>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极大极小过程</a:t>
            </a:r>
            <a:endParaRPr lang="zh-CN" altLang="en-US" i="1" dirty="0">
              <a:solidFill>
                <a:schemeClr val="tx1">
                  <a:lumMod val="75000"/>
                  <a:lumOff val="25000"/>
                </a:schemeClr>
              </a:solidFill>
            </a:endParaRPr>
          </a:p>
        </p:txBody>
      </p:sp>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p:txBody>
          <a:bodyPr/>
          <a:lstStyle/>
          <a:p>
            <a:fld id="{5DD3DB80-B894-403A-B48E-6FDC1A72010E}" type="slidenum">
              <a:rPr lang="zh-CN" altLang="en-US" smtClean="0"/>
              <a:pPr/>
              <a:t>71</a:t>
            </a:fld>
            <a:endParaRPr lang="zh-CN" altLang="en-US"/>
          </a:p>
        </p:txBody>
      </p:sp>
      <p:grpSp>
        <p:nvGrpSpPr>
          <p:cNvPr id="18" name="组合 3">
            <a:extLst>
              <a:ext uri="{FF2B5EF4-FFF2-40B4-BE49-F238E27FC236}">
                <a16:creationId xmlns:a16="http://schemas.microsoft.com/office/drawing/2014/main" id="{488AFEE9-93FC-4A24-B53C-348897BB5873}"/>
              </a:ext>
            </a:extLst>
          </p:cNvPr>
          <p:cNvGrpSpPr>
            <a:grpSpLocks/>
          </p:cNvGrpSpPr>
          <p:nvPr/>
        </p:nvGrpSpPr>
        <p:grpSpPr bwMode="auto">
          <a:xfrm>
            <a:off x="2254071" y="1028008"/>
            <a:ext cx="8232345" cy="4683907"/>
            <a:chOff x="242888" y="381000"/>
            <a:chExt cx="8653462" cy="5293955"/>
          </a:xfrm>
        </p:grpSpPr>
        <p:grpSp>
          <p:nvGrpSpPr>
            <p:cNvPr id="19" name="Group 2">
              <a:extLst>
                <a:ext uri="{FF2B5EF4-FFF2-40B4-BE49-F238E27FC236}">
                  <a16:creationId xmlns:a16="http://schemas.microsoft.com/office/drawing/2014/main" id="{2142C7AB-E9EB-4867-A034-2E2763B8DD9E}"/>
                </a:ext>
              </a:extLst>
            </p:cNvPr>
            <p:cNvGrpSpPr>
              <a:grpSpLocks/>
            </p:cNvGrpSpPr>
            <p:nvPr/>
          </p:nvGrpSpPr>
          <p:grpSpPr bwMode="auto">
            <a:xfrm>
              <a:off x="4495800" y="609600"/>
              <a:ext cx="609600" cy="533400"/>
              <a:chOff x="2688" y="2160"/>
              <a:chExt cx="432" cy="384"/>
            </a:xfrm>
          </p:grpSpPr>
          <p:sp>
            <p:nvSpPr>
              <p:cNvPr id="213" name="Line 3">
                <a:extLst>
                  <a:ext uri="{FF2B5EF4-FFF2-40B4-BE49-F238E27FC236}">
                    <a16:creationId xmlns:a16="http://schemas.microsoft.com/office/drawing/2014/main" id="{0F59450D-5F41-4BDE-937B-6E8E28860FF3}"/>
                  </a:ext>
                </a:extLst>
              </p:cNvPr>
              <p:cNvSpPr>
                <a:spLocks noChangeShapeType="1"/>
              </p:cNvSpPr>
              <p:nvPr/>
            </p:nvSpPr>
            <p:spPr bwMode="auto">
              <a:xfrm>
                <a:off x="2688" y="2256"/>
                <a:ext cx="432"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4" name="Line 4">
                <a:extLst>
                  <a:ext uri="{FF2B5EF4-FFF2-40B4-BE49-F238E27FC236}">
                    <a16:creationId xmlns:a16="http://schemas.microsoft.com/office/drawing/2014/main" id="{5C614762-E400-44AE-9FE1-64BC0DF1B1A2}"/>
                  </a:ext>
                </a:extLst>
              </p:cNvPr>
              <p:cNvSpPr>
                <a:spLocks noChangeShapeType="1"/>
              </p:cNvSpPr>
              <p:nvPr/>
            </p:nvSpPr>
            <p:spPr bwMode="auto">
              <a:xfrm>
                <a:off x="2688" y="2448"/>
                <a:ext cx="432"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5" name="Line 5">
                <a:extLst>
                  <a:ext uri="{FF2B5EF4-FFF2-40B4-BE49-F238E27FC236}">
                    <a16:creationId xmlns:a16="http://schemas.microsoft.com/office/drawing/2014/main" id="{752A280E-8ED1-4884-8012-C42FBFD51203}"/>
                  </a:ext>
                </a:extLst>
              </p:cNvPr>
              <p:cNvSpPr>
                <a:spLocks noChangeShapeType="1"/>
              </p:cNvSpPr>
              <p:nvPr/>
            </p:nvSpPr>
            <p:spPr bwMode="auto">
              <a:xfrm>
                <a:off x="2784" y="2160"/>
                <a:ext cx="0" cy="38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6" name="Line 6">
                <a:extLst>
                  <a:ext uri="{FF2B5EF4-FFF2-40B4-BE49-F238E27FC236}">
                    <a16:creationId xmlns:a16="http://schemas.microsoft.com/office/drawing/2014/main" id="{A534A07C-EE0E-4F19-AFD3-7E9D589396CA}"/>
                  </a:ext>
                </a:extLst>
              </p:cNvPr>
              <p:cNvSpPr>
                <a:spLocks noChangeShapeType="1"/>
              </p:cNvSpPr>
              <p:nvPr/>
            </p:nvSpPr>
            <p:spPr bwMode="auto">
              <a:xfrm>
                <a:off x="3024" y="2160"/>
                <a:ext cx="0" cy="38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20" name="Line 7">
              <a:extLst>
                <a:ext uri="{FF2B5EF4-FFF2-40B4-BE49-F238E27FC236}">
                  <a16:creationId xmlns:a16="http://schemas.microsoft.com/office/drawing/2014/main" id="{2560BD58-D1C6-4524-9675-80DF5E5DFDA9}"/>
                </a:ext>
              </a:extLst>
            </p:cNvPr>
            <p:cNvSpPr>
              <a:spLocks noChangeShapeType="1"/>
            </p:cNvSpPr>
            <p:nvPr/>
          </p:nvSpPr>
          <p:spPr bwMode="auto">
            <a:xfrm flipH="1">
              <a:off x="2438400" y="1066800"/>
              <a:ext cx="2057400" cy="7620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 name="Line 8">
              <a:extLst>
                <a:ext uri="{FF2B5EF4-FFF2-40B4-BE49-F238E27FC236}">
                  <a16:creationId xmlns:a16="http://schemas.microsoft.com/office/drawing/2014/main" id="{2F7655E1-4F6C-4B15-8520-6A15D939B540}"/>
                </a:ext>
              </a:extLst>
            </p:cNvPr>
            <p:cNvSpPr>
              <a:spLocks noChangeShapeType="1"/>
            </p:cNvSpPr>
            <p:nvPr/>
          </p:nvSpPr>
          <p:spPr bwMode="auto">
            <a:xfrm>
              <a:off x="5105400" y="1066800"/>
              <a:ext cx="2209800" cy="6858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2" name="Line 9">
              <a:extLst>
                <a:ext uri="{FF2B5EF4-FFF2-40B4-BE49-F238E27FC236}">
                  <a16:creationId xmlns:a16="http://schemas.microsoft.com/office/drawing/2014/main" id="{642CC95C-BB89-4223-A927-E01893F8515B}"/>
                </a:ext>
              </a:extLst>
            </p:cNvPr>
            <p:cNvSpPr>
              <a:spLocks noChangeShapeType="1"/>
            </p:cNvSpPr>
            <p:nvPr/>
          </p:nvSpPr>
          <p:spPr bwMode="auto">
            <a:xfrm>
              <a:off x="4800600" y="1143000"/>
              <a:ext cx="228600" cy="6096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nvGrpSpPr>
            <p:cNvPr id="23" name="Group 10">
              <a:extLst>
                <a:ext uri="{FF2B5EF4-FFF2-40B4-BE49-F238E27FC236}">
                  <a16:creationId xmlns:a16="http://schemas.microsoft.com/office/drawing/2014/main" id="{0E680C32-7D2E-4555-A8BD-B1BF9408BDB9}"/>
                </a:ext>
              </a:extLst>
            </p:cNvPr>
            <p:cNvGrpSpPr>
              <a:grpSpLocks/>
            </p:cNvGrpSpPr>
            <p:nvPr/>
          </p:nvGrpSpPr>
          <p:grpSpPr bwMode="auto">
            <a:xfrm>
              <a:off x="5791200" y="4843463"/>
              <a:ext cx="138113" cy="142875"/>
              <a:chOff x="2811" y="2688"/>
              <a:chExt cx="165" cy="144"/>
            </a:xfrm>
          </p:grpSpPr>
          <p:sp>
            <p:nvSpPr>
              <p:cNvPr id="211" name="Line 11">
                <a:extLst>
                  <a:ext uri="{FF2B5EF4-FFF2-40B4-BE49-F238E27FC236}">
                    <a16:creationId xmlns:a16="http://schemas.microsoft.com/office/drawing/2014/main" id="{D316E1C8-4B5D-41F4-8464-6341ACF1C259}"/>
                  </a:ext>
                </a:extLst>
              </p:cNvPr>
              <p:cNvSpPr>
                <a:spLocks noChangeShapeType="1"/>
              </p:cNvSpPr>
              <p:nvPr/>
            </p:nvSpPr>
            <p:spPr bwMode="auto">
              <a:xfrm flipH="1">
                <a:off x="2811" y="26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2" name="Line 12">
                <a:extLst>
                  <a:ext uri="{FF2B5EF4-FFF2-40B4-BE49-F238E27FC236}">
                    <a16:creationId xmlns:a16="http://schemas.microsoft.com/office/drawing/2014/main" id="{AF0C0162-D0A6-4F9A-A7E2-D20A8117D385}"/>
                  </a:ext>
                </a:extLst>
              </p:cNvPr>
              <p:cNvSpPr>
                <a:spLocks noChangeShapeType="1"/>
              </p:cNvSpPr>
              <p:nvPr/>
            </p:nvSpPr>
            <p:spPr bwMode="auto">
              <a:xfrm>
                <a:off x="2811" y="2688"/>
                <a:ext cx="165" cy="1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24" name="Oval 13">
              <a:extLst>
                <a:ext uri="{FF2B5EF4-FFF2-40B4-BE49-F238E27FC236}">
                  <a16:creationId xmlns:a16="http://schemas.microsoft.com/office/drawing/2014/main" id="{51A00D61-58A1-4510-80BE-7B0259CDA106}"/>
                </a:ext>
              </a:extLst>
            </p:cNvPr>
            <p:cNvSpPr>
              <a:spLocks noChangeArrowheads="1"/>
            </p:cNvSpPr>
            <p:nvPr/>
          </p:nvSpPr>
          <p:spPr bwMode="auto">
            <a:xfrm>
              <a:off x="6248400" y="4852988"/>
              <a:ext cx="138113" cy="1476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grpSp>
          <p:nvGrpSpPr>
            <p:cNvPr id="25" name="Group 14">
              <a:extLst>
                <a:ext uri="{FF2B5EF4-FFF2-40B4-BE49-F238E27FC236}">
                  <a16:creationId xmlns:a16="http://schemas.microsoft.com/office/drawing/2014/main" id="{15370FDF-5009-4D93-B183-C976D12B635D}"/>
                </a:ext>
              </a:extLst>
            </p:cNvPr>
            <p:cNvGrpSpPr>
              <a:grpSpLocks/>
            </p:cNvGrpSpPr>
            <p:nvPr/>
          </p:nvGrpSpPr>
          <p:grpSpPr bwMode="auto">
            <a:xfrm>
              <a:off x="3429000" y="4648200"/>
              <a:ext cx="609600" cy="533400"/>
              <a:chOff x="2160" y="2928"/>
              <a:chExt cx="384" cy="336"/>
            </a:xfrm>
          </p:grpSpPr>
          <p:sp>
            <p:nvSpPr>
              <p:cNvPr id="207" name="Line 15">
                <a:extLst>
                  <a:ext uri="{FF2B5EF4-FFF2-40B4-BE49-F238E27FC236}">
                    <a16:creationId xmlns:a16="http://schemas.microsoft.com/office/drawing/2014/main" id="{E93FA91E-C8C5-484C-9854-0F8E807F523C}"/>
                  </a:ext>
                </a:extLst>
              </p:cNvPr>
              <p:cNvSpPr>
                <a:spLocks noChangeShapeType="1"/>
              </p:cNvSpPr>
              <p:nvPr/>
            </p:nvSpPr>
            <p:spPr bwMode="auto">
              <a:xfrm>
                <a:off x="2160" y="303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8" name="Line 16">
                <a:extLst>
                  <a:ext uri="{FF2B5EF4-FFF2-40B4-BE49-F238E27FC236}">
                    <a16:creationId xmlns:a16="http://schemas.microsoft.com/office/drawing/2014/main" id="{E8D22684-BF86-4DAF-BB3C-3D074371A4FB}"/>
                  </a:ext>
                </a:extLst>
              </p:cNvPr>
              <p:cNvSpPr>
                <a:spLocks noChangeShapeType="1"/>
              </p:cNvSpPr>
              <p:nvPr/>
            </p:nvSpPr>
            <p:spPr bwMode="auto">
              <a:xfrm>
                <a:off x="2160" y="315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9" name="Line 17">
                <a:extLst>
                  <a:ext uri="{FF2B5EF4-FFF2-40B4-BE49-F238E27FC236}">
                    <a16:creationId xmlns:a16="http://schemas.microsoft.com/office/drawing/2014/main" id="{A9D30098-3524-46D2-A634-170618C699B4}"/>
                  </a:ext>
                </a:extLst>
              </p:cNvPr>
              <p:cNvSpPr>
                <a:spLocks noChangeShapeType="1"/>
              </p:cNvSpPr>
              <p:nvPr/>
            </p:nvSpPr>
            <p:spPr bwMode="auto">
              <a:xfrm>
                <a:off x="2265"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10" name="Line 18">
                <a:extLst>
                  <a:ext uri="{FF2B5EF4-FFF2-40B4-BE49-F238E27FC236}">
                    <a16:creationId xmlns:a16="http://schemas.microsoft.com/office/drawing/2014/main" id="{EAE5C8EC-85DC-4186-B4E0-C572436E32F8}"/>
                  </a:ext>
                </a:extLst>
              </p:cNvPr>
              <p:cNvSpPr>
                <a:spLocks noChangeShapeType="1"/>
              </p:cNvSpPr>
              <p:nvPr/>
            </p:nvSpPr>
            <p:spPr bwMode="auto">
              <a:xfrm>
                <a:off x="2430"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26" name="Group 19">
              <a:extLst>
                <a:ext uri="{FF2B5EF4-FFF2-40B4-BE49-F238E27FC236}">
                  <a16:creationId xmlns:a16="http://schemas.microsoft.com/office/drawing/2014/main" id="{467D82A1-0B7D-4478-87F5-708AC258787E}"/>
                </a:ext>
              </a:extLst>
            </p:cNvPr>
            <p:cNvGrpSpPr>
              <a:grpSpLocks/>
            </p:cNvGrpSpPr>
            <p:nvPr/>
          </p:nvGrpSpPr>
          <p:grpSpPr bwMode="auto">
            <a:xfrm>
              <a:off x="5791200" y="4648200"/>
              <a:ext cx="609600" cy="533400"/>
              <a:chOff x="2160" y="2928"/>
              <a:chExt cx="384" cy="336"/>
            </a:xfrm>
          </p:grpSpPr>
          <p:sp>
            <p:nvSpPr>
              <p:cNvPr id="203" name="Line 20">
                <a:extLst>
                  <a:ext uri="{FF2B5EF4-FFF2-40B4-BE49-F238E27FC236}">
                    <a16:creationId xmlns:a16="http://schemas.microsoft.com/office/drawing/2014/main" id="{C0E5EC6A-1449-4842-AD97-4FF9EB9398E9}"/>
                  </a:ext>
                </a:extLst>
              </p:cNvPr>
              <p:cNvSpPr>
                <a:spLocks noChangeShapeType="1"/>
              </p:cNvSpPr>
              <p:nvPr/>
            </p:nvSpPr>
            <p:spPr bwMode="auto">
              <a:xfrm>
                <a:off x="2160" y="303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4" name="Line 21">
                <a:extLst>
                  <a:ext uri="{FF2B5EF4-FFF2-40B4-BE49-F238E27FC236}">
                    <a16:creationId xmlns:a16="http://schemas.microsoft.com/office/drawing/2014/main" id="{B62AE597-66D4-4408-B817-275E46B56E35}"/>
                  </a:ext>
                </a:extLst>
              </p:cNvPr>
              <p:cNvSpPr>
                <a:spLocks noChangeShapeType="1"/>
              </p:cNvSpPr>
              <p:nvPr/>
            </p:nvSpPr>
            <p:spPr bwMode="auto">
              <a:xfrm>
                <a:off x="2160" y="315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5" name="Line 22">
                <a:extLst>
                  <a:ext uri="{FF2B5EF4-FFF2-40B4-BE49-F238E27FC236}">
                    <a16:creationId xmlns:a16="http://schemas.microsoft.com/office/drawing/2014/main" id="{DB43C71D-5F0E-4E30-975E-1D02CF40A34B}"/>
                  </a:ext>
                </a:extLst>
              </p:cNvPr>
              <p:cNvSpPr>
                <a:spLocks noChangeShapeType="1"/>
              </p:cNvSpPr>
              <p:nvPr/>
            </p:nvSpPr>
            <p:spPr bwMode="auto">
              <a:xfrm>
                <a:off x="2265"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6" name="Line 23">
                <a:extLst>
                  <a:ext uri="{FF2B5EF4-FFF2-40B4-BE49-F238E27FC236}">
                    <a16:creationId xmlns:a16="http://schemas.microsoft.com/office/drawing/2014/main" id="{430DA7B7-1586-40F0-8C12-AC7DE135C6F9}"/>
                  </a:ext>
                </a:extLst>
              </p:cNvPr>
              <p:cNvSpPr>
                <a:spLocks noChangeShapeType="1"/>
              </p:cNvSpPr>
              <p:nvPr/>
            </p:nvSpPr>
            <p:spPr bwMode="auto">
              <a:xfrm>
                <a:off x="2430"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27" name="Group 24">
              <a:extLst>
                <a:ext uri="{FF2B5EF4-FFF2-40B4-BE49-F238E27FC236}">
                  <a16:creationId xmlns:a16="http://schemas.microsoft.com/office/drawing/2014/main" id="{D984C538-5C2B-4BA0-ABE1-13DB4AED23EA}"/>
                </a:ext>
              </a:extLst>
            </p:cNvPr>
            <p:cNvGrpSpPr>
              <a:grpSpLocks/>
            </p:cNvGrpSpPr>
            <p:nvPr/>
          </p:nvGrpSpPr>
          <p:grpSpPr bwMode="auto">
            <a:xfrm>
              <a:off x="6553200" y="4648200"/>
              <a:ext cx="609600" cy="533400"/>
              <a:chOff x="2160" y="2928"/>
              <a:chExt cx="384" cy="336"/>
            </a:xfrm>
          </p:grpSpPr>
          <p:sp>
            <p:nvSpPr>
              <p:cNvPr id="199" name="Line 25">
                <a:extLst>
                  <a:ext uri="{FF2B5EF4-FFF2-40B4-BE49-F238E27FC236}">
                    <a16:creationId xmlns:a16="http://schemas.microsoft.com/office/drawing/2014/main" id="{F01453B7-1894-4958-BA10-45D15D2C2FAF}"/>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0" name="Line 26">
                <a:extLst>
                  <a:ext uri="{FF2B5EF4-FFF2-40B4-BE49-F238E27FC236}">
                    <a16:creationId xmlns:a16="http://schemas.microsoft.com/office/drawing/2014/main" id="{EBCFA90E-2379-48E0-8DE4-929AA2BC98B6}"/>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1" name="Line 27">
                <a:extLst>
                  <a:ext uri="{FF2B5EF4-FFF2-40B4-BE49-F238E27FC236}">
                    <a16:creationId xmlns:a16="http://schemas.microsoft.com/office/drawing/2014/main" id="{C41E9711-5F15-4042-9C10-7A856B3E50C6}"/>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2" name="Line 28">
                <a:extLst>
                  <a:ext uri="{FF2B5EF4-FFF2-40B4-BE49-F238E27FC236}">
                    <a16:creationId xmlns:a16="http://schemas.microsoft.com/office/drawing/2014/main" id="{390EF848-DB0F-421E-BE07-EFA1424770F7}"/>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28" name="Group 29">
              <a:extLst>
                <a:ext uri="{FF2B5EF4-FFF2-40B4-BE49-F238E27FC236}">
                  <a16:creationId xmlns:a16="http://schemas.microsoft.com/office/drawing/2014/main" id="{2A606594-0E9A-46F0-873B-AD8134FDCD26}"/>
                </a:ext>
              </a:extLst>
            </p:cNvPr>
            <p:cNvGrpSpPr>
              <a:grpSpLocks/>
            </p:cNvGrpSpPr>
            <p:nvPr/>
          </p:nvGrpSpPr>
          <p:grpSpPr bwMode="auto">
            <a:xfrm>
              <a:off x="5029200" y="4648200"/>
              <a:ext cx="609600" cy="533400"/>
              <a:chOff x="2160" y="2928"/>
              <a:chExt cx="384" cy="336"/>
            </a:xfrm>
          </p:grpSpPr>
          <p:sp>
            <p:nvSpPr>
              <p:cNvPr id="195" name="Line 30">
                <a:extLst>
                  <a:ext uri="{FF2B5EF4-FFF2-40B4-BE49-F238E27FC236}">
                    <a16:creationId xmlns:a16="http://schemas.microsoft.com/office/drawing/2014/main" id="{20AC1E28-8349-42C6-8832-BFE2AE0FE715}"/>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6" name="Line 31">
                <a:extLst>
                  <a:ext uri="{FF2B5EF4-FFF2-40B4-BE49-F238E27FC236}">
                    <a16:creationId xmlns:a16="http://schemas.microsoft.com/office/drawing/2014/main" id="{05523209-7244-4F2B-8A32-D262E2584335}"/>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7" name="Line 32">
                <a:extLst>
                  <a:ext uri="{FF2B5EF4-FFF2-40B4-BE49-F238E27FC236}">
                    <a16:creationId xmlns:a16="http://schemas.microsoft.com/office/drawing/2014/main" id="{C7E0DE1B-1F8C-4617-8906-C1B0C29C992A}"/>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8" name="Line 33">
                <a:extLst>
                  <a:ext uri="{FF2B5EF4-FFF2-40B4-BE49-F238E27FC236}">
                    <a16:creationId xmlns:a16="http://schemas.microsoft.com/office/drawing/2014/main" id="{98ED0CC6-7EAA-4B56-9C0F-4B061A8A06E5}"/>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29" name="Group 34">
              <a:extLst>
                <a:ext uri="{FF2B5EF4-FFF2-40B4-BE49-F238E27FC236}">
                  <a16:creationId xmlns:a16="http://schemas.microsoft.com/office/drawing/2014/main" id="{FE3437CA-D43B-4830-B7E1-E85B1BEAB038}"/>
                </a:ext>
              </a:extLst>
            </p:cNvPr>
            <p:cNvGrpSpPr>
              <a:grpSpLocks/>
            </p:cNvGrpSpPr>
            <p:nvPr/>
          </p:nvGrpSpPr>
          <p:grpSpPr bwMode="auto">
            <a:xfrm>
              <a:off x="4267200" y="4648200"/>
              <a:ext cx="609600" cy="533400"/>
              <a:chOff x="2160" y="2928"/>
              <a:chExt cx="384" cy="336"/>
            </a:xfrm>
          </p:grpSpPr>
          <p:sp>
            <p:nvSpPr>
              <p:cNvPr id="191" name="Line 35">
                <a:extLst>
                  <a:ext uri="{FF2B5EF4-FFF2-40B4-BE49-F238E27FC236}">
                    <a16:creationId xmlns:a16="http://schemas.microsoft.com/office/drawing/2014/main" id="{0DA03D8E-9803-4D13-87F6-8570F2CD3D94}"/>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2" name="Line 36">
                <a:extLst>
                  <a:ext uri="{FF2B5EF4-FFF2-40B4-BE49-F238E27FC236}">
                    <a16:creationId xmlns:a16="http://schemas.microsoft.com/office/drawing/2014/main" id="{B26A009B-0191-4528-A7E4-0369A0707120}"/>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3" name="Line 37">
                <a:extLst>
                  <a:ext uri="{FF2B5EF4-FFF2-40B4-BE49-F238E27FC236}">
                    <a16:creationId xmlns:a16="http://schemas.microsoft.com/office/drawing/2014/main" id="{FA495921-7614-45A1-A238-21801C167E0B}"/>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4" name="Line 38">
                <a:extLst>
                  <a:ext uri="{FF2B5EF4-FFF2-40B4-BE49-F238E27FC236}">
                    <a16:creationId xmlns:a16="http://schemas.microsoft.com/office/drawing/2014/main" id="{624D3340-546B-42E7-BF02-766CBABE3EB2}"/>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0" name="Group 39">
              <a:extLst>
                <a:ext uri="{FF2B5EF4-FFF2-40B4-BE49-F238E27FC236}">
                  <a16:creationId xmlns:a16="http://schemas.microsoft.com/office/drawing/2014/main" id="{11EF5F26-9210-46B8-989A-C380924336AC}"/>
                </a:ext>
              </a:extLst>
            </p:cNvPr>
            <p:cNvGrpSpPr>
              <a:grpSpLocks/>
            </p:cNvGrpSpPr>
            <p:nvPr/>
          </p:nvGrpSpPr>
          <p:grpSpPr bwMode="auto">
            <a:xfrm>
              <a:off x="304800" y="3200400"/>
              <a:ext cx="609600" cy="533400"/>
              <a:chOff x="2160" y="2928"/>
              <a:chExt cx="384" cy="336"/>
            </a:xfrm>
          </p:grpSpPr>
          <p:sp>
            <p:nvSpPr>
              <p:cNvPr id="187" name="Line 40">
                <a:extLst>
                  <a:ext uri="{FF2B5EF4-FFF2-40B4-BE49-F238E27FC236}">
                    <a16:creationId xmlns:a16="http://schemas.microsoft.com/office/drawing/2014/main" id="{9C86294C-8D69-473C-9AF3-460442E8032D}"/>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8" name="Line 41">
                <a:extLst>
                  <a:ext uri="{FF2B5EF4-FFF2-40B4-BE49-F238E27FC236}">
                    <a16:creationId xmlns:a16="http://schemas.microsoft.com/office/drawing/2014/main" id="{074FF85E-FCCB-4A7A-B6EA-9CAA5F746D2C}"/>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9" name="Line 42">
                <a:extLst>
                  <a:ext uri="{FF2B5EF4-FFF2-40B4-BE49-F238E27FC236}">
                    <a16:creationId xmlns:a16="http://schemas.microsoft.com/office/drawing/2014/main" id="{9FB40E5C-0D94-4B6B-948A-EA6B89D15615}"/>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 name="Line 43">
                <a:extLst>
                  <a:ext uri="{FF2B5EF4-FFF2-40B4-BE49-F238E27FC236}">
                    <a16:creationId xmlns:a16="http://schemas.microsoft.com/office/drawing/2014/main" id="{2A6DB63E-86F6-4532-9566-AC787FB6A6A3}"/>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1" name="Group 44">
              <a:extLst>
                <a:ext uri="{FF2B5EF4-FFF2-40B4-BE49-F238E27FC236}">
                  <a16:creationId xmlns:a16="http://schemas.microsoft.com/office/drawing/2014/main" id="{64D9B912-FFD4-4461-8439-11986B1D72CC}"/>
                </a:ext>
              </a:extLst>
            </p:cNvPr>
            <p:cNvGrpSpPr>
              <a:grpSpLocks/>
            </p:cNvGrpSpPr>
            <p:nvPr/>
          </p:nvGrpSpPr>
          <p:grpSpPr bwMode="auto">
            <a:xfrm>
              <a:off x="1143000" y="3200400"/>
              <a:ext cx="609600" cy="533400"/>
              <a:chOff x="2160" y="2928"/>
              <a:chExt cx="384" cy="336"/>
            </a:xfrm>
          </p:grpSpPr>
          <p:sp>
            <p:nvSpPr>
              <p:cNvPr id="183" name="Line 45">
                <a:extLst>
                  <a:ext uri="{FF2B5EF4-FFF2-40B4-BE49-F238E27FC236}">
                    <a16:creationId xmlns:a16="http://schemas.microsoft.com/office/drawing/2014/main" id="{E0502408-333B-4D0A-B745-A4C21FDE2F8D}"/>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4" name="Line 46">
                <a:extLst>
                  <a:ext uri="{FF2B5EF4-FFF2-40B4-BE49-F238E27FC236}">
                    <a16:creationId xmlns:a16="http://schemas.microsoft.com/office/drawing/2014/main" id="{0A3793D7-95CA-47D0-B690-C021923D45F2}"/>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5" name="Line 47">
                <a:extLst>
                  <a:ext uri="{FF2B5EF4-FFF2-40B4-BE49-F238E27FC236}">
                    <a16:creationId xmlns:a16="http://schemas.microsoft.com/office/drawing/2014/main" id="{ABE86D98-72E7-4F84-A731-2383A1636965}"/>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6" name="Line 48">
                <a:extLst>
                  <a:ext uri="{FF2B5EF4-FFF2-40B4-BE49-F238E27FC236}">
                    <a16:creationId xmlns:a16="http://schemas.microsoft.com/office/drawing/2014/main" id="{35987F31-E501-4C85-8D86-7DA22B8F2E67}"/>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2" name="Group 49">
              <a:extLst>
                <a:ext uri="{FF2B5EF4-FFF2-40B4-BE49-F238E27FC236}">
                  <a16:creationId xmlns:a16="http://schemas.microsoft.com/office/drawing/2014/main" id="{EA27C47B-5809-49AF-9E5A-320986E696C7}"/>
                </a:ext>
              </a:extLst>
            </p:cNvPr>
            <p:cNvGrpSpPr>
              <a:grpSpLocks/>
            </p:cNvGrpSpPr>
            <p:nvPr/>
          </p:nvGrpSpPr>
          <p:grpSpPr bwMode="auto">
            <a:xfrm>
              <a:off x="1981200" y="3200400"/>
              <a:ext cx="609600" cy="533400"/>
              <a:chOff x="2160" y="2928"/>
              <a:chExt cx="384" cy="336"/>
            </a:xfrm>
          </p:grpSpPr>
          <p:sp>
            <p:nvSpPr>
              <p:cNvPr id="179" name="Line 50">
                <a:extLst>
                  <a:ext uri="{FF2B5EF4-FFF2-40B4-BE49-F238E27FC236}">
                    <a16:creationId xmlns:a16="http://schemas.microsoft.com/office/drawing/2014/main" id="{DE417292-3544-42DB-A3BC-7D6B70806A2F}"/>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0" name="Line 51">
                <a:extLst>
                  <a:ext uri="{FF2B5EF4-FFF2-40B4-BE49-F238E27FC236}">
                    <a16:creationId xmlns:a16="http://schemas.microsoft.com/office/drawing/2014/main" id="{B347E3BD-7F78-4D41-BC40-F44989598ADA}"/>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1" name="Line 52">
                <a:extLst>
                  <a:ext uri="{FF2B5EF4-FFF2-40B4-BE49-F238E27FC236}">
                    <a16:creationId xmlns:a16="http://schemas.microsoft.com/office/drawing/2014/main" id="{3F3354EA-8985-42FF-A92F-D4C5E52726DE}"/>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2" name="Line 53">
                <a:extLst>
                  <a:ext uri="{FF2B5EF4-FFF2-40B4-BE49-F238E27FC236}">
                    <a16:creationId xmlns:a16="http://schemas.microsoft.com/office/drawing/2014/main" id="{8B78BE60-C750-4361-8394-A2E4E85554F6}"/>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3" name="Group 54">
              <a:extLst>
                <a:ext uri="{FF2B5EF4-FFF2-40B4-BE49-F238E27FC236}">
                  <a16:creationId xmlns:a16="http://schemas.microsoft.com/office/drawing/2014/main" id="{F55EC794-902D-42A8-8AE5-F80452B12229}"/>
                </a:ext>
              </a:extLst>
            </p:cNvPr>
            <p:cNvGrpSpPr>
              <a:grpSpLocks/>
            </p:cNvGrpSpPr>
            <p:nvPr/>
          </p:nvGrpSpPr>
          <p:grpSpPr bwMode="auto">
            <a:xfrm>
              <a:off x="2743200" y="3200400"/>
              <a:ext cx="609600" cy="533400"/>
              <a:chOff x="2160" y="2928"/>
              <a:chExt cx="384" cy="336"/>
            </a:xfrm>
          </p:grpSpPr>
          <p:sp>
            <p:nvSpPr>
              <p:cNvPr id="175" name="Line 55">
                <a:extLst>
                  <a:ext uri="{FF2B5EF4-FFF2-40B4-BE49-F238E27FC236}">
                    <a16:creationId xmlns:a16="http://schemas.microsoft.com/office/drawing/2014/main" id="{1C96E6DC-7128-422D-AAD2-F37AD1F8BB10}"/>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6" name="Line 56">
                <a:extLst>
                  <a:ext uri="{FF2B5EF4-FFF2-40B4-BE49-F238E27FC236}">
                    <a16:creationId xmlns:a16="http://schemas.microsoft.com/office/drawing/2014/main" id="{73D74745-E63D-46FE-A100-22F4AAD0CC96}"/>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7" name="Line 57">
                <a:extLst>
                  <a:ext uri="{FF2B5EF4-FFF2-40B4-BE49-F238E27FC236}">
                    <a16:creationId xmlns:a16="http://schemas.microsoft.com/office/drawing/2014/main" id="{46B1833E-FE97-4F8F-A995-85BBD50E1917}"/>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8" name="Line 58">
                <a:extLst>
                  <a:ext uri="{FF2B5EF4-FFF2-40B4-BE49-F238E27FC236}">
                    <a16:creationId xmlns:a16="http://schemas.microsoft.com/office/drawing/2014/main" id="{DF7E3F1E-47CE-4388-8209-EE1DFA8642D2}"/>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4" name="Group 59">
              <a:extLst>
                <a:ext uri="{FF2B5EF4-FFF2-40B4-BE49-F238E27FC236}">
                  <a16:creationId xmlns:a16="http://schemas.microsoft.com/office/drawing/2014/main" id="{003D74F5-9740-461F-9917-A91B374AC157}"/>
                </a:ext>
              </a:extLst>
            </p:cNvPr>
            <p:cNvGrpSpPr>
              <a:grpSpLocks/>
            </p:cNvGrpSpPr>
            <p:nvPr/>
          </p:nvGrpSpPr>
          <p:grpSpPr bwMode="auto">
            <a:xfrm>
              <a:off x="3581400" y="3200400"/>
              <a:ext cx="609600" cy="533400"/>
              <a:chOff x="2160" y="2928"/>
              <a:chExt cx="384" cy="336"/>
            </a:xfrm>
          </p:grpSpPr>
          <p:sp>
            <p:nvSpPr>
              <p:cNvPr id="171" name="Line 60">
                <a:extLst>
                  <a:ext uri="{FF2B5EF4-FFF2-40B4-BE49-F238E27FC236}">
                    <a16:creationId xmlns:a16="http://schemas.microsoft.com/office/drawing/2014/main" id="{0E5965EC-D6FC-4D5E-B9F0-4730870196D2}"/>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2" name="Line 61">
                <a:extLst>
                  <a:ext uri="{FF2B5EF4-FFF2-40B4-BE49-F238E27FC236}">
                    <a16:creationId xmlns:a16="http://schemas.microsoft.com/office/drawing/2014/main" id="{0D9DFE15-F486-4FB8-88C5-AB6497736206}"/>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3" name="Line 62">
                <a:extLst>
                  <a:ext uri="{FF2B5EF4-FFF2-40B4-BE49-F238E27FC236}">
                    <a16:creationId xmlns:a16="http://schemas.microsoft.com/office/drawing/2014/main" id="{F8CE5F64-B244-4CC4-B649-BADB02266027}"/>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4" name="Line 63">
                <a:extLst>
                  <a:ext uri="{FF2B5EF4-FFF2-40B4-BE49-F238E27FC236}">
                    <a16:creationId xmlns:a16="http://schemas.microsoft.com/office/drawing/2014/main" id="{CEFB057D-AF32-41BA-AFB9-CC6446C2E247}"/>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5" name="Group 64">
              <a:extLst>
                <a:ext uri="{FF2B5EF4-FFF2-40B4-BE49-F238E27FC236}">
                  <a16:creationId xmlns:a16="http://schemas.microsoft.com/office/drawing/2014/main" id="{69FC1F13-C6D2-4886-999F-F171C429EB5A}"/>
                </a:ext>
              </a:extLst>
            </p:cNvPr>
            <p:cNvGrpSpPr>
              <a:grpSpLocks/>
            </p:cNvGrpSpPr>
            <p:nvPr/>
          </p:nvGrpSpPr>
          <p:grpSpPr bwMode="auto">
            <a:xfrm>
              <a:off x="1981200" y="1905000"/>
              <a:ext cx="609600" cy="533400"/>
              <a:chOff x="2160" y="2928"/>
              <a:chExt cx="384" cy="336"/>
            </a:xfrm>
          </p:grpSpPr>
          <p:sp>
            <p:nvSpPr>
              <p:cNvPr id="167" name="Line 65">
                <a:extLst>
                  <a:ext uri="{FF2B5EF4-FFF2-40B4-BE49-F238E27FC236}">
                    <a16:creationId xmlns:a16="http://schemas.microsoft.com/office/drawing/2014/main" id="{3FD4A378-0A3E-48BB-BAA5-8256A3A911D4}"/>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8" name="Line 66">
                <a:extLst>
                  <a:ext uri="{FF2B5EF4-FFF2-40B4-BE49-F238E27FC236}">
                    <a16:creationId xmlns:a16="http://schemas.microsoft.com/office/drawing/2014/main" id="{3728A6BE-6D26-4FC1-9531-B318D5BD2F3E}"/>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9" name="Line 67">
                <a:extLst>
                  <a:ext uri="{FF2B5EF4-FFF2-40B4-BE49-F238E27FC236}">
                    <a16:creationId xmlns:a16="http://schemas.microsoft.com/office/drawing/2014/main" id="{85C833DD-7C66-4E39-8F7D-E2FA1CB26E79}"/>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0" name="Line 68">
                <a:extLst>
                  <a:ext uri="{FF2B5EF4-FFF2-40B4-BE49-F238E27FC236}">
                    <a16:creationId xmlns:a16="http://schemas.microsoft.com/office/drawing/2014/main" id="{7D8C560A-A185-4149-965C-407EB79AB6B5}"/>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6" name="Group 69">
              <a:extLst>
                <a:ext uri="{FF2B5EF4-FFF2-40B4-BE49-F238E27FC236}">
                  <a16:creationId xmlns:a16="http://schemas.microsoft.com/office/drawing/2014/main" id="{E2C41E47-FC8C-45C2-93F1-24737B4BC441}"/>
                </a:ext>
              </a:extLst>
            </p:cNvPr>
            <p:cNvGrpSpPr>
              <a:grpSpLocks/>
            </p:cNvGrpSpPr>
            <p:nvPr/>
          </p:nvGrpSpPr>
          <p:grpSpPr bwMode="auto">
            <a:xfrm>
              <a:off x="4724400" y="1828800"/>
              <a:ext cx="609600" cy="533400"/>
              <a:chOff x="2160" y="2928"/>
              <a:chExt cx="384" cy="336"/>
            </a:xfrm>
          </p:grpSpPr>
          <p:sp>
            <p:nvSpPr>
              <p:cNvPr id="163" name="Line 70">
                <a:extLst>
                  <a:ext uri="{FF2B5EF4-FFF2-40B4-BE49-F238E27FC236}">
                    <a16:creationId xmlns:a16="http://schemas.microsoft.com/office/drawing/2014/main" id="{8CCF357C-4AB6-47C1-B88E-64B92103279D}"/>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4" name="Line 71">
                <a:extLst>
                  <a:ext uri="{FF2B5EF4-FFF2-40B4-BE49-F238E27FC236}">
                    <a16:creationId xmlns:a16="http://schemas.microsoft.com/office/drawing/2014/main" id="{0BF5BA9E-F0E7-4F6B-B4AD-62D640BBF16F}"/>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5" name="Line 72">
                <a:extLst>
                  <a:ext uri="{FF2B5EF4-FFF2-40B4-BE49-F238E27FC236}">
                    <a16:creationId xmlns:a16="http://schemas.microsoft.com/office/drawing/2014/main" id="{B86AA797-04DE-4FDC-A8CB-CD800B1ADB02}"/>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6" name="Line 73">
                <a:extLst>
                  <a:ext uri="{FF2B5EF4-FFF2-40B4-BE49-F238E27FC236}">
                    <a16:creationId xmlns:a16="http://schemas.microsoft.com/office/drawing/2014/main" id="{E9E50A8D-35A8-4D6D-BBFE-A73AFAA7EF77}"/>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7" name="Group 74">
              <a:extLst>
                <a:ext uri="{FF2B5EF4-FFF2-40B4-BE49-F238E27FC236}">
                  <a16:creationId xmlns:a16="http://schemas.microsoft.com/office/drawing/2014/main" id="{521AAC6F-73EF-4F33-B510-3C849124CC6B}"/>
                </a:ext>
              </a:extLst>
            </p:cNvPr>
            <p:cNvGrpSpPr>
              <a:grpSpLocks/>
            </p:cNvGrpSpPr>
            <p:nvPr/>
          </p:nvGrpSpPr>
          <p:grpSpPr bwMode="auto">
            <a:xfrm>
              <a:off x="7092950" y="1844675"/>
              <a:ext cx="609600" cy="533400"/>
              <a:chOff x="2160" y="2928"/>
              <a:chExt cx="384" cy="336"/>
            </a:xfrm>
          </p:grpSpPr>
          <p:sp>
            <p:nvSpPr>
              <p:cNvPr id="159" name="Line 75">
                <a:extLst>
                  <a:ext uri="{FF2B5EF4-FFF2-40B4-BE49-F238E27FC236}">
                    <a16:creationId xmlns:a16="http://schemas.microsoft.com/office/drawing/2014/main" id="{994C5496-3598-4675-830A-12F34B379547}"/>
                  </a:ext>
                </a:extLst>
              </p:cNvPr>
              <p:cNvSpPr>
                <a:spLocks noChangeShapeType="1"/>
              </p:cNvSpPr>
              <p:nvPr/>
            </p:nvSpPr>
            <p:spPr bwMode="auto">
              <a:xfrm>
                <a:off x="2160" y="3033"/>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0" name="Line 76">
                <a:extLst>
                  <a:ext uri="{FF2B5EF4-FFF2-40B4-BE49-F238E27FC236}">
                    <a16:creationId xmlns:a16="http://schemas.microsoft.com/office/drawing/2014/main" id="{3DAAC2FF-6110-4306-B5C6-BF51B48B1E99}"/>
                  </a:ext>
                </a:extLst>
              </p:cNvPr>
              <p:cNvSpPr>
                <a:spLocks noChangeShapeType="1"/>
              </p:cNvSpPr>
              <p:nvPr/>
            </p:nvSpPr>
            <p:spPr bwMode="auto">
              <a:xfrm>
                <a:off x="2160" y="3159"/>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1" name="Line 77">
                <a:extLst>
                  <a:ext uri="{FF2B5EF4-FFF2-40B4-BE49-F238E27FC236}">
                    <a16:creationId xmlns:a16="http://schemas.microsoft.com/office/drawing/2014/main" id="{F9444F50-A178-4699-8ECA-ECAF69BA3901}"/>
                  </a:ext>
                </a:extLst>
              </p:cNvPr>
              <p:cNvSpPr>
                <a:spLocks noChangeShapeType="1"/>
              </p:cNvSpPr>
              <p:nvPr/>
            </p:nvSpPr>
            <p:spPr bwMode="auto">
              <a:xfrm>
                <a:off x="2265"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2" name="Line 78">
                <a:extLst>
                  <a:ext uri="{FF2B5EF4-FFF2-40B4-BE49-F238E27FC236}">
                    <a16:creationId xmlns:a16="http://schemas.microsoft.com/office/drawing/2014/main" id="{BAFF8526-2B67-482E-B615-2B5A931AF99A}"/>
                  </a:ext>
                </a:extLst>
              </p:cNvPr>
              <p:cNvSpPr>
                <a:spLocks noChangeShapeType="1"/>
              </p:cNvSpPr>
              <p:nvPr/>
            </p:nvSpPr>
            <p:spPr bwMode="auto">
              <a:xfrm>
                <a:off x="2430"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8" name="Group 79">
              <a:extLst>
                <a:ext uri="{FF2B5EF4-FFF2-40B4-BE49-F238E27FC236}">
                  <a16:creationId xmlns:a16="http://schemas.microsoft.com/office/drawing/2014/main" id="{3D67BC0C-F9B0-4F70-8AD8-BB20480689E5}"/>
                </a:ext>
              </a:extLst>
            </p:cNvPr>
            <p:cNvGrpSpPr>
              <a:grpSpLocks/>
            </p:cNvGrpSpPr>
            <p:nvPr/>
          </p:nvGrpSpPr>
          <p:grpSpPr bwMode="auto">
            <a:xfrm>
              <a:off x="6705600" y="3124200"/>
              <a:ext cx="609600" cy="533400"/>
              <a:chOff x="2160" y="2928"/>
              <a:chExt cx="384" cy="336"/>
            </a:xfrm>
          </p:grpSpPr>
          <p:sp>
            <p:nvSpPr>
              <p:cNvPr id="155" name="Line 80">
                <a:extLst>
                  <a:ext uri="{FF2B5EF4-FFF2-40B4-BE49-F238E27FC236}">
                    <a16:creationId xmlns:a16="http://schemas.microsoft.com/office/drawing/2014/main" id="{58FF842E-96EE-4843-AB26-CDC1C02A69D6}"/>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6" name="Line 81">
                <a:extLst>
                  <a:ext uri="{FF2B5EF4-FFF2-40B4-BE49-F238E27FC236}">
                    <a16:creationId xmlns:a16="http://schemas.microsoft.com/office/drawing/2014/main" id="{C5576916-7FDD-4E55-B8B1-E4D4D025E27A}"/>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7" name="Line 82">
                <a:extLst>
                  <a:ext uri="{FF2B5EF4-FFF2-40B4-BE49-F238E27FC236}">
                    <a16:creationId xmlns:a16="http://schemas.microsoft.com/office/drawing/2014/main" id="{BA22F535-A370-4097-8491-7651E4284BA0}"/>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8" name="Line 83">
                <a:extLst>
                  <a:ext uri="{FF2B5EF4-FFF2-40B4-BE49-F238E27FC236}">
                    <a16:creationId xmlns:a16="http://schemas.microsoft.com/office/drawing/2014/main" id="{8A2221FC-7C25-4F69-834D-14A36D3451F5}"/>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39" name="Group 84">
              <a:extLst>
                <a:ext uri="{FF2B5EF4-FFF2-40B4-BE49-F238E27FC236}">
                  <a16:creationId xmlns:a16="http://schemas.microsoft.com/office/drawing/2014/main" id="{1ED474C7-41A3-4B37-8E29-E73E2B8CDBAC}"/>
                </a:ext>
              </a:extLst>
            </p:cNvPr>
            <p:cNvGrpSpPr>
              <a:grpSpLocks/>
            </p:cNvGrpSpPr>
            <p:nvPr/>
          </p:nvGrpSpPr>
          <p:grpSpPr bwMode="auto">
            <a:xfrm>
              <a:off x="7848600" y="3124200"/>
              <a:ext cx="609600" cy="533400"/>
              <a:chOff x="2160" y="2928"/>
              <a:chExt cx="384" cy="336"/>
            </a:xfrm>
          </p:grpSpPr>
          <p:sp>
            <p:nvSpPr>
              <p:cNvPr id="151" name="Line 85">
                <a:extLst>
                  <a:ext uri="{FF2B5EF4-FFF2-40B4-BE49-F238E27FC236}">
                    <a16:creationId xmlns:a16="http://schemas.microsoft.com/office/drawing/2014/main" id="{BF6F5F95-4E7A-4DB4-BC6B-BBE5153CEB3F}"/>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2" name="Line 86">
                <a:extLst>
                  <a:ext uri="{FF2B5EF4-FFF2-40B4-BE49-F238E27FC236}">
                    <a16:creationId xmlns:a16="http://schemas.microsoft.com/office/drawing/2014/main" id="{F0646A79-74E5-45E9-95D0-C51EB4469455}"/>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3" name="Line 87">
                <a:extLst>
                  <a:ext uri="{FF2B5EF4-FFF2-40B4-BE49-F238E27FC236}">
                    <a16:creationId xmlns:a16="http://schemas.microsoft.com/office/drawing/2014/main" id="{FCFE5179-46ED-46C2-AFBE-39C7FCC6B457}"/>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4" name="Line 88">
                <a:extLst>
                  <a:ext uri="{FF2B5EF4-FFF2-40B4-BE49-F238E27FC236}">
                    <a16:creationId xmlns:a16="http://schemas.microsoft.com/office/drawing/2014/main" id="{FA332EE7-45B7-4C1C-9858-197833341957}"/>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0" name="Group 89">
              <a:extLst>
                <a:ext uri="{FF2B5EF4-FFF2-40B4-BE49-F238E27FC236}">
                  <a16:creationId xmlns:a16="http://schemas.microsoft.com/office/drawing/2014/main" id="{270C06CB-A8AF-45A5-8BA1-36B6FE134EB9}"/>
                </a:ext>
              </a:extLst>
            </p:cNvPr>
            <p:cNvGrpSpPr>
              <a:grpSpLocks/>
            </p:cNvGrpSpPr>
            <p:nvPr/>
          </p:nvGrpSpPr>
          <p:grpSpPr bwMode="auto">
            <a:xfrm>
              <a:off x="1981200" y="1905000"/>
              <a:ext cx="138113" cy="142875"/>
              <a:chOff x="2811" y="2688"/>
              <a:chExt cx="165" cy="144"/>
            </a:xfrm>
          </p:grpSpPr>
          <p:sp>
            <p:nvSpPr>
              <p:cNvPr id="149" name="Line 90">
                <a:extLst>
                  <a:ext uri="{FF2B5EF4-FFF2-40B4-BE49-F238E27FC236}">
                    <a16:creationId xmlns:a16="http://schemas.microsoft.com/office/drawing/2014/main" id="{C97137B6-5644-413F-BE06-9EE89BEEEE97}"/>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0" name="Line 91">
                <a:extLst>
                  <a:ext uri="{FF2B5EF4-FFF2-40B4-BE49-F238E27FC236}">
                    <a16:creationId xmlns:a16="http://schemas.microsoft.com/office/drawing/2014/main" id="{37E49D86-4486-4D31-90EC-F0E0EC4116B5}"/>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1" name="Group 92">
              <a:extLst>
                <a:ext uri="{FF2B5EF4-FFF2-40B4-BE49-F238E27FC236}">
                  <a16:creationId xmlns:a16="http://schemas.microsoft.com/office/drawing/2014/main" id="{532F7FC1-77E4-4BA4-8FBF-0444D9A598BD}"/>
                </a:ext>
              </a:extLst>
            </p:cNvPr>
            <p:cNvGrpSpPr>
              <a:grpSpLocks/>
            </p:cNvGrpSpPr>
            <p:nvPr/>
          </p:nvGrpSpPr>
          <p:grpSpPr bwMode="auto">
            <a:xfrm>
              <a:off x="4724400" y="2057400"/>
              <a:ext cx="138113" cy="142875"/>
              <a:chOff x="2811" y="2688"/>
              <a:chExt cx="165" cy="144"/>
            </a:xfrm>
          </p:grpSpPr>
          <p:sp>
            <p:nvSpPr>
              <p:cNvPr id="147" name="Line 93">
                <a:extLst>
                  <a:ext uri="{FF2B5EF4-FFF2-40B4-BE49-F238E27FC236}">
                    <a16:creationId xmlns:a16="http://schemas.microsoft.com/office/drawing/2014/main" id="{57757F43-2172-4136-B928-01884AD080C0}"/>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8" name="Line 94">
                <a:extLst>
                  <a:ext uri="{FF2B5EF4-FFF2-40B4-BE49-F238E27FC236}">
                    <a16:creationId xmlns:a16="http://schemas.microsoft.com/office/drawing/2014/main" id="{972E7A7C-189C-4DE9-AA19-6A1CF977B560}"/>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2" name="Group 95">
              <a:extLst>
                <a:ext uri="{FF2B5EF4-FFF2-40B4-BE49-F238E27FC236}">
                  <a16:creationId xmlns:a16="http://schemas.microsoft.com/office/drawing/2014/main" id="{1AFD6C37-3E14-4095-A495-D0CA287EFF9E}"/>
                </a:ext>
              </a:extLst>
            </p:cNvPr>
            <p:cNvGrpSpPr>
              <a:grpSpLocks/>
            </p:cNvGrpSpPr>
            <p:nvPr/>
          </p:nvGrpSpPr>
          <p:grpSpPr bwMode="auto">
            <a:xfrm>
              <a:off x="7315200" y="2057400"/>
              <a:ext cx="138113" cy="142875"/>
              <a:chOff x="2811" y="2688"/>
              <a:chExt cx="165" cy="144"/>
            </a:xfrm>
          </p:grpSpPr>
          <p:sp>
            <p:nvSpPr>
              <p:cNvPr id="145" name="Line 96">
                <a:extLst>
                  <a:ext uri="{FF2B5EF4-FFF2-40B4-BE49-F238E27FC236}">
                    <a16:creationId xmlns:a16="http://schemas.microsoft.com/office/drawing/2014/main" id="{45367DBF-BCF6-4528-9525-C2F58DB62844}"/>
                  </a:ext>
                </a:extLst>
              </p:cNvPr>
              <p:cNvSpPr>
                <a:spLocks noChangeShapeType="1"/>
              </p:cNvSpPr>
              <p:nvPr/>
            </p:nvSpPr>
            <p:spPr bwMode="auto">
              <a:xfrm flipH="1">
                <a:off x="2811" y="26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6" name="Line 97">
                <a:extLst>
                  <a:ext uri="{FF2B5EF4-FFF2-40B4-BE49-F238E27FC236}">
                    <a16:creationId xmlns:a16="http://schemas.microsoft.com/office/drawing/2014/main" id="{DB7859A1-5779-4B11-A6E2-BC7C135A8C59}"/>
                  </a:ext>
                </a:extLst>
              </p:cNvPr>
              <p:cNvSpPr>
                <a:spLocks noChangeShapeType="1"/>
              </p:cNvSpPr>
              <p:nvPr/>
            </p:nvSpPr>
            <p:spPr bwMode="auto">
              <a:xfrm>
                <a:off x="2811" y="2688"/>
                <a:ext cx="165" cy="1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3" name="Group 98">
              <a:extLst>
                <a:ext uri="{FF2B5EF4-FFF2-40B4-BE49-F238E27FC236}">
                  <a16:creationId xmlns:a16="http://schemas.microsoft.com/office/drawing/2014/main" id="{2244988E-3D8A-424B-A89E-3FC261E50CD8}"/>
                </a:ext>
              </a:extLst>
            </p:cNvPr>
            <p:cNvGrpSpPr>
              <a:grpSpLocks/>
            </p:cNvGrpSpPr>
            <p:nvPr/>
          </p:nvGrpSpPr>
          <p:grpSpPr bwMode="auto">
            <a:xfrm>
              <a:off x="6934200" y="3319463"/>
              <a:ext cx="138113" cy="142875"/>
              <a:chOff x="2811" y="2688"/>
              <a:chExt cx="165" cy="144"/>
            </a:xfrm>
          </p:grpSpPr>
          <p:sp>
            <p:nvSpPr>
              <p:cNvPr id="143" name="Line 99">
                <a:extLst>
                  <a:ext uri="{FF2B5EF4-FFF2-40B4-BE49-F238E27FC236}">
                    <a16:creationId xmlns:a16="http://schemas.microsoft.com/office/drawing/2014/main" id="{794EE7A7-3249-42CE-AB3E-EF891B2B2D51}"/>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4" name="Line 100">
                <a:extLst>
                  <a:ext uri="{FF2B5EF4-FFF2-40B4-BE49-F238E27FC236}">
                    <a16:creationId xmlns:a16="http://schemas.microsoft.com/office/drawing/2014/main" id="{33015B69-E70B-4DBA-90C3-A1A9D9F57C9E}"/>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4" name="Group 101">
              <a:extLst>
                <a:ext uri="{FF2B5EF4-FFF2-40B4-BE49-F238E27FC236}">
                  <a16:creationId xmlns:a16="http://schemas.microsoft.com/office/drawing/2014/main" id="{D43806D0-2B95-4AFD-924C-C73150002683}"/>
                </a:ext>
              </a:extLst>
            </p:cNvPr>
            <p:cNvGrpSpPr>
              <a:grpSpLocks/>
            </p:cNvGrpSpPr>
            <p:nvPr/>
          </p:nvGrpSpPr>
          <p:grpSpPr bwMode="auto">
            <a:xfrm>
              <a:off x="8077200" y="3324225"/>
              <a:ext cx="138113" cy="142875"/>
              <a:chOff x="2811" y="2688"/>
              <a:chExt cx="165" cy="144"/>
            </a:xfrm>
          </p:grpSpPr>
          <p:sp>
            <p:nvSpPr>
              <p:cNvPr id="141" name="Line 102">
                <a:extLst>
                  <a:ext uri="{FF2B5EF4-FFF2-40B4-BE49-F238E27FC236}">
                    <a16:creationId xmlns:a16="http://schemas.microsoft.com/office/drawing/2014/main" id="{611042A1-C372-4A0A-A89B-8BEBD5FE8C6A}"/>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2" name="Line 103">
                <a:extLst>
                  <a:ext uri="{FF2B5EF4-FFF2-40B4-BE49-F238E27FC236}">
                    <a16:creationId xmlns:a16="http://schemas.microsoft.com/office/drawing/2014/main" id="{B2038BA8-B196-4620-A149-B78548EB48A5}"/>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5" name="Group 104">
              <a:extLst>
                <a:ext uri="{FF2B5EF4-FFF2-40B4-BE49-F238E27FC236}">
                  <a16:creationId xmlns:a16="http://schemas.microsoft.com/office/drawing/2014/main" id="{10D3481F-1D85-4A3B-B904-F985DF101EED}"/>
                </a:ext>
              </a:extLst>
            </p:cNvPr>
            <p:cNvGrpSpPr>
              <a:grpSpLocks/>
            </p:cNvGrpSpPr>
            <p:nvPr/>
          </p:nvGrpSpPr>
          <p:grpSpPr bwMode="auto">
            <a:xfrm>
              <a:off x="304800" y="3200400"/>
              <a:ext cx="138113" cy="142875"/>
              <a:chOff x="2811" y="2688"/>
              <a:chExt cx="165" cy="144"/>
            </a:xfrm>
          </p:grpSpPr>
          <p:sp>
            <p:nvSpPr>
              <p:cNvPr id="139" name="Line 105">
                <a:extLst>
                  <a:ext uri="{FF2B5EF4-FFF2-40B4-BE49-F238E27FC236}">
                    <a16:creationId xmlns:a16="http://schemas.microsoft.com/office/drawing/2014/main" id="{4F2D58F9-4A25-4E47-9610-1A70E868893C}"/>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0" name="Line 106">
                <a:extLst>
                  <a:ext uri="{FF2B5EF4-FFF2-40B4-BE49-F238E27FC236}">
                    <a16:creationId xmlns:a16="http://schemas.microsoft.com/office/drawing/2014/main" id="{9F2C48CF-7F71-4E3C-BDF2-FF82EB6EC928}"/>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6" name="Group 107">
              <a:extLst>
                <a:ext uri="{FF2B5EF4-FFF2-40B4-BE49-F238E27FC236}">
                  <a16:creationId xmlns:a16="http://schemas.microsoft.com/office/drawing/2014/main" id="{D6888074-FD31-415F-B779-5620CE41379E}"/>
                </a:ext>
              </a:extLst>
            </p:cNvPr>
            <p:cNvGrpSpPr>
              <a:grpSpLocks/>
            </p:cNvGrpSpPr>
            <p:nvPr/>
          </p:nvGrpSpPr>
          <p:grpSpPr bwMode="auto">
            <a:xfrm>
              <a:off x="1150938" y="3213100"/>
              <a:ext cx="138112" cy="142875"/>
              <a:chOff x="2811" y="2688"/>
              <a:chExt cx="165" cy="144"/>
            </a:xfrm>
          </p:grpSpPr>
          <p:sp>
            <p:nvSpPr>
              <p:cNvPr id="137" name="Line 108">
                <a:extLst>
                  <a:ext uri="{FF2B5EF4-FFF2-40B4-BE49-F238E27FC236}">
                    <a16:creationId xmlns:a16="http://schemas.microsoft.com/office/drawing/2014/main" id="{23A17B9A-6368-4C6A-968C-1EB9225A6C47}"/>
                  </a:ext>
                </a:extLst>
              </p:cNvPr>
              <p:cNvSpPr>
                <a:spLocks noChangeShapeType="1"/>
              </p:cNvSpPr>
              <p:nvPr/>
            </p:nvSpPr>
            <p:spPr bwMode="auto">
              <a:xfrm flipH="1">
                <a:off x="2811" y="26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8" name="Line 109">
                <a:extLst>
                  <a:ext uri="{FF2B5EF4-FFF2-40B4-BE49-F238E27FC236}">
                    <a16:creationId xmlns:a16="http://schemas.microsoft.com/office/drawing/2014/main" id="{ED897A62-DD24-46CE-BE68-32E04B6259CE}"/>
                  </a:ext>
                </a:extLst>
              </p:cNvPr>
              <p:cNvSpPr>
                <a:spLocks noChangeShapeType="1"/>
              </p:cNvSpPr>
              <p:nvPr/>
            </p:nvSpPr>
            <p:spPr bwMode="auto">
              <a:xfrm>
                <a:off x="2811" y="2688"/>
                <a:ext cx="165" cy="1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7" name="Group 110">
              <a:extLst>
                <a:ext uri="{FF2B5EF4-FFF2-40B4-BE49-F238E27FC236}">
                  <a16:creationId xmlns:a16="http://schemas.microsoft.com/office/drawing/2014/main" id="{81D9C8AF-2611-44DF-AEBA-B48A94A69271}"/>
                </a:ext>
              </a:extLst>
            </p:cNvPr>
            <p:cNvGrpSpPr>
              <a:grpSpLocks/>
            </p:cNvGrpSpPr>
            <p:nvPr/>
          </p:nvGrpSpPr>
          <p:grpSpPr bwMode="auto">
            <a:xfrm>
              <a:off x="1974850" y="3187700"/>
              <a:ext cx="138113" cy="142875"/>
              <a:chOff x="2811" y="2688"/>
              <a:chExt cx="165" cy="144"/>
            </a:xfrm>
          </p:grpSpPr>
          <p:sp>
            <p:nvSpPr>
              <p:cNvPr id="135" name="Line 111">
                <a:extLst>
                  <a:ext uri="{FF2B5EF4-FFF2-40B4-BE49-F238E27FC236}">
                    <a16:creationId xmlns:a16="http://schemas.microsoft.com/office/drawing/2014/main" id="{7DC8909C-65CF-4F5F-A1C2-741BA81BBFA0}"/>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6" name="Line 112">
                <a:extLst>
                  <a:ext uri="{FF2B5EF4-FFF2-40B4-BE49-F238E27FC236}">
                    <a16:creationId xmlns:a16="http://schemas.microsoft.com/office/drawing/2014/main" id="{0AD912B8-6CEC-406A-95A6-41098D75AE5D}"/>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8" name="Group 113">
              <a:extLst>
                <a:ext uri="{FF2B5EF4-FFF2-40B4-BE49-F238E27FC236}">
                  <a16:creationId xmlns:a16="http://schemas.microsoft.com/office/drawing/2014/main" id="{71F774A8-FBA2-486A-ABAD-338045CF5BAA}"/>
                </a:ext>
              </a:extLst>
            </p:cNvPr>
            <p:cNvGrpSpPr>
              <a:grpSpLocks/>
            </p:cNvGrpSpPr>
            <p:nvPr/>
          </p:nvGrpSpPr>
          <p:grpSpPr bwMode="auto">
            <a:xfrm>
              <a:off x="2743200" y="3200400"/>
              <a:ext cx="138113" cy="142875"/>
              <a:chOff x="2811" y="2688"/>
              <a:chExt cx="165" cy="144"/>
            </a:xfrm>
          </p:grpSpPr>
          <p:sp>
            <p:nvSpPr>
              <p:cNvPr id="133" name="Line 114">
                <a:extLst>
                  <a:ext uri="{FF2B5EF4-FFF2-40B4-BE49-F238E27FC236}">
                    <a16:creationId xmlns:a16="http://schemas.microsoft.com/office/drawing/2014/main" id="{0D4F8ED0-69E7-4770-8068-5E3E362C4BA3}"/>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4" name="Line 115">
                <a:extLst>
                  <a:ext uri="{FF2B5EF4-FFF2-40B4-BE49-F238E27FC236}">
                    <a16:creationId xmlns:a16="http://schemas.microsoft.com/office/drawing/2014/main" id="{895A8FF5-AE49-44BD-A9B3-6A9CE8BB140D}"/>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49" name="Group 116">
              <a:extLst>
                <a:ext uri="{FF2B5EF4-FFF2-40B4-BE49-F238E27FC236}">
                  <a16:creationId xmlns:a16="http://schemas.microsoft.com/office/drawing/2014/main" id="{FA98AB57-DB8D-4584-9373-194204D428F8}"/>
                </a:ext>
              </a:extLst>
            </p:cNvPr>
            <p:cNvGrpSpPr>
              <a:grpSpLocks/>
            </p:cNvGrpSpPr>
            <p:nvPr/>
          </p:nvGrpSpPr>
          <p:grpSpPr bwMode="auto">
            <a:xfrm>
              <a:off x="3581400" y="3200400"/>
              <a:ext cx="138113" cy="142875"/>
              <a:chOff x="2811" y="2688"/>
              <a:chExt cx="165" cy="144"/>
            </a:xfrm>
          </p:grpSpPr>
          <p:sp>
            <p:nvSpPr>
              <p:cNvPr id="131" name="Line 117">
                <a:extLst>
                  <a:ext uri="{FF2B5EF4-FFF2-40B4-BE49-F238E27FC236}">
                    <a16:creationId xmlns:a16="http://schemas.microsoft.com/office/drawing/2014/main" id="{4A1BC493-CA05-4EA3-BE62-D92019E944F8}"/>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2" name="Line 118">
                <a:extLst>
                  <a:ext uri="{FF2B5EF4-FFF2-40B4-BE49-F238E27FC236}">
                    <a16:creationId xmlns:a16="http://schemas.microsoft.com/office/drawing/2014/main" id="{E8CF17CF-270F-4AD9-AEE1-EE3FE85B9F37}"/>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50" name="Group 119">
              <a:extLst>
                <a:ext uri="{FF2B5EF4-FFF2-40B4-BE49-F238E27FC236}">
                  <a16:creationId xmlns:a16="http://schemas.microsoft.com/office/drawing/2014/main" id="{6F754C91-D38F-47DA-B470-FB565474B8BA}"/>
                </a:ext>
              </a:extLst>
            </p:cNvPr>
            <p:cNvGrpSpPr>
              <a:grpSpLocks/>
            </p:cNvGrpSpPr>
            <p:nvPr/>
          </p:nvGrpSpPr>
          <p:grpSpPr bwMode="auto">
            <a:xfrm>
              <a:off x="5029200" y="4876800"/>
              <a:ext cx="138113" cy="142875"/>
              <a:chOff x="2811" y="2688"/>
              <a:chExt cx="165" cy="144"/>
            </a:xfrm>
          </p:grpSpPr>
          <p:sp>
            <p:nvSpPr>
              <p:cNvPr id="129" name="Line 120">
                <a:extLst>
                  <a:ext uri="{FF2B5EF4-FFF2-40B4-BE49-F238E27FC236}">
                    <a16:creationId xmlns:a16="http://schemas.microsoft.com/office/drawing/2014/main" id="{C167D878-813B-4BFF-A8A6-FBDE4F6E18F6}"/>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0" name="Line 121">
                <a:extLst>
                  <a:ext uri="{FF2B5EF4-FFF2-40B4-BE49-F238E27FC236}">
                    <a16:creationId xmlns:a16="http://schemas.microsoft.com/office/drawing/2014/main" id="{A2A46EC8-6024-4D78-8C0D-9A45179BAA3C}"/>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51" name="Group 122">
              <a:extLst>
                <a:ext uri="{FF2B5EF4-FFF2-40B4-BE49-F238E27FC236}">
                  <a16:creationId xmlns:a16="http://schemas.microsoft.com/office/drawing/2014/main" id="{7F8B5765-FF63-4FA5-A42F-ABD896DF3287}"/>
                </a:ext>
              </a:extLst>
            </p:cNvPr>
            <p:cNvGrpSpPr>
              <a:grpSpLocks/>
            </p:cNvGrpSpPr>
            <p:nvPr/>
          </p:nvGrpSpPr>
          <p:grpSpPr bwMode="auto">
            <a:xfrm>
              <a:off x="4267200" y="4876800"/>
              <a:ext cx="138113" cy="142875"/>
              <a:chOff x="2811" y="2688"/>
              <a:chExt cx="165" cy="144"/>
            </a:xfrm>
          </p:grpSpPr>
          <p:sp>
            <p:nvSpPr>
              <p:cNvPr id="127" name="Line 123">
                <a:extLst>
                  <a:ext uri="{FF2B5EF4-FFF2-40B4-BE49-F238E27FC236}">
                    <a16:creationId xmlns:a16="http://schemas.microsoft.com/office/drawing/2014/main" id="{1DF8EEA4-D02E-422B-A456-523EB6FF7499}"/>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8" name="Line 124">
                <a:extLst>
                  <a:ext uri="{FF2B5EF4-FFF2-40B4-BE49-F238E27FC236}">
                    <a16:creationId xmlns:a16="http://schemas.microsoft.com/office/drawing/2014/main" id="{4E346AE9-B581-494E-B5F1-24A0307D323E}"/>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52" name="Group 125">
              <a:extLst>
                <a:ext uri="{FF2B5EF4-FFF2-40B4-BE49-F238E27FC236}">
                  <a16:creationId xmlns:a16="http://schemas.microsoft.com/office/drawing/2014/main" id="{216D76B3-2EA1-47C6-8A1A-9003DB526D21}"/>
                </a:ext>
              </a:extLst>
            </p:cNvPr>
            <p:cNvGrpSpPr>
              <a:grpSpLocks/>
            </p:cNvGrpSpPr>
            <p:nvPr/>
          </p:nvGrpSpPr>
          <p:grpSpPr bwMode="auto">
            <a:xfrm>
              <a:off x="3429000" y="4876800"/>
              <a:ext cx="138113" cy="142875"/>
              <a:chOff x="2811" y="2688"/>
              <a:chExt cx="165" cy="144"/>
            </a:xfrm>
          </p:grpSpPr>
          <p:sp>
            <p:nvSpPr>
              <p:cNvPr id="125" name="Line 126">
                <a:extLst>
                  <a:ext uri="{FF2B5EF4-FFF2-40B4-BE49-F238E27FC236}">
                    <a16:creationId xmlns:a16="http://schemas.microsoft.com/office/drawing/2014/main" id="{2BA35712-6287-40B3-B19F-F39EFDEFFDA7}"/>
                  </a:ext>
                </a:extLst>
              </p:cNvPr>
              <p:cNvSpPr>
                <a:spLocks noChangeShapeType="1"/>
              </p:cNvSpPr>
              <p:nvPr/>
            </p:nvSpPr>
            <p:spPr bwMode="auto">
              <a:xfrm flipH="1">
                <a:off x="2811" y="26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6" name="Line 127">
                <a:extLst>
                  <a:ext uri="{FF2B5EF4-FFF2-40B4-BE49-F238E27FC236}">
                    <a16:creationId xmlns:a16="http://schemas.microsoft.com/office/drawing/2014/main" id="{BAD43D3B-6954-4A65-86EB-FA1D86746BDE}"/>
                  </a:ext>
                </a:extLst>
              </p:cNvPr>
              <p:cNvSpPr>
                <a:spLocks noChangeShapeType="1"/>
              </p:cNvSpPr>
              <p:nvPr/>
            </p:nvSpPr>
            <p:spPr bwMode="auto">
              <a:xfrm>
                <a:off x="2811" y="2688"/>
                <a:ext cx="165" cy="1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53" name="Group 128">
              <a:extLst>
                <a:ext uri="{FF2B5EF4-FFF2-40B4-BE49-F238E27FC236}">
                  <a16:creationId xmlns:a16="http://schemas.microsoft.com/office/drawing/2014/main" id="{83681600-82C6-4F01-89AD-C126EFD9D652}"/>
                </a:ext>
              </a:extLst>
            </p:cNvPr>
            <p:cNvGrpSpPr>
              <a:grpSpLocks/>
            </p:cNvGrpSpPr>
            <p:nvPr/>
          </p:nvGrpSpPr>
          <p:grpSpPr bwMode="auto">
            <a:xfrm>
              <a:off x="6551613" y="4868863"/>
              <a:ext cx="138112" cy="142875"/>
              <a:chOff x="2811" y="2688"/>
              <a:chExt cx="165" cy="144"/>
            </a:xfrm>
          </p:grpSpPr>
          <p:sp>
            <p:nvSpPr>
              <p:cNvPr id="123" name="Line 129">
                <a:extLst>
                  <a:ext uri="{FF2B5EF4-FFF2-40B4-BE49-F238E27FC236}">
                    <a16:creationId xmlns:a16="http://schemas.microsoft.com/office/drawing/2014/main" id="{1C2DFF00-D590-4995-98B2-39234BBA49BF}"/>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4" name="Line 130">
                <a:extLst>
                  <a:ext uri="{FF2B5EF4-FFF2-40B4-BE49-F238E27FC236}">
                    <a16:creationId xmlns:a16="http://schemas.microsoft.com/office/drawing/2014/main" id="{CF6AFBD6-3F79-4486-8DFF-D13AB8DC3695}"/>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54" name="Oval 131">
              <a:extLst>
                <a:ext uri="{FF2B5EF4-FFF2-40B4-BE49-F238E27FC236}">
                  <a16:creationId xmlns:a16="http://schemas.microsoft.com/office/drawing/2014/main" id="{A8993EE3-AD84-40F3-9E0A-159975517CFA}"/>
                </a:ext>
              </a:extLst>
            </p:cNvPr>
            <p:cNvSpPr>
              <a:spLocks noChangeArrowheads="1"/>
            </p:cNvSpPr>
            <p:nvPr/>
          </p:nvSpPr>
          <p:spPr bwMode="auto">
            <a:xfrm>
              <a:off x="6781800" y="4848225"/>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55" name="Oval 132">
              <a:extLst>
                <a:ext uri="{FF2B5EF4-FFF2-40B4-BE49-F238E27FC236}">
                  <a16:creationId xmlns:a16="http://schemas.microsoft.com/office/drawing/2014/main" id="{74729AA1-3B31-4D4F-8ABA-3CE41EC093C0}"/>
                </a:ext>
              </a:extLst>
            </p:cNvPr>
            <p:cNvSpPr>
              <a:spLocks noChangeArrowheads="1"/>
            </p:cNvSpPr>
            <p:nvPr/>
          </p:nvSpPr>
          <p:spPr bwMode="auto">
            <a:xfrm>
              <a:off x="5486400" y="4648200"/>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56" name="Oval 133">
              <a:extLst>
                <a:ext uri="{FF2B5EF4-FFF2-40B4-BE49-F238E27FC236}">
                  <a16:creationId xmlns:a16="http://schemas.microsoft.com/office/drawing/2014/main" id="{6C71B943-304E-4DF4-BE9B-80AFC3B14628}"/>
                </a:ext>
              </a:extLst>
            </p:cNvPr>
            <p:cNvSpPr>
              <a:spLocks noChangeArrowheads="1"/>
            </p:cNvSpPr>
            <p:nvPr/>
          </p:nvSpPr>
          <p:spPr bwMode="auto">
            <a:xfrm>
              <a:off x="4500563" y="4652963"/>
              <a:ext cx="138112" cy="147637"/>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57" name="Oval 134">
              <a:extLst>
                <a:ext uri="{FF2B5EF4-FFF2-40B4-BE49-F238E27FC236}">
                  <a16:creationId xmlns:a16="http://schemas.microsoft.com/office/drawing/2014/main" id="{60A5C834-2993-4862-8EC3-3736B565F885}"/>
                </a:ext>
              </a:extLst>
            </p:cNvPr>
            <p:cNvSpPr>
              <a:spLocks noChangeArrowheads="1"/>
            </p:cNvSpPr>
            <p:nvPr/>
          </p:nvSpPr>
          <p:spPr bwMode="auto">
            <a:xfrm>
              <a:off x="3419475" y="4652963"/>
              <a:ext cx="138113" cy="1476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58" name="Oval 135">
              <a:extLst>
                <a:ext uri="{FF2B5EF4-FFF2-40B4-BE49-F238E27FC236}">
                  <a16:creationId xmlns:a16="http://schemas.microsoft.com/office/drawing/2014/main" id="{54A4BE16-B84B-4F05-9766-C4ACF3B5B3EE}"/>
                </a:ext>
              </a:extLst>
            </p:cNvPr>
            <p:cNvSpPr>
              <a:spLocks noChangeArrowheads="1"/>
            </p:cNvSpPr>
            <p:nvPr/>
          </p:nvSpPr>
          <p:spPr bwMode="auto">
            <a:xfrm>
              <a:off x="304800" y="3429000"/>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59" name="Oval 136">
              <a:extLst>
                <a:ext uri="{FF2B5EF4-FFF2-40B4-BE49-F238E27FC236}">
                  <a16:creationId xmlns:a16="http://schemas.microsoft.com/office/drawing/2014/main" id="{0D0618F7-F26A-47B9-9F43-783141A113B1}"/>
                </a:ext>
              </a:extLst>
            </p:cNvPr>
            <p:cNvSpPr>
              <a:spLocks noChangeArrowheads="1"/>
            </p:cNvSpPr>
            <p:nvPr/>
          </p:nvSpPr>
          <p:spPr bwMode="auto">
            <a:xfrm>
              <a:off x="1143000" y="3581400"/>
              <a:ext cx="138113" cy="1476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60" name="Oval 137">
              <a:extLst>
                <a:ext uri="{FF2B5EF4-FFF2-40B4-BE49-F238E27FC236}">
                  <a16:creationId xmlns:a16="http://schemas.microsoft.com/office/drawing/2014/main" id="{A96407C5-1EC0-4600-B6F3-9ED99791DA8D}"/>
                </a:ext>
              </a:extLst>
            </p:cNvPr>
            <p:cNvSpPr>
              <a:spLocks noChangeArrowheads="1"/>
            </p:cNvSpPr>
            <p:nvPr/>
          </p:nvSpPr>
          <p:spPr bwMode="auto">
            <a:xfrm>
              <a:off x="2195513" y="3573463"/>
              <a:ext cx="138112" cy="147637"/>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61" name="Oval 138">
              <a:extLst>
                <a:ext uri="{FF2B5EF4-FFF2-40B4-BE49-F238E27FC236}">
                  <a16:creationId xmlns:a16="http://schemas.microsoft.com/office/drawing/2014/main" id="{3AD4A24D-38F1-4CF8-B0A1-98FC0B73802A}"/>
                </a:ext>
              </a:extLst>
            </p:cNvPr>
            <p:cNvSpPr>
              <a:spLocks noChangeArrowheads="1"/>
            </p:cNvSpPr>
            <p:nvPr/>
          </p:nvSpPr>
          <p:spPr bwMode="auto">
            <a:xfrm>
              <a:off x="3200400" y="3581400"/>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62" name="Oval 139">
              <a:extLst>
                <a:ext uri="{FF2B5EF4-FFF2-40B4-BE49-F238E27FC236}">
                  <a16:creationId xmlns:a16="http://schemas.microsoft.com/office/drawing/2014/main" id="{FE0D83FB-B7A9-49CF-83FF-D289EDD08EEA}"/>
                </a:ext>
              </a:extLst>
            </p:cNvPr>
            <p:cNvSpPr>
              <a:spLocks noChangeArrowheads="1"/>
            </p:cNvSpPr>
            <p:nvPr/>
          </p:nvSpPr>
          <p:spPr bwMode="auto">
            <a:xfrm>
              <a:off x="3816350" y="3429000"/>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63" name="Oval 140">
              <a:extLst>
                <a:ext uri="{FF2B5EF4-FFF2-40B4-BE49-F238E27FC236}">
                  <a16:creationId xmlns:a16="http://schemas.microsoft.com/office/drawing/2014/main" id="{5A53DCF9-1E4E-45ED-8B70-5038341A0D16}"/>
                </a:ext>
              </a:extLst>
            </p:cNvPr>
            <p:cNvSpPr>
              <a:spLocks noChangeArrowheads="1"/>
            </p:cNvSpPr>
            <p:nvPr/>
          </p:nvSpPr>
          <p:spPr bwMode="auto">
            <a:xfrm>
              <a:off x="6705600" y="3124200"/>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64" name="Oval 141">
              <a:extLst>
                <a:ext uri="{FF2B5EF4-FFF2-40B4-BE49-F238E27FC236}">
                  <a16:creationId xmlns:a16="http://schemas.microsoft.com/office/drawing/2014/main" id="{E36BCF81-7822-4250-8BFF-74932928C49A}"/>
                </a:ext>
              </a:extLst>
            </p:cNvPr>
            <p:cNvSpPr>
              <a:spLocks noChangeArrowheads="1"/>
            </p:cNvSpPr>
            <p:nvPr/>
          </p:nvSpPr>
          <p:spPr bwMode="auto">
            <a:xfrm>
              <a:off x="7848600" y="3309938"/>
              <a:ext cx="138113" cy="147637"/>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sp>
          <p:nvSpPr>
            <p:cNvPr id="65" name="Text Box 142">
              <a:extLst>
                <a:ext uri="{FF2B5EF4-FFF2-40B4-BE49-F238E27FC236}">
                  <a16:creationId xmlns:a16="http://schemas.microsoft.com/office/drawing/2014/main" id="{1582D57F-E0F6-407F-826E-DD8B3BFA15FC}"/>
                </a:ext>
              </a:extLst>
            </p:cNvPr>
            <p:cNvSpPr txBox="1">
              <a:spLocks noChangeArrowheads="1"/>
            </p:cNvSpPr>
            <p:nvPr/>
          </p:nvSpPr>
          <p:spPr bwMode="auto">
            <a:xfrm>
              <a:off x="5105400" y="381000"/>
              <a:ext cx="609600" cy="46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dirty="0">
                  <a:latin typeface="+mj-lt"/>
                </a:rPr>
                <a:t>S</a:t>
              </a:r>
              <a:r>
                <a:rPr kumimoji="1" lang="en-US" altLang="zh-CN" sz="2000" baseline="-25000" dirty="0">
                  <a:latin typeface="+mj-lt"/>
                </a:rPr>
                <a:t>0</a:t>
              </a:r>
            </a:p>
          </p:txBody>
        </p:sp>
        <p:sp>
          <p:nvSpPr>
            <p:cNvPr id="66" name="Text Box 143">
              <a:extLst>
                <a:ext uri="{FF2B5EF4-FFF2-40B4-BE49-F238E27FC236}">
                  <a16:creationId xmlns:a16="http://schemas.microsoft.com/office/drawing/2014/main" id="{EE6E10D7-1127-4BA0-ACA3-06E401DC832B}"/>
                </a:ext>
              </a:extLst>
            </p:cNvPr>
            <p:cNvSpPr txBox="1">
              <a:spLocks noChangeArrowheads="1"/>
            </p:cNvSpPr>
            <p:nvPr/>
          </p:nvSpPr>
          <p:spPr bwMode="auto">
            <a:xfrm>
              <a:off x="4176713" y="692132"/>
              <a:ext cx="304800" cy="46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dirty="0">
                  <a:latin typeface="+mj-lt"/>
                </a:rPr>
                <a:t>1</a:t>
              </a:r>
            </a:p>
          </p:txBody>
        </p:sp>
        <p:sp>
          <p:nvSpPr>
            <p:cNvPr id="67" name="Text Box 144">
              <a:extLst>
                <a:ext uri="{FF2B5EF4-FFF2-40B4-BE49-F238E27FC236}">
                  <a16:creationId xmlns:a16="http://schemas.microsoft.com/office/drawing/2014/main" id="{8B313054-372E-45F7-9955-6AEA49CA2E86}"/>
                </a:ext>
              </a:extLst>
            </p:cNvPr>
            <p:cNvSpPr txBox="1">
              <a:spLocks noChangeArrowheads="1"/>
            </p:cNvSpPr>
            <p:nvPr/>
          </p:nvSpPr>
          <p:spPr bwMode="auto">
            <a:xfrm>
              <a:off x="2514600" y="1752522"/>
              <a:ext cx="5943600" cy="46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dirty="0">
                  <a:latin typeface="+mj-lt"/>
                </a:rPr>
                <a:t>S</a:t>
              </a:r>
              <a:r>
                <a:rPr kumimoji="1" lang="en-US" altLang="zh-CN" sz="2000" baseline="-25000" dirty="0">
                  <a:latin typeface="+mj-lt"/>
                </a:rPr>
                <a:t>1</a:t>
              </a:r>
              <a:r>
                <a:rPr kumimoji="1" lang="en-US" altLang="zh-CN" sz="2000" dirty="0">
                  <a:latin typeface="+mj-lt"/>
                </a:rPr>
                <a:t>                                  S</a:t>
              </a:r>
              <a:r>
                <a:rPr kumimoji="1" lang="en-US" altLang="zh-CN" sz="2000" baseline="-25000" dirty="0">
                  <a:latin typeface="+mj-lt"/>
                </a:rPr>
                <a:t>2</a:t>
              </a:r>
              <a:r>
                <a:rPr kumimoji="1" lang="en-US" altLang="zh-CN" sz="2000" dirty="0">
                  <a:latin typeface="+mj-lt"/>
                </a:rPr>
                <a:t>                             S</a:t>
              </a:r>
              <a:r>
                <a:rPr kumimoji="1" lang="en-US" altLang="zh-CN" sz="2000" baseline="-25000" dirty="0">
                  <a:latin typeface="+mj-lt"/>
                </a:rPr>
                <a:t>3</a:t>
              </a:r>
            </a:p>
          </p:txBody>
        </p:sp>
        <p:sp>
          <p:nvSpPr>
            <p:cNvPr id="68" name="Text Box 145">
              <a:extLst>
                <a:ext uri="{FF2B5EF4-FFF2-40B4-BE49-F238E27FC236}">
                  <a16:creationId xmlns:a16="http://schemas.microsoft.com/office/drawing/2014/main" id="{30DDBC1D-3112-4462-B221-BF7C511E96C0}"/>
                </a:ext>
              </a:extLst>
            </p:cNvPr>
            <p:cNvSpPr txBox="1">
              <a:spLocks noChangeArrowheads="1"/>
            </p:cNvSpPr>
            <p:nvPr/>
          </p:nvSpPr>
          <p:spPr bwMode="auto">
            <a:xfrm>
              <a:off x="1368425" y="1989046"/>
              <a:ext cx="468313" cy="46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dirty="0">
                  <a:latin typeface="+mj-lt"/>
                </a:rPr>
                <a:t>-1 </a:t>
              </a:r>
            </a:p>
          </p:txBody>
        </p:sp>
        <p:sp>
          <p:nvSpPr>
            <p:cNvPr id="69" name="Text Box 146">
              <a:extLst>
                <a:ext uri="{FF2B5EF4-FFF2-40B4-BE49-F238E27FC236}">
                  <a16:creationId xmlns:a16="http://schemas.microsoft.com/office/drawing/2014/main" id="{10CDF87F-6556-4110-B25E-3AAD6C1164A5}"/>
                </a:ext>
              </a:extLst>
            </p:cNvPr>
            <p:cNvSpPr txBox="1">
              <a:spLocks noChangeArrowheads="1"/>
            </p:cNvSpPr>
            <p:nvPr/>
          </p:nvSpPr>
          <p:spPr bwMode="auto">
            <a:xfrm>
              <a:off x="242888" y="3712972"/>
              <a:ext cx="8653462" cy="41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dirty="0">
                  <a:latin typeface="+mj-lt"/>
                </a:rPr>
                <a:t>6-5=1  5-5=0  6-5=1   5-5=0   4-5=-1                                      5-4=1      6-4=2</a:t>
              </a:r>
            </a:p>
          </p:txBody>
        </p:sp>
        <p:sp>
          <p:nvSpPr>
            <p:cNvPr id="70" name="Text Box 147">
              <a:extLst>
                <a:ext uri="{FF2B5EF4-FFF2-40B4-BE49-F238E27FC236}">
                  <a16:creationId xmlns:a16="http://schemas.microsoft.com/office/drawing/2014/main" id="{0582AB96-A728-4186-9D43-390F61AC56B7}"/>
                </a:ext>
              </a:extLst>
            </p:cNvPr>
            <p:cNvSpPr txBox="1">
              <a:spLocks noChangeArrowheads="1"/>
            </p:cNvSpPr>
            <p:nvPr/>
          </p:nvSpPr>
          <p:spPr bwMode="auto">
            <a:xfrm>
              <a:off x="3200399" y="5257520"/>
              <a:ext cx="4838700" cy="41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kumimoji="1" lang="en-US" altLang="zh-CN" dirty="0">
                  <a:latin typeface="+mj-lt"/>
                </a:rPr>
                <a:t>5-6=-1   5-5=0   5-6=-1  6-6=0 4-6=-2</a:t>
              </a:r>
            </a:p>
          </p:txBody>
        </p:sp>
        <p:sp>
          <p:nvSpPr>
            <p:cNvPr id="71" name="Oval 148">
              <a:extLst>
                <a:ext uri="{FF2B5EF4-FFF2-40B4-BE49-F238E27FC236}">
                  <a16:creationId xmlns:a16="http://schemas.microsoft.com/office/drawing/2014/main" id="{A894CD43-4C7C-4572-81A6-9BDA33C9428C}"/>
                </a:ext>
              </a:extLst>
            </p:cNvPr>
            <p:cNvSpPr>
              <a:spLocks noChangeArrowheads="1"/>
            </p:cNvSpPr>
            <p:nvPr/>
          </p:nvSpPr>
          <p:spPr bwMode="auto">
            <a:xfrm>
              <a:off x="7723981" y="1759743"/>
              <a:ext cx="533400" cy="5334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grpSp>
          <p:nvGrpSpPr>
            <p:cNvPr id="72" name="Group 149">
              <a:extLst>
                <a:ext uri="{FF2B5EF4-FFF2-40B4-BE49-F238E27FC236}">
                  <a16:creationId xmlns:a16="http://schemas.microsoft.com/office/drawing/2014/main" id="{2868EA28-CE16-439F-85F2-F44DC7BA87C6}"/>
                </a:ext>
              </a:extLst>
            </p:cNvPr>
            <p:cNvGrpSpPr>
              <a:grpSpLocks/>
            </p:cNvGrpSpPr>
            <p:nvPr/>
          </p:nvGrpSpPr>
          <p:grpSpPr bwMode="auto">
            <a:xfrm>
              <a:off x="609600" y="2438400"/>
              <a:ext cx="3276600" cy="685800"/>
              <a:chOff x="384" y="1536"/>
              <a:chExt cx="2064" cy="432"/>
            </a:xfrm>
          </p:grpSpPr>
          <p:sp>
            <p:nvSpPr>
              <p:cNvPr id="117" name="Line 150">
                <a:extLst>
                  <a:ext uri="{FF2B5EF4-FFF2-40B4-BE49-F238E27FC236}">
                    <a16:creationId xmlns:a16="http://schemas.microsoft.com/office/drawing/2014/main" id="{FDF145B0-CC35-442C-BCC5-70E57A95EEE3}"/>
                  </a:ext>
                </a:extLst>
              </p:cNvPr>
              <p:cNvSpPr>
                <a:spLocks noChangeShapeType="1"/>
              </p:cNvSpPr>
              <p:nvPr/>
            </p:nvSpPr>
            <p:spPr bwMode="auto">
              <a:xfrm flipH="1">
                <a:off x="384" y="1536"/>
                <a:ext cx="1008"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8" name="Line 151">
                <a:extLst>
                  <a:ext uri="{FF2B5EF4-FFF2-40B4-BE49-F238E27FC236}">
                    <a16:creationId xmlns:a16="http://schemas.microsoft.com/office/drawing/2014/main" id="{BD64F015-F86A-408B-8ECD-F84B619B8280}"/>
                  </a:ext>
                </a:extLst>
              </p:cNvPr>
              <p:cNvSpPr>
                <a:spLocks noChangeShapeType="1"/>
              </p:cNvSpPr>
              <p:nvPr/>
            </p:nvSpPr>
            <p:spPr bwMode="auto">
              <a:xfrm flipH="1">
                <a:off x="912" y="1536"/>
                <a:ext cx="480"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9" name="Line 152">
                <a:extLst>
                  <a:ext uri="{FF2B5EF4-FFF2-40B4-BE49-F238E27FC236}">
                    <a16:creationId xmlns:a16="http://schemas.microsoft.com/office/drawing/2014/main" id="{F5A11037-3479-48AC-9489-05763EC943F5}"/>
                  </a:ext>
                </a:extLst>
              </p:cNvPr>
              <p:cNvSpPr>
                <a:spLocks noChangeShapeType="1"/>
              </p:cNvSpPr>
              <p:nvPr/>
            </p:nvSpPr>
            <p:spPr bwMode="auto">
              <a:xfrm>
                <a:off x="1392" y="1536"/>
                <a:ext cx="0"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0" name="Line 153">
                <a:extLst>
                  <a:ext uri="{FF2B5EF4-FFF2-40B4-BE49-F238E27FC236}">
                    <a16:creationId xmlns:a16="http://schemas.microsoft.com/office/drawing/2014/main" id="{455F6C78-6210-4C17-988A-B7F1C8FD93AE}"/>
                  </a:ext>
                </a:extLst>
              </p:cNvPr>
              <p:cNvSpPr>
                <a:spLocks noChangeShapeType="1"/>
              </p:cNvSpPr>
              <p:nvPr/>
            </p:nvSpPr>
            <p:spPr bwMode="auto">
              <a:xfrm>
                <a:off x="1392" y="1536"/>
                <a:ext cx="528"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1" name="Line 154">
                <a:extLst>
                  <a:ext uri="{FF2B5EF4-FFF2-40B4-BE49-F238E27FC236}">
                    <a16:creationId xmlns:a16="http://schemas.microsoft.com/office/drawing/2014/main" id="{D63C01DD-A267-4D28-9F64-ECD3D2EF5288}"/>
                  </a:ext>
                </a:extLst>
              </p:cNvPr>
              <p:cNvSpPr>
                <a:spLocks noChangeShapeType="1"/>
              </p:cNvSpPr>
              <p:nvPr/>
            </p:nvSpPr>
            <p:spPr bwMode="auto">
              <a:xfrm>
                <a:off x="1392" y="1536"/>
                <a:ext cx="1056"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2" name="Freeform 155">
                <a:extLst>
                  <a:ext uri="{FF2B5EF4-FFF2-40B4-BE49-F238E27FC236}">
                    <a16:creationId xmlns:a16="http://schemas.microsoft.com/office/drawing/2014/main" id="{6BD4F4D6-DA8B-43BA-8312-316F14EA5C5C}"/>
                  </a:ext>
                </a:extLst>
              </p:cNvPr>
              <p:cNvSpPr>
                <a:spLocks/>
              </p:cNvSpPr>
              <p:nvPr/>
            </p:nvSpPr>
            <p:spPr bwMode="auto">
              <a:xfrm>
                <a:off x="1224" y="1611"/>
                <a:ext cx="333" cy="54"/>
              </a:xfrm>
              <a:custGeom>
                <a:avLst/>
                <a:gdLst>
                  <a:gd name="T0" fmla="*/ 0 w 333"/>
                  <a:gd name="T1" fmla="*/ 9 h 54"/>
                  <a:gd name="T2" fmla="*/ 117 w 333"/>
                  <a:gd name="T3" fmla="*/ 54 h 54"/>
                  <a:gd name="T4" fmla="*/ 279 w 333"/>
                  <a:gd name="T5" fmla="*/ 27 h 54"/>
                  <a:gd name="T6" fmla="*/ 333 w 33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3" h="54">
                    <a:moveTo>
                      <a:pt x="0" y="9"/>
                    </a:moveTo>
                    <a:cubicBezTo>
                      <a:pt x="37" y="33"/>
                      <a:pt x="75" y="44"/>
                      <a:pt x="117" y="54"/>
                    </a:cubicBezTo>
                    <a:cubicBezTo>
                      <a:pt x="177" y="48"/>
                      <a:pt x="222" y="41"/>
                      <a:pt x="279" y="27"/>
                    </a:cubicBezTo>
                    <a:cubicBezTo>
                      <a:pt x="299" y="22"/>
                      <a:pt x="333" y="0"/>
                      <a:pt x="333"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73" name="Group 156">
              <a:extLst>
                <a:ext uri="{FF2B5EF4-FFF2-40B4-BE49-F238E27FC236}">
                  <a16:creationId xmlns:a16="http://schemas.microsoft.com/office/drawing/2014/main" id="{E67B0E75-CBE7-47CD-AF65-2EE2EE238D59}"/>
                </a:ext>
              </a:extLst>
            </p:cNvPr>
            <p:cNvGrpSpPr>
              <a:grpSpLocks/>
            </p:cNvGrpSpPr>
            <p:nvPr/>
          </p:nvGrpSpPr>
          <p:grpSpPr bwMode="auto">
            <a:xfrm>
              <a:off x="3733800" y="2362200"/>
              <a:ext cx="3048000" cy="2209800"/>
              <a:chOff x="2352" y="1488"/>
              <a:chExt cx="1920" cy="1392"/>
            </a:xfrm>
          </p:grpSpPr>
          <p:sp>
            <p:nvSpPr>
              <p:cNvPr id="111" name="Line 157">
                <a:extLst>
                  <a:ext uri="{FF2B5EF4-FFF2-40B4-BE49-F238E27FC236}">
                    <a16:creationId xmlns:a16="http://schemas.microsoft.com/office/drawing/2014/main" id="{E43EBE48-B8C7-40D7-ABBA-8C32B603A422}"/>
                  </a:ext>
                </a:extLst>
              </p:cNvPr>
              <p:cNvSpPr>
                <a:spLocks noChangeShapeType="1"/>
              </p:cNvSpPr>
              <p:nvPr/>
            </p:nvSpPr>
            <p:spPr bwMode="auto">
              <a:xfrm flipH="1">
                <a:off x="2352" y="1488"/>
                <a:ext cx="816" cy="13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2" name="Line 158">
                <a:extLst>
                  <a:ext uri="{FF2B5EF4-FFF2-40B4-BE49-F238E27FC236}">
                    <a16:creationId xmlns:a16="http://schemas.microsoft.com/office/drawing/2014/main" id="{80E3F3EF-8F23-4FB1-93AC-39D72B30B597}"/>
                  </a:ext>
                </a:extLst>
              </p:cNvPr>
              <p:cNvSpPr>
                <a:spLocks noChangeShapeType="1"/>
              </p:cNvSpPr>
              <p:nvPr/>
            </p:nvSpPr>
            <p:spPr bwMode="auto">
              <a:xfrm flipH="1">
                <a:off x="2784" y="1488"/>
                <a:ext cx="384" cy="13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3" name="Line 159">
                <a:extLst>
                  <a:ext uri="{FF2B5EF4-FFF2-40B4-BE49-F238E27FC236}">
                    <a16:creationId xmlns:a16="http://schemas.microsoft.com/office/drawing/2014/main" id="{9583A4BA-0C37-47FE-B034-0144CD90C9FA}"/>
                  </a:ext>
                </a:extLst>
              </p:cNvPr>
              <p:cNvSpPr>
                <a:spLocks noChangeShapeType="1"/>
              </p:cNvSpPr>
              <p:nvPr/>
            </p:nvSpPr>
            <p:spPr bwMode="auto">
              <a:xfrm>
                <a:off x="3168" y="1488"/>
                <a:ext cx="144" cy="13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4" name="Line 160">
                <a:extLst>
                  <a:ext uri="{FF2B5EF4-FFF2-40B4-BE49-F238E27FC236}">
                    <a16:creationId xmlns:a16="http://schemas.microsoft.com/office/drawing/2014/main" id="{D6259614-A548-41D8-B138-7CCB35E60078}"/>
                  </a:ext>
                </a:extLst>
              </p:cNvPr>
              <p:cNvSpPr>
                <a:spLocks noChangeShapeType="1"/>
              </p:cNvSpPr>
              <p:nvPr/>
            </p:nvSpPr>
            <p:spPr bwMode="auto">
              <a:xfrm>
                <a:off x="3168" y="1488"/>
                <a:ext cx="624" cy="13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5" name="Line 161">
                <a:extLst>
                  <a:ext uri="{FF2B5EF4-FFF2-40B4-BE49-F238E27FC236}">
                    <a16:creationId xmlns:a16="http://schemas.microsoft.com/office/drawing/2014/main" id="{1DD655B3-1848-44AC-AC61-19B4B1B5A301}"/>
                  </a:ext>
                </a:extLst>
              </p:cNvPr>
              <p:cNvSpPr>
                <a:spLocks noChangeShapeType="1"/>
              </p:cNvSpPr>
              <p:nvPr/>
            </p:nvSpPr>
            <p:spPr bwMode="auto">
              <a:xfrm>
                <a:off x="3168" y="1488"/>
                <a:ext cx="1104" cy="139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6" name="Freeform 162">
                <a:extLst>
                  <a:ext uri="{FF2B5EF4-FFF2-40B4-BE49-F238E27FC236}">
                    <a16:creationId xmlns:a16="http://schemas.microsoft.com/office/drawing/2014/main" id="{0A371DAC-D1E6-4262-83E8-C8E6DA1DDAC6}"/>
                  </a:ext>
                </a:extLst>
              </p:cNvPr>
              <p:cNvSpPr>
                <a:spLocks/>
              </p:cNvSpPr>
              <p:nvPr/>
            </p:nvSpPr>
            <p:spPr bwMode="auto">
              <a:xfrm>
                <a:off x="3087" y="1629"/>
                <a:ext cx="189" cy="42"/>
              </a:xfrm>
              <a:custGeom>
                <a:avLst/>
                <a:gdLst>
                  <a:gd name="T0" fmla="*/ 0 w 189"/>
                  <a:gd name="T1" fmla="*/ 9 h 42"/>
                  <a:gd name="T2" fmla="*/ 126 w 189"/>
                  <a:gd name="T3" fmla="*/ 27 h 42"/>
                  <a:gd name="T4" fmla="*/ 189 w 189"/>
                  <a:gd name="T5" fmla="*/ 0 h 42"/>
                  <a:gd name="T6" fmla="*/ 0 60000 65536"/>
                  <a:gd name="T7" fmla="*/ 0 60000 65536"/>
                  <a:gd name="T8" fmla="*/ 0 60000 65536"/>
                </a:gdLst>
                <a:ahLst/>
                <a:cxnLst>
                  <a:cxn ang="T6">
                    <a:pos x="T0" y="T1"/>
                  </a:cxn>
                  <a:cxn ang="T7">
                    <a:pos x="T2" y="T3"/>
                  </a:cxn>
                  <a:cxn ang="T8">
                    <a:pos x="T4" y="T5"/>
                  </a:cxn>
                </a:cxnLst>
                <a:rect l="0" t="0" r="r" b="b"/>
                <a:pathLst>
                  <a:path w="189" h="42">
                    <a:moveTo>
                      <a:pt x="0" y="9"/>
                    </a:moveTo>
                    <a:cubicBezTo>
                      <a:pt x="50" y="42"/>
                      <a:pt x="59" y="35"/>
                      <a:pt x="126" y="27"/>
                    </a:cubicBezTo>
                    <a:cubicBezTo>
                      <a:pt x="184" y="8"/>
                      <a:pt x="167" y="22"/>
                      <a:pt x="189"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74" name="Group 163">
              <a:extLst>
                <a:ext uri="{FF2B5EF4-FFF2-40B4-BE49-F238E27FC236}">
                  <a16:creationId xmlns:a16="http://schemas.microsoft.com/office/drawing/2014/main" id="{9D7C30EB-5E3F-48A2-89BD-4E24661D2D3B}"/>
                </a:ext>
              </a:extLst>
            </p:cNvPr>
            <p:cNvGrpSpPr>
              <a:grpSpLocks/>
            </p:cNvGrpSpPr>
            <p:nvPr/>
          </p:nvGrpSpPr>
          <p:grpSpPr bwMode="auto">
            <a:xfrm>
              <a:off x="7010400" y="2362200"/>
              <a:ext cx="1066800" cy="685800"/>
              <a:chOff x="4416" y="1488"/>
              <a:chExt cx="672" cy="432"/>
            </a:xfrm>
          </p:grpSpPr>
          <p:sp>
            <p:nvSpPr>
              <p:cNvPr id="108" name="Line 164">
                <a:extLst>
                  <a:ext uri="{FF2B5EF4-FFF2-40B4-BE49-F238E27FC236}">
                    <a16:creationId xmlns:a16="http://schemas.microsoft.com/office/drawing/2014/main" id="{84E1C4AF-545F-407B-B79B-1516F5979ACA}"/>
                  </a:ext>
                </a:extLst>
              </p:cNvPr>
              <p:cNvSpPr>
                <a:spLocks noChangeShapeType="1"/>
              </p:cNvSpPr>
              <p:nvPr/>
            </p:nvSpPr>
            <p:spPr bwMode="auto">
              <a:xfrm flipH="1">
                <a:off x="4416" y="1488"/>
                <a:ext cx="240"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9" name="Line 165">
                <a:extLst>
                  <a:ext uri="{FF2B5EF4-FFF2-40B4-BE49-F238E27FC236}">
                    <a16:creationId xmlns:a16="http://schemas.microsoft.com/office/drawing/2014/main" id="{96F82026-794F-4B3B-9231-DABEA6C8750F}"/>
                  </a:ext>
                </a:extLst>
              </p:cNvPr>
              <p:cNvSpPr>
                <a:spLocks noChangeShapeType="1"/>
              </p:cNvSpPr>
              <p:nvPr/>
            </p:nvSpPr>
            <p:spPr bwMode="auto">
              <a:xfrm>
                <a:off x="4656" y="1488"/>
                <a:ext cx="432" cy="43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0" name="Freeform 166">
                <a:extLst>
                  <a:ext uri="{FF2B5EF4-FFF2-40B4-BE49-F238E27FC236}">
                    <a16:creationId xmlns:a16="http://schemas.microsoft.com/office/drawing/2014/main" id="{83A67AC3-AAD5-4CA9-BFA6-1CC4B823C515}"/>
                  </a:ext>
                </a:extLst>
              </p:cNvPr>
              <p:cNvSpPr>
                <a:spLocks/>
              </p:cNvSpPr>
              <p:nvPr/>
            </p:nvSpPr>
            <p:spPr bwMode="auto">
              <a:xfrm>
                <a:off x="4617" y="1566"/>
                <a:ext cx="117" cy="40"/>
              </a:xfrm>
              <a:custGeom>
                <a:avLst/>
                <a:gdLst>
                  <a:gd name="T0" fmla="*/ 0 w 117"/>
                  <a:gd name="T1" fmla="*/ 9 h 40"/>
                  <a:gd name="T2" fmla="*/ 117 w 117"/>
                  <a:gd name="T3" fmla="*/ 0 h 40"/>
                  <a:gd name="T4" fmla="*/ 0 60000 65536"/>
                  <a:gd name="T5" fmla="*/ 0 60000 65536"/>
                </a:gdLst>
                <a:ahLst/>
                <a:cxnLst>
                  <a:cxn ang="T4">
                    <a:pos x="T0" y="T1"/>
                  </a:cxn>
                  <a:cxn ang="T5">
                    <a:pos x="T2" y="T3"/>
                  </a:cxn>
                </a:cxnLst>
                <a:rect l="0" t="0" r="r" b="b"/>
                <a:pathLst>
                  <a:path w="117" h="40">
                    <a:moveTo>
                      <a:pt x="0" y="9"/>
                    </a:moveTo>
                    <a:cubicBezTo>
                      <a:pt x="45" y="24"/>
                      <a:pt x="77" y="40"/>
                      <a:pt x="117" y="0"/>
                    </a:cubicBezTo>
                  </a:path>
                </a:pathLst>
              </a:cu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75" name="Text Box 167">
              <a:extLst>
                <a:ext uri="{FF2B5EF4-FFF2-40B4-BE49-F238E27FC236}">
                  <a16:creationId xmlns:a16="http://schemas.microsoft.com/office/drawing/2014/main" id="{326F962C-E28C-46B0-9D6E-9B81C062DF0A}"/>
                </a:ext>
              </a:extLst>
            </p:cNvPr>
            <p:cNvSpPr txBox="1">
              <a:spLocks noChangeArrowheads="1"/>
            </p:cNvSpPr>
            <p:nvPr/>
          </p:nvSpPr>
          <p:spPr bwMode="auto">
            <a:xfrm>
              <a:off x="7162800" y="2819400"/>
              <a:ext cx="1676400" cy="46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kumimoji="1" lang="en-US" altLang="zh-CN" sz="2000">
                  <a:solidFill>
                    <a:srgbClr val="0000CC"/>
                  </a:solidFill>
                  <a:latin typeface="Times New Roman" panose="02020603050405020304" pitchFamily="18" charset="0"/>
                </a:rPr>
                <a:t>S</a:t>
              </a:r>
              <a:r>
                <a:rPr kumimoji="1" lang="en-US" altLang="zh-CN" sz="2000" baseline="-25000">
                  <a:solidFill>
                    <a:srgbClr val="0000CC"/>
                  </a:solidFill>
                  <a:latin typeface="Times New Roman" panose="02020603050405020304" pitchFamily="18" charset="0"/>
                </a:rPr>
                <a:t>4</a:t>
              </a:r>
              <a:r>
                <a:rPr kumimoji="1" lang="en-US" altLang="zh-CN" sz="2000">
                  <a:solidFill>
                    <a:srgbClr val="0000CC"/>
                  </a:solidFill>
                  <a:latin typeface="Times New Roman" panose="02020603050405020304" pitchFamily="18" charset="0"/>
                </a:rPr>
                <a:t>          S</a:t>
              </a:r>
              <a:r>
                <a:rPr kumimoji="1" lang="en-US" altLang="zh-CN" sz="2000" baseline="-25000">
                  <a:solidFill>
                    <a:srgbClr val="0000CC"/>
                  </a:solidFill>
                  <a:latin typeface="Times New Roman" panose="02020603050405020304" pitchFamily="18" charset="0"/>
                </a:rPr>
                <a:t>5</a:t>
              </a:r>
            </a:p>
          </p:txBody>
        </p:sp>
        <p:sp>
          <p:nvSpPr>
            <p:cNvPr id="76" name="Text Box 168">
              <a:extLst>
                <a:ext uri="{FF2B5EF4-FFF2-40B4-BE49-F238E27FC236}">
                  <a16:creationId xmlns:a16="http://schemas.microsoft.com/office/drawing/2014/main" id="{14491EE5-FC10-4010-9CED-86BBCE28D13D}"/>
                </a:ext>
              </a:extLst>
            </p:cNvPr>
            <p:cNvSpPr txBox="1">
              <a:spLocks noChangeArrowheads="1"/>
            </p:cNvSpPr>
            <p:nvPr/>
          </p:nvSpPr>
          <p:spPr bwMode="auto">
            <a:xfrm>
              <a:off x="4137024" y="1952533"/>
              <a:ext cx="471488" cy="45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kumimoji="1" lang="en-US" altLang="zh-CN" sz="2000" dirty="0">
                  <a:latin typeface="+mj-lt"/>
                </a:rPr>
                <a:t>-2 </a:t>
              </a:r>
            </a:p>
          </p:txBody>
        </p:sp>
        <p:sp>
          <p:nvSpPr>
            <p:cNvPr id="77" name="Text Box 169">
              <a:extLst>
                <a:ext uri="{FF2B5EF4-FFF2-40B4-BE49-F238E27FC236}">
                  <a16:creationId xmlns:a16="http://schemas.microsoft.com/office/drawing/2014/main" id="{C96EEB88-24DA-4E2F-9488-F773FF2B8045}"/>
                </a:ext>
              </a:extLst>
            </p:cNvPr>
            <p:cNvSpPr txBox="1">
              <a:spLocks noChangeArrowheads="1"/>
            </p:cNvSpPr>
            <p:nvPr/>
          </p:nvSpPr>
          <p:spPr bwMode="auto">
            <a:xfrm>
              <a:off x="6624638" y="1844591"/>
              <a:ext cx="433387" cy="46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dirty="0">
                  <a:latin typeface="+mj-lt"/>
                </a:rPr>
                <a:t>1</a:t>
              </a:r>
              <a:r>
                <a:rPr kumimoji="1" lang="en-US" altLang="zh-CN" sz="2000" dirty="0">
                  <a:solidFill>
                    <a:srgbClr val="0000CC"/>
                  </a:solidFill>
                  <a:latin typeface="Times New Roman" panose="02020603050405020304" pitchFamily="18" charset="0"/>
                </a:rPr>
                <a:t> </a:t>
              </a:r>
            </a:p>
          </p:txBody>
        </p:sp>
        <p:grpSp>
          <p:nvGrpSpPr>
            <p:cNvPr id="78" name="Group 170">
              <a:extLst>
                <a:ext uri="{FF2B5EF4-FFF2-40B4-BE49-F238E27FC236}">
                  <a16:creationId xmlns:a16="http://schemas.microsoft.com/office/drawing/2014/main" id="{93F92781-8401-4D6A-8384-B461E32CD311}"/>
                </a:ext>
              </a:extLst>
            </p:cNvPr>
            <p:cNvGrpSpPr>
              <a:grpSpLocks/>
            </p:cNvGrpSpPr>
            <p:nvPr/>
          </p:nvGrpSpPr>
          <p:grpSpPr bwMode="auto">
            <a:xfrm>
              <a:off x="7092950" y="1844675"/>
              <a:ext cx="609600" cy="533400"/>
              <a:chOff x="2160" y="2928"/>
              <a:chExt cx="384" cy="336"/>
            </a:xfrm>
          </p:grpSpPr>
          <p:sp>
            <p:nvSpPr>
              <p:cNvPr id="104" name="Line 171">
                <a:extLst>
                  <a:ext uri="{FF2B5EF4-FFF2-40B4-BE49-F238E27FC236}">
                    <a16:creationId xmlns:a16="http://schemas.microsoft.com/office/drawing/2014/main" id="{82865C1E-09DE-440F-AF99-90EF093B8607}"/>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5" name="Line 172">
                <a:extLst>
                  <a:ext uri="{FF2B5EF4-FFF2-40B4-BE49-F238E27FC236}">
                    <a16:creationId xmlns:a16="http://schemas.microsoft.com/office/drawing/2014/main" id="{A54D080B-0F13-407D-BD01-FAE08CBD8617}"/>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6" name="Line 173">
                <a:extLst>
                  <a:ext uri="{FF2B5EF4-FFF2-40B4-BE49-F238E27FC236}">
                    <a16:creationId xmlns:a16="http://schemas.microsoft.com/office/drawing/2014/main" id="{AC59AD2F-F5CF-4DFB-B36F-0A2BD9F87111}"/>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7" name="Line 174">
                <a:extLst>
                  <a:ext uri="{FF2B5EF4-FFF2-40B4-BE49-F238E27FC236}">
                    <a16:creationId xmlns:a16="http://schemas.microsoft.com/office/drawing/2014/main" id="{98DD9961-2A6B-491F-8137-345A1F476421}"/>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79" name="Group 175">
              <a:extLst>
                <a:ext uri="{FF2B5EF4-FFF2-40B4-BE49-F238E27FC236}">
                  <a16:creationId xmlns:a16="http://schemas.microsoft.com/office/drawing/2014/main" id="{50DB0861-0454-4FEA-9B56-DA10F0BE7C05}"/>
                </a:ext>
              </a:extLst>
            </p:cNvPr>
            <p:cNvGrpSpPr>
              <a:grpSpLocks/>
            </p:cNvGrpSpPr>
            <p:nvPr/>
          </p:nvGrpSpPr>
          <p:grpSpPr bwMode="auto">
            <a:xfrm>
              <a:off x="7315200" y="2057400"/>
              <a:ext cx="138113" cy="142875"/>
              <a:chOff x="2811" y="2688"/>
              <a:chExt cx="165" cy="144"/>
            </a:xfrm>
          </p:grpSpPr>
          <p:sp>
            <p:nvSpPr>
              <p:cNvPr id="102" name="Line 176">
                <a:extLst>
                  <a:ext uri="{FF2B5EF4-FFF2-40B4-BE49-F238E27FC236}">
                    <a16:creationId xmlns:a16="http://schemas.microsoft.com/office/drawing/2014/main" id="{8CE51768-CBA2-42C3-9D52-6935C4983C76}"/>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 name="Line 177">
                <a:extLst>
                  <a:ext uri="{FF2B5EF4-FFF2-40B4-BE49-F238E27FC236}">
                    <a16:creationId xmlns:a16="http://schemas.microsoft.com/office/drawing/2014/main" id="{44F99739-3F49-44C5-B8F8-DA9AE7CB27F7}"/>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80" name="Group 178">
              <a:extLst>
                <a:ext uri="{FF2B5EF4-FFF2-40B4-BE49-F238E27FC236}">
                  <a16:creationId xmlns:a16="http://schemas.microsoft.com/office/drawing/2014/main" id="{C76D970C-A3FA-47AB-B400-6DBCF824FB1E}"/>
                </a:ext>
              </a:extLst>
            </p:cNvPr>
            <p:cNvGrpSpPr>
              <a:grpSpLocks/>
            </p:cNvGrpSpPr>
            <p:nvPr/>
          </p:nvGrpSpPr>
          <p:grpSpPr bwMode="auto">
            <a:xfrm>
              <a:off x="1158875" y="3205163"/>
              <a:ext cx="138113" cy="142875"/>
              <a:chOff x="2811" y="2688"/>
              <a:chExt cx="165" cy="144"/>
            </a:xfrm>
          </p:grpSpPr>
          <p:sp>
            <p:nvSpPr>
              <p:cNvPr id="100" name="Line 179">
                <a:extLst>
                  <a:ext uri="{FF2B5EF4-FFF2-40B4-BE49-F238E27FC236}">
                    <a16:creationId xmlns:a16="http://schemas.microsoft.com/office/drawing/2014/main" id="{D8D65F8A-3B9B-47FE-A787-67C9BE606102}"/>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1" name="Line 180">
                <a:extLst>
                  <a:ext uri="{FF2B5EF4-FFF2-40B4-BE49-F238E27FC236}">
                    <a16:creationId xmlns:a16="http://schemas.microsoft.com/office/drawing/2014/main" id="{1C4DB682-64A1-4ECE-98BB-0F2A7311BC98}"/>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81" name="Oval 181">
              <a:extLst>
                <a:ext uri="{FF2B5EF4-FFF2-40B4-BE49-F238E27FC236}">
                  <a16:creationId xmlns:a16="http://schemas.microsoft.com/office/drawing/2014/main" id="{F5ADA185-5557-47C9-BB13-C02AE8D0234C}"/>
                </a:ext>
              </a:extLst>
            </p:cNvPr>
            <p:cNvSpPr>
              <a:spLocks noChangeArrowheads="1"/>
            </p:cNvSpPr>
            <p:nvPr/>
          </p:nvSpPr>
          <p:spPr bwMode="auto">
            <a:xfrm>
              <a:off x="1150938" y="3573463"/>
              <a:ext cx="138112" cy="147637"/>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grpSp>
          <p:nvGrpSpPr>
            <p:cNvPr id="82" name="Group 182">
              <a:extLst>
                <a:ext uri="{FF2B5EF4-FFF2-40B4-BE49-F238E27FC236}">
                  <a16:creationId xmlns:a16="http://schemas.microsoft.com/office/drawing/2014/main" id="{E08C06D4-73CF-4EDF-B50B-DBB96DCDCDF6}"/>
                </a:ext>
              </a:extLst>
            </p:cNvPr>
            <p:cNvGrpSpPr>
              <a:grpSpLocks/>
            </p:cNvGrpSpPr>
            <p:nvPr/>
          </p:nvGrpSpPr>
          <p:grpSpPr bwMode="auto">
            <a:xfrm>
              <a:off x="3419475" y="4652963"/>
              <a:ext cx="609600" cy="533400"/>
              <a:chOff x="2160" y="2928"/>
              <a:chExt cx="384" cy="336"/>
            </a:xfrm>
          </p:grpSpPr>
          <p:sp>
            <p:nvSpPr>
              <p:cNvPr id="96" name="Line 183">
                <a:extLst>
                  <a:ext uri="{FF2B5EF4-FFF2-40B4-BE49-F238E27FC236}">
                    <a16:creationId xmlns:a16="http://schemas.microsoft.com/office/drawing/2014/main" id="{20038D4D-DCE9-4372-9716-C144078881AF}"/>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7" name="Line 184">
                <a:extLst>
                  <a:ext uri="{FF2B5EF4-FFF2-40B4-BE49-F238E27FC236}">
                    <a16:creationId xmlns:a16="http://schemas.microsoft.com/office/drawing/2014/main" id="{A58D2FB3-DD7C-4239-9B5C-7A5B579BF0DE}"/>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8" name="Line 185">
                <a:extLst>
                  <a:ext uri="{FF2B5EF4-FFF2-40B4-BE49-F238E27FC236}">
                    <a16:creationId xmlns:a16="http://schemas.microsoft.com/office/drawing/2014/main" id="{4C949CC0-21F7-49FE-B1AF-13F94B15A6ED}"/>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9" name="Line 186">
                <a:extLst>
                  <a:ext uri="{FF2B5EF4-FFF2-40B4-BE49-F238E27FC236}">
                    <a16:creationId xmlns:a16="http://schemas.microsoft.com/office/drawing/2014/main" id="{394F1FB6-1FB8-4BCE-BF28-822876B38D03}"/>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nvGrpSpPr>
            <p:cNvPr id="83" name="Group 187">
              <a:extLst>
                <a:ext uri="{FF2B5EF4-FFF2-40B4-BE49-F238E27FC236}">
                  <a16:creationId xmlns:a16="http://schemas.microsoft.com/office/drawing/2014/main" id="{2B97254E-9DEA-498F-80F1-A9B2F27FFBB5}"/>
                </a:ext>
              </a:extLst>
            </p:cNvPr>
            <p:cNvGrpSpPr>
              <a:grpSpLocks/>
            </p:cNvGrpSpPr>
            <p:nvPr/>
          </p:nvGrpSpPr>
          <p:grpSpPr bwMode="auto">
            <a:xfrm>
              <a:off x="3419475" y="4881563"/>
              <a:ext cx="138113" cy="142875"/>
              <a:chOff x="2811" y="2688"/>
              <a:chExt cx="165" cy="144"/>
            </a:xfrm>
          </p:grpSpPr>
          <p:sp>
            <p:nvSpPr>
              <p:cNvPr id="94" name="Line 188">
                <a:extLst>
                  <a:ext uri="{FF2B5EF4-FFF2-40B4-BE49-F238E27FC236}">
                    <a16:creationId xmlns:a16="http://schemas.microsoft.com/office/drawing/2014/main" id="{ACE3C708-97CA-4D56-8720-D492C327D642}"/>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5" name="Line 189">
                <a:extLst>
                  <a:ext uri="{FF2B5EF4-FFF2-40B4-BE49-F238E27FC236}">
                    <a16:creationId xmlns:a16="http://schemas.microsoft.com/office/drawing/2014/main" id="{39D2B643-005B-4B6B-A1D7-248BD3823DB8}"/>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84" name="Oval 190">
              <a:extLst>
                <a:ext uri="{FF2B5EF4-FFF2-40B4-BE49-F238E27FC236}">
                  <a16:creationId xmlns:a16="http://schemas.microsoft.com/office/drawing/2014/main" id="{4F537124-3ADB-441F-AF07-3B281375F88B}"/>
                </a:ext>
              </a:extLst>
            </p:cNvPr>
            <p:cNvSpPr>
              <a:spLocks noChangeArrowheads="1"/>
            </p:cNvSpPr>
            <p:nvPr/>
          </p:nvSpPr>
          <p:spPr bwMode="auto">
            <a:xfrm>
              <a:off x="3409950" y="4657725"/>
              <a:ext cx="138113"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grpSp>
          <p:nvGrpSpPr>
            <p:cNvPr id="85" name="Group 191">
              <a:extLst>
                <a:ext uri="{FF2B5EF4-FFF2-40B4-BE49-F238E27FC236}">
                  <a16:creationId xmlns:a16="http://schemas.microsoft.com/office/drawing/2014/main" id="{9BB33562-EEFB-4800-B81B-61594B4A3CD3}"/>
                </a:ext>
              </a:extLst>
            </p:cNvPr>
            <p:cNvGrpSpPr>
              <a:grpSpLocks/>
            </p:cNvGrpSpPr>
            <p:nvPr/>
          </p:nvGrpSpPr>
          <p:grpSpPr bwMode="auto">
            <a:xfrm>
              <a:off x="5795963" y="4848225"/>
              <a:ext cx="138112" cy="142875"/>
              <a:chOff x="2811" y="2688"/>
              <a:chExt cx="165" cy="144"/>
            </a:xfrm>
          </p:grpSpPr>
          <p:sp>
            <p:nvSpPr>
              <p:cNvPr id="92" name="Line 192">
                <a:extLst>
                  <a:ext uri="{FF2B5EF4-FFF2-40B4-BE49-F238E27FC236}">
                    <a16:creationId xmlns:a16="http://schemas.microsoft.com/office/drawing/2014/main" id="{A949230A-518F-453A-90A5-61D021C7797F}"/>
                  </a:ext>
                </a:extLst>
              </p:cNvPr>
              <p:cNvSpPr>
                <a:spLocks noChangeShapeType="1"/>
              </p:cNvSpPr>
              <p:nvPr/>
            </p:nvSpPr>
            <p:spPr bwMode="auto">
              <a:xfrm flipH="1">
                <a:off x="2811" y="2688"/>
                <a:ext cx="144" cy="144"/>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3" name="Line 193">
                <a:extLst>
                  <a:ext uri="{FF2B5EF4-FFF2-40B4-BE49-F238E27FC236}">
                    <a16:creationId xmlns:a16="http://schemas.microsoft.com/office/drawing/2014/main" id="{7B587A49-1BB7-496F-9FA2-BEE3A3E0DED6}"/>
                  </a:ext>
                </a:extLst>
              </p:cNvPr>
              <p:cNvSpPr>
                <a:spLocks noChangeShapeType="1"/>
              </p:cNvSpPr>
              <p:nvPr/>
            </p:nvSpPr>
            <p:spPr bwMode="auto">
              <a:xfrm>
                <a:off x="2811" y="2688"/>
                <a:ext cx="165" cy="135"/>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86" name="Oval 194">
              <a:extLst>
                <a:ext uri="{FF2B5EF4-FFF2-40B4-BE49-F238E27FC236}">
                  <a16:creationId xmlns:a16="http://schemas.microsoft.com/office/drawing/2014/main" id="{8454AA7E-BE87-4763-8FA3-496E8C51F3BA}"/>
                </a:ext>
              </a:extLst>
            </p:cNvPr>
            <p:cNvSpPr>
              <a:spLocks noChangeArrowheads="1"/>
            </p:cNvSpPr>
            <p:nvPr/>
          </p:nvSpPr>
          <p:spPr bwMode="auto">
            <a:xfrm>
              <a:off x="6253163" y="4857750"/>
              <a:ext cx="138112" cy="147638"/>
            </a:xfrm>
            <a:prstGeom prst="ellipse">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600"/>
            </a:p>
          </p:txBody>
        </p:sp>
        <p:grpSp>
          <p:nvGrpSpPr>
            <p:cNvPr id="87" name="Group 195">
              <a:extLst>
                <a:ext uri="{FF2B5EF4-FFF2-40B4-BE49-F238E27FC236}">
                  <a16:creationId xmlns:a16="http://schemas.microsoft.com/office/drawing/2014/main" id="{52C4A22E-5DDC-40E0-AF81-C287253482BB}"/>
                </a:ext>
              </a:extLst>
            </p:cNvPr>
            <p:cNvGrpSpPr>
              <a:grpSpLocks/>
            </p:cNvGrpSpPr>
            <p:nvPr/>
          </p:nvGrpSpPr>
          <p:grpSpPr bwMode="auto">
            <a:xfrm>
              <a:off x="5795963" y="4652963"/>
              <a:ext cx="609600" cy="533400"/>
              <a:chOff x="2160" y="2928"/>
              <a:chExt cx="384" cy="336"/>
            </a:xfrm>
          </p:grpSpPr>
          <p:sp>
            <p:nvSpPr>
              <p:cNvPr id="88" name="Line 196">
                <a:extLst>
                  <a:ext uri="{FF2B5EF4-FFF2-40B4-BE49-F238E27FC236}">
                    <a16:creationId xmlns:a16="http://schemas.microsoft.com/office/drawing/2014/main" id="{403DDF71-81DE-4794-B551-1C7A0623421E}"/>
                  </a:ext>
                </a:extLst>
              </p:cNvPr>
              <p:cNvSpPr>
                <a:spLocks noChangeShapeType="1"/>
              </p:cNvSpPr>
              <p:nvPr/>
            </p:nvSpPr>
            <p:spPr bwMode="auto">
              <a:xfrm>
                <a:off x="2160" y="3033"/>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9" name="Line 197">
                <a:extLst>
                  <a:ext uri="{FF2B5EF4-FFF2-40B4-BE49-F238E27FC236}">
                    <a16:creationId xmlns:a16="http://schemas.microsoft.com/office/drawing/2014/main" id="{F49BE8A0-5A21-4550-8CE7-5AE9D4AC1C91}"/>
                  </a:ext>
                </a:extLst>
              </p:cNvPr>
              <p:cNvSpPr>
                <a:spLocks noChangeShapeType="1"/>
              </p:cNvSpPr>
              <p:nvPr/>
            </p:nvSpPr>
            <p:spPr bwMode="auto">
              <a:xfrm>
                <a:off x="2160" y="3159"/>
                <a:ext cx="384"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0" name="Line 198">
                <a:extLst>
                  <a:ext uri="{FF2B5EF4-FFF2-40B4-BE49-F238E27FC236}">
                    <a16:creationId xmlns:a16="http://schemas.microsoft.com/office/drawing/2014/main" id="{9ABD8C47-9052-41FC-853A-D962B8D3222A}"/>
                  </a:ext>
                </a:extLst>
              </p:cNvPr>
              <p:cNvSpPr>
                <a:spLocks noChangeShapeType="1"/>
              </p:cNvSpPr>
              <p:nvPr/>
            </p:nvSpPr>
            <p:spPr bwMode="auto">
              <a:xfrm>
                <a:off x="2265"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1" name="Line 199">
                <a:extLst>
                  <a:ext uri="{FF2B5EF4-FFF2-40B4-BE49-F238E27FC236}">
                    <a16:creationId xmlns:a16="http://schemas.microsoft.com/office/drawing/2014/main" id="{BE9CEF47-67C3-4482-91EC-91F2D3D9929A}"/>
                  </a:ext>
                </a:extLst>
              </p:cNvPr>
              <p:cNvSpPr>
                <a:spLocks noChangeShapeType="1"/>
              </p:cNvSpPr>
              <p:nvPr/>
            </p:nvSpPr>
            <p:spPr bwMode="auto">
              <a:xfrm>
                <a:off x="2430" y="2928"/>
                <a:ext cx="0" cy="336"/>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grpSp>
      <p:sp>
        <p:nvSpPr>
          <p:cNvPr id="3" name="文本框 2">
            <a:extLst>
              <a:ext uri="{FF2B5EF4-FFF2-40B4-BE49-F238E27FC236}">
                <a16:creationId xmlns:a16="http://schemas.microsoft.com/office/drawing/2014/main" id="{3D7C50D1-CB73-4398-B5B9-C59998E1CABC}"/>
              </a:ext>
            </a:extLst>
          </p:cNvPr>
          <p:cNvSpPr txBox="1"/>
          <p:nvPr/>
        </p:nvSpPr>
        <p:spPr>
          <a:xfrm>
            <a:off x="10457186" y="2278140"/>
            <a:ext cx="836577" cy="369332"/>
          </a:xfrm>
          <a:prstGeom prst="rect">
            <a:avLst/>
          </a:prstGeom>
          <a:noFill/>
        </p:spPr>
        <p:txBody>
          <a:bodyPr wrap="square" rtlCol="0">
            <a:spAutoFit/>
          </a:bodyPr>
          <a:lstStyle/>
          <a:p>
            <a:r>
              <a:rPr lang="en-US" altLang="zh-CN" dirty="0"/>
              <a:t>max</a:t>
            </a:r>
            <a:endParaRPr lang="zh-CN" altLang="en-US" dirty="0"/>
          </a:p>
        </p:txBody>
      </p:sp>
      <p:sp>
        <p:nvSpPr>
          <p:cNvPr id="217" name="文本框 216">
            <a:extLst>
              <a:ext uri="{FF2B5EF4-FFF2-40B4-BE49-F238E27FC236}">
                <a16:creationId xmlns:a16="http://schemas.microsoft.com/office/drawing/2014/main" id="{2094C735-678E-4127-A03C-03080C7764FE}"/>
              </a:ext>
            </a:extLst>
          </p:cNvPr>
          <p:cNvSpPr txBox="1"/>
          <p:nvPr/>
        </p:nvSpPr>
        <p:spPr>
          <a:xfrm>
            <a:off x="10590623" y="3282929"/>
            <a:ext cx="836577" cy="369332"/>
          </a:xfrm>
          <a:prstGeom prst="rect">
            <a:avLst/>
          </a:prstGeom>
          <a:noFill/>
        </p:spPr>
        <p:txBody>
          <a:bodyPr wrap="square" rtlCol="0">
            <a:spAutoFit/>
          </a:bodyPr>
          <a:lstStyle/>
          <a:p>
            <a:r>
              <a:rPr lang="en-US" altLang="zh-CN" dirty="0"/>
              <a:t>min</a:t>
            </a:r>
            <a:endParaRPr lang="zh-CN" altLang="en-US" dirty="0"/>
          </a:p>
        </p:txBody>
      </p:sp>
      <p:sp>
        <p:nvSpPr>
          <p:cNvPr id="219" name="文本框 218">
            <a:extLst>
              <a:ext uri="{FF2B5EF4-FFF2-40B4-BE49-F238E27FC236}">
                <a16:creationId xmlns:a16="http://schemas.microsoft.com/office/drawing/2014/main" id="{D53EA9FA-8ED7-44F5-8584-1F9C17A71368}"/>
              </a:ext>
            </a:extLst>
          </p:cNvPr>
          <p:cNvSpPr txBox="1"/>
          <p:nvPr/>
        </p:nvSpPr>
        <p:spPr>
          <a:xfrm>
            <a:off x="9675348" y="4855801"/>
            <a:ext cx="836577" cy="369332"/>
          </a:xfrm>
          <a:prstGeom prst="rect">
            <a:avLst/>
          </a:prstGeom>
          <a:noFill/>
        </p:spPr>
        <p:txBody>
          <a:bodyPr wrap="square" rtlCol="0">
            <a:spAutoFit/>
          </a:bodyPr>
          <a:lstStyle/>
          <a:p>
            <a:r>
              <a:rPr lang="en-US" altLang="zh-CN" dirty="0"/>
              <a:t>min</a:t>
            </a:r>
            <a:endParaRPr lang="zh-CN" altLang="en-US" dirty="0"/>
          </a:p>
        </p:txBody>
      </p:sp>
      <p:sp>
        <p:nvSpPr>
          <p:cNvPr id="5" name="文本框 4">
            <a:extLst>
              <a:ext uri="{FF2B5EF4-FFF2-40B4-BE49-F238E27FC236}">
                <a16:creationId xmlns:a16="http://schemas.microsoft.com/office/drawing/2014/main" id="{D89341F2-A050-491C-ADC4-915EFD7A930C}"/>
              </a:ext>
            </a:extLst>
          </p:cNvPr>
          <p:cNvSpPr txBox="1"/>
          <p:nvPr/>
        </p:nvSpPr>
        <p:spPr>
          <a:xfrm>
            <a:off x="3408042" y="6031258"/>
            <a:ext cx="5277407" cy="369332"/>
          </a:xfrm>
          <a:prstGeom prst="rect">
            <a:avLst/>
          </a:prstGeom>
          <a:noFill/>
        </p:spPr>
        <p:txBody>
          <a:bodyPr wrap="none" rtlCol="0">
            <a:spAutoFit/>
          </a:bodyPr>
          <a:lstStyle/>
          <a:p>
            <a:r>
              <a:rPr lang="en-US" altLang="zh-CN" dirty="0"/>
              <a:t>S</a:t>
            </a:r>
            <a:r>
              <a:rPr lang="en-US" altLang="zh-CN" baseline="-25000" dirty="0"/>
              <a:t>0</a:t>
            </a:r>
            <a:r>
              <a:rPr lang="en-US" altLang="zh-CN" dirty="0"/>
              <a:t>=max(min(1,0,1,0,-1),min(-1,0,-1,0,-2),min(1,2))</a:t>
            </a:r>
            <a:endParaRPr lang="zh-CN" altLang="en-US" dirty="0"/>
          </a:p>
        </p:txBody>
      </p:sp>
      <p:sp>
        <p:nvSpPr>
          <p:cNvPr id="7" name="矩形 6">
            <a:extLst>
              <a:ext uri="{FF2B5EF4-FFF2-40B4-BE49-F238E27FC236}">
                <a16:creationId xmlns:a16="http://schemas.microsoft.com/office/drawing/2014/main" id="{E26FACA0-492F-49E0-B79B-4FC6EF630158}"/>
              </a:ext>
            </a:extLst>
          </p:cNvPr>
          <p:cNvSpPr/>
          <p:nvPr/>
        </p:nvSpPr>
        <p:spPr>
          <a:xfrm>
            <a:off x="670675" y="1150060"/>
            <a:ext cx="2557110" cy="369332"/>
          </a:xfrm>
          <a:prstGeom prst="rect">
            <a:avLst/>
          </a:prstGeom>
        </p:spPr>
        <p:txBody>
          <a:bodyPr wrap="none">
            <a:spAutoFit/>
          </a:bodyPr>
          <a:lstStyle/>
          <a:p>
            <a:r>
              <a:rPr kumimoji="1" lang="en-US" altLang="zh-CN" dirty="0"/>
              <a:t> </a:t>
            </a:r>
            <a:r>
              <a:rPr kumimoji="1" lang="zh-CN" altLang="en-US" b="1" dirty="0"/>
              <a:t>一字棋的极大极小搜索</a:t>
            </a:r>
            <a:endParaRPr lang="zh-CN" altLang="en-US" dirty="0"/>
          </a:p>
        </p:txBody>
      </p:sp>
    </p:spTree>
    <p:extLst>
      <p:ext uri="{BB962C8B-B14F-4D97-AF65-F5344CB8AC3E}">
        <p14:creationId xmlns:p14="http://schemas.microsoft.com/office/powerpoint/2010/main" val="1949819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1167F-571F-4354-B634-0BD288D6A059}"/>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i="1" dirty="0">
                <a:solidFill>
                  <a:schemeClr val="tx1">
                    <a:lumMod val="75000"/>
                    <a:lumOff val="25000"/>
                  </a:schemeClr>
                </a:solidFill>
              </a:rPr>
              <a:t>——</a:t>
            </a:r>
            <a:r>
              <a:rPr lang="zh-CN" altLang="en-US" sz="2400" i="1" dirty="0">
                <a:solidFill>
                  <a:schemeClr val="tx1">
                    <a:lumMod val="75000"/>
                    <a:lumOff val="25000"/>
                  </a:schemeClr>
                </a:solidFill>
              </a:rPr>
              <a:t>极大极小过程</a:t>
            </a:r>
            <a:endParaRPr lang="zh-CN" altLang="en-US" dirty="0"/>
          </a:p>
        </p:txBody>
      </p:sp>
      <p:sp>
        <p:nvSpPr>
          <p:cNvPr id="4" name="灯片编号占位符 3">
            <a:extLst>
              <a:ext uri="{FF2B5EF4-FFF2-40B4-BE49-F238E27FC236}">
                <a16:creationId xmlns:a16="http://schemas.microsoft.com/office/drawing/2014/main" id="{F0D249E7-2DAE-4F94-B3A2-F8AD97ACB7CF}"/>
              </a:ext>
            </a:extLst>
          </p:cNvPr>
          <p:cNvSpPr>
            <a:spLocks noGrp="1"/>
          </p:cNvSpPr>
          <p:nvPr>
            <p:ph type="sldNum" sz="quarter" idx="12"/>
          </p:nvPr>
        </p:nvSpPr>
        <p:spPr/>
        <p:txBody>
          <a:bodyPr/>
          <a:lstStyle/>
          <a:p>
            <a:fld id="{5DD3DB80-B894-403A-B48E-6FDC1A72010E}" type="slidenum">
              <a:rPr lang="zh-CN" altLang="en-US" smtClean="0"/>
              <a:pPr/>
              <a:t>72</a:t>
            </a:fld>
            <a:endParaRPr lang="zh-CN" altLang="en-US"/>
          </a:p>
        </p:txBody>
      </p:sp>
      <p:sp>
        <p:nvSpPr>
          <p:cNvPr id="5" name="文本框 4">
            <a:extLst>
              <a:ext uri="{FF2B5EF4-FFF2-40B4-BE49-F238E27FC236}">
                <a16:creationId xmlns:a16="http://schemas.microsoft.com/office/drawing/2014/main" id="{77F8080E-DD3C-43C9-AB3E-9368796EE6AF}"/>
              </a:ext>
            </a:extLst>
          </p:cNvPr>
          <p:cNvSpPr txBox="1"/>
          <p:nvPr/>
        </p:nvSpPr>
        <p:spPr>
          <a:xfrm>
            <a:off x="1116346" y="1436581"/>
            <a:ext cx="5474208" cy="3003066"/>
          </a:xfrm>
          <a:prstGeom prst="rect">
            <a:avLst/>
          </a:prstGeom>
          <a:noFill/>
        </p:spPr>
        <p:txBody>
          <a:bodyPr wrap="square" rtlCol="0">
            <a:spAutoFit/>
          </a:bodyPr>
          <a:lstStyle/>
          <a:p>
            <a:pPr>
              <a:lnSpc>
                <a:spcPct val="150000"/>
              </a:lnSpc>
            </a:pPr>
            <a:r>
              <a:rPr lang="zh-CN" altLang="en-US" sz="1600" b="1" dirty="0">
                <a:solidFill>
                  <a:srgbClr val="FF0000"/>
                </a:solidFill>
                <a:effectLst>
                  <a:outerShdw blurRad="38100" dist="38100" dir="2700000" algn="tl">
                    <a:srgbClr val="000000">
                      <a:alpha val="43137"/>
                    </a:srgbClr>
                  </a:outerShdw>
                </a:effectLst>
              </a:rPr>
              <a:t>优点：</a:t>
            </a:r>
            <a:endParaRPr lang="en-US" altLang="zh-CN" sz="1600" b="1" dirty="0">
              <a:solidFill>
                <a:srgbClr val="FF0000"/>
              </a:solidFill>
              <a:effectLst>
                <a:outerShdw blurRad="38100" dist="38100" dir="2700000" algn="tl">
                  <a:srgbClr val="000000">
                    <a:alpha val="43137"/>
                  </a:srgbClr>
                </a:outerShdw>
              </a:effectLst>
            </a:endParaRPr>
          </a:p>
          <a:p>
            <a:pPr lvl="1">
              <a:lnSpc>
                <a:spcPct val="150000"/>
              </a:lnSpc>
            </a:pPr>
            <a:r>
              <a:rPr lang="zh-CN" altLang="en-US" sz="1600" dirty="0"/>
              <a:t>算法是一种简单有效的博弈搜索手段</a:t>
            </a:r>
            <a:endParaRPr lang="en-US" altLang="zh-CN" sz="1600" dirty="0"/>
          </a:p>
          <a:p>
            <a:pPr lvl="1">
              <a:lnSpc>
                <a:spcPct val="150000"/>
              </a:lnSpc>
            </a:pPr>
            <a:r>
              <a:rPr lang="zh-CN" altLang="en-US" sz="1600" dirty="0"/>
              <a:t>在对手也“尽力而为”前提下，算法可返回最优结果</a:t>
            </a:r>
            <a:endParaRPr lang="en-US" altLang="zh-CN" sz="1600" dirty="0"/>
          </a:p>
          <a:p>
            <a:pPr>
              <a:lnSpc>
                <a:spcPct val="150000"/>
              </a:lnSpc>
            </a:pPr>
            <a:r>
              <a:rPr lang="zh-CN" altLang="en-US" sz="1600" b="1" dirty="0">
                <a:solidFill>
                  <a:srgbClr val="FF0000"/>
                </a:solidFill>
                <a:effectLst>
                  <a:outerShdw blurRad="38100" dist="38100" dir="2700000" algn="tl">
                    <a:srgbClr val="000000">
                      <a:alpha val="43137"/>
                    </a:srgbClr>
                  </a:outerShdw>
                </a:effectLst>
              </a:rPr>
              <a:t>缺点：</a:t>
            </a:r>
            <a:endParaRPr lang="en-US" altLang="zh-CN" sz="1600" b="1" dirty="0">
              <a:solidFill>
                <a:srgbClr val="FF0000"/>
              </a:solidFill>
              <a:effectLst>
                <a:outerShdw blurRad="38100" dist="38100" dir="2700000" algn="tl">
                  <a:srgbClr val="000000">
                    <a:alpha val="43137"/>
                  </a:srgbClr>
                </a:outerShdw>
              </a:effectLst>
            </a:endParaRPr>
          </a:p>
          <a:p>
            <a:pPr>
              <a:lnSpc>
                <a:spcPct val="150000"/>
              </a:lnSpc>
            </a:pPr>
            <a:r>
              <a:rPr lang="zh-CN" altLang="en-US" sz="1600" dirty="0"/>
              <a:t>       如果搜索树极大，则无法在有效时间内返回结果</a:t>
            </a:r>
            <a:endParaRPr lang="en-US" altLang="zh-CN" sz="1600" dirty="0"/>
          </a:p>
          <a:p>
            <a:pPr>
              <a:lnSpc>
                <a:spcPct val="150000"/>
              </a:lnSpc>
            </a:pPr>
            <a:r>
              <a:rPr lang="zh-CN" altLang="en-US" sz="1600" b="1" dirty="0">
                <a:solidFill>
                  <a:srgbClr val="FF0000"/>
                </a:solidFill>
                <a:effectLst>
                  <a:outerShdw blurRad="38100" dist="38100" dir="2700000" algn="tl">
                    <a:srgbClr val="000000">
                      <a:alpha val="43137"/>
                    </a:srgbClr>
                  </a:outerShdw>
                </a:effectLst>
              </a:rPr>
              <a:t>改善：</a:t>
            </a:r>
            <a:endParaRPr lang="en-US" altLang="zh-CN" sz="1600" b="1" dirty="0">
              <a:solidFill>
                <a:srgbClr val="FF0000"/>
              </a:solidFill>
              <a:effectLst>
                <a:outerShdw blurRad="38100" dist="38100" dir="2700000" algn="tl">
                  <a:srgbClr val="000000">
                    <a:alpha val="43137"/>
                  </a:srgbClr>
                </a:outerShdw>
              </a:effectLst>
            </a:endParaRPr>
          </a:p>
          <a:p>
            <a:pPr>
              <a:lnSpc>
                <a:spcPct val="150000"/>
              </a:lnSpc>
            </a:pPr>
            <a:r>
              <a:rPr lang="zh-CN" altLang="en-US" sz="1600" dirty="0"/>
              <a:t>        使用</a:t>
            </a:r>
            <a:r>
              <a:rPr lang="el-GR" altLang="zh-CN" sz="1600" i="1" dirty="0">
                <a:solidFill>
                  <a:schemeClr val="tx1">
                    <a:lumMod val="75000"/>
                    <a:lumOff val="25000"/>
                  </a:schemeClr>
                </a:solidFill>
              </a:rPr>
              <a:t>α–β</a:t>
            </a:r>
            <a:r>
              <a:rPr lang="zh-CN" altLang="en-US" sz="1600" dirty="0"/>
              <a:t>算法拉减少搜索节点</a:t>
            </a:r>
            <a:endParaRPr lang="en-US" altLang="zh-CN" sz="1600" dirty="0"/>
          </a:p>
          <a:p>
            <a:pPr>
              <a:lnSpc>
                <a:spcPct val="150000"/>
              </a:lnSpc>
            </a:pPr>
            <a:r>
              <a:rPr lang="zh-CN" altLang="en-US" sz="1600" dirty="0"/>
              <a:t>        对节点进行采样、而非逐一搜索（</a:t>
            </a:r>
            <a:r>
              <a:rPr lang="en-US" altLang="zh-CN" sz="1600" dirty="0" err="1"/>
              <a:t>I,e,MCTS</a:t>
            </a:r>
            <a:r>
              <a:rPr lang="zh-CN" altLang="en-US" sz="1600" dirty="0"/>
              <a:t>）</a:t>
            </a:r>
          </a:p>
        </p:txBody>
      </p:sp>
      <p:pic>
        <p:nvPicPr>
          <p:cNvPr id="7" name="图片 6">
            <a:extLst>
              <a:ext uri="{FF2B5EF4-FFF2-40B4-BE49-F238E27FC236}">
                <a16:creationId xmlns:a16="http://schemas.microsoft.com/office/drawing/2014/main" id="{4004011C-73F0-4090-8605-43549F4A0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532" y="1304573"/>
            <a:ext cx="5157231" cy="2888049"/>
          </a:xfrm>
          <a:prstGeom prst="rect">
            <a:avLst/>
          </a:prstGeom>
        </p:spPr>
      </p:pic>
      <p:sp>
        <p:nvSpPr>
          <p:cNvPr id="8" name="文本框 7">
            <a:extLst>
              <a:ext uri="{FF2B5EF4-FFF2-40B4-BE49-F238E27FC236}">
                <a16:creationId xmlns:a16="http://schemas.microsoft.com/office/drawing/2014/main" id="{9EBDDFE4-8A69-4F63-BC87-F31BDC689DBD}"/>
              </a:ext>
            </a:extLst>
          </p:cNvPr>
          <p:cNvSpPr txBox="1"/>
          <p:nvPr/>
        </p:nvSpPr>
        <p:spPr>
          <a:xfrm>
            <a:off x="6746396" y="4954932"/>
            <a:ext cx="4774091" cy="700192"/>
          </a:xfrm>
          <a:prstGeom prst="rect">
            <a:avLst/>
          </a:prstGeom>
          <a:noFill/>
        </p:spPr>
        <p:txBody>
          <a:bodyPr wrap="square" rtlCol="0">
            <a:spAutoFit/>
          </a:bodyPr>
          <a:lstStyle/>
          <a:p>
            <a:pPr>
              <a:lnSpc>
                <a:spcPct val="150000"/>
              </a:lnSpc>
            </a:pPr>
            <a:r>
              <a:rPr lang="zh-CN" altLang="en-US" sz="1400" dirty="0"/>
              <a:t>枚举当前局面之后每一种下法，然后计算每个后续居民的赢棋概率，选择概率最高的后续局面</a:t>
            </a:r>
          </a:p>
        </p:txBody>
      </p:sp>
    </p:spTree>
    <p:extLst>
      <p:ext uri="{BB962C8B-B14F-4D97-AF65-F5344CB8AC3E}">
        <p14:creationId xmlns:p14="http://schemas.microsoft.com/office/powerpoint/2010/main" val="3557187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a:xfrm>
            <a:off x="8884330" y="6400800"/>
            <a:ext cx="2909888" cy="206381"/>
          </a:xfrm>
        </p:spPr>
        <p:txBody>
          <a:bodyPr/>
          <a:lstStyle/>
          <a:p>
            <a:fld id="{5DD3DB80-B894-403A-B48E-6FDC1A72010E}" type="slidenum">
              <a:rPr lang="zh-CN" altLang="en-US" smtClean="0"/>
              <a:pPr/>
              <a:t>73</a:t>
            </a:fld>
            <a:endParaRPr lang="zh-CN" altLang="en-US"/>
          </a:p>
        </p:txBody>
      </p:sp>
      <p:sp>
        <p:nvSpPr>
          <p:cNvPr id="7" name="标题 1">
            <a:extLst>
              <a:ext uri="{FF2B5EF4-FFF2-40B4-BE49-F238E27FC236}">
                <a16:creationId xmlns:a16="http://schemas.microsoft.com/office/drawing/2014/main" id="{41C992BA-8D02-4F35-B7BD-F25F5F5E8D01}"/>
              </a:ext>
            </a:extLst>
          </p:cNvPr>
          <p:cNvSpPr txBox="1">
            <a:spLocks/>
          </p:cNvSpPr>
          <p:nvPr/>
        </p:nvSpPr>
        <p:spPr>
          <a:xfrm>
            <a:off x="457199" y="457200"/>
            <a:ext cx="10735709" cy="9715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sz="1800" dirty="0">
              <a:effectLst>
                <a:outerShdw blurRad="38100" dist="38100" dir="2700000" algn="tl">
                  <a:srgbClr val="000000">
                    <a:alpha val="43137"/>
                  </a:srgbClr>
                </a:outerShdw>
              </a:effectLst>
            </a:endParaRPr>
          </a:p>
        </p:txBody>
      </p:sp>
      <p:sp>
        <p:nvSpPr>
          <p:cNvPr id="8" name="内容占位符 2">
            <a:extLst>
              <a:ext uri="{FF2B5EF4-FFF2-40B4-BE49-F238E27FC236}">
                <a16:creationId xmlns:a16="http://schemas.microsoft.com/office/drawing/2014/main" id="{F6F4BC65-DD43-467D-AD62-70C6232ECE54}"/>
              </a:ext>
            </a:extLst>
          </p:cNvPr>
          <p:cNvSpPr txBox="1">
            <a:spLocks/>
          </p:cNvSpPr>
          <p:nvPr/>
        </p:nvSpPr>
        <p:spPr>
          <a:xfrm>
            <a:off x="489855" y="1168401"/>
            <a:ext cx="11183030" cy="1257807"/>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285750">
              <a:lnSpc>
                <a:spcPct val="150000"/>
              </a:lnSpc>
              <a:spcBef>
                <a:spcPct val="0"/>
              </a:spcBef>
            </a:pPr>
            <a:r>
              <a:rPr lang="el-GR" altLang="zh-CN" sz="1800" i="1" dirty="0">
                <a:solidFill>
                  <a:srgbClr val="FF0000"/>
                </a:solidFill>
                <a:effectLst>
                  <a:outerShdw blurRad="38100" dist="38100" dir="2700000" algn="tl">
                    <a:srgbClr val="000000">
                      <a:alpha val="43137"/>
                    </a:srgbClr>
                  </a:outerShdw>
                </a:effectLst>
              </a:rPr>
              <a:t>α–β</a:t>
            </a:r>
            <a:r>
              <a:rPr lang="zh-CN" altLang="en-US" sz="1800" i="1" dirty="0">
                <a:solidFill>
                  <a:srgbClr val="FF0000"/>
                </a:solidFill>
                <a:effectLst>
                  <a:outerShdw blurRad="38100" dist="38100" dir="2700000" algn="tl">
                    <a:srgbClr val="000000">
                      <a:alpha val="43137"/>
                    </a:srgbClr>
                  </a:outerShdw>
                </a:effectLst>
              </a:rPr>
              <a:t>搜索</a:t>
            </a:r>
            <a:endParaRPr lang="en-US" altLang="zh-CN" sz="1800" i="1" dirty="0">
              <a:solidFill>
                <a:srgbClr val="FF0000"/>
              </a:solidFill>
              <a:effectLst>
                <a:outerShdw blurRad="38100" dist="38100" dir="2700000" algn="tl">
                  <a:srgbClr val="000000">
                    <a:alpha val="43137"/>
                  </a:srgbClr>
                </a:outerShdw>
              </a:effectLst>
            </a:endParaRPr>
          </a:p>
          <a:p>
            <a:pPr marL="250825" indent="0">
              <a:lnSpc>
                <a:spcPct val="150000"/>
              </a:lnSpc>
              <a:spcBef>
                <a:spcPct val="0"/>
              </a:spcBef>
              <a:buNone/>
            </a:pPr>
            <a:r>
              <a:rPr kumimoji="1" lang="zh-CN" altLang="en-US" sz="1600" dirty="0">
                <a:latin typeface="Times New Roman" panose="02020603050405020304" pitchFamily="18" charset="0"/>
              </a:rPr>
              <a:t>  极大极小算法中减少所搜索的搜索树节点树。该算法和极小极大算法所得结论相同，但剪去了不影响最终结果的搜索分枝。</a:t>
            </a:r>
            <a:endParaRPr lang="zh-CN" altLang="en-US" sz="1600" dirty="0"/>
          </a:p>
        </p:txBody>
      </p:sp>
      <p:grpSp>
        <p:nvGrpSpPr>
          <p:cNvPr id="200" name="组合 199">
            <a:extLst>
              <a:ext uri="{FF2B5EF4-FFF2-40B4-BE49-F238E27FC236}">
                <a16:creationId xmlns:a16="http://schemas.microsoft.com/office/drawing/2014/main" id="{5E33A8F0-8F8B-4256-88E6-48E00A2392E6}"/>
              </a:ext>
            </a:extLst>
          </p:cNvPr>
          <p:cNvGrpSpPr/>
          <p:nvPr/>
        </p:nvGrpSpPr>
        <p:grpSpPr>
          <a:xfrm>
            <a:off x="4995560" y="2139951"/>
            <a:ext cx="6945549" cy="2938797"/>
            <a:chOff x="4389509" y="2789618"/>
            <a:chExt cx="6945549" cy="2938797"/>
          </a:xfrm>
        </p:grpSpPr>
        <p:sp>
          <p:nvSpPr>
            <p:cNvPr id="104" name="文本框 103">
              <a:extLst>
                <a:ext uri="{FF2B5EF4-FFF2-40B4-BE49-F238E27FC236}">
                  <a16:creationId xmlns:a16="http://schemas.microsoft.com/office/drawing/2014/main" id="{E9ADEE08-E699-4080-B7FF-1A2FC0AEDA5F}"/>
                </a:ext>
              </a:extLst>
            </p:cNvPr>
            <p:cNvSpPr txBox="1"/>
            <p:nvPr/>
          </p:nvSpPr>
          <p:spPr>
            <a:xfrm>
              <a:off x="10504874" y="2902943"/>
              <a:ext cx="679547" cy="307777"/>
            </a:xfrm>
            <a:prstGeom prst="rect">
              <a:avLst/>
            </a:prstGeom>
            <a:noFill/>
          </p:spPr>
          <p:txBody>
            <a:bodyPr wrap="square" rtlCol="0">
              <a:spAutoFit/>
            </a:bodyPr>
            <a:lstStyle/>
            <a:p>
              <a:r>
                <a:rPr lang="en-US" altLang="zh-CN" sz="1400" dirty="0"/>
                <a:t>MAX</a:t>
              </a:r>
              <a:endParaRPr lang="zh-CN" altLang="en-US" sz="1400" dirty="0"/>
            </a:p>
          </p:txBody>
        </p:sp>
        <p:sp>
          <p:nvSpPr>
            <p:cNvPr id="105" name="文本框 104">
              <a:extLst>
                <a:ext uri="{FF2B5EF4-FFF2-40B4-BE49-F238E27FC236}">
                  <a16:creationId xmlns:a16="http://schemas.microsoft.com/office/drawing/2014/main" id="{884D2460-3215-4950-8B4E-F3032711CC7F}"/>
                </a:ext>
              </a:extLst>
            </p:cNvPr>
            <p:cNvSpPr txBox="1"/>
            <p:nvPr/>
          </p:nvSpPr>
          <p:spPr>
            <a:xfrm>
              <a:off x="10504874" y="3760447"/>
              <a:ext cx="679547" cy="307777"/>
            </a:xfrm>
            <a:prstGeom prst="rect">
              <a:avLst/>
            </a:prstGeom>
            <a:noFill/>
          </p:spPr>
          <p:txBody>
            <a:bodyPr wrap="square" rtlCol="0">
              <a:spAutoFit/>
            </a:bodyPr>
            <a:lstStyle/>
            <a:p>
              <a:r>
                <a:rPr lang="en-US" altLang="zh-CN" sz="1400" dirty="0"/>
                <a:t>MIN</a:t>
              </a:r>
              <a:endParaRPr lang="zh-CN" altLang="en-US" sz="1400" dirty="0"/>
            </a:p>
          </p:txBody>
        </p:sp>
        <p:grpSp>
          <p:nvGrpSpPr>
            <p:cNvPr id="195" name="组合 194">
              <a:extLst>
                <a:ext uri="{FF2B5EF4-FFF2-40B4-BE49-F238E27FC236}">
                  <a16:creationId xmlns:a16="http://schemas.microsoft.com/office/drawing/2014/main" id="{9EAEBCE8-210C-4B36-8C9E-0ED89FACBC7E}"/>
                </a:ext>
              </a:extLst>
            </p:cNvPr>
            <p:cNvGrpSpPr/>
            <p:nvPr/>
          </p:nvGrpSpPr>
          <p:grpSpPr>
            <a:xfrm>
              <a:off x="4389509" y="2789618"/>
              <a:ext cx="6945549" cy="2938797"/>
              <a:chOff x="1938781" y="2740397"/>
              <a:chExt cx="6945549" cy="2938797"/>
            </a:xfrm>
          </p:grpSpPr>
          <p:sp>
            <p:nvSpPr>
              <p:cNvPr id="21" name="椭圆 20">
                <a:extLst>
                  <a:ext uri="{FF2B5EF4-FFF2-40B4-BE49-F238E27FC236}">
                    <a16:creationId xmlns:a16="http://schemas.microsoft.com/office/drawing/2014/main" id="{38BDFE38-14ED-471C-B453-7D9B5575B2C4}"/>
                  </a:ext>
                </a:extLst>
              </p:cNvPr>
              <p:cNvSpPr/>
              <p:nvPr/>
            </p:nvSpPr>
            <p:spPr>
              <a:xfrm>
                <a:off x="5110198" y="2769581"/>
                <a:ext cx="288000" cy="288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A</a:t>
                </a:r>
                <a:endParaRPr lang="zh-CN" altLang="en-US" dirty="0"/>
              </a:p>
            </p:txBody>
          </p:sp>
          <p:sp>
            <p:nvSpPr>
              <p:cNvPr id="25" name="椭圆 24">
                <a:extLst>
                  <a:ext uri="{FF2B5EF4-FFF2-40B4-BE49-F238E27FC236}">
                    <a16:creationId xmlns:a16="http://schemas.microsoft.com/office/drawing/2014/main" id="{1E3239FD-FBBB-40AB-81D2-CC996B0C38FB}"/>
                  </a:ext>
                </a:extLst>
              </p:cNvPr>
              <p:cNvSpPr/>
              <p:nvPr/>
            </p:nvSpPr>
            <p:spPr>
              <a:xfrm>
                <a:off x="3063220" y="382439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B</a:t>
                </a:r>
                <a:endParaRPr lang="zh-CN" altLang="en-US" dirty="0"/>
              </a:p>
            </p:txBody>
          </p:sp>
          <p:sp>
            <p:nvSpPr>
              <p:cNvPr id="26" name="椭圆 25">
                <a:extLst>
                  <a:ext uri="{FF2B5EF4-FFF2-40B4-BE49-F238E27FC236}">
                    <a16:creationId xmlns:a16="http://schemas.microsoft.com/office/drawing/2014/main" id="{9BFD832E-84EC-43C1-BAD5-E4F795DAB4B6}"/>
                  </a:ext>
                </a:extLst>
              </p:cNvPr>
              <p:cNvSpPr/>
              <p:nvPr/>
            </p:nvSpPr>
            <p:spPr>
              <a:xfrm>
                <a:off x="5062980" y="382439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C</a:t>
                </a:r>
                <a:endParaRPr lang="zh-CN" altLang="en-US" dirty="0"/>
              </a:p>
            </p:txBody>
          </p:sp>
          <p:sp>
            <p:nvSpPr>
              <p:cNvPr id="28" name="椭圆 27">
                <a:extLst>
                  <a:ext uri="{FF2B5EF4-FFF2-40B4-BE49-F238E27FC236}">
                    <a16:creationId xmlns:a16="http://schemas.microsoft.com/office/drawing/2014/main" id="{7F3F6031-C14B-4D13-92A6-628AEACD1886}"/>
                  </a:ext>
                </a:extLst>
              </p:cNvPr>
              <p:cNvSpPr/>
              <p:nvPr/>
            </p:nvSpPr>
            <p:spPr>
              <a:xfrm>
                <a:off x="7011648" y="3824398"/>
                <a:ext cx="288000" cy="288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a:extLst>
                  <a:ext uri="{FF2B5EF4-FFF2-40B4-BE49-F238E27FC236}">
                    <a16:creationId xmlns:a16="http://schemas.microsoft.com/office/drawing/2014/main" id="{174E5156-C036-4734-9DEE-16C86FC39779}"/>
                  </a:ext>
                </a:extLst>
              </p:cNvPr>
              <p:cNvSpPr/>
              <p:nvPr/>
            </p:nvSpPr>
            <p:spPr>
              <a:xfrm>
                <a:off x="2061004" y="4908866"/>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8336BFDF-6936-4CDA-9674-09A1B4D95D31}"/>
                  </a:ext>
                </a:extLst>
              </p:cNvPr>
              <p:cNvSpPr/>
              <p:nvPr/>
            </p:nvSpPr>
            <p:spPr>
              <a:xfrm>
                <a:off x="3502064" y="4908866"/>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E8534B43-1DC3-4E49-BA56-67F757DAC5B6}"/>
                  </a:ext>
                </a:extLst>
              </p:cNvPr>
              <p:cNvSpPr/>
              <p:nvPr/>
            </p:nvSpPr>
            <p:spPr>
              <a:xfrm>
                <a:off x="5075498" y="4908866"/>
                <a:ext cx="288000" cy="28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FB5FAB9-A84D-4B93-A5E5-40998E0449A6}"/>
                  </a:ext>
                </a:extLst>
              </p:cNvPr>
              <p:cNvSpPr/>
              <p:nvPr/>
            </p:nvSpPr>
            <p:spPr>
              <a:xfrm>
                <a:off x="2775220" y="4908866"/>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6CB6C191-D8A4-4C5B-9B9A-66F84CC0F03A}"/>
                  </a:ext>
                </a:extLst>
              </p:cNvPr>
              <p:cNvCxnSpPr>
                <a:cxnSpLocks/>
                <a:stCxn id="21" idx="4"/>
                <a:endCxn id="26" idx="0"/>
              </p:cNvCxnSpPr>
              <p:nvPr/>
            </p:nvCxnSpPr>
            <p:spPr>
              <a:xfrm flipH="1">
                <a:off x="5206980" y="3057581"/>
                <a:ext cx="47218" cy="76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45BB0A1-C70D-4945-A957-C32DA8B6C07F}"/>
                  </a:ext>
                </a:extLst>
              </p:cNvPr>
              <p:cNvCxnSpPr>
                <a:cxnSpLocks/>
                <a:stCxn id="21" idx="3"/>
                <a:endCxn id="25" idx="7"/>
              </p:cNvCxnSpPr>
              <p:nvPr/>
            </p:nvCxnSpPr>
            <p:spPr>
              <a:xfrm flipH="1">
                <a:off x="3309043" y="3015404"/>
                <a:ext cx="1843332" cy="851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8C613D6-17C0-46CE-AE4D-C887970EF2C3}"/>
                  </a:ext>
                </a:extLst>
              </p:cNvPr>
              <p:cNvCxnSpPr>
                <a:cxnSpLocks/>
                <a:stCxn id="21" idx="5"/>
                <a:endCxn id="28" idx="1"/>
              </p:cNvCxnSpPr>
              <p:nvPr/>
            </p:nvCxnSpPr>
            <p:spPr>
              <a:xfrm>
                <a:off x="5356021" y="3015404"/>
                <a:ext cx="1697804" cy="851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8662AF54-FC5C-4FBE-AA7D-1F72B2BF32C6}"/>
                  </a:ext>
                </a:extLst>
              </p:cNvPr>
              <p:cNvCxnSpPr>
                <a:cxnSpLocks/>
                <a:stCxn id="25" idx="3"/>
                <a:endCxn id="30" idx="7"/>
              </p:cNvCxnSpPr>
              <p:nvPr/>
            </p:nvCxnSpPr>
            <p:spPr>
              <a:xfrm flipH="1">
                <a:off x="2306827" y="4070221"/>
                <a:ext cx="798570" cy="880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EFAEC60D-CB91-4F5D-82E7-BF9F90011B20}"/>
                  </a:ext>
                </a:extLst>
              </p:cNvPr>
              <p:cNvCxnSpPr>
                <a:cxnSpLocks/>
                <a:stCxn id="25" idx="4"/>
                <a:endCxn id="33" idx="0"/>
              </p:cNvCxnSpPr>
              <p:nvPr/>
            </p:nvCxnSpPr>
            <p:spPr>
              <a:xfrm flipH="1">
                <a:off x="2919220" y="4112398"/>
                <a:ext cx="288000" cy="79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D630509-F430-4492-ABCE-6B64DA225E9D}"/>
                  </a:ext>
                </a:extLst>
              </p:cNvPr>
              <p:cNvCxnSpPr>
                <a:cxnSpLocks/>
                <a:stCxn id="25" idx="5"/>
                <a:endCxn id="31" idx="0"/>
              </p:cNvCxnSpPr>
              <p:nvPr/>
            </p:nvCxnSpPr>
            <p:spPr>
              <a:xfrm>
                <a:off x="3309043" y="4070221"/>
                <a:ext cx="337021" cy="838645"/>
              </a:xfrm>
              <a:prstGeom prst="line">
                <a:avLst/>
              </a:prstGeom>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5D9CB34-F3C7-41F9-AF3C-4BB154418B81}"/>
                  </a:ext>
                </a:extLst>
              </p:cNvPr>
              <p:cNvSpPr/>
              <p:nvPr/>
            </p:nvSpPr>
            <p:spPr>
              <a:xfrm>
                <a:off x="4289871" y="4908866"/>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2748290-5A64-445D-ACE4-2293030C0CD5}"/>
                  </a:ext>
                </a:extLst>
              </p:cNvPr>
              <p:cNvSpPr/>
              <p:nvPr/>
            </p:nvSpPr>
            <p:spPr>
              <a:xfrm>
                <a:off x="5802339" y="4908866"/>
                <a:ext cx="288000" cy="28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7E844FF2-FB6A-401E-B117-F15ED5204F92}"/>
                  </a:ext>
                </a:extLst>
              </p:cNvPr>
              <p:cNvSpPr/>
              <p:nvPr/>
            </p:nvSpPr>
            <p:spPr>
              <a:xfrm>
                <a:off x="7158380" y="4947434"/>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15385D3C-8B79-41C9-82F0-7E2A8579FB85}"/>
                  </a:ext>
                </a:extLst>
              </p:cNvPr>
              <p:cNvSpPr/>
              <p:nvPr/>
            </p:nvSpPr>
            <p:spPr>
              <a:xfrm>
                <a:off x="6518295" y="4908866"/>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7C64B459-3EA3-49E7-AB2F-F379503B3B65}"/>
                  </a:ext>
                </a:extLst>
              </p:cNvPr>
              <p:cNvSpPr/>
              <p:nvPr/>
            </p:nvSpPr>
            <p:spPr>
              <a:xfrm>
                <a:off x="7917557" y="4908866"/>
                <a:ext cx="288000" cy="288000"/>
              </a:xfrm>
              <a:prstGeom prst="ellipse">
                <a:avLst/>
              </a:prstGeom>
              <a:solidFill>
                <a:srgbClr val="88CDDD"/>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9CD522A0-223B-45B8-A22B-A3344E8B677B}"/>
                  </a:ext>
                </a:extLst>
              </p:cNvPr>
              <p:cNvCxnSpPr>
                <a:cxnSpLocks/>
                <a:stCxn id="26" idx="3"/>
                <a:endCxn id="45" idx="0"/>
              </p:cNvCxnSpPr>
              <p:nvPr/>
            </p:nvCxnSpPr>
            <p:spPr>
              <a:xfrm flipH="1">
                <a:off x="4433871" y="4070221"/>
                <a:ext cx="671286" cy="838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C782F61E-B001-41E2-AF69-7B932BBD6774}"/>
                  </a:ext>
                </a:extLst>
              </p:cNvPr>
              <p:cNvCxnSpPr>
                <a:cxnSpLocks/>
                <a:stCxn id="26" idx="4"/>
                <a:endCxn id="32" idx="0"/>
              </p:cNvCxnSpPr>
              <p:nvPr/>
            </p:nvCxnSpPr>
            <p:spPr>
              <a:xfrm>
                <a:off x="5206980" y="4112398"/>
                <a:ext cx="12518" cy="79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D6F3926-0C3F-4A57-9425-2CC1F3878132}"/>
                  </a:ext>
                </a:extLst>
              </p:cNvPr>
              <p:cNvCxnSpPr>
                <a:cxnSpLocks/>
                <a:stCxn id="26" idx="5"/>
                <a:endCxn id="46" idx="1"/>
              </p:cNvCxnSpPr>
              <p:nvPr/>
            </p:nvCxnSpPr>
            <p:spPr>
              <a:xfrm>
                <a:off x="5308803" y="4070221"/>
                <a:ext cx="535713" cy="880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7505078-2705-46B0-9D28-3558BF625223}"/>
                  </a:ext>
                </a:extLst>
              </p:cNvPr>
              <p:cNvCxnSpPr>
                <a:cxnSpLocks/>
                <a:stCxn id="28" idx="4"/>
                <a:endCxn id="49" idx="7"/>
              </p:cNvCxnSpPr>
              <p:nvPr/>
            </p:nvCxnSpPr>
            <p:spPr>
              <a:xfrm flipH="1">
                <a:off x="6764118" y="4112398"/>
                <a:ext cx="391530" cy="838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D52BE3B8-3BDF-4A42-AA4A-4E73B7CCC93D}"/>
                  </a:ext>
                </a:extLst>
              </p:cNvPr>
              <p:cNvCxnSpPr>
                <a:cxnSpLocks/>
                <a:stCxn id="28" idx="4"/>
                <a:endCxn id="47" idx="0"/>
              </p:cNvCxnSpPr>
              <p:nvPr/>
            </p:nvCxnSpPr>
            <p:spPr>
              <a:xfrm>
                <a:off x="7155648" y="4112398"/>
                <a:ext cx="146732" cy="835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B08DFD96-4A8F-4540-9B9B-E7A45736A22C}"/>
                  </a:ext>
                </a:extLst>
              </p:cNvPr>
              <p:cNvCxnSpPr>
                <a:cxnSpLocks/>
                <a:stCxn id="28" idx="4"/>
                <a:endCxn id="50" idx="1"/>
              </p:cNvCxnSpPr>
              <p:nvPr/>
            </p:nvCxnSpPr>
            <p:spPr>
              <a:xfrm>
                <a:off x="7155648" y="4112398"/>
                <a:ext cx="804086" cy="838645"/>
              </a:xfrm>
              <a:prstGeom prst="line">
                <a:avLst/>
              </a:prstGeom>
            </p:spPr>
            <p:style>
              <a:lnRef idx="1">
                <a:schemeClr val="accent1"/>
              </a:lnRef>
              <a:fillRef idx="0">
                <a:schemeClr val="accent1"/>
              </a:fillRef>
              <a:effectRef idx="0">
                <a:schemeClr val="accent1"/>
              </a:effectRef>
              <a:fontRef idx="minor">
                <a:schemeClr val="tx1"/>
              </a:fontRef>
            </p:style>
          </p:cxnSp>
          <p:sp>
            <p:nvSpPr>
              <p:cNvPr id="178" name="文本框 177">
                <a:extLst>
                  <a:ext uri="{FF2B5EF4-FFF2-40B4-BE49-F238E27FC236}">
                    <a16:creationId xmlns:a16="http://schemas.microsoft.com/office/drawing/2014/main" id="{2053658F-EDC7-481E-BCBD-F71E61B2BDDC}"/>
                  </a:ext>
                </a:extLst>
              </p:cNvPr>
              <p:cNvSpPr txBox="1"/>
              <p:nvPr/>
            </p:nvSpPr>
            <p:spPr>
              <a:xfrm>
                <a:off x="1938781" y="5309862"/>
                <a:ext cx="6945549" cy="369332"/>
              </a:xfrm>
              <a:prstGeom prst="rect">
                <a:avLst/>
              </a:prstGeom>
              <a:noFill/>
            </p:spPr>
            <p:txBody>
              <a:bodyPr wrap="square" rtlCol="0">
                <a:spAutoFit/>
              </a:bodyPr>
              <a:lstStyle/>
              <a:p>
                <a:r>
                  <a:rPr lang="en-US" altLang="zh-CN" dirty="0"/>
                  <a:t>3         12          8         2           4          6         14        5         2</a:t>
                </a:r>
                <a:endParaRPr lang="zh-CN" altLang="en-US" dirty="0"/>
              </a:p>
            </p:txBody>
          </p:sp>
          <p:sp>
            <p:nvSpPr>
              <p:cNvPr id="179" name="文本框 178">
                <a:extLst>
                  <a:ext uri="{FF2B5EF4-FFF2-40B4-BE49-F238E27FC236}">
                    <a16:creationId xmlns:a16="http://schemas.microsoft.com/office/drawing/2014/main" id="{0E7C98F3-2AAC-4F38-8614-B168C2CC4EF6}"/>
                  </a:ext>
                </a:extLst>
              </p:cNvPr>
              <p:cNvSpPr txBox="1"/>
              <p:nvPr/>
            </p:nvSpPr>
            <p:spPr>
              <a:xfrm>
                <a:off x="4798698" y="2740397"/>
                <a:ext cx="137038" cy="369332"/>
              </a:xfrm>
              <a:prstGeom prst="rect">
                <a:avLst/>
              </a:prstGeom>
              <a:noFill/>
            </p:spPr>
            <p:txBody>
              <a:bodyPr wrap="square" rtlCol="0">
                <a:spAutoFit/>
              </a:bodyPr>
              <a:lstStyle/>
              <a:p>
                <a:r>
                  <a:rPr lang="en-US" altLang="zh-CN" dirty="0"/>
                  <a:t>3</a:t>
                </a:r>
                <a:endParaRPr lang="zh-CN" altLang="en-US" dirty="0"/>
              </a:p>
            </p:txBody>
          </p:sp>
          <p:sp>
            <p:nvSpPr>
              <p:cNvPr id="180" name="文本框 179">
                <a:extLst>
                  <a:ext uri="{FF2B5EF4-FFF2-40B4-BE49-F238E27FC236}">
                    <a16:creationId xmlns:a16="http://schemas.microsoft.com/office/drawing/2014/main" id="{640A9722-21AF-4759-AAEA-29C8F63458A0}"/>
                  </a:ext>
                </a:extLst>
              </p:cNvPr>
              <p:cNvSpPr txBox="1"/>
              <p:nvPr/>
            </p:nvSpPr>
            <p:spPr>
              <a:xfrm>
                <a:off x="3988061" y="3038714"/>
                <a:ext cx="445810" cy="369332"/>
              </a:xfrm>
              <a:prstGeom prst="rect">
                <a:avLst/>
              </a:prstGeom>
              <a:noFill/>
            </p:spPr>
            <p:txBody>
              <a:bodyPr wrap="square" rtlCol="0">
                <a:spAutoFit/>
              </a:bodyPr>
              <a:lstStyle/>
              <a:p>
                <a:r>
                  <a:rPr lang="en-US" altLang="zh-CN" dirty="0"/>
                  <a:t>a</a:t>
                </a:r>
                <a:r>
                  <a:rPr lang="en-US" altLang="zh-CN" baseline="-25000" dirty="0"/>
                  <a:t>1</a:t>
                </a:r>
                <a:endParaRPr lang="zh-CN" altLang="en-US" dirty="0"/>
              </a:p>
            </p:txBody>
          </p:sp>
          <p:sp>
            <p:nvSpPr>
              <p:cNvPr id="181" name="文本框 180">
                <a:extLst>
                  <a:ext uri="{FF2B5EF4-FFF2-40B4-BE49-F238E27FC236}">
                    <a16:creationId xmlns:a16="http://schemas.microsoft.com/office/drawing/2014/main" id="{F3C4EF03-870B-4717-879E-7119F8C4F801}"/>
                  </a:ext>
                </a:extLst>
              </p:cNvPr>
              <p:cNvSpPr txBox="1"/>
              <p:nvPr/>
            </p:nvSpPr>
            <p:spPr>
              <a:xfrm>
                <a:off x="5239709" y="3261542"/>
                <a:ext cx="445810" cy="369332"/>
              </a:xfrm>
              <a:prstGeom prst="rect">
                <a:avLst/>
              </a:prstGeom>
              <a:noFill/>
            </p:spPr>
            <p:txBody>
              <a:bodyPr wrap="square" rtlCol="0">
                <a:spAutoFit/>
              </a:bodyPr>
              <a:lstStyle/>
              <a:p>
                <a:r>
                  <a:rPr lang="en-US" altLang="zh-CN" dirty="0"/>
                  <a:t>a</a:t>
                </a:r>
                <a:r>
                  <a:rPr lang="en-US" altLang="zh-CN" baseline="-25000" dirty="0"/>
                  <a:t>2</a:t>
                </a:r>
                <a:endParaRPr lang="zh-CN" altLang="en-US" dirty="0"/>
              </a:p>
            </p:txBody>
          </p:sp>
          <p:sp>
            <p:nvSpPr>
              <p:cNvPr id="182" name="文本框 181">
                <a:extLst>
                  <a:ext uri="{FF2B5EF4-FFF2-40B4-BE49-F238E27FC236}">
                    <a16:creationId xmlns:a16="http://schemas.microsoft.com/office/drawing/2014/main" id="{40828E0A-50E6-49DF-B7E4-91DE7891EB52}"/>
                  </a:ext>
                </a:extLst>
              </p:cNvPr>
              <p:cNvSpPr txBox="1"/>
              <p:nvPr/>
            </p:nvSpPr>
            <p:spPr>
              <a:xfrm>
                <a:off x="6328036" y="3140026"/>
                <a:ext cx="445810" cy="369332"/>
              </a:xfrm>
              <a:prstGeom prst="rect">
                <a:avLst/>
              </a:prstGeom>
              <a:noFill/>
            </p:spPr>
            <p:txBody>
              <a:bodyPr wrap="square" rtlCol="0">
                <a:spAutoFit/>
              </a:bodyPr>
              <a:lstStyle/>
              <a:p>
                <a:r>
                  <a:rPr lang="en-US" altLang="zh-CN" dirty="0"/>
                  <a:t>a</a:t>
                </a:r>
                <a:r>
                  <a:rPr lang="en-US" altLang="zh-CN" baseline="-25000" dirty="0"/>
                  <a:t>3</a:t>
                </a:r>
                <a:endParaRPr lang="zh-CN" altLang="en-US" dirty="0"/>
              </a:p>
            </p:txBody>
          </p:sp>
          <p:sp>
            <p:nvSpPr>
              <p:cNvPr id="183" name="文本框 182">
                <a:extLst>
                  <a:ext uri="{FF2B5EF4-FFF2-40B4-BE49-F238E27FC236}">
                    <a16:creationId xmlns:a16="http://schemas.microsoft.com/office/drawing/2014/main" id="{4EAA515A-4865-4C4F-9CC2-DF02EB58D9C1}"/>
                  </a:ext>
                </a:extLst>
              </p:cNvPr>
              <p:cNvSpPr txBox="1"/>
              <p:nvPr/>
            </p:nvSpPr>
            <p:spPr>
              <a:xfrm>
                <a:off x="2684549" y="3719648"/>
                <a:ext cx="137038" cy="369332"/>
              </a:xfrm>
              <a:prstGeom prst="rect">
                <a:avLst/>
              </a:prstGeom>
              <a:noFill/>
            </p:spPr>
            <p:txBody>
              <a:bodyPr wrap="square" rtlCol="0">
                <a:spAutoFit/>
              </a:bodyPr>
              <a:lstStyle/>
              <a:p>
                <a:r>
                  <a:rPr lang="en-US" altLang="zh-CN" dirty="0"/>
                  <a:t>3</a:t>
                </a:r>
                <a:endParaRPr lang="zh-CN" altLang="en-US" dirty="0"/>
              </a:p>
            </p:txBody>
          </p:sp>
          <p:sp>
            <p:nvSpPr>
              <p:cNvPr id="184" name="文本框 183">
                <a:extLst>
                  <a:ext uri="{FF2B5EF4-FFF2-40B4-BE49-F238E27FC236}">
                    <a16:creationId xmlns:a16="http://schemas.microsoft.com/office/drawing/2014/main" id="{89A5FDE5-A035-47DE-949E-74C0EBEEC631}"/>
                  </a:ext>
                </a:extLst>
              </p:cNvPr>
              <p:cNvSpPr txBox="1"/>
              <p:nvPr/>
            </p:nvSpPr>
            <p:spPr>
              <a:xfrm>
                <a:off x="4743573" y="3803952"/>
                <a:ext cx="287999" cy="369332"/>
              </a:xfrm>
              <a:prstGeom prst="rect">
                <a:avLst/>
              </a:prstGeom>
              <a:noFill/>
            </p:spPr>
            <p:txBody>
              <a:bodyPr wrap="square" rtlCol="0">
                <a:spAutoFit/>
              </a:bodyPr>
              <a:lstStyle/>
              <a:p>
                <a:r>
                  <a:rPr lang="en-US" altLang="zh-CN" dirty="0"/>
                  <a:t>2</a:t>
                </a:r>
                <a:endParaRPr lang="zh-CN" altLang="en-US" dirty="0"/>
              </a:p>
            </p:txBody>
          </p:sp>
          <p:sp>
            <p:nvSpPr>
              <p:cNvPr id="185" name="文本框 184">
                <a:extLst>
                  <a:ext uri="{FF2B5EF4-FFF2-40B4-BE49-F238E27FC236}">
                    <a16:creationId xmlns:a16="http://schemas.microsoft.com/office/drawing/2014/main" id="{3C31EE8A-8CAC-4FE9-8506-76F6D8D3C239}"/>
                  </a:ext>
                </a:extLst>
              </p:cNvPr>
              <p:cNvSpPr txBox="1"/>
              <p:nvPr/>
            </p:nvSpPr>
            <p:spPr>
              <a:xfrm>
                <a:off x="6724776" y="3820160"/>
                <a:ext cx="287999" cy="369332"/>
              </a:xfrm>
              <a:prstGeom prst="rect">
                <a:avLst/>
              </a:prstGeom>
              <a:noFill/>
            </p:spPr>
            <p:txBody>
              <a:bodyPr wrap="square" rtlCol="0">
                <a:spAutoFit/>
              </a:bodyPr>
              <a:lstStyle/>
              <a:p>
                <a:r>
                  <a:rPr lang="en-US" altLang="zh-CN" dirty="0"/>
                  <a:t>2</a:t>
                </a:r>
                <a:endParaRPr lang="zh-CN" altLang="en-US" dirty="0"/>
              </a:p>
            </p:txBody>
          </p:sp>
          <p:sp>
            <p:nvSpPr>
              <p:cNvPr id="186" name="文本框 185">
                <a:extLst>
                  <a:ext uri="{FF2B5EF4-FFF2-40B4-BE49-F238E27FC236}">
                    <a16:creationId xmlns:a16="http://schemas.microsoft.com/office/drawing/2014/main" id="{2E9C6A69-2968-42C3-B9BA-96B06FCF79CE}"/>
                  </a:ext>
                </a:extLst>
              </p:cNvPr>
              <p:cNvSpPr txBox="1"/>
              <p:nvPr/>
            </p:nvSpPr>
            <p:spPr>
              <a:xfrm>
                <a:off x="2245441" y="4312404"/>
                <a:ext cx="445810" cy="369332"/>
              </a:xfrm>
              <a:prstGeom prst="rect">
                <a:avLst/>
              </a:prstGeom>
              <a:noFill/>
            </p:spPr>
            <p:txBody>
              <a:bodyPr wrap="square" rtlCol="0">
                <a:spAutoFit/>
              </a:bodyPr>
              <a:lstStyle/>
              <a:p>
                <a:r>
                  <a:rPr lang="en-US" altLang="zh-CN" dirty="0"/>
                  <a:t>b</a:t>
                </a:r>
                <a:r>
                  <a:rPr lang="en-US" altLang="zh-CN" baseline="-25000" dirty="0"/>
                  <a:t>1</a:t>
                </a:r>
                <a:endParaRPr lang="zh-CN" altLang="en-US" dirty="0"/>
              </a:p>
            </p:txBody>
          </p:sp>
          <p:sp>
            <p:nvSpPr>
              <p:cNvPr id="187" name="文本框 186">
                <a:extLst>
                  <a:ext uri="{FF2B5EF4-FFF2-40B4-BE49-F238E27FC236}">
                    <a16:creationId xmlns:a16="http://schemas.microsoft.com/office/drawing/2014/main" id="{635FA571-DCAF-4F11-AF59-362CA9541E20}"/>
                  </a:ext>
                </a:extLst>
              </p:cNvPr>
              <p:cNvSpPr txBox="1"/>
              <p:nvPr/>
            </p:nvSpPr>
            <p:spPr>
              <a:xfrm>
                <a:off x="3056969" y="4387676"/>
                <a:ext cx="445810" cy="369332"/>
              </a:xfrm>
              <a:prstGeom prst="rect">
                <a:avLst/>
              </a:prstGeom>
              <a:noFill/>
            </p:spPr>
            <p:txBody>
              <a:bodyPr wrap="square" rtlCol="0">
                <a:spAutoFit/>
              </a:bodyPr>
              <a:lstStyle/>
              <a:p>
                <a:r>
                  <a:rPr lang="en-US" altLang="zh-CN" dirty="0"/>
                  <a:t>b</a:t>
                </a:r>
                <a:r>
                  <a:rPr lang="en-US" altLang="zh-CN" baseline="-25000" dirty="0"/>
                  <a:t>2</a:t>
                </a:r>
                <a:endParaRPr lang="zh-CN" altLang="en-US" dirty="0"/>
              </a:p>
            </p:txBody>
          </p:sp>
          <p:sp>
            <p:nvSpPr>
              <p:cNvPr id="188" name="文本框 187">
                <a:extLst>
                  <a:ext uri="{FF2B5EF4-FFF2-40B4-BE49-F238E27FC236}">
                    <a16:creationId xmlns:a16="http://schemas.microsoft.com/office/drawing/2014/main" id="{529D0623-43F5-4217-8193-04544FA56CD6}"/>
                  </a:ext>
                </a:extLst>
              </p:cNvPr>
              <p:cNvSpPr txBox="1"/>
              <p:nvPr/>
            </p:nvSpPr>
            <p:spPr>
              <a:xfrm>
                <a:off x="3522157" y="4368385"/>
                <a:ext cx="445810" cy="369332"/>
              </a:xfrm>
              <a:prstGeom prst="rect">
                <a:avLst/>
              </a:prstGeom>
              <a:noFill/>
            </p:spPr>
            <p:txBody>
              <a:bodyPr wrap="square" rtlCol="0">
                <a:spAutoFit/>
              </a:bodyPr>
              <a:lstStyle/>
              <a:p>
                <a:r>
                  <a:rPr lang="en-US" altLang="zh-CN" dirty="0"/>
                  <a:t>b</a:t>
                </a:r>
                <a:r>
                  <a:rPr lang="en-US" altLang="zh-CN" baseline="-25000" dirty="0"/>
                  <a:t>3</a:t>
                </a:r>
                <a:endParaRPr lang="zh-CN" altLang="en-US" dirty="0"/>
              </a:p>
            </p:txBody>
          </p:sp>
          <p:sp>
            <p:nvSpPr>
              <p:cNvPr id="189" name="文本框 188">
                <a:extLst>
                  <a:ext uri="{FF2B5EF4-FFF2-40B4-BE49-F238E27FC236}">
                    <a16:creationId xmlns:a16="http://schemas.microsoft.com/office/drawing/2014/main" id="{6F886699-CD85-4B3F-877C-630B9A98C007}"/>
                  </a:ext>
                </a:extLst>
              </p:cNvPr>
              <p:cNvSpPr txBox="1"/>
              <p:nvPr/>
            </p:nvSpPr>
            <p:spPr>
              <a:xfrm>
                <a:off x="4494179" y="4203010"/>
                <a:ext cx="382770" cy="369332"/>
              </a:xfrm>
              <a:prstGeom prst="rect">
                <a:avLst/>
              </a:prstGeom>
              <a:noFill/>
            </p:spPr>
            <p:txBody>
              <a:bodyPr wrap="square" rtlCol="0">
                <a:spAutoFit/>
              </a:bodyPr>
              <a:lstStyle/>
              <a:p>
                <a:r>
                  <a:rPr lang="en-US" altLang="zh-CN" dirty="0"/>
                  <a:t>c</a:t>
                </a:r>
                <a:r>
                  <a:rPr lang="en-US" altLang="zh-CN" baseline="-25000" dirty="0"/>
                  <a:t>1</a:t>
                </a:r>
                <a:endParaRPr lang="zh-CN" altLang="en-US" dirty="0"/>
              </a:p>
            </p:txBody>
          </p:sp>
          <p:sp>
            <p:nvSpPr>
              <p:cNvPr id="190" name="文本框 189">
                <a:extLst>
                  <a:ext uri="{FF2B5EF4-FFF2-40B4-BE49-F238E27FC236}">
                    <a16:creationId xmlns:a16="http://schemas.microsoft.com/office/drawing/2014/main" id="{4C769285-F206-4643-B0A0-72CD1EE458FD}"/>
                  </a:ext>
                </a:extLst>
              </p:cNvPr>
              <p:cNvSpPr txBox="1"/>
              <p:nvPr/>
            </p:nvSpPr>
            <p:spPr>
              <a:xfrm>
                <a:off x="4881381" y="4356409"/>
                <a:ext cx="382770" cy="369332"/>
              </a:xfrm>
              <a:prstGeom prst="rect">
                <a:avLst/>
              </a:prstGeom>
              <a:noFill/>
            </p:spPr>
            <p:txBody>
              <a:bodyPr wrap="square" rtlCol="0">
                <a:spAutoFit/>
              </a:bodyPr>
              <a:lstStyle/>
              <a:p>
                <a:r>
                  <a:rPr lang="en-US" altLang="zh-CN" dirty="0"/>
                  <a:t>c</a:t>
                </a:r>
                <a:r>
                  <a:rPr lang="en-US" altLang="zh-CN" baseline="-25000" dirty="0"/>
                  <a:t>2</a:t>
                </a:r>
                <a:endParaRPr lang="zh-CN" altLang="en-US" dirty="0"/>
              </a:p>
            </p:txBody>
          </p:sp>
          <p:sp>
            <p:nvSpPr>
              <p:cNvPr id="191" name="文本框 190">
                <a:extLst>
                  <a:ext uri="{FF2B5EF4-FFF2-40B4-BE49-F238E27FC236}">
                    <a16:creationId xmlns:a16="http://schemas.microsoft.com/office/drawing/2014/main" id="{D5A31C55-CAEC-4133-A44F-F0B5E0B34A7B}"/>
                  </a:ext>
                </a:extLst>
              </p:cNvPr>
              <p:cNvSpPr txBox="1"/>
              <p:nvPr/>
            </p:nvSpPr>
            <p:spPr>
              <a:xfrm>
                <a:off x="5520276" y="4226753"/>
                <a:ext cx="382770" cy="369332"/>
              </a:xfrm>
              <a:prstGeom prst="rect">
                <a:avLst/>
              </a:prstGeom>
              <a:noFill/>
            </p:spPr>
            <p:txBody>
              <a:bodyPr wrap="square" rtlCol="0">
                <a:spAutoFit/>
              </a:bodyPr>
              <a:lstStyle/>
              <a:p>
                <a:r>
                  <a:rPr lang="en-US" altLang="zh-CN" dirty="0"/>
                  <a:t>c</a:t>
                </a:r>
                <a:r>
                  <a:rPr lang="en-US" altLang="zh-CN" baseline="-25000" dirty="0"/>
                  <a:t>3</a:t>
                </a:r>
                <a:endParaRPr lang="zh-CN" altLang="en-US" dirty="0"/>
              </a:p>
            </p:txBody>
          </p:sp>
          <p:sp>
            <p:nvSpPr>
              <p:cNvPr id="192" name="文本框 191">
                <a:extLst>
                  <a:ext uri="{FF2B5EF4-FFF2-40B4-BE49-F238E27FC236}">
                    <a16:creationId xmlns:a16="http://schemas.microsoft.com/office/drawing/2014/main" id="{EF338F94-92B1-48D7-9712-343F6126E945}"/>
                  </a:ext>
                </a:extLst>
              </p:cNvPr>
              <p:cNvSpPr txBox="1"/>
              <p:nvPr/>
            </p:nvSpPr>
            <p:spPr>
              <a:xfrm>
                <a:off x="7205778" y="4418271"/>
                <a:ext cx="489261" cy="369332"/>
              </a:xfrm>
              <a:prstGeom prst="rect">
                <a:avLst/>
              </a:prstGeom>
              <a:noFill/>
            </p:spPr>
            <p:txBody>
              <a:bodyPr wrap="square" rtlCol="0">
                <a:spAutoFit/>
              </a:bodyPr>
              <a:lstStyle/>
              <a:p>
                <a:r>
                  <a:rPr lang="en-US" altLang="zh-CN" dirty="0"/>
                  <a:t>d</a:t>
                </a:r>
                <a:r>
                  <a:rPr lang="en-US" altLang="zh-CN" baseline="-25000" dirty="0"/>
                  <a:t>2</a:t>
                </a:r>
                <a:endParaRPr lang="zh-CN" altLang="en-US" dirty="0"/>
              </a:p>
            </p:txBody>
          </p:sp>
          <p:sp>
            <p:nvSpPr>
              <p:cNvPr id="193" name="文本框 192">
                <a:extLst>
                  <a:ext uri="{FF2B5EF4-FFF2-40B4-BE49-F238E27FC236}">
                    <a16:creationId xmlns:a16="http://schemas.microsoft.com/office/drawing/2014/main" id="{5954317B-4CD2-4AC0-9228-745721EE1472}"/>
                  </a:ext>
                </a:extLst>
              </p:cNvPr>
              <p:cNvSpPr txBox="1"/>
              <p:nvPr/>
            </p:nvSpPr>
            <p:spPr>
              <a:xfrm>
                <a:off x="7738388" y="4415507"/>
                <a:ext cx="489261" cy="369332"/>
              </a:xfrm>
              <a:prstGeom prst="rect">
                <a:avLst/>
              </a:prstGeom>
              <a:noFill/>
            </p:spPr>
            <p:txBody>
              <a:bodyPr wrap="square" rtlCol="0">
                <a:spAutoFit/>
              </a:bodyPr>
              <a:lstStyle/>
              <a:p>
                <a:r>
                  <a:rPr lang="en-US" altLang="zh-CN" dirty="0"/>
                  <a:t>d</a:t>
                </a:r>
                <a:r>
                  <a:rPr lang="en-US" altLang="zh-CN" baseline="-25000" dirty="0"/>
                  <a:t>3</a:t>
                </a:r>
                <a:endParaRPr lang="zh-CN" altLang="en-US" dirty="0"/>
              </a:p>
            </p:txBody>
          </p:sp>
          <p:sp>
            <p:nvSpPr>
              <p:cNvPr id="194" name="文本框 193">
                <a:extLst>
                  <a:ext uri="{FF2B5EF4-FFF2-40B4-BE49-F238E27FC236}">
                    <a16:creationId xmlns:a16="http://schemas.microsoft.com/office/drawing/2014/main" id="{94C8610A-B068-45A4-9982-6D491AD90350}"/>
                  </a:ext>
                </a:extLst>
              </p:cNvPr>
              <p:cNvSpPr txBox="1"/>
              <p:nvPr/>
            </p:nvSpPr>
            <p:spPr>
              <a:xfrm>
                <a:off x="6573623" y="4339036"/>
                <a:ext cx="489261" cy="369332"/>
              </a:xfrm>
              <a:prstGeom prst="rect">
                <a:avLst/>
              </a:prstGeom>
              <a:noFill/>
            </p:spPr>
            <p:txBody>
              <a:bodyPr wrap="square" rtlCol="0">
                <a:spAutoFit/>
              </a:bodyPr>
              <a:lstStyle/>
              <a:p>
                <a:r>
                  <a:rPr lang="en-US" altLang="zh-CN" dirty="0"/>
                  <a:t>d</a:t>
                </a:r>
                <a:r>
                  <a:rPr lang="en-US" altLang="zh-CN" baseline="-25000" dirty="0"/>
                  <a:t>1</a:t>
                </a:r>
                <a:endParaRPr lang="zh-CN" altLang="en-US" dirty="0"/>
              </a:p>
            </p:txBody>
          </p:sp>
        </p:grpSp>
      </p:grpSp>
      <p:sp>
        <p:nvSpPr>
          <p:cNvPr id="197" name="标题 196">
            <a:extLst>
              <a:ext uri="{FF2B5EF4-FFF2-40B4-BE49-F238E27FC236}">
                <a16:creationId xmlns:a16="http://schemas.microsoft.com/office/drawing/2014/main" id="{8C09B9BF-D5A4-4685-A2E8-C6325D751374}"/>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dirty="0">
                <a:solidFill>
                  <a:schemeClr val="tx1">
                    <a:lumMod val="75000"/>
                    <a:lumOff val="25000"/>
                  </a:schemeClr>
                </a:solidFill>
              </a:rPr>
              <a:t>——</a:t>
            </a:r>
            <a:r>
              <a:rPr lang="el-GR" altLang="zh-CN" sz="2400" i="1" dirty="0">
                <a:solidFill>
                  <a:schemeClr val="tx1">
                    <a:lumMod val="75000"/>
                    <a:lumOff val="25000"/>
                  </a:schemeClr>
                </a:solidFill>
              </a:rPr>
              <a:t>α–β</a:t>
            </a:r>
            <a:r>
              <a:rPr lang="zh-CN" altLang="en-US" sz="2400" i="1" dirty="0">
                <a:solidFill>
                  <a:schemeClr val="tx1">
                    <a:lumMod val="75000"/>
                    <a:lumOff val="25000"/>
                  </a:schemeClr>
                </a:solidFill>
              </a:rPr>
              <a:t>剪枝技术</a:t>
            </a:r>
            <a:endParaRPr lang="zh-CN" altLang="en-US" dirty="0"/>
          </a:p>
        </p:txBody>
      </p:sp>
      <p:sp>
        <p:nvSpPr>
          <p:cNvPr id="199" name="文本框 198">
            <a:extLst>
              <a:ext uri="{FF2B5EF4-FFF2-40B4-BE49-F238E27FC236}">
                <a16:creationId xmlns:a16="http://schemas.microsoft.com/office/drawing/2014/main" id="{D0027789-DC66-47BA-AEA6-A6AD4BA287E6}"/>
              </a:ext>
            </a:extLst>
          </p:cNvPr>
          <p:cNvSpPr txBox="1"/>
          <p:nvPr/>
        </p:nvSpPr>
        <p:spPr>
          <a:xfrm>
            <a:off x="856942" y="2742448"/>
            <a:ext cx="4964158" cy="1200329"/>
          </a:xfrm>
          <a:prstGeom prst="rect">
            <a:avLst/>
          </a:prstGeom>
          <a:noFill/>
        </p:spPr>
        <p:txBody>
          <a:bodyPr wrap="square" rtlCol="0">
            <a:spAutoFit/>
          </a:bodyPr>
          <a:lstStyle/>
          <a:p>
            <a:r>
              <a:rPr lang="en-US" altLang="zh-CN" dirty="0"/>
              <a:t>MINMAX(root)</a:t>
            </a:r>
          </a:p>
          <a:p>
            <a:r>
              <a:rPr lang="en-US" altLang="zh-CN" dirty="0"/>
              <a:t>=max(min(3,12,8),min(2,x,y),min(14,5,2))</a:t>
            </a:r>
          </a:p>
          <a:p>
            <a:r>
              <a:rPr lang="en-US" altLang="zh-CN" dirty="0"/>
              <a:t>=max(3,min(2,x,y),2)</a:t>
            </a:r>
          </a:p>
          <a:p>
            <a:r>
              <a:rPr lang="en-US" altLang="zh-CN" dirty="0"/>
              <a:t>=max(3,z,2)=3</a:t>
            </a:r>
            <a:endParaRPr lang="zh-CN" altLang="en-US" dirty="0"/>
          </a:p>
        </p:txBody>
      </p:sp>
      <p:sp>
        <p:nvSpPr>
          <p:cNvPr id="201" name="文本框 200">
            <a:extLst>
              <a:ext uri="{FF2B5EF4-FFF2-40B4-BE49-F238E27FC236}">
                <a16:creationId xmlns:a16="http://schemas.microsoft.com/office/drawing/2014/main" id="{A28A437A-A981-4DC7-A69F-7E4B6FF926F5}"/>
              </a:ext>
            </a:extLst>
          </p:cNvPr>
          <p:cNvSpPr txBox="1"/>
          <p:nvPr/>
        </p:nvSpPr>
        <p:spPr>
          <a:xfrm>
            <a:off x="830537" y="4156562"/>
            <a:ext cx="3672070" cy="1704954"/>
          </a:xfrm>
          <a:prstGeom prst="rect">
            <a:avLst/>
          </a:prstGeom>
          <a:noFill/>
        </p:spPr>
        <p:txBody>
          <a:bodyPr wrap="square" rtlCol="0">
            <a:spAutoFit/>
          </a:bodyPr>
          <a:lstStyle/>
          <a:p>
            <a:pPr>
              <a:lnSpc>
                <a:spcPct val="150000"/>
              </a:lnSpc>
            </a:pPr>
            <a:r>
              <a:rPr lang="en-US" altLang="zh-CN" dirty="0"/>
              <a:t>Where z=min(2,x,y)  2</a:t>
            </a:r>
          </a:p>
          <a:p>
            <a:pPr>
              <a:lnSpc>
                <a:spcPct val="150000"/>
              </a:lnSpc>
            </a:pPr>
            <a:r>
              <a:rPr lang="zh-CN" altLang="en-US" dirty="0"/>
              <a:t>可以看出：根节点（即</a:t>
            </a:r>
            <a:r>
              <a:rPr lang="en-US" altLang="zh-CN" dirty="0"/>
              <a:t>MAX</a:t>
            </a:r>
            <a:r>
              <a:rPr lang="zh-CN" altLang="en-US" dirty="0"/>
              <a:t>选手）的选择与</a:t>
            </a:r>
            <a:r>
              <a:rPr lang="en-US" altLang="zh-CN" dirty="0"/>
              <a:t>x</a:t>
            </a:r>
            <a:r>
              <a:rPr lang="zh-CN" altLang="en-US" dirty="0"/>
              <a:t>和</a:t>
            </a:r>
            <a:r>
              <a:rPr lang="en-US" altLang="zh-CN" dirty="0"/>
              <a:t>y</a:t>
            </a:r>
            <a:r>
              <a:rPr lang="zh-CN" altLang="en-US" dirty="0"/>
              <a:t>两个值无关</a:t>
            </a:r>
            <a:endParaRPr lang="en-US" altLang="zh-CN" dirty="0"/>
          </a:p>
          <a:p>
            <a:pPr>
              <a:lnSpc>
                <a:spcPct val="150000"/>
              </a:lnSpc>
            </a:pPr>
            <a:r>
              <a:rPr lang="zh-CN" altLang="en-US" dirty="0"/>
              <a:t>（因此，</a:t>
            </a:r>
            <a:r>
              <a:rPr lang="en-US" altLang="zh-CN" dirty="0"/>
              <a:t>x</a:t>
            </a:r>
            <a:r>
              <a:rPr lang="zh-CN" altLang="en-US" dirty="0"/>
              <a:t>和</a:t>
            </a:r>
            <a:r>
              <a:rPr lang="en-US" altLang="zh-CN" dirty="0"/>
              <a:t>y</a:t>
            </a:r>
            <a:r>
              <a:rPr lang="zh-CN" altLang="en-US" dirty="0"/>
              <a:t>可以被剪枝去除）</a:t>
            </a:r>
          </a:p>
        </p:txBody>
      </p:sp>
      <p:sp>
        <p:nvSpPr>
          <p:cNvPr id="202" name="文本框 201">
            <a:extLst>
              <a:ext uri="{FF2B5EF4-FFF2-40B4-BE49-F238E27FC236}">
                <a16:creationId xmlns:a16="http://schemas.microsoft.com/office/drawing/2014/main" id="{E1062164-6641-44B6-95C3-B52CF48F56C6}"/>
              </a:ext>
            </a:extLst>
          </p:cNvPr>
          <p:cNvSpPr txBox="1"/>
          <p:nvPr/>
        </p:nvSpPr>
        <p:spPr>
          <a:xfrm>
            <a:off x="4960621" y="5187230"/>
            <a:ext cx="6559866" cy="873957"/>
          </a:xfrm>
          <a:prstGeom prst="rect">
            <a:avLst/>
          </a:prstGeom>
          <a:noFill/>
        </p:spPr>
        <p:txBody>
          <a:bodyPr wrap="square" rtlCol="0">
            <a:spAutoFit/>
          </a:bodyPr>
          <a:lstStyle/>
          <a:p>
            <a:pPr>
              <a:lnSpc>
                <a:spcPct val="150000"/>
              </a:lnSpc>
            </a:pPr>
            <a:r>
              <a:rPr lang="zh-CN" altLang="en-US" dirty="0"/>
              <a:t>图中</a:t>
            </a:r>
            <a:r>
              <a:rPr lang="en-US" altLang="zh-CN" dirty="0"/>
              <a:t>MIN</a:t>
            </a:r>
            <a:r>
              <a:rPr lang="zh-CN" altLang="en-US" dirty="0"/>
              <a:t>选手所在的节点</a:t>
            </a:r>
            <a:r>
              <a:rPr lang="en-US" altLang="zh-CN" dirty="0"/>
              <a:t>C</a:t>
            </a:r>
            <a:r>
              <a:rPr lang="zh-CN" altLang="en-US" dirty="0"/>
              <a:t>下属分枝</a:t>
            </a:r>
            <a:r>
              <a:rPr lang="en-US" altLang="zh-CN" dirty="0"/>
              <a:t>4</a:t>
            </a:r>
            <a:r>
              <a:rPr lang="zh-CN" altLang="en-US" dirty="0"/>
              <a:t>和</a:t>
            </a:r>
            <a:r>
              <a:rPr lang="en-US" altLang="zh-CN" dirty="0"/>
              <a:t>6</a:t>
            </a:r>
            <a:r>
              <a:rPr lang="zh-CN" altLang="en-US" dirty="0"/>
              <a:t>与根节点最终优化决策的取值无关，可不被访问。</a:t>
            </a:r>
          </a:p>
        </p:txBody>
      </p:sp>
    </p:spTree>
    <p:extLst>
      <p:ext uri="{BB962C8B-B14F-4D97-AF65-F5344CB8AC3E}">
        <p14:creationId xmlns:p14="http://schemas.microsoft.com/office/powerpoint/2010/main" val="2590313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a:xfrm>
            <a:off x="8884330" y="6400800"/>
            <a:ext cx="2909888" cy="206381"/>
          </a:xfrm>
        </p:spPr>
        <p:txBody>
          <a:bodyPr/>
          <a:lstStyle/>
          <a:p>
            <a:fld id="{5DD3DB80-B894-403A-B48E-6FDC1A72010E}" type="slidenum">
              <a:rPr lang="zh-CN" altLang="en-US" smtClean="0"/>
              <a:pPr/>
              <a:t>74</a:t>
            </a:fld>
            <a:endParaRPr lang="zh-CN" altLang="en-US" dirty="0"/>
          </a:p>
        </p:txBody>
      </p:sp>
      <p:sp>
        <p:nvSpPr>
          <p:cNvPr id="7" name="标题 1">
            <a:extLst>
              <a:ext uri="{FF2B5EF4-FFF2-40B4-BE49-F238E27FC236}">
                <a16:creationId xmlns:a16="http://schemas.microsoft.com/office/drawing/2014/main" id="{41C992BA-8D02-4F35-B7BD-F25F5F5E8D01}"/>
              </a:ext>
            </a:extLst>
          </p:cNvPr>
          <p:cNvSpPr txBox="1">
            <a:spLocks/>
          </p:cNvSpPr>
          <p:nvPr/>
        </p:nvSpPr>
        <p:spPr>
          <a:xfrm>
            <a:off x="457199" y="457200"/>
            <a:ext cx="10735709" cy="9715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sz="1800" dirty="0">
              <a:effectLst>
                <a:outerShdw blurRad="38100" dist="38100" dir="2700000" algn="tl">
                  <a:srgbClr val="000000">
                    <a:alpha val="43137"/>
                  </a:srgbClr>
                </a:outerShdw>
              </a:effectLst>
            </a:endParaRPr>
          </a:p>
        </p:txBody>
      </p:sp>
      <p:sp>
        <p:nvSpPr>
          <p:cNvPr id="197" name="标题 196">
            <a:extLst>
              <a:ext uri="{FF2B5EF4-FFF2-40B4-BE49-F238E27FC236}">
                <a16:creationId xmlns:a16="http://schemas.microsoft.com/office/drawing/2014/main" id="{8C09B9BF-D5A4-4685-A2E8-C6325D751374}"/>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dirty="0">
                <a:solidFill>
                  <a:schemeClr val="tx1">
                    <a:lumMod val="75000"/>
                    <a:lumOff val="25000"/>
                  </a:schemeClr>
                </a:solidFill>
              </a:rPr>
              <a:t>——</a:t>
            </a:r>
            <a:r>
              <a:rPr lang="el-GR" altLang="zh-CN" sz="2400" i="1" dirty="0">
                <a:solidFill>
                  <a:schemeClr val="tx1">
                    <a:lumMod val="75000"/>
                    <a:lumOff val="25000"/>
                  </a:schemeClr>
                </a:solidFill>
              </a:rPr>
              <a:t>α–β</a:t>
            </a:r>
            <a:r>
              <a:rPr lang="zh-CN" altLang="en-US" sz="2400" i="1" dirty="0">
                <a:solidFill>
                  <a:schemeClr val="tx1">
                    <a:lumMod val="75000"/>
                    <a:lumOff val="25000"/>
                  </a:schemeClr>
                </a:solidFill>
              </a:rPr>
              <a:t>剪枝技术</a:t>
            </a:r>
            <a:endParaRPr lang="zh-CN" altLang="en-US" dirty="0"/>
          </a:p>
        </p:txBody>
      </p:sp>
      <p:graphicFrame>
        <p:nvGraphicFramePr>
          <p:cNvPr id="2" name="表格 2">
            <a:extLst>
              <a:ext uri="{FF2B5EF4-FFF2-40B4-BE49-F238E27FC236}">
                <a16:creationId xmlns:a16="http://schemas.microsoft.com/office/drawing/2014/main" id="{7F7C99F7-6D6F-4F8F-A612-16531D359FD4}"/>
              </a:ext>
            </a:extLst>
          </p:cNvPr>
          <p:cNvGraphicFramePr>
            <a:graphicFrameLocks noGrp="1"/>
          </p:cNvGraphicFramePr>
          <p:nvPr>
            <p:extLst>
              <p:ext uri="{D42A27DB-BD31-4B8C-83A1-F6EECF244321}">
                <p14:modId xmlns:p14="http://schemas.microsoft.com/office/powerpoint/2010/main" val="687415222"/>
              </p:ext>
            </p:extLst>
          </p:nvPr>
        </p:nvGraphicFramePr>
        <p:xfrm>
          <a:off x="1459495" y="1286001"/>
          <a:ext cx="8128000" cy="1199896"/>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3766791095"/>
                    </a:ext>
                  </a:extLst>
                </a:gridCol>
                <a:gridCol w="4064000">
                  <a:extLst>
                    <a:ext uri="{9D8B030D-6E8A-4147-A177-3AD203B41FA5}">
                      <a16:colId xmlns:a16="http://schemas.microsoft.com/office/drawing/2014/main" val="4218914559"/>
                    </a:ext>
                  </a:extLst>
                </a:gridCol>
              </a:tblGrid>
              <a:tr h="370840">
                <a:tc>
                  <a:txBody>
                    <a:bodyPr/>
                    <a:lstStyle/>
                    <a:p>
                      <a:r>
                        <a:rPr lang="en-US" altLang="zh-CN" sz="1400" dirty="0"/>
                        <a:t> Alpha</a:t>
                      </a:r>
                      <a:r>
                        <a:rPr lang="zh-CN" altLang="en-US" sz="1400" dirty="0"/>
                        <a:t>值（</a:t>
                      </a:r>
                      <a:r>
                        <a:rPr lang="el-GR" altLang="zh-CN" sz="1400" dirty="0"/>
                        <a:t>α</a:t>
                      </a:r>
                      <a:r>
                        <a:rPr lang="zh-CN" altLang="en-US" sz="1400" dirty="0"/>
                        <a:t>）</a:t>
                      </a:r>
                    </a:p>
                  </a:txBody>
                  <a:tcPr/>
                </a:tc>
                <a:tc>
                  <a:txBody>
                    <a:bodyPr/>
                    <a:lstStyle/>
                    <a:p>
                      <a:r>
                        <a:rPr lang="en-US" altLang="zh-CN" sz="1400" dirty="0"/>
                        <a:t> MAX</a:t>
                      </a:r>
                      <a:r>
                        <a:rPr lang="zh-CN" altLang="en-US" sz="1400" dirty="0"/>
                        <a:t>节点目前得到的最高收益</a:t>
                      </a:r>
                    </a:p>
                  </a:txBody>
                  <a:tcPr/>
                </a:tc>
                <a:extLst>
                  <a:ext uri="{0D108BD9-81ED-4DB2-BD59-A6C34878D82A}">
                    <a16:rowId xmlns:a16="http://schemas.microsoft.com/office/drawing/2014/main" val="3596404418"/>
                  </a:ext>
                </a:extLst>
              </a:tr>
              <a:tr h="458216">
                <a:tc>
                  <a:txBody>
                    <a:bodyPr/>
                    <a:lstStyle/>
                    <a:p>
                      <a:r>
                        <a:rPr lang="en-US" altLang="zh-CN" sz="1400" dirty="0"/>
                        <a:t>Beta</a:t>
                      </a:r>
                      <a:r>
                        <a:rPr lang="zh-CN" altLang="en-US" sz="1400" dirty="0"/>
                        <a:t>值（</a:t>
                      </a:r>
                      <a:r>
                        <a:rPr lang="el-GR" altLang="zh-CN" sz="1400" dirty="0"/>
                        <a:t>β</a:t>
                      </a:r>
                      <a:r>
                        <a:rPr lang="zh-CN" altLang="en-US" sz="1400" dirty="0"/>
                        <a:t>）</a:t>
                      </a:r>
                    </a:p>
                  </a:txBody>
                  <a:tcPr/>
                </a:tc>
                <a:tc>
                  <a:txBody>
                    <a:bodyPr/>
                    <a:lstStyle/>
                    <a:p>
                      <a:r>
                        <a:rPr lang="en-US" altLang="zh-CN" sz="1400" dirty="0"/>
                        <a:t>MIN</a:t>
                      </a:r>
                      <a:r>
                        <a:rPr lang="zh-CN" altLang="en-US" sz="1400" dirty="0"/>
                        <a:t>节点目前可给对手的最小收益</a:t>
                      </a:r>
                    </a:p>
                  </a:txBody>
                  <a:tcPr/>
                </a:tc>
                <a:extLst>
                  <a:ext uri="{0D108BD9-81ED-4DB2-BD59-A6C34878D82A}">
                    <a16:rowId xmlns:a16="http://schemas.microsoft.com/office/drawing/2014/main" val="293618228"/>
                  </a:ext>
                </a:extLst>
              </a:tr>
              <a:tr h="370840">
                <a:tc gridSpan="2">
                  <a:txBody>
                    <a:bodyPr/>
                    <a:lstStyle/>
                    <a:p>
                      <a:r>
                        <a:rPr lang="el-GR" altLang="zh-CN" sz="1400" dirty="0"/>
                        <a:t>α</a:t>
                      </a:r>
                      <a:r>
                        <a:rPr lang="zh-CN" altLang="en-US" sz="1400" dirty="0"/>
                        <a:t>和</a:t>
                      </a:r>
                      <a:r>
                        <a:rPr lang="el-GR" altLang="zh-CN" sz="1400" dirty="0"/>
                        <a:t>β</a:t>
                      </a:r>
                      <a:r>
                        <a:rPr lang="zh-CN" altLang="en-US" sz="1400" dirty="0"/>
                        <a:t>的值初始化分别设置为</a:t>
                      </a:r>
                      <a:r>
                        <a:rPr lang="en-US" altLang="zh-CN" sz="1400" dirty="0"/>
                        <a:t>-∞</a:t>
                      </a:r>
                      <a:r>
                        <a:rPr lang="zh-CN" altLang="en-US" sz="1400" dirty="0"/>
                        <a:t>和</a:t>
                      </a:r>
                      <a:r>
                        <a:rPr lang="en-US" altLang="zh-CN" sz="1400" dirty="0"/>
                        <a:t>+∞</a:t>
                      </a:r>
                      <a:endParaRPr lang="zh-CN" altLang="en-US" sz="1400" dirty="0"/>
                    </a:p>
                  </a:txBody>
                  <a:tcPr/>
                </a:tc>
                <a:tc hMerge="1">
                  <a:txBody>
                    <a:bodyPr/>
                    <a:lstStyle/>
                    <a:p>
                      <a:endParaRPr lang="zh-CN" altLang="en-US" dirty="0"/>
                    </a:p>
                  </a:txBody>
                  <a:tcPr/>
                </a:tc>
                <a:extLst>
                  <a:ext uri="{0D108BD9-81ED-4DB2-BD59-A6C34878D82A}">
                    <a16:rowId xmlns:a16="http://schemas.microsoft.com/office/drawing/2014/main" val="265438872"/>
                  </a:ext>
                </a:extLst>
              </a:tr>
            </a:tbl>
          </a:graphicData>
        </a:graphic>
      </p:graphicFrame>
      <p:grpSp>
        <p:nvGrpSpPr>
          <p:cNvPr id="36" name="组合 35">
            <a:extLst>
              <a:ext uri="{FF2B5EF4-FFF2-40B4-BE49-F238E27FC236}">
                <a16:creationId xmlns:a16="http://schemas.microsoft.com/office/drawing/2014/main" id="{5093D072-7543-4FA4-BB6E-36BED3AF8E8A}"/>
              </a:ext>
            </a:extLst>
          </p:cNvPr>
          <p:cNvGrpSpPr/>
          <p:nvPr/>
        </p:nvGrpSpPr>
        <p:grpSpPr>
          <a:xfrm>
            <a:off x="983494" y="2838450"/>
            <a:ext cx="1970500" cy="1284219"/>
            <a:chOff x="583634" y="4450931"/>
            <a:chExt cx="1970500" cy="1563195"/>
          </a:xfrm>
        </p:grpSpPr>
        <p:sp>
          <p:nvSpPr>
            <p:cNvPr id="59" name="文本框 58">
              <a:extLst>
                <a:ext uri="{FF2B5EF4-FFF2-40B4-BE49-F238E27FC236}">
                  <a16:creationId xmlns:a16="http://schemas.microsoft.com/office/drawing/2014/main" id="{2440BBA0-7781-41D9-B665-87C690274A0D}"/>
                </a:ext>
              </a:extLst>
            </p:cNvPr>
            <p:cNvSpPr txBox="1"/>
            <p:nvPr/>
          </p:nvSpPr>
          <p:spPr>
            <a:xfrm>
              <a:off x="595480" y="4450931"/>
              <a:ext cx="679547" cy="307776"/>
            </a:xfrm>
            <a:prstGeom prst="rect">
              <a:avLst/>
            </a:prstGeom>
            <a:noFill/>
          </p:spPr>
          <p:txBody>
            <a:bodyPr wrap="square" rtlCol="0">
              <a:spAutoFit/>
            </a:bodyPr>
            <a:lstStyle/>
            <a:p>
              <a:r>
                <a:rPr lang="en-US" altLang="zh-CN" sz="1400" dirty="0"/>
                <a:t>MAX</a:t>
              </a:r>
              <a:endParaRPr lang="zh-CN" altLang="en-US" sz="1400" dirty="0"/>
            </a:p>
          </p:txBody>
        </p:sp>
        <p:sp>
          <p:nvSpPr>
            <p:cNvPr id="60" name="文本框 59">
              <a:extLst>
                <a:ext uri="{FF2B5EF4-FFF2-40B4-BE49-F238E27FC236}">
                  <a16:creationId xmlns:a16="http://schemas.microsoft.com/office/drawing/2014/main" id="{922C469D-2EEF-47CE-884C-BD019A0B28E3}"/>
                </a:ext>
              </a:extLst>
            </p:cNvPr>
            <p:cNvSpPr txBox="1"/>
            <p:nvPr/>
          </p:nvSpPr>
          <p:spPr>
            <a:xfrm>
              <a:off x="583634" y="5036467"/>
              <a:ext cx="679547" cy="307777"/>
            </a:xfrm>
            <a:prstGeom prst="rect">
              <a:avLst/>
            </a:prstGeom>
            <a:noFill/>
          </p:spPr>
          <p:txBody>
            <a:bodyPr wrap="square" rtlCol="0">
              <a:spAutoFit/>
            </a:bodyPr>
            <a:lstStyle/>
            <a:p>
              <a:r>
                <a:rPr lang="en-US" altLang="zh-CN" sz="1400" dirty="0"/>
                <a:t>MIN</a:t>
              </a:r>
              <a:endParaRPr lang="zh-CN" altLang="en-US" sz="1400" dirty="0"/>
            </a:p>
          </p:txBody>
        </p:sp>
        <p:sp>
          <p:nvSpPr>
            <p:cNvPr id="63" name="椭圆 62">
              <a:extLst>
                <a:ext uri="{FF2B5EF4-FFF2-40B4-BE49-F238E27FC236}">
                  <a16:creationId xmlns:a16="http://schemas.microsoft.com/office/drawing/2014/main" id="{A45AC6E1-974F-4F24-9BC8-A889126D2155}"/>
                </a:ext>
              </a:extLst>
            </p:cNvPr>
            <p:cNvSpPr/>
            <p:nvPr/>
          </p:nvSpPr>
          <p:spPr>
            <a:xfrm>
              <a:off x="1546629" y="4918013"/>
              <a:ext cx="465581" cy="30777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a:t>3</a:t>
              </a:r>
              <a:endParaRPr lang="zh-CN" altLang="en-US" sz="1400" dirty="0"/>
            </a:p>
          </p:txBody>
        </p:sp>
        <p:cxnSp>
          <p:nvCxnSpPr>
            <p:cNvPr id="71" name="直接连接符 70">
              <a:extLst>
                <a:ext uri="{FF2B5EF4-FFF2-40B4-BE49-F238E27FC236}">
                  <a16:creationId xmlns:a16="http://schemas.microsoft.com/office/drawing/2014/main" id="{99C7DB5A-D949-4D47-AF3D-BA2389AC9FC6}"/>
                </a:ext>
              </a:extLst>
            </p:cNvPr>
            <p:cNvCxnSpPr>
              <a:cxnSpLocks/>
              <a:stCxn id="148" idx="1"/>
              <a:endCxn id="63" idx="0"/>
            </p:cNvCxnSpPr>
            <p:nvPr/>
          </p:nvCxnSpPr>
          <p:spPr>
            <a:xfrm flipH="1">
              <a:off x="1779420" y="4639193"/>
              <a:ext cx="312598" cy="278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9ADB243A-44D3-453F-BAF9-324D4E48DF7B}"/>
                </a:ext>
              </a:extLst>
            </p:cNvPr>
            <p:cNvCxnSpPr>
              <a:cxnSpLocks/>
              <a:stCxn id="63" idx="4"/>
              <a:endCxn id="15" idx="0"/>
            </p:cNvCxnSpPr>
            <p:nvPr/>
          </p:nvCxnSpPr>
          <p:spPr>
            <a:xfrm flipH="1">
              <a:off x="931313" y="5225789"/>
              <a:ext cx="848107" cy="43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ACDFC2D-ED5B-42B5-A6D4-B88F397A063E}"/>
                </a:ext>
              </a:extLst>
            </p:cNvPr>
            <p:cNvCxnSpPr>
              <a:cxnSpLocks/>
              <a:stCxn id="63" idx="4"/>
              <a:endCxn id="146" idx="0"/>
            </p:cNvCxnSpPr>
            <p:nvPr/>
          </p:nvCxnSpPr>
          <p:spPr>
            <a:xfrm flipH="1">
              <a:off x="1481336" y="5225789"/>
              <a:ext cx="298084" cy="429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BB58A24-462D-4235-B831-2D6DC23A99A0}"/>
                </a:ext>
              </a:extLst>
            </p:cNvPr>
            <p:cNvCxnSpPr>
              <a:cxnSpLocks/>
              <a:stCxn id="63" idx="4"/>
              <a:endCxn id="147" idx="0"/>
            </p:cNvCxnSpPr>
            <p:nvPr/>
          </p:nvCxnSpPr>
          <p:spPr>
            <a:xfrm>
              <a:off x="1779420" y="5225789"/>
              <a:ext cx="276660" cy="448834"/>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D768CC2-B96F-41A2-B127-95759CBD5818}"/>
                </a:ext>
              </a:extLst>
            </p:cNvPr>
            <p:cNvSpPr/>
            <p:nvPr/>
          </p:nvSpPr>
          <p:spPr>
            <a:xfrm>
              <a:off x="700255" y="5661364"/>
              <a:ext cx="462116" cy="3395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146" name="矩形 145">
              <a:extLst>
                <a:ext uri="{FF2B5EF4-FFF2-40B4-BE49-F238E27FC236}">
                  <a16:creationId xmlns:a16="http://schemas.microsoft.com/office/drawing/2014/main" id="{7D23A820-7470-485F-BEF7-DE087BE920B8}"/>
                </a:ext>
              </a:extLst>
            </p:cNvPr>
            <p:cNvSpPr/>
            <p:nvPr/>
          </p:nvSpPr>
          <p:spPr>
            <a:xfrm>
              <a:off x="1250278" y="5654874"/>
              <a:ext cx="462116" cy="3395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12</a:t>
              </a:r>
              <a:endParaRPr lang="zh-CN" altLang="en-US" dirty="0"/>
            </a:p>
          </p:txBody>
        </p:sp>
        <p:sp>
          <p:nvSpPr>
            <p:cNvPr id="147" name="矩形 146">
              <a:extLst>
                <a:ext uri="{FF2B5EF4-FFF2-40B4-BE49-F238E27FC236}">
                  <a16:creationId xmlns:a16="http://schemas.microsoft.com/office/drawing/2014/main" id="{96395179-83B8-42D7-AACF-524F7F6DB583}"/>
                </a:ext>
              </a:extLst>
            </p:cNvPr>
            <p:cNvSpPr/>
            <p:nvPr/>
          </p:nvSpPr>
          <p:spPr>
            <a:xfrm>
              <a:off x="1825022" y="5674624"/>
              <a:ext cx="462116" cy="3395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8</a:t>
              </a:r>
              <a:endParaRPr lang="zh-CN" altLang="en-US" dirty="0"/>
            </a:p>
          </p:txBody>
        </p:sp>
        <p:sp>
          <p:nvSpPr>
            <p:cNvPr id="148" name="矩形 147">
              <a:extLst>
                <a:ext uri="{FF2B5EF4-FFF2-40B4-BE49-F238E27FC236}">
                  <a16:creationId xmlns:a16="http://schemas.microsoft.com/office/drawing/2014/main" id="{CB6FD6A5-94FA-4F7D-B2DA-E35757A3A0A9}"/>
                </a:ext>
              </a:extLst>
            </p:cNvPr>
            <p:cNvSpPr/>
            <p:nvPr/>
          </p:nvSpPr>
          <p:spPr>
            <a:xfrm>
              <a:off x="2092018" y="4469441"/>
              <a:ext cx="462116" cy="3395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grpSp>
      <p:grpSp>
        <p:nvGrpSpPr>
          <p:cNvPr id="214" name="组合 213">
            <a:extLst>
              <a:ext uri="{FF2B5EF4-FFF2-40B4-BE49-F238E27FC236}">
                <a16:creationId xmlns:a16="http://schemas.microsoft.com/office/drawing/2014/main" id="{A7C52783-98B8-402B-851D-E05CF3DB62F1}"/>
              </a:ext>
            </a:extLst>
          </p:cNvPr>
          <p:cNvGrpSpPr/>
          <p:nvPr/>
        </p:nvGrpSpPr>
        <p:grpSpPr>
          <a:xfrm>
            <a:off x="3980153" y="2827269"/>
            <a:ext cx="3121054" cy="1363745"/>
            <a:chOff x="3363904" y="2785478"/>
            <a:chExt cx="3121054" cy="1363745"/>
          </a:xfrm>
        </p:grpSpPr>
        <p:sp>
          <p:nvSpPr>
            <p:cNvPr id="162" name="文本框 161">
              <a:extLst>
                <a:ext uri="{FF2B5EF4-FFF2-40B4-BE49-F238E27FC236}">
                  <a16:creationId xmlns:a16="http://schemas.microsoft.com/office/drawing/2014/main" id="{163708EB-F41F-448B-B09E-26F1277AAD41}"/>
                </a:ext>
              </a:extLst>
            </p:cNvPr>
            <p:cNvSpPr txBox="1"/>
            <p:nvPr/>
          </p:nvSpPr>
          <p:spPr>
            <a:xfrm>
              <a:off x="3385275" y="2785478"/>
              <a:ext cx="679547" cy="252849"/>
            </a:xfrm>
            <a:prstGeom prst="rect">
              <a:avLst/>
            </a:prstGeom>
            <a:noFill/>
          </p:spPr>
          <p:txBody>
            <a:bodyPr wrap="square" rtlCol="0">
              <a:spAutoFit/>
            </a:bodyPr>
            <a:lstStyle/>
            <a:p>
              <a:r>
                <a:rPr lang="en-US" altLang="zh-CN" sz="1400" dirty="0"/>
                <a:t>MAX</a:t>
              </a:r>
              <a:endParaRPr lang="zh-CN" altLang="en-US" sz="1400" dirty="0"/>
            </a:p>
          </p:txBody>
        </p:sp>
        <p:sp>
          <p:nvSpPr>
            <p:cNvPr id="163" name="文本框 162">
              <a:extLst>
                <a:ext uri="{FF2B5EF4-FFF2-40B4-BE49-F238E27FC236}">
                  <a16:creationId xmlns:a16="http://schemas.microsoft.com/office/drawing/2014/main" id="{58DAD0A9-5A18-4F08-9DEC-BE4A76C06DF1}"/>
                </a:ext>
              </a:extLst>
            </p:cNvPr>
            <p:cNvSpPr txBox="1"/>
            <p:nvPr/>
          </p:nvSpPr>
          <p:spPr>
            <a:xfrm>
              <a:off x="3363904" y="3266516"/>
              <a:ext cx="679547" cy="252849"/>
            </a:xfrm>
            <a:prstGeom prst="rect">
              <a:avLst/>
            </a:prstGeom>
            <a:noFill/>
          </p:spPr>
          <p:txBody>
            <a:bodyPr wrap="square" rtlCol="0">
              <a:spAutoFit/>
            </a:bodyPr>
            <a:lstStyle/>
            <a:p>
              <a:r>
                <a:rPr lang="en-US" altLang="zh-CN" sz="1400" dirty="0"/>
                <a:t>MIN</a:t>
              </a:r>
              <a:endParaRPr lang="zh-CN" altLang="en-US" sz="1400" dirty="0"/>
            </a:p>
          </p:txBody>
        </p:sp>
        <p:sp>
          <p:nvSpPr>
            <p:cNvPr id="164" name="椭圆 163">
              <a:extLst>
                <a:ext uri="{FF2B5EF4-FFF2-40B4-BE49-F238E27FC236}">
                  <a16:creationId xmlns:a16="http://schemas.microsoft.com/office/drawing/2014/main" id="{64575620-DE63-4C9A-9016-EA1495F53628}"/>
                </a:ext>
              </a:extLst>
            </p:cNvPr>
            <p:cNvSpPr/>
            <p:nvPr/>
          </p:nvSpPr>
          <p:spPr>
            <a:xfrm>
              <a:off x="4326899" y="3273977"/>
              <a:ext cx="465581" cy="29575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a:t>3</a:t>
              </a:r>
              <a:endParaRPr lang="zh-CN" altLang="en-US" sz="1400" dirty="0"/>
            </a:p>
          </p:txBody>
        </p:sp>
        <p:cxnSp>
          <p:nvCxnSpPr>
            <p:cNvPr id="165" name="直接连接符 164">
              <a:extLst>
                <a:ext uri="{FF2B5EF4-FFF2-40B4-BE49-F238E27FC236}">
                  <a16:creationId xmlns:a16="http://schemas.microsoft.com/office/drawing/2014/main" id="{987932F3-F98F-45B8-BA6D-F1FE12635EEC}"/>
                </a:ext>
              </a:extLst>
            </p:cNvPr>
            <p:cNvCxnSpPr>
              <a:cxnSpLocks/>
              <a:stCxn id="172" idx="2"/>
              <a:endCxn id="164" idx="0"/>
            </p:cNvCxnSpPr>
            <p:nvPr/>
          </p:nvCxnSpPr>
          <p:spPr>
            <a:xfrm flipH="1">
              <a:off x="4559690" y="3079598"/>
              <a:ext cx="686531" cy="19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ED1CBEB2-0CB1-4B31-AE6C-452BE4F58FF2}"/>
                </a:ext>
              </a:extLst>
            </p:cNvPr>
            <p:cNvCxnSpPr>
              <a:cxnSpLocks/>
              <a:stCxn id="164" idx="4"/>
              <a:endCxn id="169" idx="0"/>
            </p:cNvCxnSpPr>
            <p:nvPr/>
          </p:nvCxnSpPr>
          <p:spPr>
            <a:xfrm flipH="1">
              <a:off x="3663958" y="3569729"/>
              <a:ext cx="895732" cy="210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E9A6BB0A-D7A5-4E7A-B204-E6924FA7AB01}"/>
                </a:ext>
              </a:extLst>
            </p:cNvPr>
            <p:cNvCxnSpPr>
              <a:cxnSpLocks/>
              <a:stCxn id="164" idx="4"/>
              <a:endCxn id="170" idx="0"/>
            </p:cNvCxnSpPr>
            <p:nvPr/>
          </p:nvCxnSpPr>
          <p:spPr>
            <a:xfrm flipH="1">
              <a:off x="4233031" y="3569729"/>
              <a:ext cx="326659" cy="22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57CFD592-55CB-474F-80B2-84B0A041EC1F}"/>
                </a:ext>
              </a:extLst>
            </p:cNvPr>
            <p:cNvCxnSpPr>
              <a:cxnSpLocks/>
              <a:stCxn id="164" idx="4"/>
              <a:endCxn id="171" idx="0"/>
            </p:cNvCxnSpPr>
            <p:nvPr/>
          </p:nvCxnSpPr>
          <p:spPr>
            <a:xfrm>
              <a:off x="4559690" y="3569729"/>
              <a:ext cx="255410" cy="221055"/>
            </a:xfrm>
            <a:prstGeom prst="line">
              <a:avLst/>
            </a:prstGeom>
          </p:spPr>
          <p:style>
            <a:lnRef idx="1">
              <a:schemeClr val="accent1"/>
            </a:lnRef>
            <a:fillRef idx="0">
              <a:schemeClr val="accent1"/>
            </a:fillRef>
            <a:effectRef idx="0">
              <a:schemeClr val="accent1"/>
            </a:effectRef>
            <a:fontRef idx="minor">
              <a:schemeClr val="tx1"/>
            </a:fontRef>
          </p:style>
        </p:cxnSp>
        <p:sp>
          <p:nvSpPr>
            <p:cNvPr id="169" name="矩形 168">
              <a:extLst>
                <a:ext uri="{FF2B5EF4-FFF2-40B4-BE49-F238E27FC236}">
                  <a16:creationId xmlns:a16="http://schemas.microsoft.com/office/drawing/2014/main" id="{984FADFC-9888-44A5-8C3B-DDB4BC7C2541}"/>
                </a:ext>
              </a:extLst>
            </p:cNvPr>
            <p:cNvSpPr/>
            <p:nvPr/>
          </p:nvSpPr>
          <p:spPr>
            <a:xfrm>
              <a:off x="3432900" y="3779891"/>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170" name="矩形 169">
              <a:extLst>
                <a:ext uri="{FF2B5EF4-FFF2-40B4-BE49-F238E27FC236}">
                  <a16:creationId xmlns:a16="http://schemas.microsoft.com/office/drawing/2014/main" id="{560DEE71-45D6-4E80-8EB7-79EAEA31B88D}"/>
                </a:ext>
              </a:extLst>
            </p:cNvPr>
            <p:cNvSpPr/>
            <p:nvPr/>
          </p:nvSpPr>
          <p:spPr>
            <a:xfrm>
              <a:off x="4001973" y="3793609"/>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12</a:t>
              </a:r>
              <a:endParaRPr lang="zh-CN" altLang="en-US" dirty="0"/>
            </a:p>
          </p:txBody>
        </p:sp>
        <p:sp>
          <p:nvSpPr>
            <p:cNvPr id="171" name="矩形 170">
              <a:extLst>
                <a:ext uri="{FF2B5EF4-FFF2-40B4-BE49-F238E27FC236}">
                  <a16:creationId xmlns:a16="http://schemas.microsoft.com/office/drawing/2014/main" id="{76555509-6202-4C1C-8624-5CDDDBD7321A}"/>
                </a:ext>
              </a:extLst>
            </p:cNvPr>
            <p:cNvSpPr/>
            <p:nvPr/>
          </p:nvSpPr>
          <p:spPr>
            <a:xfrm>
              <a:off x="4584042" y="3790784"/>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8</a:t>
              </a:r>
              <a:endParaRPr lang="zh-CN" altLang="en-US" dirty="0"/>
            </a:p>
          </p:txBody>
        </p:sp>
        <p:sp>
          <p:nvSpPr>
            <p:cNvPr id="172" name="矩形 171">
              <a:extLst>
                <a:ext uri="{FF2B5EF4-FFF2-40B4-BE49-F238E27FC236}">
                  <a16:creationId xmlns:a16="http://schemas.microsoft.com/office/drawing/2014/main" id="{36FA40AD-E517-486A-AE05-6B72858E928D}"/>
                </a:ext>
              </a:extLst>
            </p:cNvPr>
            <p:cNvSpPr/>
            <p:nvPr/>
          </p:nvSpPr>
          <p:spPr>
            <a:xfrm>
              <a:off x="5015163" y="2800685"/>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173" name="矩形 172">
              <a:extLst>
                <a:ext uri="{FF2B5EF4-FFF2-40B4-BE49-F238E27FC236}">
                  <a16:creationId xmlns:a16="http://schemas.microsoft.com/office/drawing/2014/main" id="{E1AA21E6-5D12-482B-AB61-9D6A8AEFF4EE}"/>
                </a:ext>
              </a:extLst>
            </p:cNvPr>
            <p:cNvSpPr/>
            <p:nvPr/>
          </p:nvSpPr>
          <p:spPr>
            <a:xfrm>
              <a:off x="5178253" y="3820089"/>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sp>
          <p:nvSpPr>
            <p:cNvPr id="174" name="椭圆 173">
              <a:extLst>
                <a:ext uri="{FF2B5EF4-FFF2-40B4-BE49-F238E27FC236}">
                  <a16:creationId xmlns:a16="http://schemas.microsoft.com/office/drawing/2014/main" id="{DA1B58EC-AD63-4891-B76A-22BA9852B9AF}"/>
                </a:ext>
              </a:extLst>
            </p:cNvPr>
            <p:cNvSpPr/>
            <p:nvPr/>
          </p:nvSpPr>
          <p:spPr>
            <a:xfrm>
              <a:off x="5604055" y="3273976"/>
              <a:ext cx="509428"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≤2</a:t>
              </a:r>
              <a:endParaRPr lang="zh-CN" altLang="en-US" sz="1200" b="1" dirty="0"/>
            </a:p>
          </p:txBody>
        </p:sp>
        <p:cxnSp>
          <p:nvCxnSpPr>
            <p:cNvPr id="175" name="直接连接符 174">
              <a:extLst>
                <a:ext uri="{FF2B5EF4-FFF2-40B4-BE49-F238E27FC236}">
                  <a16:creationId xmlns:a16="http://schemas.microsoft.com/office/drawing/2014/main" id="{07B2A155-7570-4667-B13E-6FC271439938}"/>
                </a:ext>
              </a:extLst>
            </p:cNvPr>
            <p:cNvCxnSpPr>
              <a:cxnSpLocks/>
              <a:stCxn id="174" idx="4"/>
              <a:endCxn id="173" idx="0"/>
            </p:cNvCxnSpPr>
            <p:nvPr/>
          </p:nvCxnSpPr>
          <p:spPr>
            <a:xfrm flipH="1">
              <a:off x="5409311" y="3594125"/>
              <a:ext cx="449458" cy="225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B3B708DD-44AB-4F3C-AFF1-E5A1D19D1FA8}"/>
                </a:ext>
              </a:extLst>
            </p:cNvPr>
            <p:cNvCxnSpPr>
              <a:cxnSpLocks/>
              <a:stCxn id="172" idx="2"/>
              <a:endCxn id="174" idx="1"/>
            </p:cNvCxnSpPr>
            <p:nvPr/>
          </p:nvCxnSpPr>
          <p:spPr>
            <a:xfrm>
              <a:off x="5246221" y="3079598"/>
              <a:ext cx="432438" cy="241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AD9379B4-5E2B-4A2F-9A20-851C10B4B76D}"/>
                </a:ext>
              </a:extLst>
            </p:cNvPr>
            <p:cNvCxnSpPr>
              <a:cxnSpLocks/>
              <a:stCxn id="174" idx="4"/>
            </p:cNvCxnSpPr>
            <p:nvPr/>
          </p:nvCxnSpPr>
          <p:spPr>
            <a:xfrm>
              <a:off x="5858769" y="3594125"/>
              <a:ext cx="403512" cy="299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2CB08EDD-DD16-4D37-9089-5A9B790869CA}"/>
                </a:ext>
              </a:extLst>
            </p:cNvPr>
            <p:cNvCxnSpPr>
              <a:cxnSpLocks/>
              <a:stCxn id="174" idx="4"/>
            </p:cNvCxnSpPr>
            <p:nvPr/>
          </p:nvCxnSpPr>
          <p:spPr>
            <a:xfrm flipH="1">
              <a:off x="5857877" y="3594125"/>
              <a:ext cx="892" cy="263334"/>
            </a:xfrm>
            <a:prstGeom prst="line">
              <a:avLst/>
            </a:prstGeom>
          </p:spPr>
          <p:style>
            <a:lnRef idx="1">
              <a:schemeClr val="accent1"/>
            </a:lnRef>
            <a:fillRef idx="0">
              <a:schemeClr val="accent1"/>
            </a:fillRef>
            <a:effectRef idx="0">
              <a:schemeClr val="accent1"/>
            </a:effectRef>
            <a:fontRef idx="minor">
              <a:schemeClr val="tx1"/>
            </a:fontRef>
          </p:style>
        </p:cxnSp>
        <p:sp>
          <p:nvSpPr>
            <p:cNvPr id="156" name="文本框 155">
              <a:extLst>
                <a:ext uri="{FF2B5EF4-FFF2-40B4-BE49-F238E27FC236}">
                  <a16:creationId xmlns:a16="http://schemas.microsoft.com/office/drawing/2014/main" id="{FAD68B12-087B-443F-9809-D070AC559015}"/>
                </a:ext>
              </a:extLst>
            </p:cNvPr>
            <p:cNvSpPr txBox="1"/>
            <p:nvPr/>
          </p:nvSpPr>
          <p:spPr>
            <a:xfrm>
              <a:off x="5745955" y="3779891"/>
              <a:ext cx="329428" cy="369332"/>
            </a:xfrm>
            <a:prstGeom prst="rect">
              <a:avLst/>
            </a:prstGeom>
            <a:noFill/>
          </p:spPr>
          <p:txBody>
            <a:bodyPr wrap="square" rtlCol="0">
              <a:spAutoFit/>
            </a:bodyPr>
            <a:lstStyle/>
            <a:p>
              <a:r>
                <a:rPr lang="en-US" altLang="zh-CN" dirty="0"/>
                <a:t>x</a:t>
              </a:r>
              <a:endParaRPr lang="zh-CN" altLang="en-US" dirty="0"/>
            </a:p>
          </p:txBody>
        </p:sp>
        <p:sp>
          <p:nvSpPr>
            <p:cNvPr id="203" name="文本框 202">
              <a:extLst>
                <a:ext uri="{FF2B5EF4-FFF2-40B4-BE49-F238E27FC236}">
                  <a16:creationId xmlns:a16="http://schemas.microsoft.com/office/drawing/2014/main" id="{3D49ACEA-5808-4117-931A-EA3C9827387D}"/>
                </a:ext>
              </a:extLst>
            </p:cNvPr>
            <p:cNvSpPr txBox="1"/>
            <p:nvPr/>
          </p:nvSpPr>
          <p:spPr>
            <a:xfrm>
              <a:off x="6155530" y="3770366"/>
              <a:ext cx="329428" cy="369332"/>
            </a:xfrm>
            <a:prstGeom prst="rect">
              <a:avLst/>
            </a:prstGeom>
            <a:noFill/>
          </p:spPr>
          <p:txBody>
            <a:bodyPr wrap="square" rtlCol="0">
              <a:spAutoFit/>
            </a:bodyPr>
            <a:lstStyle/>
            <a:p>
              <a:r>
                <a:rPr lang="en-US" altLang="zh-CN" dirty="0"/>
                <a:t>x</a:t>
              </a:r>
              <a:endParaRPr lang="zh-CN" altLang="en-US" dirty="0"/>
            </a:p>
          </p:txBody>
        </p:sp>
      </p:grpSp>
      <p:grpSp>
        <p:nvGrpSpPr>
          <p:cNvPr id="260" name="组合 259">
            <a:extLst>
              <a:ext uri="{FF2B5EF4-FFF2-40B4-BE49-F238E27FC236}">
                <a16:creationId xmlns:a16="http://schemas.microsoft.com/office/drawing/2014/main" id="{EA082F1B-2E9C-4891-BE93-E429BD26103E}"/>
              </a:ext>
            </a:extLst>
          </p:cNvPr>
          <p:cNvGrpSpPr/>
          <p:nvPr/>
        </p:nvGrpSpPr>
        <p:grpSpPr>
          <a:xfrm>
            <a:off x="7750325" y="2858440"/>
            <a:ext cx="3442583" cy="1332574"/>
            <a:chOff x="7147650" y="2852153"/>
            <a:chExt cx="3442583" cy="1332574"/>
          </a:xfrm>
        </p:grpSpPr>
        <p:sp>
          <p:nvSpPr>
            <p:cNvPr id="215" name="文本框 214">
              <a:extLst>
                <a:ext uri="{FF2B5EF4-FFF2-40B4-BE49-F238E27FC236}">
                  <a16:creationId xmlns:a16="http://schemas.microsoft.com/office/drawing/2014/main" id="{ACC2E9C4-C97E-484B-8335-774C85C86048}"/>
                </a:ext>
              </a:extLst>
            </p:cNvPr>
            <p:cNvSpPr txBox="1"/>
            <p:nvPr/>
          </p:nvSpPr>
          <p:spPr>
            <a:xfrm>
              <a:off x="7147650" y="2852153"/>
              <a:ext cx="679547" cy="252849"/>
            </a:xfrm>
            <a:prstGeom prst="rect">
              <a:avLst/>
            </a:prstGeom>
            <a:noFill/>
          </p:spPr>
          <p:txBody>
            <a:bodyPr wrap="square" rtlCol="0">
              <a:spAutoFit/>
            </a:bodyPr>
            <a:lstStyle/>
            <a:p>
              <a:r>
                <a:rPr lang="en-US" altLang="zh-CN" sz="1400" dirty="0"/>
                <a:t>MAX</a:t>
              </a:r>
              <a:endParaRPr lang="zh-CN" altLang="en-US" sz="1400" dirty="0"/>
            </a:p>
          </p:txBody>
        </p:sp>
        <p:sp>
          <p:nvSpPr>
            <p:cNvPr id="216" name="文本框 215">
              <a:extLst>
                <a:ext uri="{FF2B5EF4-FFF2-40B4-BE49-F238E27FC236}">
                  <a16:creationId xmlns:a16="http://schemas.microsoft.com/office/drawing/2014/main" id="{0A39C706-F49A-41F3-9DC3-FDD1DA29D60B}"/>
                </a:ext>
              </a:extLst>
            </p:cNvPr>
            <p:cNvSpPr txBox="1"/>
            <p:nvPr/>
          </p:nvSpPr>
          <p:spPr>
            <a:xfrm>
              <a:off x="7154854" y="3333191"/>
              <a:ext cx="679547" cy="252849"/>
            </a:xfrm>
            <a:prstGeom prst="rect">
              <a:avLst/>
            </a:prstGeom>
            <a:noFill/>
          </p:spPr>
          <p:txBody>
            <a:bodyPr wrap="square" rtlCol="0">
              <a:spAutoFit/>
            </a:bodyPr>
            <a:lstStyle/>
            <a:p>
              <a:r>
                <a:rPr lang="en-US" altLang="zh-CN" sz="1400" dirty="0"/>
                <a:t>MIN</a:t>
              </a:r>
              <a:endParaRPr lang="zh-CN" altLang="en-US" sz="1400" dirty="0"/>
            </a:p>
          </p:txBody>
        </p:sp>
        <p:sp>
          <p:nvSpPr>
            <p:cNvPr id="217" name="椭圆 216">
              <a:extLst>
                <a:ext uri="{FF2B5EF4-FFF2-40B4-BE49-F238E27FC236}">
                  <a16:creationId xmlns:a16="http://schemas.microsoft.com/office/drawing/2014/main" id="{A6F44835-7EC9-4C00-8D89-3EDFB14AB6CF}"/>
                </a:ext>
              </a:extLst>
            </p:cNvPr>
            <p:cNvSpPr/>
            <p:nvPr/>
          </p:nvSpPr>
          <p:spPr>
            <a:xfrm>
              <a:off x="8117849" y="3302551"/>
              <a:ext cx="465581"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a:t>3</a:t>
              </a:r>
              <a:endParaRPr lang="zh-CN" altLang="en-US" sz="1400" dirty="0"/>
            </a:p>
          </p:txBody>
        </p:sp>
        <p:cxnSp>
          <p:nvCxnSpPr>
            <p:cNvPr id="218" name="直接连接符 217">
              <a:extLst>
                <a:ext uri="{FF2B5EF4-FFF2-40B4-BE49-F238E27FC236}">
                  <a16:creationId xmlns:a16="http://schemas.microsoft.com/office/drawing/2014/main" id="{036BA096-E170-43A4-BE24-CC745BCC6856}"/>
                </a:ext>
              </a:extLst>
            </p:cNvPr>
            <p:cNvCxnSpPr>
              <a:cxnSpLocks/>
              <a:stCxn id="225" idx="2"/>
              <a:endCxn id="217" idx="0"/>
            </p:cNvCxnSpPr>
            <p:nvPr/>
          </p:nvCxnSpPr>
          <p:spPr>
            <a:xfrm flipH="1">
              <a:off x="8350640" y="3146273"/>
              <a:ext cx="686531" cy="156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37FD6957-2A34-4C19-B6CB-4A6BA804A0A0}"/>
                </a:ext>
              </a:extLst>
            </p:cNvPr>
            <p:cNvCxnSpPr>
              <a:cxnSpLocks/>
              <a:stCxn id="217" idx="4"/>
              <a:endCxn id="222" idx="0"/>
            </p:cNvCxnSpPr>
            <p:nvPr/>
          </p:nvCxnSpPr>
          <p:spPr>
            <a:xfrm flipH="1">
              <a:off x="7454908" y="3622700"/>
              <a:ext cx="895732" cy="233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027615EC-387B-4E80-8A05-7E05C79E9E7B}"/>
                </a:ext>
              </a:extLst>
            </p:cNvPr>
            <p:cNvCxnSpPr>
              <a:cxnSpLocks/>
              <a:stCxn id="217" idx="4"/>
              <a:endCxn id="223" idx="0"/>
            </p:cNvCxnSpPr>
            <p:nvPr/>
          </p:nvCxnSpPr>
          <p:spPr>
            <a:xfrm flipH="1">
              <a:off x="8014456" y="3622700"/>
              <a:ext cx="336184" cy="228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2BD2356F-726C-450A-A34B-D9193CB22CFF}"/>
                </a:ext>
              </a:extLst>
            </p:cNvPr>
            <p:cNvCxnSpPr>
              <a:cxnSpLocks/>
              <a:stCxn id="217" idx="4"/>
              <a:endCxn id="224" idx="0"/>
            </p:cNvCxnSpPr>
            <p:nvPr/>
          </p:nvCxnSpPr>
          <p:spPr>
            <a:xfrm>
              <a:off x="8350640" y="3622700"/>
              <a:ext cx="207785" cy="234759"/>
            </a:xfrm>
            <a:prstGeom prst="line">
              <a:avLst/>
            </a:prstGeom>
          </p:spPr>
          <p:style>
            <a:lnRef idx="1">
              <a:schemeClr val="accent1"/>
            </a:lnRef>
            <a:fillRef idx="0">
              <a:schemeClr val="accent1"/>
            </a:fillRef>
            <a:effectRef idx="0">
              <a:schemeClr val="accent1"/>
            </a:effectRef>
            <a:fontRef idx="minor">
              <a:schemeClr val="tx1"/>
            </a:fontRef>
          </p:style>
        </p:cxnSp>
        <p:sp>
          <p:nvSpPr>
            <p:cNvPr id="222" name="矩形 221">
              <a:extLst>
                <a:ext uri="{FF2B5EF4-FFF2-40B4-BE49-F238E27FC236}">
                  <a16:creationId xmlns:a16="http://schemas.microsoft.com/office/drawing/2014/main" id="{6DCDE8AB-C364-4619-9322-BD0FF1B6D91D}"/>
                </a:ext>
              </a:extLst>
            </p:cNvPr>
            <p:cNvSpPr/>
            <p:nvPr/>
          </p:nvSpPr>
          <p:spPr>
            <a:xfrm>
              <a:off x="7223850" y="3856091"/>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223" name="矩形 222">
              <a:extLst>
                <a:ext uri="{FF2B5EF4-FFF2-40B4-BE49-F238E27FC236}">
                  <a16:creationId xmlns:a16="http://schemas.microsoft.com/office/drawing/2014/main" id="{0F01F319-176B-4F4B-86E8-D0E5C17FE4A4}"/>
                </a:ext>
              </a:extLst>
            </p:cNvPr>
            <p:cNvSpPr/>
            <p:nvPr/>
          </p:nvSpPr>
          <p:spPr>
            <a:xfrm>
              <a:off x="7783398" y="3850759"/>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12</a:t>
              </a:r>
              <a:endParaRPr lang="zh-CN" altLang="en-US" dirty="0"/>
            </a:p>
          </p:txBody>
        </p:sp>
        <p:sp>
          <p:nvSpPr>
            <p:cNvPr id="224" name="矩形 223">
              <a:extLst>
                <a:ext uri="{FF2B5EF4-FFF2-40B4-BE49-F238E27FC236}">
                  <a16:creationId xmlns:a16="http://schemas.microsoft.com/office/drawing/2014/main" id="{8BFA937A-A1B8-4685-8987-D50A9C9729E2}"/>
                </a:ext>
              </a:extLst>
            </p:cNvPr>
            <p:cNvSpPr/>
            <p:nvPr/>
          </p:nvSpPr>
          <p:spPr>
            <a:xfrm>
              <a:off x="8327367" y="3857459"/>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8</a:t>
              </a:r>
              <a:endParaRPr lang="zh-CN" altLang="en-US" dirty="0"/>
            </a:p>
          </p:txBody>
        </p:sp>
        <p:sp>
          <p:nvSpPr>
            <p:cNvPr id="225" name="矩形 224">
              <a:extLst>
                <a:ext uri="{FF2B5EF4-FFF2-40B4-BE49-F238E27FC236}">
                  <a16:creationId xmlns:a16="http://schemas.microsoft.com/office/drawing/2014/main" id="{9FAD154E-E6C4-4111-9F0D-283674517291}"/>
                </a:ext>
              </a:extLst>
            </p:cNvPr>
            <p:cNvSpPr/>
            <p:nvPr/>
          </p:nvSpPr>
          <p:spPr>
            <a:xfrm>
              <a:off x="8806113" y="2867360"/>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226" name="矩形 225">
              <a:extLst>
                <a:ext uri="{FF2B5EF4-FFF2-40B4-BE49-F238E27FC236}">
                  <a16:creationId xmlns:a16="http://schemas.microsoft.com/office/drawing/2014/main" id="{064C8EDE-043D-4C25-B995-040697B47D20}"/>
                </a:ext>
              </a:extLst>
            </p:cNvPr>
            <p:cNvSpPr/>
            <p:nvPr/>
          </p:nvSpPr>
          <p:spPr>
            <a:xfrm>
              <a:off x="8873953" y="3867714"/>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sp>
          <p:nvSpPr>
            <p:cNvPr id="227" name="椭圆 226">
              <a:extLst>
                <a:ext uri="{FF2B5EF4-FFF2-40B4-BE49-F238E27FC236}">
                  <a16:creationId xmlns:a16="http://schemas.microsoft.com/office/drawing/2014/main" id="{558DCCFB-58F5-484D-BBC5-5DE756A05436}"/>
                </a:ext>
              </a:extLst>
            </p:cNvPr>
            <p:cNvSpPr/>
            <p:nvPr/>
          </p:nvSpPr>
          <p:spPr>
            <a:xfrm>
              <a:off x="9137830" y="3340651"/>
              <a:ext cx="509428"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≤2</a:t>
              </a:r>
              <a:endParaRPr lang="zh-CN" altLang="en-US" sz="1200" b="1" dirty="0"/>
            </a:p>
          </p:txBody>
        </p:sp>
        <p:cxnSp>
          <p:nvCxnSpPr>
            <p:cNvPr id="228" name="直接连接符 227">
              <a:extLst>
                <a:ext uri="{FF2B5EF4-FFF2-40B4-BE49-F238E27FC236}">
                  <a16:creationId xmlns:a16="http://schemas.microsoft.com/office/drawing/2014/main" id="{21B45024-3FDB-4E7A-93E8-8B3BD1219C17}"/>
                </a:ext>
              </a:extLst>
            </p:cNvPr>
            <p:cNvCxnSpPr>
              <a:cxnSpLocks/>
              <a:stCxn id="227" idx="4"/>
              <a:endCxn id="226" idx="0"/>
            </p:cNvCxnSpPr>
            <p:nvPr/>
          </p:nvCxnSpPr>
          <p:spPr>
            <a:xfrm flipH="1">
              <a:off x="9105011" y="3660800"/>
              <a:ext cx="287533" cy="206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2DD16276-19C4-4425-9A95-7909D35816A5}"/>
                </a:ext>
              </a:extLst>
            </p:cNvPr>
            <p:cNvCxnSpPr>
              <a:cxnSpLocks/>
              <a:stCxn id="225" idx="2"/>
              <a:endCxn id="227" idx="1"/>
            </p:cNvCxnSpPr>
            <p:nvPr/>
          </p:nvCxnSpPr>
          <p:spPr>
            <a:xfrm>
              <a:off x="9037171" y="3146273"/>
              <a:ext cx="175263" cy="241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7D2FA199-243B-45D4-9A84-B07D6493CAA1}"/>
                </a:ext>
              </a:extLst>
            </p:cNvPr>
            <p:cNvCxnSpPr>
              <a:cxnSpLocks/>
              <a:stCxn id="227" idx="4"/>
            </p:cNvCxnSpPr>
            <p:nvPr/>
          </p:nvCxnSpPr>
          <p:spPr>
            <a:xfrm>
              <a:off x="9392544" y="3660800"/>
              <a:ext cx="403512" cy="299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263886FA-F4A4-4F52-B60A-D678FE78BAD8}"/>
                </a:ext>
              </a:extLst>
            </p:cNvPr>
            <p:cNvCxnSpPr>
              <a:cxnSpLocks/>
              <a:stCxn id="227" idx="4"/>
            </p:cNvCxnSpPr>
            <p:nvPr/>
          </p:nvCxnSpPr>
          <p:spPr>
            <a:xfrm>
              <a:off x="9392544" y="3660800"/>
              <a:ext cx="81288" cy="292639"/>
            </a:xfrm>
            <a:prstGeom prst="line">
              <a:avLst/>
            </a:prstGeom>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D163751A-C53A-412F-B771-D4FD8383C921}"/>
                </a:ext>
              </a:extLst>
            </p:cNvPr>
            <p:cNvSpPr txBox="1"/>
            <p:nvPr/>
          </p:nvSpPr>
          <p:spPr>
            <a:xfrm>
              <a:off x="9355930" y="3808466"/>
              <a:ext cx="329428" cy="369332"/>
            </a:xfrm>
            <a:prstGeom prst="rect">
              <a:avLst/>
            </a:prstGeom>
            <a:noFill/>
          </p:spPr>
          <p:txBody>
            <a:bodyPr wrap="square" rtlCol="0">
              <a:spAutoFit/>
            </a:bodyPr>
            <a:lstStyle/>
            <a:p>
              <a:r>
                <a:rPr lang="en-US" altLang="zh-CN" dirty="0"/>
                <a:t>x</a:t>
              </a:r>
              <a:endParaRPr lang="zh-CN" altLang="en-US" dirty="0"/>
            </a:p>
          </p:txBody>
        </p:sp>
        <p:sp>
          <p:nvSpPr>
            <p:cNvPr id="233" name="文本框 232">
              <a:extLst>
                <a:ext uri="{FF2B5EF4-FFF2-40B4-BE49-F238E27FC236}">
                  <a16:creationId xmlns:a16="http://schemas.microsoft.com/office/drawing/2014/main" id="{AFE23A83-16F7-4FBA-A6B0-B53D1BD02139}"/>
                </a:ext>
              </a:extLst>
            </p:cNvPr>
            <p:cNvSpPr txBox="1"/>
            <p:nvPr/>
          </p:nvSpPr>
          <p:spPr>
            <a:xfrm>
              <a:off x="9622630" y="3798941"/>
              <a:ext cx="329428" cy="369332"/>
            </a:xfrm>
            <a:prstGeom prst="rect">
              <a:avLst/>
            </a:prstGeom>
            <a:noFill/>
          </p:spPr>
          <p:txBody>
            <a:bodyPr wrap="square" rtlCol="0">
              <a:spAutoFit/>
            </a:bodyPr>
            <a:lstStyle/>
            <a:p>
              <a:r>
                <a:rPr lang="en-US" altLang="zh-CN" dirty="0"/>
                <a:t>x</a:t>
              </a:r>
              <a:endParaRPr lang="zh-CN" altLang="en-US" dirty="0"/>
            </a:p>
          </p:txBody>
        </p:sp>
        <p:sp>
          <p:nvSpPr>
            <p:cNvPr id="234" name="矩形 233">
              <a:extLst>
                <a:ext uri="{FF2B5EF4-FFF2-40B4-BE49-F238E27FC236}">
                  <a16:creationId xmlns:a16="http://schemas.microsoft.com/office/drawing/2014/main" id="{43BF55FF-7F87-4ECD-9E4B-3754BD0B1A28}"/>
                </a:ext>
              </a:extLst>
            </p:cNvPr>
            <p:cNvSpPr/>
            <p:nvPr/>
          </p:nvSpPr>
          <p:spPr>
            <a:xfrm>
              <a:off x="10007428" y="3905814"/>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14</a:t>
              </a:r>
              <a:endParaRPr lang="zh-CN" altLang="en-US" dirty="0"/>
            </a:p>
          </p:txBody>
        </p:sp>
        <p:sp>
          <p:nvSpPr>
            <p:cNvPr id="235" name="椭圆 234">
              <a:extLst>
                <a:ext uri="{FF2B5EF4-FFF2-40B4-BE49-F238E27FC236}">
                  <a16:creationId xmlns:a16="http://schemas.microsoft.com/office/drawing/2014/main" id="{A626849A-1118-4DB5-BFCE-513BCC5CAC4D}"/>
                </a:ext>
              </a:extLst>
            </p:cNvPr>
            <p:cNvSpPr/>
            <p:nvPr/>
          </p:nvSpPr>
          <p:spPr>
            <a:xfrm>
              <a:off x="9956469" y="3350176"/>
              <a:ext cx="633764"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≤14</a:t>
              </a:r>
              <a:endParaRPr lang="zh-CN" altLang="en-US" sz="1200" b="1" dirty="0"/>
            </a:p>
          </p:txBody>
        </p:sp>
        <p:cxnSp>
          <p:nvCxnSpPr>
            <p:cNvPr id="236" name="直接连接符 235">
              <a:extLst>
                <a:ext uri="{FF2B5EF4-FFF2-40B4-BE49-F238E27FC236}">
                  <a16:creationId xmlns:a16="http://schemas.microsoft.com/office/drawing/2014/main" id="{D4733241-65B7-4532-871C-6511A71E5F8A}"/>
                </a:ext>
              </a:extLst>
            </p:cNvPr>
            <p:cNvCxnSpPr>
              <a:cxnSpLocks/>
              <a:stCxn id="235" idx="4"/>
              <a:endCxn id="234" idx="0"/>
            </p:cNvCxnSpPr>
            <p:nvPr/>
          </p:nvCxnSpPr>
          <p:spPr>
            <a:xfrm flipH="1">
              <a:off x="10238486" y="3670325"/>
              <a:ext cx="34865" cy="235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B3B83EE8-470B-429B-B777-64B6B5C8F899}"/>
                </a:ext>
              </a:extLst>
            </p:cNvPr>
            <p:cNvCxnSpPr>
              <a:cxnSpLocks/>
              <a:stCxn id="225" idx="2"/>
              <a:endCxn id="235" idx="1"/>
            </p:cNvCxnSpPr>
            <p:nvPr/>
          </p:nvCxnSpPr>
          <p:spPr>
            <a:xfrm>
              <a:off x="9037171" y="3146273"/>
              <a:ext cx="1012111" cy="2507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1" name="箭头: 右 260">
            <a:extLst>
              <a:ext uri="{FF2B5EF4-FFF2-40B4-BE49-F238E27FC236}">
                <a16:creationId xmlns:a16="http://schemas.microsoft.com/office/drawing/2014/main" id="{F90270C6-D925-42B9-B137-E4A3F89BD78C}"/>
              </a:ext>
            </a:extLst>
          </p:cNvPr>
          <p:cNvSpPr/>
          <p:nvPr/>
        </p:nvSpPr>
        <p:spPr>
          <a:xfrm>
            <a:off x="3098548" y="3362652"/>
            <a:ext cx="626195" cy="3687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2" name="箭头: 右 261">
            <a:extLst>
              <a:ext uri="{FF2B5EF4-FFF2-40B4-BE49-F238E27FC236}">
                <a16:creationId xmlns:a16="http://schemas.microsoft.com/office/drawing/2014/main" id="{95D42EBC-31A6-456A-A664-0DD004F5A933}"/>
              </a:ext>
            </a:extLst>
          </p:cNvPr>
          <p:cNvSpPr/>
          <p:nvPr/>
        </p:nvSpPr>
        <p:spPr>
          <a:xfrm>
            <a:off x="7021637" y="3315767"/>
            <a:ext cx="626195" cy="3687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7" name="箭头: 右 286">
            <a:extLst>
              <a:ext uri="{FF2B5EF4-FFF2-40B4-BE49-F238E27FC236}">
                <a16:creationId xmlns:a16="http://schemas.microsoft.com/office/drawing/2014/main" id="{CF5DA14A-79C3-429F-9C91-C394FEFF1169}"/>
              </a:ext>
            </a:extLst>
          </p:cNvPr>
          <p:cNvSpPr/>
          <p:nvPr/>
        </p:nvSpPr>
        <p:spPr>
          <a:xfrm>
            <a:off x="1083243" y="5491973"/>
            <a:ext cx="626195" cy="3687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8" name="箭头: 右 287">
            <a:extLst>
              <a:ext uri="{FF2B5EF4-FFF2-40B4-BE49-F238E27FC236}">
                <a16:creationId xmlns:a16="http://schemas.microsoft.com/office/drawing/2014/main" id="{1D690667-C272-466A-B633-4A368A16C073}"/>
              </a:ext>
            </a:extLst>
          </p:cNvPr>
          <p:cNvSpPr/>
          <p:nvPr/>
        </p:nvSpPr>
        <p:spPr>
          <a:xfrm>
            <a:off x="5993698" y="5423963"/>
            <a:ext cx="626195" cy="3687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96" name="组合 295">
            <a:extLst>
              <a:ext uri="{FF2B5EF4-FFF2-40B4-BE49-F238E27FC236}">
                <a16:creationId xmlns:a16="http://schemas.microsoft.com/office/drawing/2014/main" id="{A4D98E97-DB6D-41B6-844C-827D8287DFC6}"/>
              </a:ext>
            </a:extLst>
          </p:cNvPr>
          <p:cNvGrpSpPr/>
          <p:nvPr/>
        </p:nvGrpSpPr>
        <p:grpSpPr>
          <a:xfrm>
            <a:off x="1818061" y="4882660"/>
            <a:ext cx="4053264" cy="1332574"/>
            <a:chOff x="1818061" y="4882660"/>
            <a:chExt cx="4053264" cy="1332574"/>
          </a:xfrm>
        </p:grpSpPr>
        <p:sp>
          <p:nvSpPr>
            <p:cNvPr id="264" name="文本框 263">
              <a:extLst>
                <a:ext uri="{FF2B5EF4-FFF2-40B4-BE49-F238E27FC236}">
                  <a16:creationId xmlns:a16="http://schemas.microsoft.com/office/drawing/2014/main" id="{A13320F3-3A6A-4F09-9229-3D79C6D94D8F}"/>
                </a:ext>
              </a:extLst>
            </p:cNvPr>
            <p:cNvSpPr txBox="1"/>
            <p:nvPr/>
          </p:nvSpPr>
          <p:spPr>
            <a:xfrm>
              <a:off x="1820382" y="4882660"/>
              <a:ext cx="679547" cy="252849"/>
            </a:xfrm>
            <a:prstGeom prst="rect">
              <a:avLst/>
            </a:prstGeom>
            <a:noFill/>
          </p:spPr>
          <p:txBody>
            <a:bodyPr wrap="square" rtlCol="0">
              <a:spAutoFit/>
            </a:bodyPr>
            <a:lstStyle/>
            <a:p>
              <a:r>
                <a:rPr lang="en-US" altLang="zh-CN" sz="1400" dirty="0"/>
                <a:t>MAX</a:t>
              </a:r>
              <a:endParaRPr lang="zh-CN" altLang="en-US" sz="1400" dirty="0"/>
            </a:p>
          </p:txBody>
        </p:sp>
        <p:sp>
          <p:nvSpPr>
            <p:cNvPr id="265" name="文本框 264">
              <a:extLst>
                <a:ext uri="{FF2B5EF4-FFF2-40B4-BE49-F238E27FC236}">
                  <a16:creationId xmlns:a16="http://schemas.microsoft.com/office/drawing/2014/main" id="{17CF63BA-C861-40D0-A9D3-AA59EAB2F05E}"/>
                </a:ext>
              </a:extLst>
            </p:cNvPr>
            <p:cNvSpPr txBox="1"/>
            <p:nvPr/>
          </p:nvSpPr>
          <p:spPr>
            <a:xfrm>
              <a:off x="1818061" y="5363698"/>
              <a:ext cx="679547" cy="252849"/>
            </a:xfrm>
            <a:prstGeom prst="rect">
              <a:avLst/>
            </a:prstGeom>
            <a:noFill/>
          </p:spPr>
          <p:txBody>
            <a:bodyPr wrap="square" rtlCol="0">
              <a:spAutoFit/>
            </a:bodyPr>
            <a:lstStyle/>
            <a:p>
              <a:r>
                <a:rPr lang="en-US" altLang="zh-CN" sz="1400" dirty="0"/>
                <a:t>MIN</a:t>
              </a:r>
              <a:endParaRPr lang="zh-CN" altLang="en-US" sz="1400" dirty="0"/>
            </a:p>
          </p:txBody>
        </p:sp>
        <p:sp>
          <p:nvSpPr>
            <p:cNvPr id="266" name="椭圆 265">
              <a:extLst>
                <a:ext uri="{FF2B5EF4-FFF2-40B4-BE49-F238E27FC236}">
                  <a16:creationId xmlns:a16="http://schemas.microsoft.com/office/drawing/2014/main" id="{D91FCA71-75DB-4F29-92EE-A3498B2F999D}"/>
                </a:ext>
              </a:extLst>
            </p:cNvPr>
            <p:cNvSpPr/>
            <p:nvPr/>
          </p:nvSpPr>
          <p:spPr>
            <a:xfrm>
              <a:off x="2781056" y="5333058"/>
              <a:ext cx="465581"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a:t>3</a:t>
              </a:r>
              <a:endParaRPr lang="zh-CN" altLang="en-US" sz="1400" dirty="0"/>
            </a:p>
          </p:txBody>
        </p:sp>
        <p:cxnSp>
          <p:nvCxnSpPr>
            <p:cNvPr id="267" name="直接连接符 266">
              <a:extLst>
                <a:ext uri="{FF2B5EF4-FFF2-40B4-BE49-F238E27FC236}">
                  <a16:creationId xmlns:a16="http://schemas.microsoft.com/office/drawing/2014/main" id="{154E9BDE-975D-4749-8C8D-8BF02C1BD48F}"/>
                </a:ext>
              </a:extLst>
            </p:cNvPr>
            <p:cNvCxnSpPr>
              <a:cxnSpLocks/>
              <a:stCxn id="274" idx="2"/>
              <a:endCxn id="266" idx="0"/>
            </p:cNvCxnSpPr>
            <p:nvPr/>
          </p:nvCxnSpPr>
          <p:spPr>
            <a:xfrm flipH="1">
              <a:off x="3013847" y="5176780"/>
              <a:ext cx="934181" cy="156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直接连接符 267">
              <a:extLst>
                <a:ext uri="{FF2B5EF4-FFF2-40B4-BE49-F238E27FC236}">
                  <a16:creationId xmlns:a16="http://schemas.microsoft.com/office/drawing/2014/main" id="{DA40D92D-1941-4D8A-975C-4D56DBDA0054}"/>
                </a:ext>
              </a:extLst>
            </p:cNvPr>
            <p:cNvCxnSpPr>
              <a:cxnSpLocks/>
              <a:stCxn id="266" idx="4"/>
              <a:endCxn id="271" idx="0"/>
            </p:cNvCxnSpPr>
            <p:nvPr/>
          </p:nvCxnSpPr>
          <p:spPr>
            <a:xfrm flipH="1">
              <a:off x="2118115" y="5653207"/>
              <a:ext cx="895732" cy="233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D29EFF9E-0C88-4385-AD69-71EB0FDEDBE3}"/>
                </a:ext>
              </a:extLst>
            </p:cNvPr>
            <p:cNvCxnSpPr>
              <a:cxnSpLocks/>
              <a:stCxn id="266" idx="4"/>
              <a:endCxn id="272" idx="0"/>
            </p:cNvCxnSpPr>
            <p:nvPr/>
          </p:nvCxnSpPr>
          <p:spPr>
            <a:xfrm flipH="1">
              <a:off x="2677663" y="5653207"/>
              <a:ext cx="336184" cy="228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a:extLst>
                <a:ext uri="{FF2B5EF4-FFF2-40B4-BE49-F238E27FC236}">
                  <a16:creationId xmlns:a16="http://schemas.microsoft.com/office/drawing/2014/main" id="{8C72F17E-C2AC-433B-BA15-38F03597E393}"/>
                </a:ext>
              </a:extLst>
            </p:cNvPr>
            <p:cNvCxnSpPr>
              <a:cxnSpLocks/>
              <a:stCxn id="266" idx="4"/>
              <a:endCxn id="273" idx="0"/>
            </p:cNvCxnSpPr>
            <p:nvPr/>
          </p:nvCxnSpPr>
          <p:spPr>
            <a:xfrm>
              <a:off x="3013847" y="5653207"/>
              <a:ext cx="207785" cy="234759"/>
            </a:xfrm>
            <a:prstGeom prst="line">
              <a:avLst/>
            </a:prstGeom>
          </p:spPr>
          <p:style>
            <a:lnRef idx="1">
              <a:schemeClr val="accent1"/>
            </a:lnRef>
            <a:fillRef idx="0">
              <a:schemeClr val="accent1"/>
            </a:fillRef>
            <a:effectRef idx="0">
              <a:schemeClr val="accent1"/>
            </a:effectRef>
            <a:fontRef idx="minor">
              <a:schemeClr val="tx1"/>
            </a:fontRef>
          </p:style>
        </p:cxnSp>
        <p:sp>
          <p:nvSpPr>
            <p:cNvPr id="271" name="矩形 270">
              <a:extLst>
                <a:ext uri="{FF2B5EF4-FFF2-40B4-BE49-F238E27FC236}">
                  <a16:creationId xmlns:a16="http://schemas.microsoft.com/office/drawing/2014/main" id="{5CAC8AFE-F127-43FA-B31A-BC8DBC78EA37}"/>
                </a:ext>
              </a:extLst>
            </p:cNvPr>
            <p:cNvSpPr/>
            <p:nvPr/>
          </p:nvSpPr>
          <p:spPr>
            <a:xfrm>
              <a:off x="1887057" y="5886598"/>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272" name="矩形 271">
              <a:extLst>
                <a:ext uri="{FF2B5EF4-FFF2-40B4-BE49-F238E27FC236}">
                  <a16:creationId xmlns:a16="http://schemas.microsoft.com/office/drawing/2014/main" id="{5531A17E-A788-4F3A-A0AC-A7F8A3121FC2}"/>
                </a:ext>
              </a:extLst>
            </p:cNvPr>
            <p:cNvSpPr/>
            <p:nvPr/>
          </p:nvSpPr>
          <p:spPr>
            <a:xfrm>
              <a:off x="2446605" y="5881266"/>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12</a:t>
              </a:r>
              <a:endParaRPr lang="zh-CN" altLang="en-US" dirty="0"/>
            </a:p>
          </p:txBody>
        </p:sp>
        <p:sp>
          <p:nvSpPr>
            <p:cNvPr id="273" name="矩形 272">
              <a:extLst>
                <a:ext uri="{FF2B5EF4-FFF2-40B4-BE49-F238E27FC236}">
                  <a16:creationId xmlns:a16="http://schemas.microsoft.com/office/drawing/2014/main" id="{DB65D6C1-5812-4A6F-97AD-BF3E6B9EE449}"/>
                </a:ext>
              </a:extLst>
            </p:cNvPr>
            <p:cNvSpPr/>
            <p:nvPr/>
          </p:nvSpPr>
          <p:spPr>
            <a:xfrm>
              <a:off x="2990574" y="5887966"/>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8</a:t>
              </a:r>
              <a:endParaRPr lang="zh-CN" altLang="en-US" dirty="0"/>
            </a:p>
          </p:txBody>
        </p:sp>
        <p:sp>
          <p:nvSpPr>
            <p:cNvPr id="274" name="矩形 273">
              <a:extLst>
                <a:ext uri="{FF2B5EF4-FFF2-40B4-BE49-F238E27FC236}">
                  <a16:creationId xmlns:a16="http://schemas.microsoft.com/office/drawing/2014/main" id="{6ACB9B79-94C3-451F-8787-E987CCD63566}"/>
                </a:ext>
              </a:extLst>
            </p:cNvPr>
            <p:cNvSpPr/>
            <p:nvPr/>
          </p:nvSpPr>
          <p:spPr>
            <a:xfrm>
              <a:off x="3716970" y="4897867"/>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275" name="矩形 274">
              <a:extLst>
                <a:ext uri="{FF2B5EF4-FFF2-40B4-BE49-F238E27FC236}">
                  <a16:creationId xmlns:a16="http://schemas.microsoft.com/office/drawing/2014/main" id="{01EBA6E0-A483-4C84-B313-8726F4B4BD00}"/>
                </a:ext>
              </a:extLst>
            </p:cNvPr>
            <p:cNvSpPr/>
            <p:nvPr/>
          </p:nvSpPr>
          <p:spPr>
            <a:xfrm>
              <a:off x="3537160" y="5898221"/>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sp>
          <p:nvSpPr>
            <p:cNvPr id="276" name="椭圆 275">
              <a:extLst>
                <a:ext uri="{FF2B5EF4-FFF2-40B4-BE49-F238E27FC236}">
                  <a16:creationId xmlns:a16="http://schemas.microsoft.com/office/drawing/2014/main" id="{5F2417E2-5B55-4CA9-8893-9CC2DD9925A9}"/>
                </a:ext>
              </a:extLst>
            </p:cNvPr>
            <p:cNvSpPr/>
            <p:nvPr/>
          </p:nvSpPr>
          <p:spPr>
            <a:xfrm>
              <a:off x="3801037" y="5371158"/>
              <a:ext cx="509428"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≤2</a:t>
              </a:r>
              <a:endParaRPr lang="zh-CN" altLang="en-US" sz="1200" b="1" dirty="0"/>
            </a:p>
          </p:txBody>
        </p:sp>
        <p:cxnSp>
          <p:nvCxnSpPr>
            <p:cNvPr id="277" name="直接连接符 276">
              <a:extLst>
                <a:ext uri="{FF2B5EF4-FFF2-40B4-BE49-F238E27FC236}">
                  <a16:creationId xmlns:a16="http://schemas.microsoft.com/office/drawing/2014/main" id="{48EE4D4B-03C0-4B6B-B456-0196F8F8B3E1}"/>
                </a:ext>
              </a:extLst>
            </p:cNvPr>
            <p:cNvCxnSpPr>
              <a:cxnSpLocks/>
              <a:stCxn id="276" idx="4"/>
              <a:endCxn id="275" idx="0"/>
            </p:cNvCxnSpPr>
            <p:nvPr/>
          </p:nvCxnSpPr>
          <p:spPr>
            <a:xfrm flipH="1">
              <a:off x="3768218" y="5691307"/>
              <a:ext cx="287533" cy="206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直接连接符 277">
              <a:extLst>
                <a:ext uri="{FF2B5EF4-FFF2-40B4-BE49-F238E27FC236}">
                  <a16:creationId xmlns:a16="http://schemas.microsoft.com/office/drawing/2014/main" id="{2DA739E9-A043-40C7-8D44-B0B223394454}"/>
                </a:ext>
              </a:extLst>
            </p:cNvPr>
            <p:cNvCxnSpPr>
              <a:cxnSpLocks/>
              <a:stCxn id="274" idx="2"/>
              <a:endCxn id="276" idx="0"/>
            </p:cNvCxnSpPr>
            <p:nvPr/>
          </p:nvCxnSpPr>
          <p:spPr>
            <a:xfrm>
              <a:off x="3948028" y="5176780"/>
              <a:ext cx="107723" cy="194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直接连接符 278">
              <a:extLst>
                <a:ext uri="{FF2B5EF4-FFF2-40B4-BE49-F238E27FC236}">
                  <a16:creationId xmlns:a16="http://schemas.microsoft.com/office/drawing/2014/main" id="{453BBE86-D6DB-4BD6-A5A7-40885EECE376}"/>
                </a:ext>
              </a:extLst>
            </p:cNvPr>
            <p:cNvCxnSpPr>
              <a:cxnSpLocks/>
              <a:stCxn id="276" idx="4"/>
            </p:cNvCxnSpPr>
            <p:nvPr/>
          </p:nvCxnSpPr>
          <p:spPr>
            <a:xfrm>
              <a:off x="4055751" y="5691307"/>
              <a:ext cx="403512" cy="299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直接连接符 279">
              <a:extLst>
                <a:ext uri="{FF2B5EF4-FFF2-40B4-BE49-F238E27FC236}">
                  <a16:creationId xmlns:a16="http://schemas.microsoft.com/office/drawing/2014/main" id="{E1242FB5-6F9A-4A51-8664-01D9E3BA3C28}"/>
                </a:ext>
              </a:extLst>
            </p:cNvPr>
            <p:cNvCxnSpPr>
              <a:cxnSpLocks/>
              <a:stCxn id="276" idx="4"/>
            </p:cNvCxnSpPr>
            <p:nvPr/>
          </p:nvCxnSpPr>
          <p:spPr>
            <a:xfrm>
              <a:off x="4055751" y="5691307"/>
              <a:ext cx="81288" cy="292639"/>
            </a:xfrm>
            <a:prstGeom prst="line">
              <a:avLst/>
            </a:prstGeom>
          </p:spPr>
          <p:style>
            <a:lnRef idx="1">
              <a:schemeClr val="accent1"/>
            </a:lnRef>
            <a:fillRef idx="0">
              <a:schemeClr val="accent1"/>
            </a:fillRef>
            <a:effectRef idx="0">
              <a:schemeClr val="accent1"/>
            </a:effectRef>
            <a:fontRef idx="minor">
              <a:schemeClr val="tx1"/>
            </a:fontRef>
          </p:style>
        </p:cxnSp>
        <p:sp>
          <p:nvSpPr>
            <p:cNvPr id="281" name="文本框 280">
              <a:extLst>
                <a:ext uri="{FF2B5EF4-FFF2-40B4-BE49-F238E27FC236}">
                  <a16:creationId xmlns:a16="http://schemas.microsoft.com/office/drawing/2014/main" id="{8E6D4AB3-AB23-4B9E-9710-C85E92F80A90}"/>
                </a:ext>
              </a:extLst>
            </p:cNvPr>
            <p:cNvSpPr txBox="1"/>
            <p:nvPr/>
          </p:nvSpPr>
          <p:spPr>
            <a:xfrm>
              <a:off x="4019137" y="5838973"/>
              <a:ext cx="329428" cy="369332"/>
            </a:xfrm>
            <a:prstGeom prst="rect">
              <a:avLst/>
            </a:prstGeom>
            <a:noFill/>
          </p:spPr>
          <p:txBody>
            <a:bodyPr wrap="square" rtlCol="0">
              <a:spAutoFit/>
            </a:bodyPr>
            <a:lstStyle/>
            <a:p>
              <a:r>
                <a:rPr lang="en-US" altLang="zh-CN" dirty="0"/>
                <a:t>x</a:t>
              </a:r>
              <a:endParaRPr lang="zh-CN" altLang="en-US" dirty="0"/>
            </a:p>
          </p:txBody>
        </p:sp>
        <p:sp>
          <p:nvSpPr>
            <p:cNvPr id="282" name="文本框 281">
              <a:extLst>
                <a:ext uri="{FF2B5EF4-FFF2-40B4-BE49-F238E27FC236}">
                  <a16:creationId xmlns:a16="http://schemas.microsoft.com/office/drawing/2014/main" id="{962C5DBD-C576-4169-948B-D066229F7E33}"/>
                </a:ext>
              </a:extLst>
            </p:cNvPr>
            <p:cNvSpPr txBox="1"/>
            <p:nvPr/>
          </p:nvSpPr>
          <p:spPr>
            <a:xfrm>
              <a:off x="4285837" y="5829448"/>
              <a:ext cx="329428" cy="369332"/>
            </a:xfrm>
            <a:prstGeom prst="rect">
              <a:avLst/>
            </a:prstGeom>
            <a:noFill/>
          </p:spPr>
          <p:txBody>
            <a:bodyPr wrap="square" rtlCol="0">
              <a:spAutoFit/>
            </a:bodyPr>
            <a:lstStyle/>
            <a:p>
              <a:r>
                <a:rPr lang="en-US" altLang="zh-CN" dirty="0"/>
                <a:t>x</a:t>
              </a:r>
              <a:endParaRPr lang="zh-CN" altLang="en-US" dirty="0"/>
            </a:p>
          </p:txBody>
        </p:sp>
        <p:sp>
          <p:nvSpPr>
            <p:cNvPr id="283" name="矩形 282">
              <a:extLst>
                <a:ext uri="{FF2B5EF4-FFF2-40B4-BE49-F238E27FC236}">
                  <a16:creationId xmlns:a16="http://schemas.microsoft.com/office/drawing/2014/main" id="{C94E80E2-1C7D-4A77-A2DF-641DDF3F5D56}"/>
                </a:ext>
              </a:extLst>
            </p:cNvPr>
            <p:cNvSpPr/>
            <p:nvPr/>
          </p:nvSpPr>
          <p:spPr>
            <a:xfrm>
              <a:off x="4670635" y="5936321"/>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14</a:t>
              </a:r>
              <a:endParaRPr lang="zh-CN" altLang="en-US" dirty="0"/>
            </a:p>
          </p:txBody>
        </p:sp>
        <p:sp>
          <p:nvSpPr>
            <p:cNvPr id="284" name="椭圆 283">
              <a:extLst>
                <a:ext uri="{FF2B5EF4-FFF2-40B4-BE49-F238E27FC236}">
                  <a16:creationId xmlns:a16="http://schemas.microsoft.com/office/drawing/2014/main" id="{E13E7BDC-AB5C-47CE-B6AA-2E3031B939D5}"/>
                </a:ext>
              </a:extLst>
            </p:cNvPr>
            <p:cNvSpPr/>
            <p:nvPr/>
          </p:nvSpPr>
          <p:spPr>
            <a:xfrm>
              <a:off x="4619676" y="5380683"/>
              <a:ext cx="633764"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≤5</a:t>
              </a:r>
              <a:endParaRPr lang="zh-CN" altLang="en-US" sz="1200" b="1" dirty="0"/>
            </a:p>
          </p:txBody>
        </p:sp>
        <p:cxnSp>
          <p:nvCxnSpPr>
            <p:cNvPr id="285" name="直接连接符 284">
              <a:extLst>
                <a:ext uri="{FF2B5EF4-FFF2-40B4-BE49-F238E27FC236}">
                  <a16:creationId xmlns:a16="http://schemas.microsoft.com/office/drawing/2014/main" id="{39984758-C5D2-4060-B87F-B167274E555E}"/>
                </a:ext>
              </a:extLst>
            </p:cNvPr>
            <p:cNvCxnSpPr>
              <a:cxnSpLocks/>
              <a:stCxn id="284" idx="4"/>
              <a:endCxn id="283" idx="0"/>
            </p:cNvCxnSpPr>
            <p:nvPr/>
          </p:nvCxnSpPr>
          <p:spPr>
            <a:xfrm flipH="1">
              <a:off x="4901693" y="5700832"/>
              <a:ext cx="34865" cy="235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直接连接符 285">
              <a:extLst>
                <a:ext uri="{FF2B5EF4-FFF2-40B4-BE49-F238E27FC236}">
                  <a16:creationId xmlns:a16="http://schemas.microsoft.com/office/drawing/2014/main" id="{368294D1-EA50-4685-98A7-26C9453B00C7}"/>
                </a:ext>
              </a:extLst>
            </p:cNvPr>
            <p:cNvCxnSpPr>
              <a:cxnSpLocks/>
              <a:stCxn id="274" idx="2"/>
              <a:endCxn id="284" idx="1"/>
            </p:cNvCxnSpPr>
            <p:nvPr/>
          </p:nvCxnSpPr>
          <p:spPr>
            <a:xfrm>
              <a:off x="3948028" y="5176780"/>
              <a:ext cx="764461" cy="250788"/>
            </a:xfrm>
            <a:prstGeom prst="line">
              <a:avLst/>
            </a:prstGeom>
          </p:spPr>
          <p:style>
            <a:lnRef idx="1">
              <a:schemeClr val="accent1"/>
            </a:lnRef>
            <a:fillRef idx="0">
              <a:schemeClr val="accent1"/>
            </a:fillRef>
            <a:effectRef idx="0">
              <a:schemeClr val="accent1"/>
            </a:effectRef>
            <a:fontRef idx="minor">
              <a:schemeClr val="tx1"/>
            </a:fontRef>
          </p:style>
        </p:cxnSp>
        <p:sp>
          <p:nvSpPr>
            <p:cNvPr id="289" name="矩形 288">
              <a:extLst>
                <a:ext uri="{FF2B5EF4-FFF2-40B4-BE49-F238E27FC236}">
                  <a16:creationId xmlns:a16="http://schemas.microsoft.com/office/drawing/2014/main" id="{B380E55A-CE2F-42FF-B1A9-2EF4ADA34042}"/>
                </a:ext>
              </a:extLst>
            </p:cNvPr>
            <p:cNvSpPr/>
            <p:nvPr/>
          </p:nvSpPr>
          <p:spPr>
            <a:xfrm>
              <a:off x="5191127" y="5936321"/>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5</a:t>
              </a:r>
              <a:endParaRPr lang="zh-CN" altLang="en-US" dirty="0"/>
            </a:p>
          </p:txBody>
        </p:sp>
        <p:sp>
          <p:nvSpPr>
            <p:cNvPr id="292" name="矩形 291">
              <a:extLst>
                <a:ext uri="{FF2B5EF4-FFF2-40B4-BE49-F238E27FC236}">
                  <a16:creationId xmlns:a16="http://schemas.microsoft.com/office/drawing/2014/main" id="{C09B881F-2840-4CF9-AB1F-B7247C9FB32A}"/>
                </a:ext>
              </a:extLst>
            </p:cNvPr>
            <p:cNvSpPr/>
            <p:nvPr/>
          </p:nvSpPr>
          <p:spPr>
            <a:xfrm>
              <a:off x="5390104" y="5346566"/>
              <a:ext cx="481221" cy="307777"/>
            </a:xfrm>
            <a:prstGeom prst="rect">
              <a:avLst/>
            </a:prstGeom>
          </p:spPr>
          <p:txBody>
            <a:bodyPr wrap="none">
              <a:spAutoFit/>
            </a:bodyPr>
            <a:lstStyle/>
            <a:p>
              <a:pPr algn="ctr"/>
              <a:r>
                <a:rPr lang="en-US" altLang="zh-CN" sz="1400" b="1" dirty="0"/>
                <a:t>≤14</a:t>
              </a:r>
              <a:endParaRPr lang="zh-CN" altLang="en-US" sz="1400" b="1" dirty="0"/>
            </a:p>
          </p:txBody>
        </p:sp>
        <p:cxnSp>
          <p:nvCxnSpPr>
            <p:cNvPr id="293" name="直接连接符 292">
              <a:extLst>
                <a:ext uri="{FF2B5EF4-FFF2-40B4-BE49-F238E27FC236}">
                  <a16:creationId xmlns:a16="http://schemas.microsoft.com/office/drawing/2014/main" id="{DAEFF0A2-29CD-4940-81E2-1BAB2525A25E}"/>
                </a:ext>
              </a:extLst>
            </p:cNvPr>
            <p:cNvCxnSpPr>
              <a:cxnSpLocks/>
              <a:stCxn id="284" idx="4"/>
              <a:endCxn id="289" idx="0"/>
            </p:cNvCxnSpPr>
            <p:nvPr/>
          </p:nvCxnSpPr>
          <p:spPr>
            <a:xfrm>
              <a:off x="4936558" y="5700832"/>
              <a:ext cx="485627" cy="235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1" name="组合 330">
            <a:extLst>
              <a:ext uri="{FF2B5EF4-FFF2-40B4-BE49-F238E27FC236}">
                <a16:creationId xmlns:a16="http://schemas.microsoft.com/office/drawing/2014/main" id="{357CD91C-F91F-457B-BE3D-E95131738B03}"/>
              </a:ext>
            </a:extLst>
          </p:cNvPr>
          <p:cNvGrpSpPr/>
          <p:nvPr/>
        </p:nvGrpSpPr>
        <p:grpSpPr>
          <a:xfrm>
            <a:off x="6714905" y="4969462"/>
            <a:ext cx="4527885" cy="1341791"/>
            <a:chOff x="6714905" y="4817062"/>
            <a:chExt cx="4527885" cy="1341791"/>
          </a:xfrm>
        </p:grpSpPr>
        <p:sp>
          <p:nvSpPr>
            <p:cNvPr id="298" name="文本框 297">
              <a:extLst>
                <a:ext uri="{FF2B5EF4-FFF2-40B4-BE49-F238E27FC236}">
                  <a16:creationId xmlns:a16="http://schemas.microsoft.com/office/drawing/2014/main" id="{B8EBA9D6-669F-4AC5-B35B-D2884F3C3EE3}"/>
                </a:ext>
              </a:extLst>
            </p:cNvPr>
            <p:cNvSpPr txBox="1"/>
            <p:nvPr/>
          </p:nvSpPr>
          <p:spPr>
            <a:xfrm>
              <a:off x="6717226" y="4817062"/>
              <a:ext cx="679547" cy="252849"/>
            </a:xfrm>
            <a:prstGeom prst="rect">
              <a:avLst/>
            </a:prstGeom>
            <a:noFill/>
          </p:spPr>
          <p:txBody>
            <a:bodyPr wrap="square" rtlCol="0">
              <a:spAutoFit/>
            </a:bodyPr>
            <a:lstStyle/>
            <a:p>
              <a:r>
                <a:rPr lang="en-US" altLang="zh-CN" sz="1400" dirty="0"/>
                <a:t>MAX</a:t>
              </a:r>
              <a:endParaRPr lang="zh-CN" altLang="en-US" sz="1400" dirty="0"/>
            </a:p>
          </p:txBody>
        </p:sp>
        <p:sp>
          <p:nvSpPr>
            <p:cNvPr id="299" name="文本框 298">
              <a:extLst>
                <a:ext uri="{FF2B5EF4-FFF2-40B4-BE49-F238E27FC236}">
                  <a16:creationId xmlns:a16="http://schemas.microsoft.com/office/drawing/2014/main" id="{B48CDF38-7D34-421C-9BAD-2E90ECBEB61C}"/>
                </a:ext>
              </a:extLst>
            </p:cNvPr>
            <p:cNvSpPr txBox="1"/>
            <p:nvPr/>
          </p:nvSpPr>
          <p:spPr>
            <a:xfrm>
              <a:off x="6714905" y="5298100"/>
              <a:ext cx="679547" cy="252849"/>
            </a:xfrm>
            <a:prstGeom prst="rect">
              <a:avLst/>
            </a:prstGeom>
            <a:noFill/>
          </p:spPr>
          <p:txBody>
            <a:bodyPr wrap="square" rtlCol="0">
              <a:spAutoFit/>
            </a:bodyPr>
            <a:lstStyle/>
            <a:p>
              <a:r>
                <a:rPr lang="en-US" altLang="zh-CN" sz="1400" dirty="0"/>
                <a:t>MIN</a:t>
              </a:r>
              <a:endParaRPr lang="zh-CN" altLang="en-US" sz="1400" dirty="0"/>
            </a:p>
          </p:txBody>
        </p:sp>
        <p:sp>
          <p:nvSpPr>
            <p:cNvPr id="300" name="椭圆 299">
              <a:extLst>
                <a:ext uri="{FF2B5EF4-FFF2-40B4-BE49-F238E27FC236}">
                  <a16:creationId xmlns:a16="http://schemas.microsoft.com/office/drawing/2014/main" id="{5BD02CF8-5BAA-44E4-884E-EDD44630450E}"/>
                </a:ext>
              </a:extLst>
            </p:cNvPr>
            <p:cNvSpPr/>
            <p:nvPr/>
          </p:nvSpPr>
          <p:spPr>
            <a:xfrm>
              <a:off x="7677900" y="5267460"/>
              <a:ext cx="465581"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a:t>3</a:t>
              </a:r>
              <a:endParaRPr lang="zh-CN" altLang="en-US" sz="1400" dirty="0"/>
            </a:p>
          </p:txBody>
        </p:sp>
        <p:cxnSp>
          <p:nvCxnSpPr>
            <p:cNvPr id="301" name="直接连接符 300">
              <a:extLst>
                <a:ext uri="{FF2B5EF4-FFF2-40B4-BE49-F238E27FC236}">
                  <a16:creationId xmlns:a16="http://schemas.microsoft.com/office/drawing/2014/main" id="{32C5AE2F-166C-43A9-8664-EC564A6098FB}"/>
                </a:ext>
              </a:extLst>
            </p:cNvPr>
            <p:cNvCxnSpPr>
              <a:cxnSpLocks/>
              <a:stCxn id="308" idx="2"/>
              <a:endCxn id="300" idx="0"/>
            </p:cNvCxnSpPr>
            <p:nvPr/>
          </p:nvCxnSpPr>
          <p:spPr>
            <a:xfrm flipH="1">
              <a:off x="7910691" y="5111182"/>
              <a:ext cx="1048481" cy="156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3482F6B4-95B9-4CEF-8CBA-51B783CB30B1}"/>
                </a:ext>
              </a:extLst>
            </p:cNvPr>
            <p:cNvCxnSpPr>
              <a:cxnSpLocks/>
              <a:stCxn id="300" idx="4"/>
              <a:endCxn id="305" idx="0"/>
            </p:cNvCxnSpPr>
            <p:nvPr/>
          </p:nvCxnSpPr>
          <p:spPr>
            <a:xfrm flipH="1">
              <a:off x="7014959" y="5587609"/>
              <a:ext cx="895732" cy="233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a:extLst>
                <a:ext uri="{FF2B5EF4-FFF2-40B4-BE49-F238E27FC236}">
                  <a16:creationId xmlns:a16="http://schemas.microsoft.com/office/drawing/2014/main" id="{FDF33037-F1FE-4EB0-AE0A-4E6E18C07F58}"/>
                </a:ext>
              </a:extLst>
            </p:cNvPr>
            <p:cNvCxnSpPr>
              <a:cxnSpLocks/>
              <a:stCxn id="300" idx="4"/>
              <a:endCxn id="306" idx="0"/>
            </p:cNvCxnSpPr>
            <p:nvPr/>
          </p:nvCxnSpPr>
          <p:spPr>
            <a:xfrm flipH="1">
              <a:off x="7574507" y="5587609"/>
              <a:ext cx="336184" cy="228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C33C2C33-6FAA-48C7-B141-30D08F4C8CB6}"/>
                </a:ext>
              </a:extLst>
            </p:cNvPr>
            <p:cNvCxnSpPr>
              <a:cxnSpLocks/>
              <a:stCxn id="300" idx="4"/>
              <a:endCxn id="307" idx="0"/>
            </p:cNvCxnSpPr>
            <p:nvPr/>
          </p:nvCxnSpPr>
          <p:spPr>
            <a:xfrm>
              <a:off x="7910691" y="5587609"/>
              <a:ext cx="207785" cy="234759"/>
            </a:xfrm>
            <a:prstGeom prst="line">
              <a:avLst/>
            </a:prstGeom>
          </p:spPr>
          <p:style>
            <a:lnRef idx="1">
              <a:schemeClr val="accent1"/>
            </a:lnRef>
            <a:fillRef idx="0">
              <a:schemeClr val="accent1"/>
            </a:fillRef>
            <a:effectRef idx="0">
              <a:schemeClr val="accent1"/>
            </a:effectRef>
            <a:fontRef idx="minor">
              <a:schemeClr val="tx1"/>
            </a:fontRef>
          </p:style>
        </p:cxnSp>
        <p:sp>
          <p:nvSpPr>
            <p:cNvPr id="305" name="矩形 304">
              <a:extLst>
                <a:ext uri="{FF2B5EF4-FFF2-40B4-BE49-F238E27FC236}">
                  <a16:creationId xmlns:a16="http://schemas.microsoft.com/office/drawing/2014/main" id="{6F4B45FA-6786-4961-AE46-674C781F780F}"/>
                </a:ext>
              </a:extLst>
            </p:cNvPr>
            <p:cNvSpPr/>
            <p:nvPr/>
          </p:nvSpPr>
          <p:spPr>
            <a:xfrm>
              <a:off x="6783901" y="5821000"/>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306" name="矩形 305">
              <a:extLst>
                <a:ext uri="{FF2B5EF4-FFF2-40B4-BE49-F238E27FC236}">
                  <a16:creationId xmlns:a16="http://schemas.microsoft.com/office/drawing/2014/main" id="{6D5C2555-8731-4AA4-A851-FDB79AF63C60}"/>
                </a:ext>
              </a:extLst>
            </p:cNvPr>
            <p:cNvSpPr/>
            <p:nvPr/>
          </p:nvSpPr>
          <p:spPr>
            <a:xfrm>
              <a:off x="7343449" y="5815668"/>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12</a:t>
              </a:r>
              <a:endParaRPr lang="zh-CN" altLang="en-US" dirty="0"/>
            </a:p>
          </p:txBody>
        </p:sp>
        <p:sp>
          <p:nvSpPr>
            <p:cNvPr id="307" name="矩形 306">
              <a:extLst>
                <a:ext uri="{FF2B5EF4-FFF2-40B4-BE49-F238E27FC236}">
                  <a16:creationId xmlns:a16="http://schemas.microsoft.com/office/drawing/2014/main" id="{C5912A4E-3FE0-4465-9F8B-6C330496728E}"/>
                </a:ext>
              </a:extLst>
            </p:cNvPr>
            <p:cNvSpPr/>
            <p:nvPr/>
          </p:nvSpPr>
          <p:spPr>
            <a:xfrm>
              <a:off x="7887418" y="5822368"/>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8</a:t>
              </a:r>
              <a:endParaRPr lang="zh-CN" altLang="en-US" dirty="0"/>
            </a:p>
          </p:txBody>
        </p:sp>
        <p:sp>
          <p:nvSpPr>
            <p:cNvPr id="308" name="矩形 307">
              <a:extLst>
                <a:ext uri="{FF2B5EF4-FFF2-40B4-BE49-F238E27FC236}">
                  <a16:creationId xmlns:a16="http://schemas.microsoft.com/office/drawing/2014/main" id="{931890F0-577A-4E87-A4B8-A5D739FF82F7}"/>
                </a:ext>
              </a:extLst>
            </p:cNvPr>
            <p:cNvSpPr/>
            <p:nvPr/>
          </p:nvSpPr>
          <p:spPr>
            <a:xfrm>
              <a:off x="8728114" y="4832269"/>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≥3</a:t>
              </a:r>
              <a:endParaRPr lang="zh-CN" altLang="en-US" dirty="0"/>
            </a:p>
          </p:txBody>
        </p:sp>
        <p:sp>
          <p:nvSpPr>
            <p:cNvPr id="309" name="矩形 308">
              <a:extLst>
                <a:ext uri="{FF2B5EF4-FFF2-40B4-BE49-F238E27FC236}">
                  <a16:creationId xmlns:a16="http://schemas.microsoft.com/office/drawing/2014/main" id="{E150E6D5-8FB2-4456-921E-ABA8CACECDE0}"/>
                </a:ext>
              </a:extLst>
            </p:cNvPr>
            <p:cNvSpPr/>
            <p:nvPr/>
          </p:nvSpPr>
          <p:spPr>
            <a:xfrm>
              <a:off x="8434004" y="5832623"/>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sp>
          <p:nvSpPr>
            <p:cNvPr id="310" name="椭圆 309">
              <a:extLst>
                <a:ext uri="{FF2B5EF4-FFF2-40B4-BE49-F238E27FC236}">
                  <a16:creationId xmlns:a16="http://schemas.microsoft.com/office/drawing/2014/main" id="{EC762B88-812C-4DF7-A33D-E8EF392E1012}"/>
                </a:ext>
              </a:extLst>
            </p:cNvPr>
            <p:cNvSpPr/>
            <p:nvPr/>
          </p:nvSpPr>
          <p:spPr>
            <a:xfrm>
              <a:off x="8697881" y="5305560"/>
              <a:ext cx="509428"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≤2</a:t>
              </a:r>
              <a:endParaRPr lang="zh-CN" altLang="en-US" sz="1200" b="1" dirty="0"/>
            </a:p>
          </p:txBody>
        </p:sp>
        <p:cxnSp>
          <p:nvCxnSpPr>
            <p:cNvPr id="311" name="直接连接符 310">
              <a:extLst>
                <a:ext uri="{FF2B5EF4-FFF2-40B4-BE49-F238E27FC236}">
                  <a16:creationId xmlns:a16="http://schemas.microsoft.com/office/drawing/2014/main" id="{412065ED-3684-4437-944C-D60B3DC2F3FA}"/>
                </a:ext>
              </a:extLst>
            </p:cNvPr>
            <p:cNvCxnSpPr>
              <a:cxnSpLocks/>
              <a:stCxn id="310" idx="4"/>
              <a:endCxn id="309" idx="0"/>
            </p:cNvCxnSpPr>
            <p:nvPr/>
          </p:nvCxnSpPr>
          <p:spPr>
            <a:xfrm flipH="1">
              <a:off x="8665062" y="5625709"/>
              <a:ext cx="287533" cy="206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8521CC49-3E09-46FA-B60F-479786A67855}"/>
                </a:ext>
              </a:extLst>
            </p:cNvPr>
            <p:cNvCxnSpPr>
              <a:cxnSpLocks/>
              <a:stCxn id="308" idx="2"/>
              <a:endCxn id="310" idx="0"/>
            </p:cNvCxnSpPr>
            <p:nvPr/>
          </p:nvCxnSpPr>
          <p:spPr>
            <a:xfrm flipH="1">
              <a:off x="8952595" y="5111182"/>
              <a:ext cx="6577" cy="194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3AF793EE-2B42-4AA1-B00D-439803EFE34D}"/>
                </a:ext>
              </a:extLst>
            </p:cNvPr>
            <p:cNvCxnSpPr>
              <a:cxnSpLocks/>
              <a:stCxn id="310" idx="4"/>
            </p:cNvCxnSpPr>
            <p:nvPr/>
          </p:nvCxnSpPr>
          <p:spPr>
            <a:xfrm>
              <a:off x="8952595" y="5625709"/>
              <a:ext cx="403512" cy="299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6A375C6A-40E8-4674-8BF7-18EF713C5C51}"/>
                </a:ext>
              </a:extLst>
            </p:cNvPr>
            <p:cNvCxnSpPr>
              <a:cxnSpLocks/>
              <a:stCxn id="310" idx="4"/>
            </p:cNvCxnSpPr>
            <p:nvPr/>
          </p:nvCxnSpPr>
          <p:spPr>
            <a:xfrm>
              <a:off x="8952595" y="5625709"/>
              <a:ext cx="81288" cy="292639"/>
            </a:xfrm>
            <a:prstGeom prst="line">
              <a:avLst/>
            </a:prstGeom>
          </p:spPr>
          <p:style>
            <a:lnRef idx="1">
              <a:schemeClr val="accent1"/>
            </a:lnRef>
            <a:fillRef idx="0">
              <a:schemeClr val="accent1"/>
            </a:fillRef>
            <a:effectRef idx="0">
              <a:schemeClr val="accent1"/>
            </a:effectRef>
            <a:fontRef idx="minor">
              <a:schemeClr val="tx1"/>
            </a:fontRef>
          </p:style>
        </p:cxnSp>
        <p:sp>
          <p:nvSpPr>
            <p:cNvPr id="315" name="文本框 314">
              <a:extLst>
                <a:ext uri="{FF2B5EF4-FFF2-40B4-BE49-F238E27FC236}">
                  <a16:creationId xmlns:a16="http://schemas.microsoft.com/office/drawing/2014/main" id="{F845753B-1837-48B7-8F15-7152200CC38F}"/>
                </a:ext>
              </a:extLst>
            </p:cNvPr>
            <p:cNvSpPr txBox="1"/>
            <p:nvPr/>
          </p:nvSpPr>
          <p:spPr>
            <a:xfrm>
              <a:off x="8915981" y="5773375"/>
              <a:ext cx="329428" cy="369332"/>
            </a:xfrm>
            <a:prstGeom prst="rect">
              <a:avLst/>
            </a:prstGeom>
            <a:noFill/>
          </p:spPr>
          <p:txBody>
            <a:bodyPr wrap="square" rtlCol="0">
              <a:spAutoFit/>
            </a:bodyPr>
            <a:lstStyle/>
            <a:p>
              <a:r>
                <a:rPr lang="en-US" altLang="zh-CN" dirty="0"/>
                <a:t>x</a:t>
              </a:r>
              <a:endParaRPr lang="zh-CN" altLang="en-US" dirty="0"/>
            </a:p>
          </p:txBody>
        </p:sp>
        <p:sp>
          <p:nvSpPr>
            <p:cNvPr id="316" name="文本框 315">
              <a:extLst>
                <a:ext uri="{FF2B5EF4-FFF2-40B4-BE49-F238E27FC236}">
                  <a16:creationId xmlns:a16="http://schemas.microsoft.com/office/drawing/2014/main" id="{190E0971-8429-48F8-8DC4-39A0812CA383}"/>
                </a:ext>
              </a:extLst>
            </p:cNvPr>
            <p:cNvSpPr txBox="1"/>
            <p:nvPr/>
          </p:nvSpPr>
          <p:spPr>
            <a:xfrm>
              <a:off x="9182681" y="5763850"/>
              <a:ext cx="329428" cy="369332"/>
            </a:xfrm>
            <a:prstGeom prst="rect">
              <a:avLst/>
            </a:prstGeom>
            <a:noFill/>
          </p:spPr>
          <p:txBody>
            <a:bodyPr wrap="square" rtlCol="0">
              <a:spAutoFit/>
            </a:bodyPr>
            <a:lstStyle/>
            <a:p>
              <a:r>
                <a:rPr lang="en-US" altLang="zh-CN" dirty="0"/>
                <a:t>x</a:t>
              </a:r>
              <a:endParaRPr lang="zh-CN" altLang="en-US" dirty="0"/>
            </a:p>
          </p:txBody>
        </p:sp>
        <p:sp>
          <p:nvSpPr>
            <p:cNvPr id="317" name="矩形 316">
              <a:extLst>
                <a:ext uri="{FF2B5EF4-FFF2-40B4-BE49-F238E27FC236}">
                  <a16:creationId xmlns:a16="http://schemas.microsoft.com/office/drawing/2014/main" id="{CCA479C7-4287-480A-8B6A-46D56AC6CC95}"/>
                </a:ext>
              </a:extLst>
            </p:cNvPr>
            <p:cNvSpPr/>
            <p:nvPr/>
          </p:nvSpPr>
          <p:spPr>
            <a:xfrm>
              <a:off x="9567479" y="5870723"/>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14</a:t>
              </a:r>
              <a:endParaRPr lang="zh-CN" altLang="en-US" dirty="0"/>
            </a:p>
          </p:txBody>
        </p:sp>
        <p:sp>
          <p:nvSpPr>
            <p:cNvPr id="318" name="椭圆 317">
              <a:extLst>
                <a:ext uri="{FF2B5EF4-FFF2-40B4-BE49-F238E27FC236}">
                  <a16:creationId xmlns:a16="http://schemas.microsoft.com/office/drawing/2014/main" id="{26F44D20-AEFB-4E48-A75B-16B75BE3D3B3}"/>
                </a:ext>
              </a:extLst>
            </p:cNvPr>
            <p:cNvSpPr/>
            <p:nvPr/>
          </p:nvSpPr>
          <p:spPr>
            <a:xfrm>
              <a:off x="9678445" y="5315085"/>
              <a:ext cx="633764" cy="32014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200" b="1" dirty="0"/>
                <a:t>≤2</a:t>
              </a:r>
              <a:endParaRPr lang="zh-CN" altLang="en-US" sz="1200" b="1" dirty="0"/>
            </a:p>
          </p:txBody>
        </p:sp>
        <p:cxnSp>
          <p:nvCxnSpPr>
            <p:cNvPr id="319" name="直接连接符 318">
              <a:extLst>
                <a:ext uri="{FF2B5EF4-FFF2-40B4-BE49-F238E27FC236}">
                  <a16:creationId xmlns:a16="http://schemas.microsoft.com/office/drawing/2014/main" id="{944C9906-5661-4465-B069-7411E538ED24}"/>
                </a:ext>
              </a:extLst>
            </p:cNvPr>
            <p:cNvCxnSpPr>
              <a:cxnSpLocks/>
              <a:stCxn id="318" idx="4"/>
              <a:endCxn id="317" idx="0"/>
            </p:cNvCxnSpPr>
            <p:nvPr/>
          </p:nvCxnSpPr>
          <p:spPr>
            <a:xfrm flipH="1">
              <a:off x="9798537" y="5635234"/>
              <a:ext cx="196790" cy="235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205D0F1B-C49B-4DEC-A70D-B82C66810F62}"/>
                </a:ext>
              </a:extLst>
            </p:cNvPr>
            <p:cNvCxnSpPr>
              <a:cxnSpLocks/>
              <a:stCxn id="308" idx="2"/>
              <a:endCxn id="318" idx="1"/>
            </p:cNvCxnSpPr>
            <p:nvPr/>
          </p:nvCxnSpPr>
          <p:spPr>
            <a:xfrm>
              <a:off x="8959172" y="5111182"/>
              <a:ext cx="812086" cy="250788"/>
            </a:xfrm>
            <a:prstGeom prst="line">
              <a:avLst/>
            </a:prstGeom>
          </p:spPr>
          <p:style>
            <a:lnRef idx="1">
              <a:schemeClr val="accent1"/>
            </a:lnRef>
            <a:fillRef idx="0">
              <a:schemeClr val="accent1"/>
            </a:fillRef>
            <a:effectRef idx="0">
              <a:schemeClr val="accent1"/>
            </a:effectRef>
            <a:fontRef idx="minor">
              <a:schemeClr val="tx1"/>
            </a:fontRef>
          </p:style>
        </p:cxnSp>
        <p:sp>
          <p:nvSpPr>
            <p:cNvPr id="321" name="矩形 320">
              <a:extLst>
                <a:ext uri="{FF2B5EF4-FFF2-40B4-BE49-F238E27FC236}">
                  <a16:creationId xmlns:a16="http://schemas.microsoft.com/office/drawing/2014/main" id="{F211E9A5-2FFD-450D-83A4-FEB7FA7F070C}"/>
                </a:ext>
              </a:extLst>
            </p:cNvPr>
            <p:cNvSpPr/>
            <p:nvPr/>
          </p:nvSpPr>
          <p:spPr>
            <a:xfrm>
              <a:off x="10087971" y="5870723"/>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5</a:t>
              </a:r>
              <a:endParaRPr lang="zh-CN" altLang="en-US" dirty="0"/>
            </a:p>
          </p:txBody>
        </p:sp>
        <p:sp>
          <p:nvSpPr>
            <p:cNvPr id="322" name="矩形 321">
              <a:extLst>
                <a:ext uri="{FF2B5EF4-FFF2-40B4-BE49-F238E27FC236}">
                  <a16:creationId xmlns:a16="http://schemas.microsoft.com/office/drawing/2014/main" id="{01B63B18-61CA-41B7-A591-C743804455CF}"/>
                </a:ext>
              </a:extLst>
            </p:cNvPr>
            <p:cNvSpPr/>
            <p:nvPr/>
          </p:nvSpPr>
          <p:spPr>
            <a:xfrm>
              <a:off x="10415319" y="5325999"/>
              <a:ext cx="827471" cy="307777"/>
            </a:xfrm>
            <a:prstGeom prst="rect">
              <a:avLst/>
            </a:prstGeom>
          </p:spPr>
          <p:txBody>
            <a:bodyPr wrap="none">
              <a:spAutoFit/>
            </a:bodyPr>
            <a:lstStyle/>
            <a:p>
              <a:pPr algn="ctr"/>
              <a:r>
                <a:rPr lang="en-US" altLang="zh-CN" sz="1400" b="1" dirty="0"/>
                <a:t>≤5   ≤14</a:t>
              </a:r>
              <a:endParaRPr lang="zh-CN" altLang="en-US" sz="1400" b="1" dirty="0"/>
            </a:p>
          </p:txBody>
        </p:sp>
        <p:cxnSp>
          <p:nvCxnSpPr>
            <p:cNvPr id="323" name="直接连接符 322">
              <a:extLst>
                <a:ext uri="{FF2B5EF4-FFF2-40B4-BE49-F238E27FC236}">
                  <a16:creationId xmlns:a16="http://schemas.microsoft.com/office/drawing/2014/main" id="{333D6EAC-4CD4-474C-905E-7D94AD9906A1}"/>
                </a:ext>
              </a:extLst>
            </p:cNvPr>
            <p:cNvCxnSpPr>
              <a:cxnSpLocks/>
              <a:stCxn id="318" idx="4"/>
              <a:endCxn id="321" idx="0"/>
            </p:cNvCxnSpPr>
            <p:nvPr/>
          </p:nvCxnSpPr>
          <p:spPr>
            <a:xfrm>
              <a:off x="9995327" y="5635234"/>
              <a:ext cx="323702" cy="235489"/>
            </a:xfrm>
            <a:prstGeom prst="line">
              <a:avLst/>
            </a:prstGeom>
          </p:spPr>
          <p:style>
            <a:lnRef idx="1">
              <a:schemeClr val="accent1"/>
            </a:lnRef>
            <a:fillRef idx="0">
              <a:schemeClr val="accent1"/>
            </a:fillRef>
            <a:effectRef idx="0">
              <a:schemeClr val="accent1"/>
            </a:effectRef>
            <a:fontRef idx="minor">
              <a:schemeClr val="tx1"/>
            </a:fontRef>
          </p:style>
        </p:cxnSp>
        <p:sp>
          <p:nvSpPr>
            <p:cNvPr id="324" name="矩形 323">
              <a:extLst>
                <a:ext uri="{FF2B5EF4-FFF2-40B4-BE49-F238E27FC236}">
                  <a16:creationId xmlns:a16="http://schemas.microsoft.com/office/drawing/2014/main" id="{308FE325-A46D-47A6-A9EE-FB32729BB01B}"/>
                </a:ext>
              </a:extLst>
            </p:cNvPr>
            <p:cNvSpPr/>
            <p:nvPr/>
          </p:nvSpPr>
          <p:spPr>
            <a:xfrm>
              <a:off x="10611470" y="5879940"/>
              <a:ext cx="462116" cy="278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2</a:t>
              </a:r>
              <a:endParaRPr lang="zh-CN" altLang="en-US" dirty="0"/>
            </a:p>
          </p:txBody>
        </p:sp>
        <p:cxnSp>
          <p:nvCxnSpPr>
            <p:cNvPr id="325" name="直接连接符 324">
              <a:extLst>
                <a:ext uri="{FF2B5EF4-FFF2-40B4-BE49-F238E27FC236}">
                  <a16:creationId xmlns:a16="http://schemas.microsoft.com/office/drawing/2014/main" id="{5C4AAD8A-1673-4E67-A2A5-F2D474321685}"/>
                </a:ext>
              </a:extLst>
            </p:cNvPr>
            <p:cNvCxnSpPr>
              <a:cxnSpLocks/>
              <a:stCxn id="318" idx="4"/>
              <a:endCxn id="324" idx="0"/>
            </p:cNvCxnSpPr>
            <p:nvPr/>
          </p:nvCxnSpPr>
          <p:spPr>
            <a:xfrm>
              <a:off x="9995327" y="5635234"/>
              <a:ext cx="847201" cy="24470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6753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DDC4E-5B1F-45DB-9C9F-A04F44580F33}"/>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dirty="0">
                <a:solidFill>
                  <a:schemeClr val="tx1">
                    <a:lumMod val="75000"/>
                    <a:lumOff val="25000"/>
                  </a:schemeClr>
                </a:solidFill>
              </a:rPr>
              <a:t>——</a:t>
            </a:r>
            <a:r>
              <a:rPr lang="el-GR" altLang="zh-CN" sz="2400" i="1" dirty="0">
                <a:solidFill>
                  <a:schemeClr val="tx1">
                    <a:lumMod val="75000"/>
                    <a:lumOff val="25000"/>
                  </a:schemeClr>
                </a:solidFill>
              </a:rPr>
              <a:t>α–β</a:t>
            </a:r>
            <a:r>
              <a:rPr lang="zh-CN" altLang="en-US" sz="2400" i="1" dirty="0">
                <a:solidFill>
                  <a:schemeClr val="tx1">
                    <a:lumMod val="75000"/>
                    <a:lumOff val="25000"/>
                  </a:schemeClr>
                </a:solidFill>
              </a:rPr>
              <a:t>剪枝技术</a:t>
            </a:r>
            <a:endParaRPr lang="zh-CN" altLang="en-US" i="1" dirty="0">
              <a:solidFill>
                <a:schemeClr val="tx1">
                  <a:lumMod val="75000"/>
                  <a:lumOff val="25000"/>
                </a:schemeClr>
              </a:solidFill>
            </a:endParaRPr>
          </a:p>
        </p:txBody>
      </p:sp>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p:txBody>
          <a:bodyPr/>
          <a:lstStyle/>
          <a:p>
            <a:fld id="{5DD3DB80-B894-403A-B48E-6FDC1A72010E}" type="slidenum">
              <a:rPr lang="zh-CN" altLang="en-US" smtClean="0"/>
              <a:pPr/>
              <a:t>75</a:t>
            </a:fld>
            <a:endParaRPr lang="zh-CN" altLang="en-US"/>
          </a:p>
        </p:txBody>
      </p:sp>
      <p:sp>
        <p:nvSpPr>
          <p:cNvPr id="7" name="标题 1">
            <a:extLst>
              <a:ext uri="{FF2B5EF4-FFF2-40B4-BE49-F238E27FC236}">
                <a16:creationId xmlns:a16="http://schemas.microsoft.com/office/drawing/2014/main" id="{41C992BA-8D02-4F35-B7BD-F25F5F5E8D01}"/>
              </a:ext>
            </a:extLst>
          </p:cNvPr>
          <p:cNvSpPr txBox="1">
            <a:spLocks/>
          </p:cNvSpPr>
          <p:nvPr/>
        </p:nvSpPr>
        <p:spPr>
          <a:xfrm>
            <a:off x="457199" y="457200"/>
            <a:ext cx="10735709" cy="9715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sz="1800" dirty="0">
              <a:effectLst>
                <a:outerShdw blurRad="38100" dist="38100" dir="2700000" algn="tl">
                  <a:srgbClr val="000000">
                    <a:alpha val="43137"/>
                  </a:srgbClr>
                </a:outerShdw>
              </a:effectLst>
            </a:endParaRPr>
          </a:p>
        </p:txBody>
      </p:sp>
      <p:sp>
        <p:nvSpPr>
          <p:cNvPr id="8" name="内容占位符 2">
            <a:extLst>
              <a:ext uri="{FF2B5EF4-FFF2-40B4-BE49-F238E27FC236}">
                <a16:creationId xmlns:a16="http://schemas.microsoft.com/office/drawing/2014/main" id="{F6F4BC65-DD43-467D-AD62-70C6232ECE54}"/>
              </a:ext>
            </a:extLst>
          </p:cNvPr>
          <p:cNvSpPr txBox="1">
            <a:spLocks/>
          </p:cNvSpPr>
          <p:nvPr/>
        </p:nvSpPr>
        <p:spPr>
          <a:xfrm>
            <a:off x="489855" y="1168401"/>
            <a:ext cx="11183030" cy="5072062"/>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6575" indent="-285750">
              <a:lnSpc>
                <a:spcPct val="150000"/>
              </a:lnSpc>
              <a:spcBef>
                <a:spcPct val="0"/>
              </a:spcBef>
            </a:pPr>
            <a:r>
              <a:rPr kumimoji="1" lang="zh-CN" altLang="en-US" sz="1800" b="1" dirty="0">
                <a:effectLst>
                  <a:outerShdw blurRad="38100" dist="38100" dir="2700000" algn="tl">
                    <a:srgbClr val="000000">
                      <a:alpha val="43137"/>
                    </a:srgbClr>
                  </a:outerShdw>
                </a:effectLst>
                <a:latin typeface="Times New Roman" panose="02020603050405020304" pitchFamily="18" charset="0"/>
              </a:rPr>
              <a:t>剪枝的概念 </a:t>
            </a:r>
          </a:p>
          <a:p>
            <a:pPr marL="250825" indent="358775">
              <a:lnSpc>
                <a:spcPct val="150000"/>
              </a:lnSpc>
              <a:spcBef>
                <a:spcPct val="0"/>
              </a:spcBef>
              <a:buFont typeface="Wingdings" panose="05000000000000000000" pitchFamily="2" charset="2"/>
              <a:buNone/>
            </a:pPr>
            <a:r>
              <a:rPr kumimoji="1" lang="zh-CN" altLang="en-US" sz="1600" dirty="0">
                <a:latin typeface="Times New Roman" panose="02020603050405020304" pitchFamily="18" charset="0"/>
              </a:rPr>
              <a:t>  极大极小过程是先生成与</a:t>
            </a:r>
            <a:r>
              <a:rPr kumimoji="1" lang="en-US" altLang="zh-CN" sz="1600" dirty="0">
                <a:latin typeface="Times New Roman" panose="02020603050405020304" pitchFamily="18" charset="0"/>
              </a:rPr>
              <a:t>/</a:t>
            </a:r>
            <a:r>
              <a:rPr kumimoji="1" lang="zh-CN" altLang="en-US" sz="1600" dirty="0">
                <a:latin typeface="Times New Roman" panose="02020603050405020304" pitchFamily="18" charset="0"/>
              </a:rPr>
              <a:t>或树，然后再计算各节点的估值，这种生成节点和计算估值相分离的搜索方式，需要生成规定深度内的所有节点，</a:t>
            </a:r>
            <a:r>
              <a:rPr kumimoji="1"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rPr>
              <a:t>因此搜索效率较低。</a:t>
            </a:r>
          </a:p>
          <a:p>
            <a:pPr marL="250825" indent="358775">
              <a:lnSpc>
                <a:spcPct val="150000"/>
              </a:lnSpc>
              <a:spcBef>
                <a:spcPct val="0"/>
              </a:spcBef>
              <a:buFont typeface="Wingdings" panose="05000000000000000000" pitchFamily="2" charset="2"/>
              <a:buNone/>
            </a:pPr>
            <a:r>
              <a:rPr kumimoji="1" lang="zh-CN" altLang="en-US" sz="1600" dirty="0">
                <a:latin typeface="Times New Roman" panose="02020603050405020304" pitchFamily="18" charset="0"/>
              </a:rPr>
              <a:t>    如果能边生成节点边对节点估值，并剪去一些没用的分枝，这种技术被称为</a:t>
            </a:r>
            <a:r>
              <a:rPr kumimoji="1" lang="en-US" altLang="zh-CN" sz="1600" dirty="0">
                <a:latin typeface="Times New Roman" panose="02020603050405020304" pitchFamily="18" charset="0"/>
              </a:rPr>
              <a:t>α-β</a:t>
            </a:r>
            <a:r>
              <a:rPr kumimoji="1" lang="zh-CN" altLang="en-US" sz="1600" dirty="0">
                <a:latin typeface="Times New Roman" panose="02020603050405020304" pitchFamily="18" charset="0"/>
              </a:rPr>
              <a:t>剪枝。</a:t>
            </a:r>
          </a:p>
          <a:p>
            <a:pPr marL="250825" indent="358775">
              <a:lnSpc>
                <a:spcPct val="150000"/>
              </a:lnSpc>
              <a:spcBef>
                <a:spcPct val="0"/>
              </a:spcBef>
              <a:buNone/>
            </a:pPr>
            <a:r>
              <a:rPr kumimoji="1" lang="zh-CN" altLang="en-US" sz="1600" dirty="0">
                <a:latin typeface="Times New Roman" panose="02020603050405020304" pitchFamily="18" charset="0"/>
              </a:rPr>
              <a:t>    </a:t>
            </a:r>
            <a:r>
              <a:rPr kumimoji="1" lang="en-US" altLang="zh-CN" sz="1600" dirty="0">
                <a:latin typeface="Times New Roman" panose="02020603050405020304" pitchFamily="18" charset="0"/>
              </a:rPr>
              <a:t>(1) MAX</a:t>
            </a:r>
            <a:r>
              <a:rPr kumimoji="1" lang="zh-CN" altLang="en-US" sz="1600" dirty="0">
                <a:latin typeface="Times New Roman" panose="02020603050405020304" pitchFamily="18" charset="0"/>
              </a:rPr>
              <a:t>节点（剪枝方法或节点）的</a:t>
            </a:r>
            <a:r>
              <a:rPr kumimoji="1" lang="en-US" altLang="zh-CN" sz="1600" dirty="0">
                <a:latin typeface="Times New Roman" panose="02020603050405020304" pitchFamily="18" charset="0"/>
              </a:rPr>
              <a:t>α</a:t>
            </a:r>
            <a:r>
              <a:rPr kumimoji="1" lang="zh-CN" altLang="en-US" sz="1600" dirty="0">
                <a:latin typeface="Times New Roman" panose="02020603050405020304" pitchFamily="18" charset="0"/>
              </a:rPr>
              <a:t>值为当前</a:t>
            </a:r>
            <a:r>
              <a:rPr kumimoji="1" lang="zh-CN" altLang="en-US" sz="1600" dirty="0">
                <a:solidFill>
                  <a:srgbClr val="FF0000"/>
                </a:solidFill>
                <a:latin typeface="Times New Roman" panose="02020603050405020304" pitchFamily="18" charset="0"/>
              </a:rPr>
              <a:t>子节点的最大倒推值；</a:t>
            </a:r>
          </a:p>
          <a:p>
            <a:pPr marL="250825" indent="358775">
              <a:lnSpc>
                <a:spcPct val="150000"/>
              </a:lnSpc>
              <a:spcBef>
                <a:spcPct val="0"/>
              </a:spcBef>
              <a:buFont typeface="Wingdings" panose="05000000000000000000" pitchFamily="2" charset="2"/>
              <a:buNone/>
            </a:pPr>
            <a:r>
              <a:rPr kumimoji="1" lang="zh-CN" altLang="en-US" sz="1600" dirty="0">
                <a:latin typeface="Times New Roman" panose="02020603050405020304" pitchFamily="18" charset="0"/>
              </a:rPr>
              <a:t>    </a:t>
            </a:r>
            <a:r>
              <a:rPr kumimoji="1" lang="en-US" altLang="zh-CN" sz="1600" dirty="0">
                <a:latin typeface="Times New Roman" panose="02020603050405020304" pitchFamily="18" charset="0"/>
              </a:rPr>
              <a:t>(2) MIN</a:t>
            </a:r>
            <a:r>
              <a:rPr kumimoji="1" lang="zh-CN" altLang="en-US" sz="1600" dirty="0">
                <a:latin typeface="Times New Roman" panose="02020603050405020304" pitchFamily="18" charset="0"/>
              </a:rPr>
              <a:t>节点（与节点）的</a:t>
            </a:r>
            <a:r>
              <a:rPr kumimoji="1" lang="en-US" altLang="zh-CN" sz="1600" dirty="0">
                <a:latin typeface="Times New Roman" panose="02020603050405020304" pitchFamily="18" charset="0"/>
              </a:rPr>
              <a:t>β</a:t>
            </a:r>
            <a:r>
              <a:rPr kumimoji="1" lang="zh-CN" altLang="en-US" sz="1600" dirty="0">
                <a:latin typeface="Times New Roman" panose="02020603050405020304" pitchFamily="18" charset="0"/>
              </a:rPr>
              <a:t>值为当前</a:t>
            </a:r>
            <a:r>
              <a:rPr kumimoji="1" lang="zh-CN" altLang="en-US" sz="1600" dirty="0">
                <a:solidFill>
                  <a:srgbClr val="FF0000"/>
                </a:solidFill>
                <a:latin typeface="Times New Roman" panose="02020603050405020304" pitchFamily="18" charset="0"/>
              </a:rPr>
              <a:t>子节点的最小倒推值</a:t>
            </a:r>
            <a:r>
              <a:rPr kumimoji="1" lang="zh-CN" altLang="en-US" sz="1600" dirty="0">
                <a:latin typeface="Times New Roman" panose="02020603050405020304" pitchFamily="18" charset="0"/>
              </a:rPr>
              <a:t>；</a:t>
            </a:r>
          </a:p>
          <a:p>
            <a:pPr marL="250825" indent="358775">
              <a:lnSpc>
                <a:spcPct val="150000"/>
              </a:lnSpc>
              <a:spcBef>
                <a:spcPct val="0"/>
              </a:spcBef>
              <a:buFont typeface="Wingdings" panose="05000000000000000000" pitchFamily="2" charset="2"/>
              <a:buNone/>
            </a:pPr>
            <a:r>
              <a:rPr kumimoji="1" lang="zh-CN" altLang="en-US" sz="1600" dirty="0">
                <a:latin typeface="Times New Roman" panose="02020603050405020304" pitchFamily="18" charset="0"/>
              </a:rPr>
              <a:t>    </a:t>
            </a:r>
            <a:r>
              <a:rPr kumimoji="1" lang="en-US" altLang="zh-CN" sz="1600" dirty="0">
                <a:latin typeface="Times New Roman" panose="02020603050405020304" pitchFamily="18" charset="0"/>
              </a:rPr>
              <a:t>(3) α-β</a:t>
            </a:r>
            <a:r>
              <a:rPr kumimoji="1" lang="zh-CN" altLang="en-US" sz="1600" dirty="0">
                <a:latin typeface="Times New Roman" panose="02020603050405020304" pitchFamily="18" charset="0"/>
              </a:rPr>
              <a:t>剪枝的规则如下：  </a:t>
            </a:r>
          </a:p>
          <a:p>
            <a:pPr marL="250825" indent="358775">
              <a:lnSpc>
                <a:spcPct val="150000"/>
              </a:lnSpc>
              <a:spcBef>
                <a:spcPct val="0"/>
              </a:spcBef>
              <a:buFont typeface="Wingdings" panose="05000000000000000000" pitchFamily="2" charset="2"/>
              <a:buNone/>
            </a:pPr>
            <a:endParaRPr lang="zh-CN" altLang="en-US" sz="1600" dirty="0"/>
          </a:p>
        </p:txBody>
      </p:sp>
      <p:sp>
        <p:nvSpPr>
          <p:cNvPr id="5" name="矩形 4">
            <a:extLst>
              <a:ext uri="{FF2B5EF4-FFF2-40B4-BE49-F238E27FC236}">
                <a16:creationId xmlns:a16="http://schemas.microsoft.com/office/drawing/2014/main" id="{7B688971-91F8-4916-A36D-066B9DBBD0E3}"/>
              </a:ext>
            </a:extLst>
          </p:cNvPr>
          <p:cNvSpPr/>
          <p:nvPr/>
        </p:nvSpPr>
        <p:spPr>
          <a:xfrm>
            <a:off x="1429966" y="3882004"/>
            <a:ext cx="10242919" cy="1525739"/>
          </a:xfrm>
          <a:prstGeom prst="rect">
            <a:avLst/>
          </a:prstGeom>
        </p:spPr>
        <p:txBody>
          <a:bodyPr wrap="square">
            <a:spAutoFit/>
          </a:bodyPr>
          <a:lstStyle/>
          <a:p>
            <a:pPr marL="536575" indent="-285750">
              <a:lnSpc>
                <a:spcPct val="150000"/>
              </a:lnSpc>
              <a:spcBef>
                <a:spcPct val="0"/>
              </a:spcBef>
              <a:buFont typeface="Arial" panose="020B0604020202020204" pitchFamily="34" charset="0"/>
              <a:buChar char="•"/>
            </a:pPr>
            <a:r>
              <a:rPr kumimoji="1" lang="zh-CN" altLang="en-US" sz="1600" dirty="0">
                <a:latin typeface="Times New Roman" panose="02020603050405020304" pitchFamily="18" charset="0"/>
              </a:rPr>
              <a:t>任何</a:t>
            </a:r>
            <a:r>
              <a:rPr kumimoji="1" lang="en-US" altLang="zh-CN" sz="1600" dirty="0">
                <a:latin typeface="Times New Roman" panose="02020603050405020304" pitchFamily="18" charset="0"/>
              </a:rPr>
              <a:t>MAX</a:t>
            </a:r>
            <a:r>
              <a:rPr kumimoji="1" lang="zh-CN" altLang="en-US" sz="1600" dirty="0">
                <a:latin typeface="Times New Roman" panose="02020603050405020304" pitchFamily="18" charset="0"/>
              </a:rPr>
              <a:t>节点</a:t>
            </a:r>
            <a:r>
              <a:rPr kumimoji="1" lang="en-US" altLang="zh-CN" sz="1600" dirty="0">
                <a:latin typeface="Times New Roman" panose="02020603050405020304" pitchFamily="18" charset="0"/>
              </a:rPr>
              <a:t>n</a:t>
            </a:r>
            <a:r>
              <a:rPr kumimoji="1" lang="zh-CN" altLang="en-US" sz="1600" dirty="0">
                <a:latin typeface="Times New Roman" panose="02020603050405020304" pitchFamily="18" charset="0"/>
              </a:rPr>
              <a:t>的</a:t>
            </a:r>
            <a:r>
              <a:rPr kumimoji="1" lang="en-US" altLang="zh-CN" sz="1600" dirty="0">
                <a:solidFill>
                  <a:srgbClr val="FF0000"/>
                </a:solidFill>
                <a:latin typeface="Times New Roman" panose="02020603050405020304" pitchFamily="18" charset="0"/>
              </a:rPr>
              <a:t>α</a:t>
            </a:r>
            <a:r>
              <a:rPr kumimoji="1" lang="zh-CN" altLang="en-US" sz="1600" dirty="0">
                <a:latin typeface="Times New Roman" panose="02020603050405020304" pitchFamily="18" charset="0"/>
              </a:rPr>
              <a:t>值</a:t>
            </a:r>
            <a:r>
              <a:rPr kumimoji="1" lang="zh-CN" altLang="en-US" sz="1600" dirty="0">
                <a:solidFill>
                  <a:srgbClr val="FF0000"/>
                </a:solidFill>
                <a:latin typeface="Times New Roman" panose="02020603050405020304" pitchFamily="18" charset="0"/>
              </a:rPr>
              <a:t>大于或等于</a:t>
            </a:r>
            <a:r>
              <a:rPr kumimoji="1" lang="zh-CN" altLang="en-US" sz="1600" dirty="0">
                <a:latin typeface="Times New Roman" panose="02020603050405020304" pitchFamily="18" charset="0"/>
              </a:rPr>
              <a:t>它先辈节点的</a:t>
            </a:r>
            <a:r>
              <a:rPr kumimoji="1" lang="en-US" altLang="zh-CN" sz="1600" dirty="0">
                <a:solidFill>
                  <a:srgbClr val="FF0000"/>
                </a:solidFill>
                <a:latin typeface="Times New Roman" panose="02020603050405020304" pitchFamily="18" charset="0"/>
              </a:rPr>
              <a:t>β</a:t>
            </a:r>
            <a:r>
              <a:rPr kumimoji="1" lang="zh-CN" altLang="en-US" sz="1600" dirty="0">
                <a:latin typeface="Times New Roman" panose="02020603050405020304" pitchFamily="18" charset="0"/>
              </a:rPr>
              <a:t>值，则</a:t>
            </a:r>
            <a:r>
              <a:rPr kumimoji="1" lang="en-US" altLang="zh-CN" sz="1600" dirty="0">
                <a:latin typeface="Times New Roman" panose="02020603050405020304" pitchFamily="18" charset="0"/>
              </a:rPr>
              <a:t>n </a:t>
            </a:r>
            <a:r>
              <a:rPr kumimoji="1" lang="zh-CN" altLang="en-US" sz="1600" dirty="0">
                <a:latin typeface="Times New Roman" panose="02020603050405020304" pitchFamily="18" charset="0"/>
              </a:rPr>
              <a:t>以下的分枝可停止搜索，并令节点</a:t>
            </a:r>
            <a:r>
              <a:rPr kumimoji="1" lang="en-US" altLang="zh-CN" sz="1600" dirty="0">
                <a:latin typeface="Times New Roman" panose="02020603050405020304" pitchFamily="18" charset="0"/>
              </a:rPr>
              <a:t>n</a:t>
            </a:r>
            <a:r>
              <a:rPr kumimoji="1" lang="zh-CN" altLang="en-US" sz="1600" dirty="0">
                <a:latin typeface="Times New Roman" panose="02020603050405020304" pitchFamily="18" charset="0"/>
              </a:rPr>
              <a:t>的倒推值为</a:t>
            </a:r>
            <a:r>
              <a:rPr kumimoji="1" lang="en-US" altLang="zh-CN" sz="1600" dirty="0">
                <a:latin typeface="Times New Roman" panose="02020603050405020304" pitchFamily="18" charset="0"/>
              </a:rPr>
              <a:t>α</a:t>
            </a:r>
            <a:r>
              <a:rPr kumimoji="1" lang="zh-CN" altLang="en-US" sz="1600" dirty="0">
                <a:latin typeface="Times New Roman" panose="02020603050405020304" pitchFamily="18" charset="0"/>
              </a:rPr>
              <a:t>。这种剪枝称为</a:t>
            </a:r>
            <a:r>
              <a:rPr kumimoji="1" lang="en-US" altLang="zh-CN" sz="1600" dirty="0">
                <a:latin typeface="Times New Roman" panose="02020603050405020304" pitchFamily="18" charset="0"/>
              </a:rPr>
              <a:t>β</a:t>
            </a:r>
            <a:r>
              <a:rPr kumimoji="1" lang="zh-CN" altLang="en-US" sz="1600" dirty="0">
                <a:latin typeface="Times New Roman" panose="02020603050405020304" pitchFamily="18" charset="0"/>
              </a:rPr>
              <a:t>剪枝。</a:t>
            </a:r>
          </a:p>
          <a:p>
            <a:pPr marL="536575" indent="-285750">
              <a:lnSpc>
                <a:spcPct val="150000"/>
              </a:lnSpc>
              <a:spcBef>
                <a:spcPct val="0"/>
              </a:spcBef>
              <a:buFont typeface="Arial" panose="020B0604020202020204" pitchFamily="34" charset="0"/>
              <a:buChar char="•"/>
            </a:pPr>
            <a:r>
              <a:rPr kumimoji="1" lang="zh-CN" altLang="en-US" sz="1600" dirty="0">
                <a:latin typeface="Times New Roman" panose="02020603050405020304" pitchFamily="18" charset="0"/>
              </a:rPr>
              <a:t>任何</a:t>
            </a:r>
            <a:r>
              <a:rPr kumimoji="1" lang="en-US" altLang="zh-CN" sz="1600" dirty="0">
                <a:latin typeface="Times New Roman" panose="02020603050405020304" pitchFamily="18" charset="0"/>
              </a:rPr>
              <a:t>MIN</a:t>
            </a:r>
            <a:r>
              <a:rPr kumimoji="1" lang="zh-CN" altLang="en-US" sz="1600" dirty="0">
                <a:latin typeface="Times New Roman" panose="02020603050405020304" pitchFamily="18" charset="0"/>
              </a:rPr>
              <a:t>节点</a:t>
            </a:r>
            <a:r>
              <a:rPr kumimoji="1" lang="en-US" altLang="zh-CN" sz="1600" dirty="0">
                <a:latin typeface="Times New Roman" panose="02020603050405020304" pitchFamily="18" charset="0"/>
              </a:rPr>
              <a:t>n</a:t>
            </a:r>
            <a:r>
              <a:rPr kumimoji="1" lang="zh-CN" altLang="en-US" sz="1600" dirty="0">
                <a:latin typeface="Times New Roman" panose="02020603050405020304" pitchFamily="18" charset="0"/>
              </a:rPr>
              <a:t>的</a:t>
            </a:r>
            <a:r>
              <a:rPr kumimoji="1" lang="en-US" altLang="zh-CN" sz="1600" dirty="0">
                <a:solidFill>
                  <a:srgbClr val="FF0000"/>
                </a:solidFill>
                <a:latin typeface="Times New Roman" panose="02020603050405020304" pitchFamily="18" charset="0"/>
              </a:rPr>
              <a:t>β</a:t>
            </a:r>
            <a:r>
              <a:rPr kumimoji="1" lang="zh-CN" altLang="en-US" sz="1600" dirty="0">
                <a:latin typeface="Times New Roman" panose="02020603050405020304" pitchFamily="18" charset="0"/>
              </a:rPr>
              <a:t>值</a:t>
            </a:r>
            <a:r>
              <a:rPr kumimoji="1" lang="zh-CN" altLang="en-US" sz="1600" dirty="0">
                <a:solidFill>
                  <a:srgbClr val="FF0000"/>
                </a:solidFill>
                <a:latin typeface="Times New Roman" panose="02020603050405020304" pitchFamily="18" charset="0"/>
              </a:rPr>
              <a:t>小于或等于</a:t>
            </a:r>
            <a:r>
              <a:rPr kumimoji="1" lang="zh-CN" altLang="en-US" sz="1600" dirty="0">
                <a:latin typeface="Times New Roman" panose="02020603050405020304" pitchFamily="18" charset="0"/>
              </a:rPr>
              <a:t>它先辈节点的</a:t>
            </a:r>
            <a:r>
              <a:rPr kumimoji="1" lang="en-US" altLang="zh-CN" sz="1600" dirty="0">
                <a:solidFill>
                  <a:srgbClr val="FF0000"/>
                </a:solidFill>
                <a:latin typeface="Times New Roman" panose="02020603050405020304" pitchFamily="18" charset="0"/>
              </a:rPr>
              <a:t>α</a:t>
            </a:r>
            <a:r>
              <a:rPr kumimoji="1" lang="zh-CN" altLang="en-US" sz="1600" dirty="0">
                <a:latin typeface="Times New Roman" panose="02020603050405020304" pitchFamily="18" charset="0"/>
              </a:rPr>
              <a:t>值，则</a:t>
            </a:r>
            <a:r>
              <a:rPr kumimoji="1" lang="en-US" altLang="zh-CN" sz="1600" dirty="0">
                <a:latin typeface="Times New Roman" panose="02020603050405020304" pitchFamily="18" charset="0"/>
              </a:rPr>
              <a:t>n </a:t>
            </a:r>
            <a:r>
              <a:rPr kumimoji="1" lang="zh-CN" altLang="en-US" sz="1600" dirty="0">
                <a:latin typeface="Times New Roman" panose="02020603050405020304" pitchFamily="18" charset="0"/>
              </a:rPr>
              <a:t>以下的分枝可停止搜索，并令节点</a:t>
            </a:r>
            <a:r>
              <a:rPr kumimoji="1" lang="en-US" altLang="zh-CN" sz="1600" dirty="0">
                <a:latin typeface="Times New Roman" panose="02020603050405020304" pitchFamily="18" charset="0"/>
              </a:rPr>
              <a:t>n</a:t>
            </a:r>
            <a:r>
              <a:rPr kumimoji="1" lang="zh-CN" altLang="en-US" sz="1600" dirty="0">
                <a:latin typeface="Times New Roman" panose="02020603050405020304" pitchFamily="18" charset="0"/>
              </a:rPr>
              <a:t>的倒推值为</a:t>
            </a:r>
            <a:r>
              <a:rPr kumimoji="1" lang="en-US" altLang="zh-CN" sz="1600" dirty="0">
                <a:latin typeface="Times New Roman" panose="02020603050405020304" pitchFamily="18" charset="0"/>
              </a:rPr>
              <a:t>β</a:t>
            </a:r>
            <a:r>
              <a:rPr kumimoji="1" lang="zh-CN" altLang="en-US" sz="1600" dirty="0">
                <a:latin typeface="Times New Roman" panose="02020603050405020304" pitchFamily="18" charset="0"/>
              </a:rPr>
              <a:t>。这种剪枝称为</a:t>
            </a:r>
            <a:r>
              <a:rPr kumimoji="1" lang="en-US" altLang="zh-CN" sz="1600" dirty="0">
                <a:latin typeface="Times New Roman" panose="02020603050405020304" pitchFamily="18" charset="0"/>
              </a:rPr>
              <a:t>α</a:t>
            </a:r>
            <a:r>
              <a:rPr kumimoji="1" lang="zh-CN" altLang="en-US" sz="1600" dirty="0">
                <a:latin typeface="Times New Roman" panose="02020603050405020304" pitchFamily="18" charset="0"/>
              </a:rPr>
              <a:t>剪枝。</a:t>
            </a:r>
            <a:endParaRPr lang="zh-CN" altLang="en-US" sz="1600" dirty="0"/>
          </a:p>
        </p:txBody>
      </p:sp>
    </p:spTree>
    <p:extLst>
      <p:ext uri="{BB962C8B-B14F-4D97-AF65-F5344CB8AC3E}">
        <p14:creationId xmlns:p14="http://schemas.microsoft.com/office/powerpoint/2010/main" val="3536176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DDC4E-5B1F-45DB-9C9F-A04F44580F33}"/>
              </a:ext>
            </a:extLst>
          </p:cNvPr>
          <p:cNvSpPr>
            <a:spLocks noGrp="1"/>
          </p:cNvSpPr>
          <p:nvPr>
            <p:ph type="title"/>
          </p:nvPr>
        </p:nvSpPr>
        <p:spPr/>
        <p:txBody>
          <a:bodyPr/>
          <a:lstStyle/>
          <a:p>
            <a:r>
              <a:rPr lang="zh-CN" altLang="en-US" i="1" dirty="0">
                <a:solidFill>
                  <a:schemeClr val="tx1">
                    <a:lumMod val="75000"/>
                    <a:lumOff val="25000"/>
                  </a:schemeClr>
                </a:solidFill>
              </a:rPr>
              <a:t>博弈树的启发式搜索</a:t>
            </a:r>
            <a:r>
              <a:rPr lang="en-US" altLang="zh-CN" dirty="0">
                <a:solidFill>
                  <a:schemeClr val="tx1">
                    <a:lumMod val="75000"/>
                    <a:lumOff val="25000"/>
                  </a:schemeClr>
                </a:solidFill>
              </a:rPr>
              <a:t>——</a:t>
            </a:r>
            <a:r>
              <a:rPr lang="el-GR" altLang="zh-CN" sz="2400" i="1" dirty="0">
                <a:solidFill>
                  <a:schemeClr val="tx1">
                    <a:lumMod val="75000"/>
                    <a:lumOff val="25000"/>
                  </a:schemeClr>
                </a:solidFill>
              </a:rPr>
              <a:t>α–β</a:t>
            </a:r>
            <a:r>
              <a:rPr lang="zh-CN" altLang="en-US" sz="2400" i="1" dirty="0">
                <a:solidFill>
                  <a:schemeClr val="tx1">
                    <a:lumMod val="75000"/>
                    <a:lumOff val="25000"/>
                  </a:schemeClr>
                </a:solidFill>
              </a:rPr>
              <a:t>剪枝技术</a:t>
            </a:r>
            <a:endParaRPr lang="zh-CN" altLang="en-US" i="1" dirty="0">
              <a:solidFill>
                <a:schemeClr val="tx1">
                  <a:lumMod val="75000"/>
                  <a:lumOff val="25000"/>
                </a:schemeClr>
              </a:solidFill>
            </a:endParaRPr>
          </a:p>
        </p:txBody>
      </p:sp>
      <p:sp>
        <p:nvSpPr>
          <p:cNvPr id="4" name="灯片编号占位符 3">
            <a:extLst>
              <a:ext uri="{FF2B5EF4-FFF2-40B4-BE49-F238E27FC236}">
                <a16:creationId xmlns:a16="http://schemas.microsoft.com/office/drawing/2014/main" id="{24B90D3E-5014-4D1A-B71D-E49E439D2D3E}"/>
              </a:ext>
            </a:extLst>
          </p:cNvPr>
          <p:cNvSpPr>
            <a:spLocks noGrp="1"/>
          </p:cNvSpPr>
          <p:nvPr>
            <p:ph type="sldNum" sz="quarter" idx="12"/>
          </p:nvPr>
        </p:nvSpPr>
        <p:spPr/>
        <p:txBody>
          <a:bodyPr/>
          <a:lstStyle/>
          <a:p>
            <a:fld id="{5DD3DB80-B894-403A-B48E-6FDC1A72010E}" type="slidenum">
              <a:rPr lang="zh-CN" altLang="en-US" smtClean="0"/>
              <a:pPr/>
              <a:t>76</a:t>
            </a:fld>
            <a:endParaRPr lang="zh-CN" altLang="en-US"/>
          </a:p>
        </p:txBody>
      </p:sp>
      <p:sp>
        <p:nvSpPr>
          <p:cNvPr id="7" name="标题 1">
            <a:extLst>
              <a:ext uri="{FF2B5EF4-FFF2-40B4-BE49-F238E27FC236}">
                <a16:creationId xmlns:a16="http://schemas.microsoft.com/office/drawing/2014/main" id="{41C992BA-8D02-4F35-B7BD-F25F5F5E8D01}"/>
              </a:ext>
            </a:extLst>
          </p:cNvPr>
          <p:cNvSpPr txBox="1">
            <a:spLocks/>
          </p:cNvSpPr>
          <p:nvPr/>
        </p:nvSpPr>
        <p:spPr>
          <a:xfrm>
            <a:off x="457199" y="457200"/>
            <a:ext cx="10735709" cy="97155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sz="1800" dirty="0">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0CAD3765-376D-4DA7-997D-EE38322DA6A5}"/>
              </a:ext>
            </a:extLst>
          </p:cNvPr>
          <p:cNvSpPr/>
          <p:nvPr/>
        </p:nvSpPr>
        <p:spPr>
          <a:xfrm>
            <a:off x="752272" y="1359959"/>
            <a:ext cx="10735708" cy="700192"/>
          </a:xfrm>
          <a:prstGeom prst="rect">
            <a:avLst/>
          </a:prstGeom>
        </p:spPr>
        <p:txBody>
          <a:bodyPr wrap="square">
            <a:spAutoFit/>
          </a:bodyPr>
          <a:lstStyle/>
          <a:p>
            <a:pPr>
              <a:lnSpc>
                <a:spcPct val="150000"/>
              </a:lnSpc>
            </a:pPr>
            <a:r>
              <a:rPr lang="zh-CN" altLang="en-US" sz="1400" dirty="0"/>
              <a:t> 下面来看一个</a:t>
            </a:r>
            <a:r>
              <a:rPr lang="en-US" altLang="zh-CN" sz="1400" dirty="0"/>
              <a:t>α-β</a:t>
            </a:r>
            <a:r>
              <a:rPr lang="zh-CN" altLang="en-US" sz="1400" dirty="0"/>
              <a:t>剪枝的具体例子，如下图（见下一页）所示。其中最下面一层端节点旁边的数字是假设的估值。在该图中，</a:t>
            </a:r>
            <a:r>
              <a:rPr lang="en-US" altLang="zh-CN" sz="1400" dirty="0"/>
              <a:t>L</a:t>
            </a:r>
            <a:r>
              <a:rPr lang="zh-CN" altLang="en-US" sz="1400" dirty="0"/>
              <a:t>、</a:t>
            </a:r>
            <a:r>
              <a:rPr lang="en-US" altLang="zh-CN" sz="1400" dirty="0"/>
              <a:t>M</a:t>
            </a:r>
            <a:r>
              <a:rPr lang="zh-CN" altLang="en-US" sz="1400" dirty="0"/>
              <a:t>、</a:t>
            </a:r>
            <a:r>
              <a:rPr lang="en-US" altLang="zh-CN" sz="1400" dirty="0"/>
              <a:t>N</a:t>
            </a:r>
            <a:r>
              <a:rPr lang="zh-CN" altLang="en-US" sz="1400" dirty="0"/>
              <a:t>的估值推出节点</a:t>
            </a:r>
            <a:r>
              <a:rPr lang="en-US" altLang="zh-CN" sz="1400" dirty="0"/>
              <a:t>F</a:t>
            </a:r>
            <a:r>
              <a:rPr lang="zh-CN" altLang="en-US" sz="1400" dirty="0"/>
              <a:t>的到推值为</a:t>
            </a:r>
            <a:r>
              <a:rPr lang="en-US" altLang="zh-CN" sz="1400" dirty="0"/>
              <a:t>4</a:t>
            </a:r>
            <a:r>
              <a:rPr lang="zh-CN" altLang="en-US" sz="1400" dirty="0"/>
              <a:t>，即</a:t>
            </a:r>
            <a:r>
              <a:rPr lang="en-US" altLang="zh-CN" sz="1400" dirty="0"/>
              <a:t>F</a:t>
            </a:r>
            <a:r>
              <a:rPr lang="zh-CN" altLang="en-US" sz="1400" dirty="0"/>
              <a:t>的</a:t>
            </a:r>
            <a:r>
              <a:rPr lang="en-US" altLang="zh-CN" sz="1400" dirty="0"/>
              <a:t>β</a:t>
            </a:r>
            <a:r>
              <a:rPr lang="zh-CN" altLang="en-US" sz="1400" dirty="0"/>
              <a:t>值为</a:t>
            </a:r>
            <a:r>
              <a:rPr lang="en-US" altLang="zh-CN" sz="1400" dirty="0"/>
              <a:t>4</a:t>
            </a:r>
            <a:r>
              <a:rPr lang="zh-CN" altLang="en-US" sz="1400" dirty="0"/>
              <a:t>，由此可推出节点</a:t>
            </a:r>
            <a:r>
              <a:rPr lang="en-US" altLang="zh-CN" sz="1400" dirty="0"/>
              <a:t>C</a:t>
            </a:r>
            <a:r>
              <a:rPr lang="zh-CN" altLang="en-US" sz="1400" dirty="0"/>
              <a:t>的到推值≥</a:t>
            </a:r>
            <a:r>
              <a:rPr lang="en-US" altLang="zh-CN" sz="1400" dirty="0"/>
              <a:t>4</a:t>
            </a:r>
            <a:r>
              <a:rPr lang="zh-CN" altLang="en-US" sz="1400" dirty="0"/>
              <a:t>。 </a:t>
            </a:r>
          </a:p>
        </p:txBody>
      </p:sp>
      <p:grpSp>
        <p:nvGrpSpPr>
          <p:cNvPr id="9" name="组合 4">
            <a:extLst>
              <a:ext uri="{FF2B5EF4-FFF2-40B4-BE49-F238E27FC236}">
                <a16:creationId xmlns:a16="http://schemas.microsoft.com/office/drawing/2014/main" id="{0F70EE29-42D1-4CE3-9BE7-C1893010805A}"/>
              </a:ext>
            </a:extLst>
          </p:cNvPr>
          <p:cNvGrpSpPr>
            <a:grpSpLocks/>
          </p:cNvGrpSpPr>
          <p:nvPr/>
        </p:nvGrpSpPr>
        <p:grpSpPr bwMode="auto">
          <a:xfrm>
            <a:off x="1966373" y="2277037"/>
            <a:ext cx="7958137" cy="3574755"/>
            <a:chOff x="358775" y="800100"/>
            <a:chExt cx="7958138" cy="3574465"/>
          </a:xfrm>
        </p:grpSpPr>
        <p:sp>
          <p:nvSpPr>
            <p:cNvPr id="10" name="Oval 3">
              <a:extLst>
                <a:ext uri="{FF2B5EF4-FFF2-40B4-BE49-F238E27FC236}">
                  <a16:creationId xmlns:a16="http://schemas.microsoft.com/office/drawing/2014/main" id="{7B0A1950-4F07-4FFC-AAE9-133CC531CB9F}"/>
                </a:ext>
              </a:extLst>
            </p:cNvPr>
            <p:cNvSpPr>
              <a:spLocks noChangeArrowheads="1"/>
            </p:cNvSpPr>
            <p:nvPr/>
          </p:nvSpPr>
          <p:spPr bwMode="auto">
            <a:xfrm>
              <a:off x="6264275" y="1052513"/>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11" name="Oval 4">
              <a:extLst>
                <a:ext uri="{FF2B5EF4-FFF2-40B4-BE49-F238E27FC236}">
                  <a16:creationId xmlns:a16="http://schemas.microsoft.com/office/drawing/2014/main" id="{AE7CF318-2638-4754-8F5A-91BE823286B8}"/>
                </a:ext>
              </a:extLst>
            </p:cNvPr>
            <p:cNvSpPr>
              <a:spLocks noChangeArrowheads="1"/>
            </p:cNvSpPr>
            <p:nvPr/>
          </p:nvSpPr>
          <p:spPr bwMode="auto">
            <a:xfrm>
              <a:off x="5219700" y="1592263"/>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12" name="Oval 5">
              <a:extLst>
                <a:ext uri="{FF2B5EF4-FFF2-40B4-BE49-F238E27FC236}">
                  <a16:creationId xmlns:a16="http://schemas.microsoft.com/office/drawing/2014/main" id="{5B2DFA92-1C92-4733-8A22-4ADA0823525D}"/>
                </a:ext>
              </a:extLst>
            </p:cNvPr>
            <p:cNvSpPr>
              <a:spLocks noChangeArrowheads="1"/>
            </p:cNvSpPr>
            <p:nvPr/>
          </p:nvSpPr>
          <p:spPr bwMode="auto">
            <a:xfrm>
              <a:off x="7056438" y="1592263"/>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13" name="Oval 6">
              <a:extLst>
                <a:ext uri="{FF2B5EF4-FFF2-40B4-BE49-F238E27FC236}">
                  <a16:creationId xmlns:a16="http://schemas.microsoft.com/office/drawing/2014/main" id="{62FB8CBC-DF4C-47F9-BABD-0C64A386E4CB}"/>
                </a:ext>
              </a:extLst>
            </p:cNvPr>
            <p:cNvSpPr>
              <a:spLocks noChangeArrowheads="1"/>
            </p:cNvSpPr>
            <p:nvPr/>
          </p:nvSpPr>
          <p:spPr bwMode="auto">
            <a:xfrm>
              <a:off x="3563938" y="224155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14" name="Oval 7">
              <a:extLst>
                <a:ext uri="{FF2B5EF4-FFF2-40B4-BE49-F238E27FC236}">
                  <a16:creationId xmlns:a16="http://schemas.microsoft.com/office/drawing/2014/main" id="{B6A6860D-9471-4DCD-81CA-1CCC72501187}"/>
                </a:ext>
              </a:extLst>
            </p:cNvPr>
            <p:cNvSpPr>
              <a:spLocks noChangeArrowheads="1"/>
            </p:cNvSpPr>
            <p:nvPr/>
          </p:nvSpPr>
          <p:spPr bwMode="auto">
            <a:xfrm>
              <a:off x="4967288" y="2312988"/>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15" name="Oval 8">
              <a:extLst>
                <a:ext uri="{FF2B5EF4-FFF2-40B4-BE49-F238E27FC236}">
                  <a16:creationId xmlns:a16="http://schemas.microsoft.com/office/drawing/2014/main" id="{131D49E0-56E7-499C-AA4D-6FD6EFD74B15}"/>
                </a:ext>
              </a:extLst>
            </p:cNvPr>
            <p:cNvSpPr>
              <a:spLocks noChangeArrowheads="1"/>
            </p:cNvSpPr>
            <p:nvPr/>
          </p:nvSpPr>
          <p:spPr bwMode="auto">
            <a:xfrm>
              <a:off x="6516688" y="2312988"/>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16" name="Line 9">
              <a:extLst>
                <a:ext uri="{FF2B5EF4-FFF2-40B4-BE49-F238E27FC236}">
                  <a16:creationId xmlns:a16="http://schemas.microsoft.com/office/drawing/2014/main" id="{D224F759-2AEF-4E9A-9940-97D074F190EC}"/>
                </a:ext>
              </a:extLst>
            </p:cNvPr>
            <p:cNvSpPr>
              <a:spLocks noChangeShapeType="1"/>
            </p:cNvSpPr>
            <p:nvPr/>
          </p:nvSpPr>
          <p:spPr bwMode="auto">
            <a:xfrm flipH="1">
              <a:off x="5292725" y="1125538"/>
              <a:ext cx="97155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7" name="Line 10">
              <a:extLst>
                <a:ext uri="{FF2B5EF4-FFF2-40B4-BE49-F238E27FC236}">
                  <a16:creationId xmlns:a16="http://schemas.microsoft.com/office/drawing/2014/main" id="{6C2F3D79-7F68-435B-A9C1-F3A6D62F1E8C}"/>
                </a:ext>
              </a:extLst>
            </p:cNvPr>
            <p:cNvSpPr>
              <a:spLocks noChangeShapeType="1"/>
            </p:cNvSpPr>
            <p:nvPr/>
          </p:nvSpPr>
          <p:spPr bwMode="auto">
            <a:xfrm>
              <a:off x="6372225" y="1125538"/>
              <a:ext cx="684213" cy="466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8" name="Line 11">
              <a:extLst>
                <a:ext uri="{FF2B5EF4-FFF2-40B4-BE49-F238E27FC236}">
                  <a16:creationId xmlns:a16="http://schemas.microsoft.com/office/drawing/2014/main" id="{BCB6C5DA-FA57-42EE-BC68-663C93CCC819}"/>
                </a:ext>
              </a:extLst>
            </p:cNvPr>
            <p:cNvSpPr>
              <a:spLocks noChangeShapeType="1"/>
            </p:cNvSpPr>
            <p:nvPr/>
          </p:nvSpPr>
          <p:spPr bwMode="auto">
            <a:xfrm flipH="1">
              <a:off x="3635375" y="1665288"/>
              <a:ext cx="1584325"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9" name="Line 12">
              <a:extLst>
                <a:ext uri="{FF2B5EF4-FFF2-40B4-BE49-F238E27FC236}">
                  <a16:creationId xmlns:a16="http://schemas.microsoft.com/office/drawing/2014/main" id="{AFAAD9C7-90E0-4696-B796-D83F2290F241}"/>
                </a:ext>
              </a:extLst>
            </p:cNvPr>
            <p:cNvSpPr>
              <a:spLocks noChangeShapeType="1"/>
            </p:cNvSpPr>
            <p:nvPr/>
          </p:nvSpPr>
          <p:spPr bwMode="auto">
            <a:xfrm flipH="1">
              <a:off x="5040313" y="1700213"/>
              <a:ext cx="252412"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0" name="Line 13">
              <a:extLst>
                <a:ext uri="{FF2B5EF4-FFF2-40B4-BE49-F238E27FC236}">
                  <a16:creationId xmlns:a16="http://schemas.microsoft.com/office/drawing/2014/main" id="{4076FA91-5921-48FD-BCEF-3886BB330E63}"/>
                </a:ext>
              </a:extLst>
            </p:cNvPr>
            <p:cNvSpPr>
              <a:spLocks noChangeShapeType="1"/>
            </p:cNvSpPr>
            <p:nvPr/>
          </p:nvSpPr>
          <p:spPr bwMode="auto">
            <a:xfrm flipH="1">
              <a:off x="6588125" y="1700213"/>
              <a:ext cx="504825"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1" name="Line 14">
              <a:extLst>
                <a:ext uri="{FF2B5EF4-FFF2-40B4-BE49-F238E27FC236}">
                  <a16:creationId xmlns:a16="http://schemas.microsoft.com/office/drawing/2014/main" id="{00FA33C7-FCDD-452C-8C79-CC334EC94CE6}"/>
                </a:ext>
              </a:extLst>
            </p:cNvPr>
            <p:cNvSpPr>
              <a:spLocks noChangeShapeType="1"/>
            </p:cNvSpPr>
            <p:nvPr/>
          </p:nvSpPr>
          <p:spPr bwMode="auto">
            <a:xfrm>
              <a:off x="7127875" y="1700213"/>
              <a:ext cx="180975"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2" name="Text Box 15">
              <a:extLst>
                <a:ext uri="{FF2B5EF4-FFF2-40B4-BE49-F238E27FC236}">
                  <a16:creationId xmlns:a16="http://schemas.microsoft.com/office/drawing/2014/main" id="{6DDB474D-A36A-4635-A6AC-29B015450CF2}"/>
                </a:ext>
              </a:extLst>
            </p:cNvPr>
            <p:cNvSpPr txBox="1">
              <a:spLocks noChangeArrowheads="1"/>
            </p:cNvSpPr>
            <p:nvPr/>
          </p:nvSpPr>
          <p:spPr bwMode="auto">
            <a:xfrm>
              <a:off x="5543551" y="800100"/>
              <a:ext cx="684212"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≥4</a:t>
              </a:r>
            </a:p>
          </p:txBody>
        </p:sp>
        <p:sp>
          <p:nvSpPr>
            <p:cNvPr id="23" name="Text Box 16">
              <a:extLst>
                <a:ext uri="{FF2B5EF4-FFF2-40B4-BE49-F238E27FC236}">
                  <a16:creationId xmlns:a16="http://schemas.microsoft.com/office/drawing/2014/main" id="{D4F4CFCE-2ED9-4D37-ABF5-1B5BEE456D62}"/>
                </a:ext>
              </a:extLst>
            </p:cNvPr>
            <p:cNvSpPr txBox="1">
              <a:spLocks noChangeArrowheads="1"/>
            </p:cNvSpPr>
            <p:nvPr/>
          </p:nvSpPr>
          <p:spPr bwMode="auto">
            <a:xfrm>
              <a:off x="6515101" y="944563"/>
              <a:ext cx="541338"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S</a:t>
              </a:r>
              <a:r>
                <a:rPr lang="en-US" altLang="zh-CN" sz="1800" baseline="-25000">
                  <a:latin typeface="+mn-lt"/>
                </a:rPr>
                <a:t>0</a:t>
              </a:r>
            </a:p>
          </p:txBody>
        </p:sp>
        <p:sp>
          <p:nvSpPr>
            <p:cNvPr id="24" name="Text Box 17">
              <a:extLst>
                <a:ext uri="{FF2B5EF4-FFF2-40B4-BE49-F238E27FC236}">
                  <a16:creationId xmlns:a16="http://schemas.microsoft.com/office/drawing/2014/main" id="{46849B11-FA33-4B90-8764-2E947CD0F29D}"/>
                </a:ext>
              </a:extLst>
            </p:cNvPr>
            <p:cNvSpPr txBox="1">
              <a:spLocks noChangeArrowheads="1"/>
            </p:cNvSpPr>
            <p:nvPr/>
          </p:nvSpPr>
          <p:spPr bwMode="auto">
            <a:xfrm>
              <a:off x="4464051" y="1341394"/>
              <a:ext cx="792162"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≤4</a:t>
              </a:r>
            </a:p>
          </p:txBody>
        </p:sp>
        <p:sp>
          <p:nvSpPr>
            <p:cNvPr id="25" name="Text Box 18">
              <a:extLst>
                <a:ext uri="{FF2B5EF4-FFF2-40B4-BE49-F238E27FC236}">
                  <a16:creationId xmlns:a16="http://schemas.microsoft.com/office/drawing/2014/main" id="{F023E241-8134-42FC-885B-78FFF93BE48A}"/>
                </a:ext>
              </a:extLst>
            </p:cNvPr>
            <p:cNvSpPr txBox="1">
              <a:spLocks noChangeArrowheads="1"/>
            </p:cNvSpPr>
            <p:nvPr/>
          </p:nvSpPr>
          <p:spPr bwMode="auto">
            <a:xfrm>
              <a:off x="5435600" y="1592263"/>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A</a:t>
              </a:r>
            </a:p>
          </p:txBody>
        </p:sp>
        <p:sp>
          <p:nvSpPr>
            <p:cNvPr id="26" name="Text Box 19">
              <a:extLst>
                <a:ext uri="{FF2B5EF4-FFF2-40B4-BE49-F238E27FC236}">
                  <a16:creationId xmlns:a16="http://schemas.microsoft.com/office/drawing/2014/main" id="{8221CA30-E095-4C69-A2C8-75E9ACB1AC61}"/>
                </a:ext>
              </a:extLst>
            </p:cNvPr>
            <p:cNvSpPr txBox="1">
              <a:spLocks noChangeArrowheads="1"/>
            </p:cNvSpPr>
            <p:nvPr/>
          </p:nvSpPr>
          <p:spPr bwMode="auto">
            <a:xfrm>
              <a:off x="6300788" y="1520825"/>
              <a:ext cx="7175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≤0</a:t>
              </a:r>
            </a:p>
          </p:txBody>
        </p:sp>
        <p:sp>
          <p:nvSpPr>
            <p:cNvPr id="27" name="Text Box 20">
              <a:extLst>
                <a:ext uri="{FF2B5EF4-FFF2-40B4-BE49-F238E27FC236}">
                  <a16:creationId xmlns:a16="http://schemas.microsoft.com/office/drawing/2014/main" id="{9554B631-C54B-4A7E-A2FF-D3352EF90A4D}"/>
                </a:ext>
              </a:extLst>
            </p:cNvPr>
            <p:cNvSpPr txBox="1">
              <a:spLocks noChangeArrowheads="1"/>
            </p:cNvSpPr>
            <p:nvPr/>
          </p:nvSpPr>
          <p:spPr bwMode="auto">
            <a:xfrm>
              <a:off x="7416800" y="1484313"/>
              <a:ext cx="5397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11</a:t>
              </a:r>
            </a:p>
          </p:txBody>
        </p:sp>
        <p:sp>
          <p:nvSpPr>
            <p:cNvPr id="28" name="Text Box 21">
              <a:extLst>
                <a:ext uri="{FF2B5EF4-FFF2-40B4-BE49-F238E27FC236}">
                  <a16:creationId xmlns:a16="http://schemas.microsoft.com/office/drawing/2014/main" id="{BC2A264E-3CAD-426B-87C7-034A6C2853D8}"/>
                </a:ext>
              </a:extLst>
            </p:cNvPr>
            <p:cNvSpPr txBox="1">
              <a:spLocks noChangeArrowheads="1"/>
            </p:cNvSpPr>
            <p:nvPr/>
          </p:nvSpPr>
          <p:spPr bwMode="auto">
            <a:xfrm>
              <a:off x="3024187" y="1989042"/>
              <a:ext cx="5762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≥4</a:t>
              </a:r>
            </a:p>
          </p:txBody>
        </p:sp>
        <p:sp>
          <p:nvSpPr>
            <p:cNvPr id="29" name="Text Box 22">
              <a:extLst>
                <a:ext uri="{FF2B5EF4-FFF2-40B4-BE49-F238E27FC236}">
                  <a16:creationId xmlns:a16="http://schemas.microsoft.com/office/drawing/2014/main" id="{1EF51373-22B2-4268-94D3-F1BC0220A04E}"/>
                </a:ext>
              </a:extLst>
            </p:cNvPr>
            <p:cNvSpPr txBox="1">
              <a:spLocks noChangeArrowheads="1"/>
            </p:cNvSpPr>
            <p:nvPr/>
          </p:nvSpPr>
          <p:spPr bwMode="auto">
            <a:xfrm>
              <a:off x="4392613" y="2096983"/>
              <a:ext cx="5762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≥5</a:t>
              </a:r>
            </a:p>
          </p:txBody>
        </p:sp>
        <p:sp>
          <p:nvSpPr>
            <p:cNvPr id="30" name="Text Box 23">
              <a:extLst>
                <a:ext uri="{FF2B5EF4-FFF2-40B4-BE49-F238E27FC236}">
                  <a16:creationId xmlns:a16="http://schemas.microsoft.com/office/drawing/2014/main" id="{F511C033-A4AB-4C81-9D6B-4A6D0683E1B4}"/>
                </a:ext>
              </a:extLst>
            </p:cNvPr>
            <p:cNvSpPr txBox="1">
              <a:spLocks noChangeArrowheads="1"/>
            </p:cNvSpPr>
            <p:nvPr/>
          </p:nvSpPr>
          <p:spPr bwMode="auto">
            <a:xfrm>
              <a:off x="5940426" y="2204924"/>
              <a:ext cx="541337"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≥0</a:t>
              </a:r>
            </a:p>
          </p:txBody>
        </p:sp>
        <p:sp>
          <p:nvSpPr>
            <p:cNvPr id="31" name="Text Box 24">
              <a:extLst>
                <a:ext uri="{FF2B5EF4-FFF2-40B4-BE49-F238E27FC236}">
                  <a16:creationId xmlns:a16="http://schemas.microsoft.com/office/drawing/2014/main" id="{21B9BE67-2230-413A-860B-9F40CD0B5969}"/>
                </a:ext>
              </a:extLst>
            </p:cNvPr>
            <p:cNvSpPr txBox="1">
              <a:spLocks noChangeArrowheads="1"/>
            </p:cNvSpPr>
            <p:nvPr/>
          </p:nvSpPr>
          <p:spPr bwMode="auto">
            <a:xfrm>
              <a:off x="3708400" y="2205038"/>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C</a:t>
              </a:r>
            </a:p>
          </p:txBody>
        </p:sp>
        <p:sp>
          <p:nvSpPr>
            <p:cNvPr id="32" name="Text Box 25">
              <a:extLst>
                <a:ext uri="{FF2B5EF4-FFF2-40B4-BE49-F238E27FC236}">
                  <a16:creationId xmlns:a16="http://schemas.microsoft.com/office/drawing/2014/main" id="{6CC148D0-5B5A-4DE5-A22D-055B76EAF251}"/>
                </a:ext>
              </a:extLst>
            </p:cNvPr>
            <p:cNvSpPr txBox="1">
              <a:spLocks noChangeArrowheads="1"/>
            </p:cNvSpPr>
            <p:nvPr/>
          </p:nvSpPr>
          <p:spPr bwMode="auto">
            <a:xfrm>
              <a:off x="5148263" y="2205038"/>
              <a:ext cx="43180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D</a:t>
              </a:r>
            </a:p>
          </p:txBody>
        </p:sp>
        <p:sp>
          <p:nvSpPr>
            <p:cNvPr id="33" name="Text Box 26">
              <a:extLst>
                <a:ext uri="{FF2B5EF4-FFF2-40B4-BE49-F238E27FC236}">
                  <a16:creationId xmlns:a16="http://schemas.microsoft.com/office/drawing/2014/main" id="{1DC9E910-CF4E-4090-8693-5807F3393481}"/>
                </a:ext>
              </a:extLst>
            </p:cNvPr>
            <p:cNvSpPr txBox="1">
              <a:spLocks noChangeArrowheads="1"/>
            </p:cNvSpPr>
            <p:nvPr/>
          </p:nvSpPr>
          <p:spPr bwMode="auto">
            <a:xfrm>
              <a:off x="6659563" y="2205038"/>
              <a:ext cx="358775"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E</a:t>
              </a:r>
            </a:p>
          </p:txBody>
        </p:sp>
        <p:sp>
          <p:nvSpPr>
            <p:cNvPr id="34" name="Freeform 27">
              <a:extLst>
                <a:ext uri="{FF2B5EF4-FFF2-40B4-BE49-F238E27FC236}">
                  <a16:creationId xmlns:a16="http://schemas.microsoft.com/office/drawing/2014/main" id="{EAA3516E-9544-462E-A98E-379025323514}"/>
                </a:ext>
              </a:extLst>
            </p:cNvPr>
            <p:cNvSpPr>
              <a:spLocks/>
            </p:cNvSpPr>
            <p:nvPr/>
          </p:nvSpPr>
          <p:spPr bwMode="auto">
            <a:xfrm>
              <a:off x="5076825" y="1736725"/>
              <a:ext cx="179388" cy="77788"/>
            </a:xfrm>
            <a:custGeom>
              <a:avLst/>
              <a:gdLst>
                <a:gd name="T0" fmla="*/ 0 w 158"/>
                <a:gd name="T1" fmla="*/ 0 h 26"/>
                <a:gd name="T2" fmla="*/ 116015215 w 158"/>
                <a:gd name="T3" fmla="*/ 196926306 h 26"/>
                <a:gd name="T4" fmla="*/ 175312032 w 158"/>
                <a:gd name="T5" fmla="*/ 196926306 h 26"/>
                <a:gd name="T6" fmla="*/ 203671231 w 158"/>
                <a:gd name="T7" fmla="*/ 0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26">
                  <a:moveTo>
                    <a:pt x="0" y="0"/>
                  </a:moveTo>
                  <a:cubicBezTo>
                    <a:pt x="33" y="9"/>
                    <a:pt x="67" y="18"/>
                    <a:pt x="90" y="22"/>
                  </a:cubicBezTo>
                  <a:cubicBezTo>
                    <a:pt x="113" y="26"/>
                    <a:pt x="125" y="26"/>
                    <a:pt x="136" y="22"/>
                  </a:cubicBezTo>
                  <a:cubicBezTo>
                    <a:pt x="147" y="18"/>
                    <a:pt x="154" y="4"/>
                    <a:pt x="15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5" name="Arc 28">
              <a:extLst>
                <a:ext uri="{FF2B5EF4-FFF2-40B4-BE49-F238E27FC236}">
                  <a16:creationId xmlns:a16="http://schemas.microsoft.com/office/drawing/2014/main" id="{6656D9B5-3FC2-4C4B-BEB9-24774F91DB12}"/>
                </a:ext>
              </a:extLst>
            </p:cNvPr>
            <p:cNvSpPr>
              <a:spLocks/>
            </p:cNvSpPr>
            <p:nvPr/>
          </p:nvSpPr>
          <p:spPr bwMode="auto">
            <a:xfrm flipV="1">
              <a:off x="7019925" y="1773238"/>
              <a:ext cx="250825" cy="34925"/>
            </a:xfrm>
            <a:custGeom>
              <a:avLst/>
              <a:gdLst>
                <a:gd name="T0" fmla="*/ 0 w 21600"/>
                <a:gd name="T1" fmla="*/ 0 h 23859"/>
                <a:gd name="T2" fmla="*/ 2896738 w 21600"/>
                <a:gd name="T3" fmla="*/ 51124 h 23859"/>
                <a:gd name="T4" fmla="*/ 0 w 21600"/>
                <a:gd name="T5" fmla="*/ 46283 h 23859"/>
                <a:gd name="T6" fmla="*/ 0 60000 65536"/>
                <a:gd name="T7" fmla="*/ 0 60000 65536"/>
                <a:gd name="T8" fmla="*/ 0 60000 65536"/>
              </a:gdLst>
              <a:ahLst/>
              <a:cxnLst>
                <a:cxn ang="T6">
                  <a:pos x="T0" y="T1"/>
                </a:cxn>
                <a:cxn ang="T7">
                  <a:pos x="T2" y="T3"/>
                </a:cxn>
                <a:cxn ang="T8">
                  <a:pos x="T4" y="T5"/>
                </a:cxn>
              </a:cxnLst>
              <a:rect l="0" t="0" r="r" b="b"/>
              <a:pathLst>
                <a:path w="21600" h="23859" fill="none" extrusionOk="0">
                  <a:moveTo>
                    <a:pt x="0" y="0"/>
                  </a:moveTo>
                  <a:cubicBezTo>
                    <a:pt x="11929" y="0"/>
                    <a:pt x="21600" y="9670"/>
                    <a:pt x="21600" y="21600"/>
                  </a:cubicBezTo>
                  <a:cubicBezTo>
                    <a:pt x="21600" y="22354"/>
                    <a:pt x="21560" y="23108"/>
                    <a:pt x="21481" y="23858"/>
                  </a:cubicBezTo>
                </a:path>
                <a:path w="21600" h="23859" stroke="0" extrusionOk="0">
                  <a:moveTo>
                    <a:pt x="0" y="0"/>
                  </a:moveTo>
                  <a:cubicBezTo>
                    <a:pt x="11929" y="0"/>
                    <a:pt x="21600" y="9670"/>
                    <a:pt x="21600" y="21600"/>
                  </a:cubicBezTo>
                  <a:cubicBezTo>
                    <a:pt x="21600" y="22354"/>
                    <a:pt x="21560" y="23108"/>
                    <a:pt x="21481" y="23858"/>
                  </a:cubicBezTo>
                  <a:lnTo>
                    <a:pt x="0" y="2160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6" name="Oval 29">
              <a:extLst>
                <a:ext uri="{FF2B5EF4-FFF2-40B4-BE49-F238E27FC236}">
                  <a16:creationId xmlns:a16="http://schemas.microsoft.com/office/drawing/2014/main" id="{CCCFF764-BC0B-4442-B49F-9C67FED591D6}"/>
                </a:ext>
              </a:extLst>
            </p:cNvPr>
            <p:cNvSpPr>
              <a:spLocks noChangeArrowheads="1"/>
            </p:cNvSpPr>
            <p:nvPr/>
          </p:nvSpPr>
          <p:spPr bwMode="auto">
            <a:xfrm>
              <a:off x="6227763" y="310515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37" name="Oval 30">
              <a:extLst>
                <a:ext uri="{FF2B5EF4-FFF2-40B4-BE49-F238E27FC236}">
                  <a16:creationId xmlns:a16="http://schemas.microsoft.com/office/drawing/2014/main" id="{FC2E0EE1-B915-4C15-88E6-B8921F0B0B86}"/>
                </a:ext>
              </a:extLst>
            </p:cNvPr>
            <p:cNvSpPr>
              <a:spLocks noChangeArrowheads="1"/>
            </p:cNvSpPr>
            <p:nvPr/>
          </p:nvSpPr>
          <p:spPr bwMode="auto">
            <a:xfrm>
              <a:off x="7416800" y="3176588"/>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38" name="Oval 31">
              <a:extLst>
                <a:ext uri="{FF2B5EF4-FFF2-40B4-BE49-F238E27FC236}">
                  <a16:creationId xmlns:a16="http://schemas.microsoft.com/office/drawing/2014/main" id="{0946DD97-1DA2-4693-891D-C01D0EE4E2F8}"/>
                </a:ext>
              </a:extLst>
            </p:cNvPr>
            <p:cNvSpPr>
              <a:spLocks noChangeArrowheads="1"/>
            </p:cNvSpPr>
            <p:nvPr/>
          </p:nvSpPr>
          <p:spPr bwMode="auto">
            <a:xfrm>
              <a:off x="5903913" y="386080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39" name="Oval 32">
              <a:extLst>
                <a:ext uri="{FF2B5EF4-FFF2-40B4-BE49-F238E27FC236}">
                  <a16:creationId xmlns:a16="http://schemas.microsoft.com/office/drawing/2014/main" id="{F2B5CEA4-879A-40D8-8C53-AC3691E1AB34}"/>
                </a:ext>
              </a:extLst>
            </p:cNvPr>
            <p:cNvSpPr>
              <a:spLocks noChangeArrowheads="1"/>
            </p:cNvSpPr>
            <p:nvPr/>
          </p:nvSpPr>
          <p:spPr bwMode="auto">
            <a:xfrm>
              <a:off x="7127875" y="386080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40" name="Line 33">
              <a:extLst>
                <a:ext uri="{FF2B5EF4-FFF2-40B4-BE49-F238E27FC236}">
                  <a16:creationId xmlns:a16="http://schemas.microsoft.com/office/drawing/2014/main" id="{649DFC83-42B6-44DF-954B-04D8299BDD45}"/>
                </a:ext>
              </a:extLst>
            </p:cNvPr>
            <p:cNvSpPr>
              <a:spLocks noChangeShapeType="1"/>
            </p:cNvSpPr>
            <p:nvPr/>
          </p:nvSpPr>
          <p:spPr bwMode="auto">
            <a:xfrm flipH="1">
              <a:off x="6300788" y="2420938"/>
              <a:ext cx="250825" cy="684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1" name="Line 34">
              <a:extLst>
                <a:ext uri="{FF2B5EF4-FFF2-40B4-BE49-F238E27FC236}">
                  <a16:creationId xmlns:a16="http://schemas.microsoft.com/office/drawing/2014/main" id="{B3D0055B-C323-4347-8A2D-A27CDFF7DEB9}"/>
                </a:ext>
              </a:extLst>
            </p:cNvPr>
            <p:cNvSpPr>
              <a:spLocks noChangeShapeType="1"/>
            </p:cNvSpPr>
            <p:nvPr/>
          </p:nvSpPr>
          <p:spPr bwMode="auto">
            <a:xfrm>
              <a:off x="6588125" y="2420938"/>
              <a:ext cx="863600" cy="828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2" name="Line 35">
              <a:extLst>
                <a:ext uri="{FF2B5EF4-FFF2-40B4-BE49-F238E27FC236}">
                  <a16:creationId xmlns:a16="http://schemas.microsoft.com/office/drawing/2014/main" id="{394F365D-1565-4A05-AEA6-9196D92E4990}"/>
                </a:ext>
              </a:extLst>
            </p:cNvPr>
            <p:cNvSpPr>
              <a:spLocks noChangeShapeType="1"/>
            </p:cNvSpPr>
            <p:nvPr/>
          </p:nvSpPr>
          <p:spPr bwMode="auto">
            <a:xfrm flipH="1">
              <a:off x="5976938" y="3213100"/>
              <a:ext cx="287337"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3" name="Line 36">
              <a:extLst>
                <a:ext uri="{FF2B5EF4-FFF2-40B4-BE49-F238E27FC236}">
                  <a16:creationId xmlns:a16="http://schemas.microsoft.com/office/drawing/2014/main" id="{F509CC1E-5577-4B23-BF70-C78159DB3415}"/>
                </a:ext>
              </a:extLst>
            </p:cNvPr>
            <p:cNvSpPr>
              <a:spLocks noChangeShapeType="1"/>
            </p:cNvSpPr>
            <p:nvPr/>
          </p:nvSpPr>
          <p:spPr bwMode="auto">
            <a:xfrm>
              <a:off x="6300788" y="3213100"/>
              <a:ext cx="250825"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4" name="Line 37">
              <a:extLst>
                <a:ext uri="{FF2B5EF4-FFF2-40B4-BE49-F238E27FC236}">
                  <a16:creationId xmlns:a16="http://schemas.microsoft.com/office/drawing/2014/main" id="{4A137411-461F-4C9A-9BEE-D6A3FA0EBA8B}"/>
                </a:ext>
              </a:extLst>
            </p:cNvPr>
            <p:cNvSpPr>
              <a:spLocks noChangeShapeType="1"/>
            </p:cNvSpPr>
            <p:nvPr/>
          </p:nvSpPr>
          <p:spPr bwMode="auto">
            <a:xfrm flipH="1">
              <a:off x="7200900" y="3284538"/>
              <a:ext cx="250825"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 name="Line 38">
              <a:extLst>
                <a:ext uri="{FF2B5EF4-FFF2-40B4-BE49-F238E27FC236}">
                  <a16:creationId xmlns:a16="http://schemas.microsoft.com/office/drawing/2014/main" id="{20E16BFE-A8DF-427C-9F3B-7687090A4E1F}"/>
                </a:ext>
              </a:extLst>
            </p:cNvPr>
            <p:cNvSpPr>
              <a:spLocks noChangeShapeType="1"/>
            </p:cNvSpPr>
            <p:nvPr/>
          </p:nvSpPr>
          <p:spPr bwMode="auto">
            <a:xfrm>
              <a:off x="7488238" y="3284538"/>
              <a:ext cx="360362" cy="6492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6" name="Text Box 39">
              <a:extLst>
                <a:ext uri="{FF2B5EF4-FFF2-40B4-BE49-F238E27FC236}">
                  <a16:creationId xmlns:a16="http://schemas.microsoft.com/office/drawing/2014/main" id="{28C37208-D36B-4639-80CE-A698351941BF}"/>
                </a:ext>
              </a:extLst>
            </p:cNvPr>
            <p:cNvSpPr txBox="1">
              <a:spLocks noChangeArrowheads="1"/>
            </p:cNvSpPr>
            <p:nvPr/>
          </p:nvSpPr>
          <p:spPr bwMode="auto">
            <a:xfrm>
              <a:off x="5724525" y="3968750"/>
              <a:ext cx="395288"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0</a:t>
              </a:r>
            </a:p>
          </p:txBody>
        </p:sp>
        <p:sp>
          <p:nvSpPr>
            <p:cNvPr id="47" name="Text Box 40">
              <a:extLst>
                <a:ext uri="{FF2B5EF4-FFF2-40B4-BE49-F238E27FC236}">
                  <a16:creationId xmlns:a16="http://schemas.microsoft.com/office/drawing/2014/main" id="{1C8CCD36-8B17-402F-A5AF-C925A721AFA5}"/>
                </a:ext>
              </a:extLst>
            </p:cNvPr>
            <p:cNvSpPr txBox="1">
              <a:spLocks noChangeArrowheads="1"/>
            </p:cNvSpPr>
            <p:nvPr/>
          </p:nvSpPr>
          <p:spPr bwMode="auto">
            <a:xfrm>
              <a:off x="6948488" y="3968750"/>
              <a:ext cx="64770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-6</a:t>
              </a:r>
            </a:p>
          </p:txBody>
        </p:sp>
        <p:sp>
          <p:nvSpPr>
            <p:cNvPr id="48" name="Text Box 41">
              <a:extLst>
                <a:ext uri="{FF2B5EF4-FFF2-40B4-BE49-F238E27FC236}">
                  <a16:creationId xmlns:a16="http://schemas.microsoft.com/office/drawing/2014/main" id="{23E6663A-3627-4839-B1A7-7CDCC8C75791}"/>
                </a:ext>
              </a:extLst>
            </p:cNvPr>
            <p:cNvSpPr txBox="1">
              <a:spLocks noChangeArrowheads="1"/>
            </p:cNvSpPr>
            <p:nvPr/>
          </p:nvSpPr>
          <p:spPr bwMode="auto">
            <a:xfrm>
              <a:off x="7632700" y="3860800"/>
              <a:ext cx="395288"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solidFill>
                    <a:srgbClr val="FF0000"/>
                  </a:solidFill>
                  <a:latin typeface="+mn-lt"/>
                </a:rPr>
                <a:t>×</a:t>
              </a:r>
            </a:p>
          </p:txBody>
        </p:sp>
        <p:sp>
          <p:nvSpPr>
            <p:cNvPr id="49" name="Freeform 42">
              <a:extLst>
                <a:ext uri="{FF2B5EF4-FFF2-40B4-BE49-F238E27FC236}">
                  <a16:creationId xmlns:a16="http://schemas.microsoft.com/office/drawing/2014/main" id="{72B7C19B-2C3F-4676-B599-27F50F1339AF}"/>
                </a:ext>
              </a:extLst>
            </p:cNvPr>
            <p:cNvSpPr>
              <a:spLocks/>
            </p:cNvSpPr>
            <p:nvPr/>
          </p:nvSpPr>
          <p:spPr bwMode="auto">
            <a:xfrm>
              <a:off x="6192838" y="3357563"/>
              <a:ext cx="144462" cy="36512"/>
            </a:xfrm>
            <a:custGeom>
              <a:avLst/>
              <a:gdLst>
                <a:gd name="T0" fmla="*/ 0 w 136"/>
                <a:gd name="T1" fmla="*/ 42060472 h 27"/>
                <a:gd name="T2" fmla="*/ 102676367 w 136"/>
                <a:gd name="T3" fmla="*/ 42060472 h 27"/>
                <a:gd name="T4" fmla="*/ 153450511 w 136"/>
                <a:gd name="T5" fmla="*/ 0 h 27"/>
                <a:gd name="T6" fmla="*/ 0 60000 65536"/>
                <a:gd name="T7" fmla="*/ 0 60000 65536"/>
                <a:gd name="T8" fmla="*/ 0 60000 65536"/>
              </a:gdLst>
              <a:ahLst/>
              <a:cxnLst>
                <a:cxn ang="T6">
                  <a:pos x="T0" y="T1"/>
                </a:cxn>
                <a:cxn ang="T7">
                  <a:pos x="T2" y="T3"/>
                </a:cxn>
                <a:cxn ang="T8">
                  <a:pos x="T4" y="T5"/>
                </a:cxn>
              </a:cxnLst>
              <a:rect l="0" t="0" r="r" b="b"/>
              <a:pathLst>
                <a:path w="136" h="27">
                  <a:moveTo>
                    <a:pt x="0" y="23"/>
                  </a:moveTo>
                  <a:cubicBezTo>
                    <a:pt x="34" y="25"/>
                    <a:pt x="68" y="27"/>
                    <a:pt x="91" y="23"/>
                  </a:cubicBezTo>
                  <a:cubicBezTo>
                    <a:pt x="114" y="19"/>
                    <a:pt x="132" y="4"/>
                    <a:pt x="13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0" name="Freeform 43">
              <a:extLst>
                <a:ext uri="{FF2B5EF4-FFF2-40B4-BE49-F238E27FC236}">
                  <a16:creationId xmlns:a16="http://schemas.microsoft.com/office/drawing/2014/main" id="{6E05A0BA-9237-4F9F-998E-BB1B425CB8E5}"/>
                </a:ext>
              </a:extLst>
            </p:cNvPr>
            <p:cNvSpPr>
              <a:spLocks/>
            </p:cNvSpPr>
            <p:nvPr/>
          </p:nvSpPr>
          <p:spPr bwMode="auto">
            <a:xfrm>
              <a:off x="7380288" y="3392488"/>
              <a:ext cx="142875" cy="41275"/>
            </a:xfrm>
            <a:custGeom>
              <a:avLst/>
              <a:gdLst>
                <a:gd name="T0" fmla="*/ 0 w 90"/>
                <a:gd name="T1" fmla="*/ 55443438 h 26"/>
                <a:gd name="T2" fmla="*/ 113407825 w 90"/>
                <a:gd name="T3" fmla="*/ 55443438 h 26"/>
                <a:gd name="T4" fmla="*/ 226814063 w 90"/>
                <a:gd name="T5" fmla="*/ 0 h 26"/>
                <a:gd name="T6" fmla="*/ 0 60000 65536"/>
                <a:gd name="T7" fmla="*/ 0 60000 65536"/>
                <a:gd name="T8" fmla="*/ 0 60000 65536"/>
              </a:gdLst>
              <a:ahLst/>
              <a:cxnLst>
                <a:cxn ang="T6">
                  <a:pos x="T0" y="T1"/>
                </a:cxn>
                <a:cxn ang="T7">
                  <a:pos x="T2" y="T3"/>
                </a:cxn>
                <a:cxn ang="T8">
                  <a:pos x="T4" y="T5"/>
                </a:cxn>
              </a:cxnLst>
              <a:rect l="0" t="0" r="r" b="b"/>
              <a:pathLst>
                <a:path w="90" h="26">
                  <a:moveTo>
                    <a:pt x="0" y="22"/>
                  </a:moveTo>
                  <a:cubicBezTo>
                    <a:pt x="15" y="24"/>
                    <a:pt x="30" y="26"/>
                    <a:pt x="45" y="22"/>
                  </a:cubicBezTo>
                  <a:cubicBezTo>
                    <a:pt x="60" y="18"/>
                    <a:pt x="83" y="4"/>
                    <a:pt x="9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1" name="Text Box 44">
              <a:extLst>
                <a:ext uri="{FF2B5EF4-FFF2-40B4-BE49-F238E27FC236}">
                  <a16:creationId xmlns:a16="http://schemas.microsoft.com/office/drawing/2014/main" id="{6B6416A0-EFC1-40F5-925D-8116EAA51078}"/>
                </a:ext>
              </a:extLst>
            </p:cNvPr>
            <p:cNvSpPr txBox="1">
              <a:spLocks noChangeArrowheads="1"/>
            </p:cNvSpPr>
            <p:nvPr/>
          </p:nvSpPr>
          <p:spPr bwMode="auto">
            <a:xfrm>
              <a:off x="6372225" y="2997200"/>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I</a:t>
              </a:r>
            </a:p>
          </p:txBody>
        </p:sp>
        <p:sp>
          <p:nvSpPr>
            <p:cNvPr id="52" name="Text Box 45">
              <a:extLst>
                <a:ext uri="{FF2B5EF4-FFF2-40B4-BE49-F238E27FC236}">
                  <a16:creationId xmlns:a16="http://schemas.microsoft.com/office/drawing/2014/main" id="{CBE2466E-4145-4931-8344-B28A894CA142}"/>
                </a:ext>
              </a:extLst>
            </p:cNvPr>
            <p:cNvSpPr txBox="1">
              <a:spLocks noChangeArrowheads="1"/>
            </p:cNvSpPr>
            <p:nvPr/>
          </p:nvSpPr>
          <p:spPr bwMode="auto">
            <a:xfrm>
              <a:off x="7596188" y="3033713"/>
              <a:ext cx="360362"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J</a:t>
              </a:r>
            </a:p>
          </p:txBody>
        </p:sp>
        <p:sp>
          <p:nvSpPr>
            <p:cNvPr id="53" name="Oval 46">
              <a:extLst>
                <a:ext uri="{FF2B5EF4-FFF2-40B4-BE49-F238E27FC236}">
                  <a16:creationId xmlns:a16="http://schemas.microsoft.com/office/drawing/2014/main" id="{B2CE2595-FDEB-45FF-B667-027A1C5714FD}"/>
                </a:ext>
              </a:extLst>
            </p:cNvPr>
            <p:cNvSpPr>
              <a:spLocks noChangeArrowheads="1"/>
            </p:cNvSpPr>
            <p:nvPr/>
          </p:nvSpPr>
          <p:spPr bwMode="auto">
            <a:xfrm>
              <a:off x="1727200" y="2960513"/>
              <a:ext cx="107950" cy="107941"/>
            </a:xfrm>
            <a:prstGeom prst="ellipse">
              <a:avLst/>
            </a:prstGeom>
            <a:solidFill>
              <a:schemeClr val="accent1">
                <a:lumMod val="75000"/>
              </a:schemeClr>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n w="0"/>
                <a:solidFill>
                  <a:schemeClr val="accent1"/>
                </a:solidFill>
                <a:effectLst>
                  <a:outerShdw blurRad="38100" dist="25400" dir="5400000" algn="ctr" rotWithShape="0">
                    <a:srgbClr val="6E747A">
                      <a:alpha val="43000"/>
                    </a:srgbClr>
                  </a:outerShdw>
                </a:effectLst>
              </a:endParaRPr>
            </a:p>
          </p:txBody>
        </p:sp>
        <p:sp>
          <p:nvSpPr>
            <p:cNvPr id="54" name="Oval 47">
              <a:extLst>
                <a:ext uri="{FF2B5EF4-FFF2-40B4-BE49-F238E27FC236}">
                  <a16:creationId xmlns:a16="http://schemas.microsoft.com/office/drawing/2014/main" id="{7FCCF4E6-04A4-4404-8D01-C3F65467798B}"/>
                </a:ext>
              </a:extLst>
            </p:cNvPr>
            <p:cNvSpPr>
              <a:spLocks noChangeArrowheads="1"/>
            </p:cNvSpPr>
            <p:nvPr/>
          </p:nvSpPr>
          <p:spPr bwMode="auto">
            <a:xfrm>
              <a:off x="1042988" y="3789363"/>
              <a:ext cx="10795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55" name="Oval 48">
              <a:extLst>
                <a:ext uri="{FF2B5EF4-FFF2-40B4-BE49-F238E27FC236}">
                  <a16:creationId xmlns:a16="http://schemas.microsoft.com/office/drawing/2014/main" id="{8E5B23D3-2B00-4499-930B-2ABCA1125E0E}"/>
                </a:ext>
              </a:extLst>
            </p:cNvPr>
            <p:cNvSpPr>
              <a:spLocks noChangeArrowheads="1"/>
            </p:cNvSpPr>
            <p:nvPr/>
          </p:nvSpPr>
          <p:spPr bwMode="auto">
            <a:xfrm>
              <a:off x="1692275" y="3824288"/>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56" name="Oval 49">
              <a:extLst>
                <a:ext uri="{FF2B5EF4-FFF2-40B4-BE49-F238E27FC236}">
                  <a16:creationId xmlns:a16="http://schemas.microsoft.com/office/drawing/2014/main" id="{0C16C358-C538-479C-BADB-BFB0BCC4016A}"/>
                </a:ext>
              </a:extLst>
            </p:cNvPr>
            <p:cNvSpPr>
              <a:spLocks noChangeArrowheads="1"/>
            </p:cNvSpPr>
            <p:nvPr/>
          </p:nvSpPr>
          <p:spPr bwMode="auto">
            <a:xfrm>
              <a:off x="2808288" y="2960688"/>
              <a:ext cx="107950" cy="1095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57" name="Oval 50">
              <a:extLst>
                <a:ext uri="{FF2B5EF4-FFF2-40B4-BE49-F238E27FC236}">
                  <a16:creationId xmlns:a16="http://schemas.microsoft.com/office/drawing/2014/main" id="{08805C46-276D-4E0E-82B8-4E157143D47F}"/>
                </a:ext>
              </a:extLst>
            </p:cNvPr>
            <p:cNvSpPr>
              <a:spLocks noChangeArrowheads="1"/>
            </p:cNvSpPr>
            <p:nvPr/>
          </p:nvSpPr>
          <p:spPr bwMode="auto">
            <a:xfrm>
              <a:off x="2339975" y="3789363"/>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58" name="Line 51">
              <a:extLst>
                <a:ext uri="{FF2B5EF4-FFF2-40B4-BE49-F238E27FC236}">
                  <a16:creationId xmlns:a16="http://schemas.microsoft.com/office/drawing/2014/main" id="{2A9B9927-9596-4DD1-ADED-4639931E41CA}"/>
                </a:ext>
              </a:extLst>
            </p:cNvPr>
            <p:cNvSpPr>
              <a:spLocks noChangeShapeType="1"/>
            </p:cNvSpPr>
            <p:nvPr/>
          </p:nvSpPr>
          <p:spPr bwMode="auto">
            <a:xfrm flipH="1">
              <a:off x="1800225" y="2349500"/>
              <a:ext cx="1763713" cy="611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59" name="Line 52">
              <a:extLst>
                <a:ext uri="{FF2B5EF4-FFF2-40B4-BE49-F238E27FC236}">
                  <a16:creationId xmlns:a16="http://schemas.microsoft.com/office/drawing/2014/main" id="{6F7D272B-B83E-47AB-9095-7077EBDE4B24}"/>
                </a:ext>
              </a:extLst>
            </p:cNvPr>
            <p:cNvSpPr>
              <a:spLocks noChangeShapeType="1"/>
            </p:cNvSpPr>
            <p:nvPr/>
          </p:nvSpPr>
          <p:spPr bwMode="auto">
            <a:xfrm flipH="1">
              <a:off x="2916238" y="2384425"/>
              <a:ext cx="647700"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0" name="Line 53">
              <a:extLst>
                <a:ext uri="{FF2B5EF4-FFF2-40B4-BE49-F238E27FC236}">
                  <a16:creationId xmlns:a16="http://schemas.microsoft.com/office/drawing/2014/main" id="{82EC82B0-F65F-4756-99D0-A8052AF11B1A}"/>
                </a:ext>
              </a:extLst>
            </p:cNvPr>
            <p:cNvSpPr>
              <a:spLocks noChangeShapeType="1"/>
            </p:cNvSpPr>
            <p:nvPr/>
          </p:nvSpPr>
          <p:spPr bwMode="auto">
            <a:xfrm flipH="1">
              <a:off x="1116013" y="3068638"/>
              <a:ext cx="647700" cy="755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1" name="Line 54">
              <a:extLst>
                <a:ext uri="{FF2B5EF4-FFF2-40B4-BE49-F238E27FC236}">
                  <a16:creationId xmlns:a16="http://schemas.microsoft.com/office/drawing/2014/main" id="{7AB4345A-6660-4DF7-BA3B-417E79723BB3}"/>
                </a:ext>
              </a:extLst>
            </p:cNvPr>
            <p:cNvSpPr>
              <a:spLocks noChangeShapeType="1"/>
            </p:cNvSpPr>
            <p:nvPr/>
          </p:nvSpPr>
          <p:spPr bwMode="auto">
            <a:xfrm flipH="1">
              <a:off x="1763713" y="3033713"/>
              <a:ext cx="36512" cy="755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2" name="Line 55">
              <a:extLst>
                <a:ext uri="{FF2B5EF4-FFF2-40B4-BE49-F238E27FC236}">
                  <a16:creationId xmlns:a16="http://schemas.microsoft.com/office/drawing/2014/main" id="{B17F45DB-E87B-47AC-A64A-7E45E38FFB2B}"/>
                </a:ext>
              </a:extLst>
            </p:cNvPr>
            <p:cNvSpPr>
              <a:spLocks noChangeShapeType="1"/>
            </p:cNvSpPr>
            <p:nvPr/>
          </p:nvSpPr>
          <p:spPr bwMode="auto">
            <a:xfrm flipH="1">
              <a:off x="2411413" y="3033713"/>
              <a:ext cx="431800" cy="755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3" name="Line 56">
              <a:extLst>
                <a:ext uri="{FF2B5EF4-FFF2-40B4-BE49-F238E27FC236}">
                  <a16:creationId xmlns:a16="http://schemas.microsoft.com/office/drawing/2014/main" id="{80572223-3BA8-42DA-92E7-E10CF72D5ECE}"/>
                </a:ext>
              </a:extLst>
            </p:cNvPr>
            <p:cNvSpPr>
              <a:spLocks noChangeShapeType="1"/>
            </p:cNvSpPr>
            <p:nvPr/>
          </p:nvSpPr>
          <p:spPr bwMode="auto">
            <a:xfrm>
              <a:off x="2843213" y="3033713"/>
              <a:ext cx="180975" cy="7556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 name="Freeform 57">
              <a:extLst>
                <a:ext uri="{FF2B5EF4-FFF2-40B4-BE49-F238E27FC236}">
                  <a16:creationId xmlns:a16="http://schemas.microsoft.com/office/drawing/2014/main" id="{B5455662-F53D-48B5-807D-135EE07B287F}"/>
                </a:ext>
              </a:extLst>
            </p:cNvPr>
            <p:cNvSpPr>
              <a:spLocks/>
            </p:cNvSpPr>
            <p:nvPr/>
          </p:nvSpPr>
          <p:spPr bwMode="auto">
            <a:xfrm>
              <a:off x="1584325" y="3141663"/>
              <a:ext cx="215900" cy="34925"/>
            </a:xfrm>
            <a:custGeom>
              <a:avLst/>
              <a:gdLst>
                <a:gd name="T0" fmla="*/ 0 w 113"/>
                <a:gd name="T1" fmla="*/ 0 h 22"/>
                <a:gd name="T2" fmla="*/ 164271241 w 113"/>
                <a:gd name="T3" fmla="*/ 55443438 h 22"/>
                <a:gd name="T4" fmla="*/ 412502743 w 113"/>
                <a:gd name="T5" fmla="*/ 0 h 22"/>
                <a:gd name="T6" fmla="*/ 0 60000 65536"/>
                <a:gd name="T7" fmla="*/ 0 60000 65536"/>
                <a:gd name="T8" fmla="*/ 0 60000 65536"/>
              </a:gdLst>
              <a:ahLst/>
              <a:cxnLst>
                <a:cxn ang="T6">
                  <a:pos x="T0" y="T1"/>
                </a:cxn>
                <a:cxn ang="T7">
                  <a:pos x="T2" y="T3"/>
                </a:cxn>
                <a:cxn ang="T8">
                  <a:pos x="T4" y="T5"/>
                </a:cxn>
              </a:cxnLst>
              <a:rect l="0" t="0" r="r" b="b"/>
              <a:pathLst>
                <a:path w="113" h="22">
                  <a:moveTo>
                    <a:pt x="0" y="0"/>
                  </a:moveTo>
                  <a:cubicBezTo>
                    <a:pt x="13" y="11"/>
                    <a:pt x="26" y="22"/>
                    <a:pt x="45" y="22"/>
                  </a:cubicBezTo>
                  <a:cubicBezTo>
                    <a:pt x="64" y="22"/>
                    <a:pt x="88" y="11"/>
                    <a:pt x="11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5" name="Freeform 58">
              <a:extLst>
                <a:ext uri="{FF2B5EF4-FFF2-40B4-BE49-F238E27FC236}">
                  <a16:creationId xmlns:a16="http://schemas.microsoft.com/office/drawing/2014/main" id="{BFA632DB-6EA8-417E-A95D-3E69563D7A40}"/>
                </a:ext>
              </a:extLst>
            </p:cNvPr>
            <p:cNvSpPr>
              <a:spLocks/>
            </p:cNvSpPr>
            <p:nvPr/>
          </p:nvSpPr>
          <p:spPr bwMode="auto">
            <a:xfrm>
              <a:off x="2735263" y="3213100"/>
              <a:ext cx="144462" cy="36513"/>
            </a:xfrm>
            <a:custGeom>
              <a:avLst/>
              <a:gdLst>
                <a:gd name="T0" fmla="*/ 0 w 91"/>
                <a:gd name="T1" fmla="*/ 0 h 23"/>
                <a:gd name="T2" fmla="*/ 113405845 w 91"/>
                <a:gd name="T3" fmla="*/ 57965181 h 23"/>
                <a:gd name="T4" fmla="*/ 229332631 w 91"/>
                <a:gd name="T5" fmla="*/ 0 h 23"/>
                <a:gd name="T6" fmla="*/ 0 60000 65536"/>
                <a:gd name="T7" fmla="*/ 0 60000 65536"/>
                <a:gd name="T8" fmla="*/ 0 60000 65536"/>
              </a:gdLst>
              <a:ahLst/>
              <a:cxnLst>
                <a:cxn ang="T6">
                  <a:pos x="T0" y="T1"/>
                </a:cxn>
                <a:cxn ang="T7">
                  <a:pos x="T2" y="T3"/>
                </a:cxn>
                <a:cxn ang="T8">
                  <a:pos x="T4" y="T5"/>
                </a:cxn>
              </a:cxnLst>
              <a:rect l="0" t="0" r="r" b="b"/>
              <a:pathLst>
                <a:path w="91" h="23">
                  <a:moveTo>
                    <a:pt x="0" y="0"/>
                  </a:moveTo>
                  <a:cubicBezTo>
                    <a:pt x="15" y="11"/>
                    <a:pt x="30" y="23"/>
                    <a:pt x="45" y="23"/>
                  </a:cubicBezTo>
                  <a:cubicBezTo>
                    <a:pt x="60" y="23"/>
                    <a:pt x="75" y="11"/>
                    <a:pt x="9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6" name="Text Box 59">
              <a:extLst>
                <a:ext uri="{FF2B5EF4-FFF2-40B4-BE49-F238E27FC236}">
                  <a16:creationId xmlns:a16="http://schemas.microsoft.com/office/drawing/2014/main" id="{FA5D8C13-B7BA-406E-ACE6-C020BE0DE409}"/>
                </a:ext>
              </a:extLst>
            </p:cNvPr>
            <p:cNvSpPr txBox="1">
              <a:spLocks noChangeArrowheads="1"/>
            </p:cNvSpPr>
            <p:nvPr/>
          </p:nvSpPr>
          <p:spPr bwMode="auto">
            <a:xfrm>
              <a:off x="1403350" y="2744788"/>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4</a:t>
              </a:r>
            </a:p>
          </p:txBody>
        </p:sp>
        <p:sp>
          <p:nvSpPr>
            <p:cNvPr id="67" name="Text Box 60">
              <a:extLst>
                <a:ext uri="{FF2B5EF4-FFF2-40B4-BE49-F238E27FC236}">
                  <a16:creationId xmlns:a16="http://schemas.microsoft.com/office/drawing/2014/main" id="{9CBD24BD-B8CF-4B2B-BD66-4465117D7FBD}"/>
                </a:ext>
              </a:extLst>
            </p:cNvPr>
            <p:cNvSpPr txBox="1">
              <a:spLocks noChangeArrowheads="1"/>
            </p:cNvSpPr>
            <p:nvPr/>
          </p:nvSpPr>
          <p:spPr bwMode="auto">
            <a:xfrm>
              <a:off x="2268537" y="2889081"/>
              <a:ext cx="5397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 1</a:t>
              </a:r>
            </a:p>
          </p:txBody>
        </p:sp>
        <p:sp>
          <p:nvSpPr>
            <p:cNvPr id="68" name="Text Box 61">
              <a:extLst>
                <a:ext uri="{FF2B5EF4-FFF2-40B4-BE49-F238E27FC236}">
                  <a16:creationId xmlns:a16="http://schemas.microsoft.com/office/drawing/2014/main" id="{8E1FBF21-2EE6-44FA-AB30-9612C2B6563E}"/>
                </a:ext>
              </a:extLst>
            </p:cNvPr>
            <p:cNvSpPr txBox="1">
              <a:spLocks noChangeArrowheads="1"/>
            </p:cNvSpPr>
            <p:nvPr/>
          </p:nvSpPr>
          <p:spPr bwMode="auto">
            <a:xfrm>
              <a:off x="647700" y="3681413"/>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K</a:t>
              </a:r>
            </a:p>
          </p:txBody>
        </p:sp>
        <p:sp>
          <p:nvSpPr>
            <p:cNvPr id="69" name="Text Box 62">
              <a:extLst>
                <a:ext uri="{FF2B5EF4-FFF2-40B4-BE49-F238E27FC236}">
                  <a16:creationId xmlns:a16="http://schemas.microsoft.com/office/drawing/2014/main" id="{FED6B065-6716-4AC2-84B5-86101B0E4A80}"/>
                </a:ext>
              </a:extLst>
            </p:cNvPr>
            <p:cNvSpPr txBox="1">
              <a:spLocks noChangeArrowheads="1"/>
            </p:cNvSpPr>
            <p:nvPr/>
          </p:nvSpPr>
          <p:spPr bwMode="auto">
            <a:xfrm>
              <a:off x="1223963" y="3681413"/>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L</a:t>
              </a:r>
            </a:p>
          </p:txBody>
        </p:sp>
        <p:sp>
          <p:nvSpPr>
            <p:cNvPr id="70" name="Text Box 63">
              <a:extLst>
                <a:ext uri="{FF2B5EF4-FFF2-40B4-BE49-F238E27FC236}">
                  <a16:creationId xmlns:a16="http://schemas.microsoft.com/office/drawing/2014/main" id="{AAD09540-61BE-4207-BEB1-DEB3B4F76ECE}"/>
                </a:ext>
              </a:extLst>
            </p:cNvPr>
            <p:cNvSpPr txBox="1">
              <a:spLocks noChangeArrowheads="1"/>
            </p:cNvSpPr>
            <p:nvPr/>
          </p:nvSpPr>
          <p:spPr bwMode="auto">
            <a:xfrm>
              <a:off x="2484438" y="3681413"/>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N</a:t>
              </a:r>
            </a:p>
          </p:txBody>
        </p:sp>
        <p:sp>
          <p:nvSpPr>
            <p:cNvPr id="71" name="Text Box 64">
              <a:extLst>
                <a:ext uri="{FF2B5EF4-FFF2-40B4-BE49-F238E27FC236}">
                  <a16:creationId xmlns:a16="http://schemas.microsoft.com/office/drawing/2014/main" id="{AF12F807-FFD1-4A36-B59B-3BC3DBE79942}"/>
                </a:ext>
              </a:extLst>
            </p:cNvPr>
            <p:cNvSpPr txBox="1">
              <a:spLocks noChangeArrowheads="1"/>
            </p:cNvSpPr>
            <p:nvPr/>
          </p:nvSpPr>
          <p:spPr bwMode="auto">
            <a:xfrm>
              <a:off x="358775" y="4005263"/>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4</a:t>
              </a:r>
            </a:p>
          </p:txBody>
        </p:sp>
        <p:sp>
          <p:nvSpPr>
            <p:cNvPr id="72" name="Text Box 65">
              <a:extLst>
                <a:ext uri="{FF2B5EF4-FFF2-40B4-BE49-F238E27FC236}">
                  <a16:creationId xmlns:a16="http://schemas.microsoft.com/office/drawing/2014/main" id="{6E341E6D-6843-4CE2-9358-91ED0EC14BA5}"/>
                </a:ext>
              </a:extLst>
            </p:cNvPr>
            <p:cNvSpPr txBox="1">
              <a:spLocks noChangeArrowheads="1"/>
            </p:cNvSpPr>
            <p:nvPr/>
          </p:nvSpPr>
          <p:spPr bwMode="auto">
            <a:xfrm>
              <a:off x="1547813" y="4005263"/>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6</a:t>
              </a:r>
            </a:p>
          </p:txBody>
        </p:sp>
        <p:sp>
          <p:nvSpPr>
            <p:cNvPr id="73" name="Text Box 66">
              <a:extLst>
                <a:ext uri="{FF2B5EF4-FFF2-40B4-BE49-F238E27FC236}">
                  <a16:creationId xmlns:a16="http://schemas.microsoft.com/office/drawing/2014/main" id="{60B999D8-1558-4DB5-B762-044F2B87446F}"/>
                </a:ext>
              </a:extLst>
            </p:cNvPr>
            <p:cNvSpPr txBox="1">
              <a:spLocks noChangeArrowheads="1"/>
            </p:cNvSpPr>
            <p:nvPr/>
          </p:nvSpPr>
          <p:spPr bwMode="auto">
            <a:xfrm>
              <a:off x="2159000" y="3968750"/>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1</a:t>
              </a:r>
            </a:p>
          </p:txBody>
        </p:sp>
        <p:sp>
          <p:nvSpPr>
            <p:cNvPr id="74" name="Text Box 67">
              <a:extLst>
                <a:ext uri="{FF2B5EF4-FFF2-40B4-BE49-F238E27FC236}">
                  <a16:creationId xmlns:a16="http://schemas.microsoft.com/office/drawing/2014/main" id="{EA6250CB-FFA6-413E-9218-0AC33F91413A}"/>
                </a:ext>
              </a:extLst>
            </p:cNvPr>
            <p:cNvSpPr txBox="1">
              <a:spLocks noChangeArrowheads="1"/>
            </p:cNvSpPr>
            <p:nvPr/>
          </p:nvSpPr>
          <p:spPr bwMode="auto">
            <a:xfrm>
              <a:off x="2879725" y="3824288"/>
              <a:ext cx="325438"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solidFill>
                    <a:srgbClr val="FF0000"/>
                  </a:solidFill>
                  <a:latin typeface="+mn-lt"/>
                </a:rPr>
                <a:t>×</a:t>
              </a:r>
            </a:p>
          </p:txBody>
        </p:sp>
        <p:sp>
          <p:nvSpPr>
            <p:cNvPr id="75" name="Text Box 68">
              <a:extLst>
                <a:ext uri="{FF2B5EF4-FFF2-40B4-BE49-F238E27FC236}">
                  <a16:creationId xmlns:a16="http://schemas.microsoft.com/office/drawing/2014/main" id="{79AAE07F-A950-49C1-BD47-A9518F6C5DEB}"/>
                </a:ext>
              </a:extLst>
            </p:cNvPr>
            <p:cNvSpPr txBox="1">
              <a:spLocks noChangeArrowheads="1"/>
            </p:cNvSpPr>
            <p:nvPr/>
          </p:nvSpPr>
          <p:spPr bwMode="auto">
            <a:xfrm>
              <a:off x="1871663" y="2889250"/>
              <a:ext cx="325437"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F</a:t>
              </a:r>
            </a:p>
          </p:txBody>
        </p:sp>
        <p:sp>
          <p:nvSpPr>
            <p:cNvPr id="76" name="Text Box 69">
              <a:extLst>
                <a:ext uri="{FF2B5EF4-FFF2-40B4-BE49-F238E27FC236}">
                  <a16:creationId xmlns:a16="http://schemas.microsoft.com/office/drawing/2014/main" id="{BBFD2CDC-40D1-4BDE-B9BB-775377C03035}"/>
                </a:ext>
              </a:extLst>
            </p:cNvPr>
            <p:cNvSpPr txBox="1">
              <a:spLocks noChangeArrowheads="1"/>
            </p:cNvSpPr>
            <p:nvPr/>
          </p:nvSpPr>
          <p:spPr bwMode="auto">
            <a:xfrm>
              <a:off x="3003550" y="2997200"/>
              <a:ext cx="38100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G</a:t>
              </a:r>
            </a:p>
          </p:txBody>
        </p:sp>
        <p:sp>
          <p:nvSpPr>
            <p:cNvPr id="77" name="Line 70">
              <a:extLst>
                <a:ext uri="{FF2B5EF4-FFF2-40B4-BE49-F238E27FC236}">
                  <a16:creationId xmlns:a16="http://schemas.microsoft.com/office/drawing/2014/main" id="{5075F614-4AF4-4805-87C6-E9F5A7DB5977}"/>
                </a:ext>
              </a:extLst>
            </p:cNvPr>
            <p:cNvSpPr>
              <a:spLocks noChangeShapeType="1"/>
            </p:cNvSpPr>
            <p:nvPr/>
          </p:nvSpPr>
          <p:spPr bwMode="auto">
            <a:xfrm flipH="1">
              <a:off x="4464050" y="2384425"/>
              <a:ext cx="539750"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78" name="Oval 71">
              <a:extLst>
                <a:ext uri="{FF2B5EF4-FFF2-40B4-BE49-F238E27FC236}">
                  <a16:creationId xmlns:a16="http://schemas.microsoft.com/office/drawing/2014/main" id="{B682FC5E-78F9-40DC-8527-AC11A917520B}"/>
                </a:ext>
              </a:extLst>
            </p:cNvPr>
            <p:cNvSpPr>
              <a:spLocks noChangeArrowheads="1"/>
            </p:cNvSpPr>
            <p:nvPr/>
          </p:nvSpPr>
          <p:spPr bwMode="auto">
            <a:xfrm>
              <a:off x="4392613" y="299720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79" name="Line 72">
              <a:extLst>
                <a:ext uri="{FF2B5EF4-FFF2-40B4-BE49-F238E27FC236}">
                  <a16:creationId xmlns:a16="http://schemas.microsoft.com/office/drawing/2014/main" id="{08A21D26-4EAD-4561-B752-CD3C7D9061DA}"/>
                </a:ext>
              </a:extLst>
            </p:cNvPr>
            <p:cNvSpPr>
              <a:spLocks noChangeShapeType="1"/>
            </p:cNvSpPr>
            <p:nvPr/>
          </p:nvSpPr>
          <p:spPr bwMode="auto">
            <a:xfrm>
              <a:off x="5040313" y="2420938"/>
              <a:ext cx="144462" cy="647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0" name="Oval 73">
              <a:extLst>
                <a:ext uri="{FF2B5EF4-FFF2-40B4-BE49-F238E27FC236}">
                  <a16:creationId xmlns:a16="http://schemas.microsoft.com/office/drawing/2014/main" id="{398AFA5E-1DB8-4F6D-ACD4-8D207E5D8743}"/>
                </a:ext>
              </a:extLst>
            </p:cNvPr>
            <p:cNvSpPr>
              <a:spLocks noChangeArrowheads="1"/>
            </p:cNvSpPr>
            <p:nvPr/>
          </p:nvSpPr>
          <p:spPr bwMode="auto">
            <a:xfrm>
              <a:off x="3600450" y="386080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81" name="Oval 74">
              <a:extLst>
                <a:ext uri="{FF2B5EF4-FFF2-40B4-BE49-F238E27FC236}">
                  <a16:creationId xmlns:a16="http://schemas.microsoft.com/office/drawing/2014/main" id="{53D0CC07-5723-4936-A08D-4FF0FE644E38}"/>
                </a:ext>
              </a:extLst>
            </p:cNvPr>
            <p:cNvSpPr>
              <a:spLocks noChangeArrowheads="1"/>
            </p:cNvSpPr>
            <p:nvPr/>
          </p:nvSpPr>
          <p:spPr bwMode="auto">
            <a:xfrm>
              <a:off x="4284663" y="3860800"/>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82" name="Line 75">
              <a:extLst>
                <a:ext uri="{FF2B5EF4-FFF2-40B4-BE49-F238E27FC236}">
                  <a16:creationId xmlns:a16="http://schemas.microsoft.com/office/drawing/2014/main" id="{C8283E8A-B6D9-4D25-8536-58CB6D049AFE}"/>
                </a:ext>
              </a:extLst>
            </p:cNvPr>
            <p:cNvSpPr>
              <a:spLocks noChangeShapeType="1"/>
            </p:cNvSpPr>
            <p:nvPr/>
          </p:nvSpPr>
          <p:spPr bwMode="auto">
            <a:xfrm flipH="1">
              <a:off x="3708400" y="3068638"/>
              <a:ext cx="684213" cy="828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3" name="Line 76">
              <a:extLst>
                <a:ext uri="{FF2B5EF4-FFF2-40B4-BE49-F238E27FC236}">
                  <a16:creationId xmlns:a16="http://schemas.microsoft.com/office/drawing/2014/main" id="{1D31770D-6FC9-4D19-9B30-FED2978773C1}"/>
                </a:ext>
              </a:extLst>
            </p:cNvPr>
            <p:cNvSpPr>
              <a:spLocks noChangeShapeType="1"/>
            </p:cNvSpPr>
            <p:nvPr/>
          </p:nvSpPr>
          <p:spPr bwMode="auto">
            <a:xfrm flipH="1">
              <a:off x="4356100" y="3105150"/>
              <a:ext cx="71438" cy="755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4" name="Text Box 77">
              <a:extLst>
                <a:ext uri="{FF2B5EF4-FFF2-40B4-BE49-F238E27FC236}">
                  <a16:creationId xmlns:a16="http://schemas.microsoft.com/office/drawing/2014/main" id="{68F22F0C-37BE-4F67-9878-FFE679D33C52}"/>
                </a:ext>
              </a:extLst>
            </p:cNvPr>
            <p:cNvSpPr txBox="1">
              <a:spLocks noChangeArrowheads="1"/>
            </p:cNvSpPr>
            <p:nvPr/>
          </p:nvSpPr>
          <p:spPr bwMode="auto">
            <a:xfrm>
              <a:off x="3995738" y="2889250"/>
              <a:ext cx="360362"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5</a:t>
              </a:r>
            </a:p>
          </p:txBody>
        </p:sp>
        <p:sp>
          <p:nvSpPr>
            <p:cNvPr id="85" name="Text Box 78">
              <a:extLst>
                <a:ext uri="{FF2B5EF4-FFF2-40B4-BE49-F238E27FC236}">
                  <a16:creationId xmlns:a16="http://schemas.microsoft.com/office/drawing/2014/main" id="{A8E9A94E-A6CD-40F6-9D8F-9BDA37C63808}"/>
                </a:ext>
              </a:extLst>
            </p:cNvPr>
            <p:cNvSpPr txBox="1">
              <a:spLocks noChangeArrowheads="1"/>
            </p:cNvSpPr>
            <p:nvPr/>
          </p:nvSpPr>
          <p:spPr bwMode="auto">
            <a:xfrm>
              <a:off x="3816350" y="3752850"/>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P</a:t>
              </a:r>
            </a:p>
          </p:txBody>
        </p:sp>
        <p:sp>
          <p:nvSpPr>
            <p:cNvPr id="86" name="Text Box 79">
              <a:extLst>
                <a:ext uri="{FF2B5EF4-FFF2-40B4-BE49-F238E27FC236}">
                  <a16:creationId xmlns:a16="http://schemas.microsoft.com/office/drawing/2014/main" id="{380AA7D6-56DB-4791-9372-AB88D289BAF9}"/>
                </a:ext>
              </a:extLst>
            </p:cNvPr>
            <p:cNvSpPr txBox="1">
              <a:spLocks noChangeArrowheads="1"/>
            </p:cNvSpPr>
            <p:nvPr/>
          </p:nvSpPr>
          <p:spPr bwMode="auto">
            <a:xfrm>
              <a:off x="3419475" y="3968750"/>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5</a:t>
              </a:r>
            </a:p>
          </p:txBody>
        </p:sp>
        <p:sp>
          <p:nvSpPr>
            <p:cNvPr id="87" name="Text Box 80">
              <a:extLst>
                <a:ext uri="{FF2B5EF4-FFF2-40B4-BE49-F238E27FC236}">
                  <a16:creationId xmlns:a16="http://schemas.microsoft.com/office/drawing/2014/main" id="{B40026F5-ECA1-49E7-B64B-F62821964E98}"/>
                </a:ext>
              </a:extLst>
            </p:cNvPr>
            <p:cNvSpPr txBox="1">
              <a:spLocks noChangeArrowheads="1"/>
            </p:cNvSpPr>
            <p:nvPr/>
          </p:nvSpPr>
          <p:spPr bwMode="auto">
            <a:xfrm>
              <a:off x="4176713" y="4005263"/>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8</a:t>
              </a:r>
            </a:p>
          </p:txBody>
        </p:sp>
        <p:sp>
          <p:nvSpPr>
            <p:cNvPr id="88" name="Freeform 81">
              <a:extLst>
                <a:ext uri="{FF2B5EF4-FFF2-40B4-BE49-F238E27FC236}">
                  <a16:creationId xmlns:a16="http://schemas.microsoft.com/office/drawing/2014/main" id="{4A13C79D-0975-4116-8984-7965C637986E}"/>
                </a:ext>
              </a:extLst>
            </p:cNvPr>
            <p:cNvSpPr>
              <a:spLocks/>
            </p:cNvSpPr>
            <p:nvPr/>
          </p:nvSpPr>
          <p:spPr bwMode="auto">
            <a:xfrm>
              <a:off x="4284663" y="3213100"/>
              <a:ext cx="142875" cy="77788"/>
            </a:xfrm>
            <a:custGeom>
              <a:avLst/>
              <a:gdLst>
                <a:gd name="T0" fmla="*/ 0 w 90"/>
                <a:gd name="T1" fmla="*/ 0 h 49"/>
                <a:gd name="T2" fmla="*/ 113407825 w 90"/>
                <a:gd name="T3" fmla="*/ 113408554 h 49"/>
                <a:gd name="T4" fmla="*/ 226814063 w 90"/>
                <a:gd name="T5" fmla="*/ 57964760 h 49"/>
                <a:gd name="T6" fmla="*/ 0 60000 65536"/>
                <a:gd name="T7" fmla="*/ 0 60000 65536"/>
                <a:gd name="T8" fmla="*/ 0 60000 65536"/>
              </a:gdLst>
              <a:ahLst/>
              <a:cxnLst>
                <a:cxn ang="T6">
                  <a:pos x="T0" y="T1"/>
                </a:cxn>
                <a:cxn ang="T7">
                  <a:pos x="T2" y="T3"/>
                </a:cxn>
                <a:cxn ang="T8">
                  <a:pos x="T4" y="T5"/>
                </a:cxn>
              </a:cxnLst>
              <a:rect l="0" t="0" r="r" b="b"/>
              <a:pathLst>
                <a:path w="90" h="49">
                  <a:moveTo>
                    <a:pt x="0" y="0"/>
                  </a:moveTo>
                  <a:cubicBezTo>
                    <a:pt x="15" y="20"/>
                    <a:pt x="30" y="41"/>
                    <a:pt x="45" y="45"/>
                  </a:cubicBezTo>
                  <a:cubicBezTo>
                    <a:pt x="60" y="49"/>
                    <a:pt x="83" y="27"/>
                    <a:pt x="90"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 name="Text Box 82">
              <a:extLst>
                <a:ext uri="{FF2B5EF4-FFF2-40B4-BE49-F238E27FC236}">
                  <a16:creationId xmlns:a16="http://schemas.microsoft.com/office/drawing/2014/main" id="{C996B1B6-1729-4153-BED9-FA0C52915DCF}"/>
                </a:ext>
              </a:extLst>
            </p:cNvPr>
            <p:cNvSpPr txBox="1">
              <a:spLocks noChangeArrowheads="1"/>
            </p:cNvSpPr>
            <p:nvPr/>
          </p:nvSpPr>
          <p:spPr bwMode="auto">
            <a:xfrm>
              <a:off x="4535488" y="2997200"/>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H</a:t>
              </a:r>
            </a:p>
          </p:txBody>
        </p:sp>
        <p:sp>
          <p:nvSpPr>
            <p:cNvPr id="90" name="Text Box 83">
              <a:extLst>
                <a:ext uri="{FF2B5EF4-FFF2-40B4-BE49-F238E27FC236}">
                  <a16:creationId xmlns:a16="http://schemas.microsoft.com/office/drawing/2014/main" id="{6275B347-AFD7-4583-9433-7420AD58B35E}"/>
                </a:ext>
              </a:extLst>
            </p:cNvPr>
            <p:cNvSpPr txBox="1">
              <a:spLocks noChangeArrowheads="1"/>
            </p:cNvSpPr>
            <p:nvPr/>
          </p:nvSpPr>
          <p:spPr bwMode="auto">
            <a:xfrm>
              <a:off x="5003800" y="3105150"/>
              <a:ext cx="360363"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solidFill>
                    <a:srgbClr val="FF0000"/>
                  </a:solidFill>
                  <a:latin typeface="+mn-lt"/>
                </a:rPr>
                <a:t>×</a:t>
              </a:r>
            </a:p>
          </p:txBody>
        </p:sp>
        <p:sp>
          <p:nvSpPr>
            <p:cNvPr id="91" name="Oval 84">
              <a:extLst>
                <a:ext uri="{FF2B5EF4-FFF2-40B4-BE49-F238E27FC236}">
                  <a16:creationId xmlns:a16="http://schemas.microsoft.com/office/drawing/2014/main" id="{75FDC665-83AA-4977-A4E2-29A802E70ADD}"/>
                </a:ext>
              </a:extLst>
            </p:cNvPr>
            <p:cNvSpPr>
              <a:spLocks noChangeArrowheads="1"/>
            </p:cNvSpPr>
            <p:nvPr/>
          </p:nvSpPr>
          <p:spPr bwMode="auto">
            <a:xfrm>
              <a:off x="468313" y="3824288"/>
              <a:ext cx="107950" cy="107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endParaRPr lang="zh-CN" altLang="en-US" sz="1800">
                <a:latin typeface="+mn-lt"/>
              </a:endParaRPr>
            </a:p>
          </p:txBody>
        </p:sp>
        <p:sp>
          <p:nvSpPr>
            <p:cNvPr id="92" name="Line 85">
              <a:extLst>
                <a:ext uri="{FF2B5EF4-FFF2-40B4-BE49-F238E27FC236}">
                  <a16:creationId xmlns:a16="http://schemas.microsoft.com/office/drawing/2014/main" id="{1DEF4451-1B7B-4849-A9D3-F1CBEB7AA5A5}"/>
                </a:ext>
              </a:extLst>
            </p:cNvPr>
            <p:cNvSpPr>
              <a:spLocks noChangeShapeType="1"/>
            </p:cNvSpPr>
            <p:nvPr/>
          </p:nvSpPr>
          <p:spPr bwMode="auto">
            <a:xfrm flipH="1">
              <a:off x="539750" y="3033713"/>
              <a:ext cx="1187450" cy="827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3" name="Text Box 86">
              <a:extLst>
                <a:ext uri="{FF2B5EF4-FFF2-40B4-BE49-F238E27FC236}">
                  <a16:creationId xmlns:a16="http://schemas.microsoft.com/office/drawing/2014/main" id="{6E5E11FE-AE29-423C-8BCF-9E85849914E3}"/>
                </a:ext>
              </a:extLst>
            </p:cNvPr>
            <p:cNvSpPr txBox="1">
              <a:spLocks noChangeArrowheads="1"/>
            </p:cNvSpPr>
            <p:nvPr/>
          </p:nvSpPr>
          <p:spPr bwMode="auto">
            <a:xfrm>
              <a:off x="1800225" y="3716338"/>
              <a:ext cx="395288"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M</a:t>
              </a:r>
            </a:p>
          </p:txBody>
        </p:sp>
        <p:sp>
          <p:nvSpPr>
            <p:cNvPr id="94" name="Text Box 87">
              <a:extLst>
                <a:ext uri="{FF2B5EF4-FFF2-40B4-BE49-F238E27FC236}">
                  <a16:creationId xmlns:a16="http://schemas.microsoft.com/office/drawing/2014/main" id="{3D8BAD2F-C2F5-48AB-9BFB-0448CF569940}"/>
                </a:ext>
              </a:extLst>
            </p:cNvPr>
            <p:cNvSpPr txBox="1">
              <a:spLocks noChangeArrowheads="1"/>
            </p:cNvSpPr>
            <p:nvPr/>
          </p:nvSpPr>
          <p:spPr bwMode="auto">
            <a:xfrm>
              <a:off x="900113" y="4005263"/>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8</a:t>
              </a:r>
            </a:p>
          </p:txBody>
        </p:sp>
        <p:sp>
          <p:nvSpPr>
            <p:cNvPr id="95" name="Text Box 92">
              <a:extLst>
                <a:ext uri="{FF2B5EF4-FFF2-40B4-BE49-F238E27FC236}">
                  <a16:creationId xmlns:a16="http://schemas.microsoft.com/office/drawing/2014/main" id="{F2328316-17A5-4BA1-8DD5-8E1B3BAF45E6}"/>
                </a:ext>
              </a:extLst>
            </p:cNvPr>
            <p:cNvSpPr txBox="1">
              <a:spLocks noChangeArrowheads="1"/>
            </p:cNvSpPr>
            <p:nvPr/>
          </p:nvSpPr>
          <p:spPr bwMode="auto">
            <a:xfrm>
              <a:off x="4392613" y="3752850"/>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Q</a:t>
              </a:r>
            </a:p>
          </p:txBody>
        </p:sp>
        <p:sp>
          <p:nvSpPr>
            <p:cNvPr id="96" name="Text Box 93">
              <a:extLst>
                <a:ext uri="{FF2B5EF4-FFF2-40B4-BE49-F238E27FC236}">
                  <a16:creationId xmlns:a16="http://schemas.microsoft.com/office/drawing/2014/main" id="{65C02137-41EE-472B-8047-D8716604DD94}"/>
                </a:ext>
              </a:extLst>
            </p:cNvPr>
            <p:cNvSpPr txBox="1">
              <a:spLocks noChangeArrowheads="1"/>
            </p:cNvSpPr>
            <p:nvPr/>
          </p:nvSpPr>
          <p:spPr bwMode="auto">
            <a:xfrm>
              <a:off x="6086475" y="3860800"/>
              <a:ext cx="32385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latin typeface="+mn-lt"/>
                </a:rPr>
                <a:t>R</a:t>
              </a:r>
            </a:p>
          </p:txBody>
        </p:sp>
        <p:sp>
          <p:nvSpPr>
            <p:cNvPr id="97" name="Text Box 94">
              <a:extLst>
                <a:ext uri="{FF2B5EF4-FFF2-40B4-BE49-F238E27FC236}">
                  <a16:creationId xmlns:a16="http://schemas.microsoft.com/office/drawing/2014/main" id="{4E2F31C2-5A26-4A4B-B6A0-7BBE58E2E12F}"/>
                </a:ext>
              </a:extLst>
            </p:cNvPr>
            <p:cNvSpPr txBox="1">
              <a:spLocks noChangeArrowheads="1"/>
            </p:cNvSpPr>
            <p:nvPr/>
          </p:nvSpPr>
          <p:spPr bwMode="auto">
            <a:xfrm>
              <a:off x="6524626" y="3800730"/>
              <a:ext cx="358775"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solidFill>
                    <a:srgbClr val="FF0000"/>
                  </a:solidFill>
                  <a:latin typeface="+mn-lt"/>
                </a:rPr>
                <a:t>×</a:t>
              </a:r>
            </a:p>
          </p:txBody>
        </p:sp>
        <p:sp>
          <p:nvSpPr>
            <p:cNvPr id="98" name="Text Box 95">
              <a:extLst>
                <a:ext uri="{FF2B5EF4-FFF2-40B4-BE49-F238E27FC236}">
                  <a16:creationId xmlns:a16="http://schemas.microsoft.com/office/drawing/2014/main" id="{FD7F1F93-4026-4756-BB9B-16BEA9616E25}"/>
                </a:ext>
              </a:extLst>
            </p:cNvPr>
            <p:cNvSpPr txBox="1">
              <a:spLocks noChangeArrowheads="1"/>
            </p:cNvSpPr>
            <p:nvPr/>
          </p:nvSpPr>
          <p:spPr bwMode="auto">
            <a:xfrm>
              <a:off x="5651501" y="2960513"/>
              <a:ext cx="576262"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 0</a:t>
              </a:r>
            </a:p>
          </p:txBody>
        </p:sp>
        <p:sp>
          <p:nvSpPr>
            <p:cNvPr id="99" name="Text Box 96">
              <a:extLst>
                <a:ext uri="{FF2B5EF4-FFF2-40B4-BE49-F238E27FC236}">
                  <a16:creationId xmlns:a16="http://schemas.microsoft.com/office/drawing/2014/main" id="{FA210A05-4A03-43DA-8773-16FFD79DF274}"/>
                </a:ext>
              </a:extLst>
            </p:cNvPr>
            <p:cNvSpPr txBox="1">
              <a:spLocks noChangeArrowheads="1"/>
            </p:cNvSpPr>
            <p:nvPr/>
          </p:nvSpPr>
          <p:spPr bwMode="auto">
            <a:xfrm>
              <a:off x="6732588" y="3104963"/>
              <a:ext cx="863600"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t>≤ -6</a:t>
              </a:r>
            </a:p>
          </p:txBody>
        </p:sp>
        <p:sp>
          <p:nvSpPr>
            <p:cNvPr id="100" name="Text Box 97">
              <a:extLst>
                <a:ext uri="{FF2B5EF4-FFF2-40B4-BE49-F238E27FC236}">
                  <a16:creationId xmlns:a16="http://schemas.microsoft.com/office/drawing/2014/main" id="{F085DD2D-267F-4B81-BF2F-7716A4C1DB6C}"/>
                </a:ext>
              </a:extLst>
            </p:cNvPr>
            <p:cNvSpPr txBox="1">
              <a:spLocks noChangeArrowheads="1"/>
            </p:cNvSpPr>
            <p:nvPr/>
          </p:nvSpPr>
          <p:spPr bwMode="auto">
            <a:xfrm>
              <a:off x="7235825" y="3681413"/>
              <a:ext cx="307975"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latin typeface="+mn-lt"/>
                </a:rPr>
                <a:t>S</a:t>
              </a:r>
            </a:p>
          </p:txBody>
        </p:sp>
        <p:sp>
          <p:nvSpPr>
            <p:cNvPr id="101" name="Line 98">
              <a:extLst>
                <a:ext uri="{FF2B5EF4-FFF2-40B4-BE49-F238E27FC236}">
                  <a16:creationId xmlns:a16="http://schemas.microsoft.com/office/drawing/2014/main" id="{9B7BAFC3-50D3-48C8-95E0-FD7644FE13F5}"/>
                </a:ext>
              </a:extLst>
            </p:cNvPr>
            <p:cNvSpPr>
              <a:spLocks noChangeShapeType="1"/>
            </p:cNvSpPr>
            <p:nvPr/>
          </p:nvSpPr>
          <p:spPr bwMode="auto">
            <a:xfrm>
              <a:off x="7164388" y="1665288"/>
              <a:ext cx="863600" cy="7556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02" name="Text Box 99">
              <a:extLst>
                <a:ext uri="{FF2B5EF4-FFF2-40B4-BE49-F238E27FC236}">
                  <a16:creationId xmlns:a16="http://schemas.microsoft.com/office/drawing/2014/main" id="{8AF1E97E-74E1-4A4A-BD95-21B6BE3B6087}"/>
                </a:ext>
              </a:extLst>
            </p:cNvPr>
            <p:cNvSpPr txBox="1">
              <a:spLocks noChangeArrowheads="1"/>
            </p:cNvSpPr>
            <p:nvPr/>
          </p:nvSpPr>
          <p:spPr bwMode="auto">
            <a:xfrm>
              <a:off x="7200900" y="2457450"/>
              <a:ext cx="396875"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solidFill>
                    <a:srgbClr val="FF0000"/>
                  </a:solidFill>
                  <a:latin typeface="+mn-lt"/>
                </a:rPr>
                <a:t>×</a:t>
              </a:r>
            </a:p>
          </p:txBody>
        </p:sp>
        <p:sp>
          <p:nvSpPr>
            <p:cNvPr id="103" name="Text Box 100">
              <a:extLst>
                <a:ext uri="{FF2B5EF4-FFF2-40B4-BE49-F238E27FC236}">
                  <a16:creationId xmlns:a16="http://schemas.microsoft.com/office/drawing/2014/main" id="{3CA5B9D0-7181-4CA6-8A17-106B5E7372D2}"/>
                </a:ext>
              </a:extLst>
            </p:cNvPr>
            <p:cNvSpPr txBox="1">
              <a:spLocks noChangeArrowheads="1"/>
            </p:cNvSpPr>
            <p:nvPr/>
          </p:nvSpPr>
          <p:spPr bwMode="auto">
            <a:xfrm>
              <a:off x="7920038" y="2457450"/>
              <a:ext cx="396875" cy="36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50000"/>
                </a:spcBef>
                <a:buFontTx/>
                <a:buNone/>
              </a:pPr>
              <a:r>
                <a:rPr lang="en-US" altLang="zh-CN" sz="1800">
                  <a:solidFill>
                    <a:srgbClr val="FF0000"/>
                  </a:solidFill>
                  <a:latin typeface="+mn-lt"/>
                </a:rPr>
                <a:t>×</a:t>
              </a:r>
            </a:p>
          </p:txBody>
        </p:sp>
      </p:grpSp>
      <p:sp>
        <p:nvSpPr>
          <p:cNvPr id="104" name="矩形 103">
            <a:extLst>
              <a:ext uri="{FF2B5EF4-FFF2-40B4-BE49-F238E27FC236}">
                <a16:creationId xmlns:a16="http://schemas.microsoft.com/office/drawing/2014/main" id="{A7BE3D3D-E3E2-4EB8-9D3D-40CA8081093B}"/>
              </a:ext>
            </a:extLst>
          </p:cNvPr>
          <p:cNvSpPr/>
          <p:nvPr/>
        </p:nvSpPr>
        <p:spPr>
          <a:xfrm>
            <a:off x="5368385" y="6077512"/>
            <a:ext cx="1681871" cy="369332"/>
          </a:xfrm>
          <a:prstGeom prst="rect">
            <a:avLst/>
          </a:prstGeom>
        </p:spPr>
        <p:txBody>
          <a:bodyPr wrap="none">
            <a:spAutoFit/>
          </a:bodyPr>
          <a:lstStyle/>
          <a:p>
            <a:pPr>
              <a:defRPr/>
            </a:pPr>
            <a:r>
              <a:rPr lang="en-US" altLang="zh-CN" dirty="0"/>
              <a:t>α-β</a:t>
            </a:r>
            <a:r>
              <a:rPr lang="zh-CN" altLang="en-US" dirty="0"/>
              <a:t>剪枝的例子</a:t>
            </a:r>
          </a:p>
        </p:txBody>
      </p:sp>
      <p:sp>
        <p:nvSpPr>
          <p:cNvPr id="6" name="文本框 5">
            <a:extLst>
              <a:ext uri="{FF2B5EF4-FFF2-40B4-BE49-F238E27FC236}">
                <a16:creationId xmlns:a16="http://schemas.microsoft.com/office/drawing/2014/main" id="{BA447882-5BA9-49DC-958D-A7C736536D3F}"/>
              </a:ext>
            </a:extLst>
          </p:cNvPr>
          <p:cNvSpPr txBox="1"/>
          <p:nvPr/>
        </p:nvSpPr>
        <p:spPr>
          <a:xfrm>
            <a:off x="10069426" y="2335379"/>
            <a:ext cx="755397" cy="369332"/>
          </a:xfrm>
          <a:prstGeom prst="rect">
            <a:avLst/>
          </a:prstGeom>
          <a:noFill/>
        </p:spPr>
        <p:txBody>
          <a:bodyPr wrap="square" rtlCol="0">
            <a:spAutoFit/>
          </a:bodyPr>
          <a:lstStyle/>
          <a:p>
            <a:r>
              <a:rPr lang="en-US" altLang="zh-CN" dirty="0"/>
              <a:t>max</a:t>
            </a:r>
            <a:endParaRPr lang="zh-CN" altLang="en-US" dirty="0"/>
          </a:p>
        </p:txBody>
      </p:sp>
      <p:sp>
        <p:nvSpPr>
          <p:cNvPr id="105" name="文本框 104">
            <a:extLst>
              <a:ext uri="{FF2B5EF4-FFF2-40B4-BE49-F238E27FC236}">
                <a16:creationId xmlns:a16="http://schemas.microsoft.com/office/drawing/2014/main" id="{9A69BC09-A8C0-4709-8376-F3C4F9D1F68F}"/>
              </a:ext>
            </a:extLst>
          </p:cNvPr>
          <p:cNvSpPr txBox="1"/>
          <p:nvPr/>
        </p:nvSpPr>
        <p:spPr>
          <a:xfrm>
            <a:off x="10069427" y="2930474"/>
            <a:ext cx="863600" cy="369332"/>
          </a:xfrm>
          <a:prstGeom prst="rect">
            <a:avLst/>
          </a:prstGeom>
          <a:noFill/>
        </p:spPr>
        <p:txBody>
          <a:bodyPr wrap="square" rtlCol="0">
            <a:spAutoFit/>
          </a:bodyPr>
          <a:lstStyle/>
          <a:p>
            <a:r>
              <a:rPr lang="en-US" altLang="zh-CN" dirty="0"/>
              <a:t>min</a:t>
            </a:r>
            <a:endParaRPr lang="zh-CN" altLang="en-US" dirty="0"/>
          </a:p>
        </p:txBody>
      </p:sp>
      <p:sp>
        <p:nvSpPr>
          <p:cNvPr id="106" name="文本框 105">
            <a:extLst>
              <a:ext uri="{FF2B5EF4-FFF2-40B4-BE49-F238E27FC236}">
                <a16:creationId xmlns:a16="http://schemas.microsoft.com/office/drawing/2014/main" id="{D63AE803-64A8-4F4B-89B5-05CA2FAC68B4}"/>
              </a:ext>
            </a:extLst>
          </p:cNvPr>
          <p:cNvSpPr txBox="1"/>
          <p:nvPr/>
        </p:nvSpPr>
        <p:spPr>
          <a:xfrm>
            <a:off x="10069427" y="3648286"/>
            <a:ext cx="863600" cy="369332"/>
          </a:xfrm>
          <a:prstGeom prst="rect">
            <a:avLst/>
          </a:prstGeom>
          <a:noFill/>
        </p:spPr>
        <p:txBody>
          <a:bodyPr wrap="square" rtlCol="0">
            <a:spAutoFit/>
          </a:bodyPr>
          <a:lstStyle/>
          <a:p>
            <a:r>
              <a:rPr lang="en-US" altLang="zh-CN" dirty="0"/>
              <a:t>max</a:t>
            </a:r>
            <a:endParaRPr lang="zh-CN" altLang="en-US" dirty="0"/>
          </a:p>
        </p:txBody>
      </p:sp>
      <p:sp>
        <p:nvSpPr>
          <p:cNvPr id="107" name="文本框 106">
            <a:extLst>
              <a:ext uri="{FF2B5EF4-FFF2-40B4-BE49-F238E27FC236}">
                <a16:creationId xmlns:a16="http://schemas.microsoft.com/office/drawing/2014/main" id="{1C17657A-27B3-45A1-AA83-1F04640FFB53}"/>
              </a:ext>
            </a:extLst>
          </p:cNvPr>
          <p:cNvSpPr txBox="1"/>
          <p:nvPr/>
        </p:nvSpPr>
        <p:spPr>
          <a:xfrm>
            <a:off x="10069427" y="4483632"/>
            <a:ext cx="863600" cy="369332"/>
          </a:xfrm>
          <a:prstGeom prst="rect">
            <a:avLst/>
          </a:prstGeom>
          <a:noFill/>
        </p:spPr>
        <p:txBody>
          <a:bodyPr wrap="square" rtlCol="0">
            <a:spAutoFit/>
          </a:bodyPr>
          <a:lstStyle/>
          <a:p>
            <a:r>
              <a:rPr lang="en-US" altLang="zh-CN" dirty="0"/>
              <a:t>min</a:t>
            </a:r>
            <a:endParaRPr lang="zh-CN" altLang="en-US" dirty="0"/>
          </a:p>
        </p:txBody>
      </p:sp>
    </p:spTree>
    <p:extLst>
      <p:ext uri="{BB962C8B-B14F-4D97-AF65-F5344CB8AC3E}">
        <p14:creationId xmlns:p14="http://schemas.microsoft.com/office/powerpoint/2010/main" val="1049489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08135" y="3221906"/>
            <a:ext cx="4442135" cy="895350"/>
          </a:xfrm>
        </p:spPr>
        <p:txBody>
          <a:bodyPr/>
          <a:lstStyle/>
          <a:p>
            <a:r>
              <a:rPr lang="zh-CN" altLang="en-US" dirty="0">
                <a:solidFill>
                  <a:schemeClr val="tx1">
                    <a:lumMod val="75000"/>
                    <a:lumOff val="25000"/>
                  </a:schemeClr>
                </a:solidFill>
              </a:rPr>
              <a:t>小结</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40614" y="3596633"/>
            <a:ext cx="1029775" cy="895350"/>
          </a:xfrm>
          <a:prstGeom prst="rect">
            <a:avLst/>
          </a:prstGeom>
          <a:noFill/>
          <a:ln w="117475">
            <a:noFill/>
          </a:ln>
        </p:spPr>
        <p:txBody>
          <a:bodyPr wrap="none" rtlCol="0">
            <a:prstTxWarp prst="textPlain">
              <a:avLst/>
            </a:prstTxWarp>
            <a:spAutoFit/>
          </a:bodyPr>
          <a:lstStyle/>
          <a:p>
            <a:r>
              <a:rPr lang="en-US" altLang="zh-CN" spc="100" dirty="0">
                <a:solidFill>
                  <a:schemeClr val="accent2"/>
                </a:solidFill>
                <a:latin typeface="Impact" panose="020B0806030902050204" pitchFamily="34" charset="0"/>
                <a:cs typeface="Arial" panose="020B0604020202020204" pitchFamily="34" charset="0"/>
              </a:rPr>
              <a:t>/04</a:t>
            </a:r>
            <a:endParaRPr lang="zh-CN" altLang="en-US" spc="100" dirty="0">
              <a:solidFill>
                <a:schemeClr val="accent2"/>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371932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897EFBA-BDEE-4DCC-8A3A-210D66413841}"/>
              </a:ext>
            </a:extLst>
          </p:cNvPr>
          <p:cNvSpPr>
            <a:spLocks noGrp="1"/>
          </p:cNvSpPr>
          <p:nvPr>
            <p:ph type="sldNum" sz="quarter" idx="12"/>
          </p:nvPr>
        </p:nvSpPr>
        <p:spPr/>
        <p:txBody>
          <a:bodyPr/>
          <a:lstStyle/>
          <a:p>
            <a:fld id="{5DD3DB80-B894-403A-B48E-6FDC1A72010E}" type="slidenum">
              <a:rPr lang="zh-CN" altLang="en-US" sz="1600" smtClean="0">
                <a:solidFill>
                  <a:schemeClr val="tx1"/>
                </a:solidFill>
              </a:rPr>
              <a:pPr/>
              <a:t>78</a:t>
            </a:fld>
            <a:endParaRPr lang="zh-CN" altLang="en-US" sz="1600">
              <a:solidFill>
                <a:schemeClr val="tx1"/>
              </a:solidFill>
            </a:endParaRPr>
          </a:p>
        </p:txBody>
      </p:sp>
      <p:sp>
        <p:nvSpPr>
          <p:cNvPr id="34" name="标题 33">
            <a:extLst>
              <a:ext uri="{FF2B5EF4-FFF2-40B4-BE49-F238E27FC236}">
                <a16:creationId xmlns:a16="http://schemas.microsoft.com/office/drawing/2014/main" id="{84A5BE7E-2C38-415D-AD1A-52A93D2A115E}"/>
              </a:ext>
            </a:extLst>
          </p:cNvPr>
          <p:cNvSpPr>
            <a:spLocks noGrp="1"/>
          </p:cNvSpPr>
          <p:nvPr>
            <p:ph type="title"/>
          </p:nvPr>
        </p:nvSpPr>
        <p:spPr/>
        <p:txBody>
          <a:bodyPr/>
          <a:lstStyle/>
          <a:p>
            <a:r>
              <a:rPr lang="zh-CN" altLang="en-US" i="1" dirty="0">
                <a:solidFill>
                  <a:schemeClr val="tx1">
                    <a:lumMod val="75000"/>
                    <a:lumOff val="25000"/>
                  </a:schemeClr>
                </a:solidFill>
              </a:rPr>
              <a:t>小结</a:t>
            </a:r>
          </a:p>
        </p:txBody>
      </p:sp>
      <p:sp>
        <p:nvSpPr>
          <p:cNvPr id="3" name="文本框 2">
            <a:extLst>
              <a:ext uri="{FF2B5EF4-FFF2-40B4-BE49-F238E27FC236}">
                <a16:creationId xmlns:a16="http://schemas.microsoft.com/office/drawing/2014/main" id="{581F70B0-F0D6-4021-9838-6E001D09CC4A}"/>
              </a:ext>
            </a:extLst>
          </p:cNvPr>
          <p:cNvSpPr txBox="1"/>
          <p:nvPr/>
        </p:nvSpPr>
        <p:spPr>
          <a:xfrm>
            <a:off x="949123" y="1307939"/>
            <a:ext cx="3611301" cy="369332"/>
          </a:xfrm>
          <a:prstGeom prst="rect">
            <a:avLst/>
          </a:prstGeom>
          <a:noFill/>
        </p:spPr>
        <p:txBody>
          <a:bodyPr wrap="square" rtlCol="0">
            <a:spAutoFit/>
          </a:bodyPr>
          <a:lstStyle/>
          <a:p>
            <a:r>
              <a:rPr lang="zh-CN" altLang="en-US" b="1" dirty="0">
                <a:solidFill>
                  <a:srgbClr val="FF0000"/>
                </a:solidFill>
                <a:effectLst>
                  <a:outerShdw blurRad="38100" dist="38100" dir="2700000" algn="tl">
                    <a:srgbClr val="000000">
                      <a:alpha val="43137"/>
                    </a:srgbClr>
                  </a:outerShdw>
                </a:effectLst>
              </a:rPr>
              <a:t>衡量一个搜索策略性能的准则</a:t>
            </a:r>
          </a:p>
        </p:txBody>
      </p:sp>
      <p:sp>
        <p:nvSpPr>
          <p:cNvPr id="5" name="文本框 4">
            <a:extLst>
              <a:ext uri="{FF2B5EF4-FFF2-40B4-BE49-F238E27FC236}">
                <a16:creationId xmlns:a16="http://schemas.microsoft.com/office/drawing/2014/main" id="{CD1EA38D-75CD-4764-98BC-5988ADAE91E9}"/>
              </a:ext>
            </a:extLst>
          </p:cNvPr>
          <p:cNvSpPr txBox="1"/>
          <p:nvPr/>
        </p:nvSpPr>
        <p:spPr>
          <a:xfrm>
            <a:off x="1064871" y="2071868"/>
            <a:ext cx="4548850" cy="1525739"/>
          </a:xfrm>
          <a:prstGeom prst="rect">
            <a:avLst/>
          </a:prstGeom>
          <a:noFill/>
        </p:spPr>
        <p:txBody>
          <a:bodyPr wrap="square" rtlCol="0">
            <a:spAutoFit/>
          </a:bodyPr>
          <a:lstStyle/>
          <a:p>
            <a:pPr>
              <a:lnSpc>
                <a:spcPct val="150000"/>
              </a:lnSpc>
            </a:pPr>
            <a:r>
              <a:rPr lang="zh-CN" altLang="en-US" sz="1600" dirty="0"/>
              <a:t>搜索方法好的标准，一般</a:t>
            </a:r>
            <a:r>
              <a:rPr lang="zh-CN" altLang="en-US" sz="1600"/>
              <a:t>认为有</a:t>
            </a:r>
            <a:r>
              <a:rPr lang="en-US" altLang="zh-CN" sz="1600" dirty="0"/>
              <a:t>3</a:t>
            </a:r>
            <a:r>
              <a:rPr lang="zh-CN" altLang="en-US" sz="1600"/>
              <a:t>个：</a:t>
            </a:r>
            <a:endParaRPr lang="en-US" altLang="zh-CN" sz="1600" dirty="0"/>
          </a:p>
          <a:p>
            <a:pPr marL="800100" lvl="1" indent="-342900">
              <a:lnSpc>
                <a:spcPct val="150000"/>
              </a:lnSpc>
              <a:buFont typeface="+mj-ea"/>
              <a:buAutoNum type="circleNumDbPlain"/>
            </a:pPr>
            <a:r>
              <a:rPr lang="zh-CN" altLang="en-US" sz="1600" dirty="0"/>
              <a:t>问题有解</a:t>
            </a:r>
            <a:r>
              <a:rPr lang="zh-CN" altLang="en-US" sz="1600"/>
              <a:t>能否找到</a:t>
            </a:r>
            <a:endParaRPr lang="en-US" altLang="zh-CN" sz="1600" dirty="0"/>
          </a:p>
          <a:p>
            <a:pPr marL="800100" lvl="1" indent="-342900">
              <a:lnSpc>
                <a:spcPct val="150000"/>
              </a:lnSpc>
              <a:buFont typeface="+mj-ea"/>
              <a:buAutoNum type="circleNumDbPlain"/>
            </a:pPr>
            <a:r>
              <a:rPr lang="zh-CN" altLang="en-US" sz="1600"/>
              <a:t>搜索空间小</a:t>
            </a:r>
            <a:endParaRPr lang="en-US" altLang="zh-CN" sz="1600" dirty="0"/>
          </a:p>
          <a:p>
            <a:pPr marL="800100" lvl="1" indent="-342900">
              <a:lnSpc>
                <a:spcPct val="150000"/>
              </a:lnSpc>
              <a:buFont typeface="+mj-ea"/>
              <a:buAutoNum type="circleNumDbPlain"/>
            </a:pPr>
            <a:r>
              <a:rPr lang="zh-CN" altLang="en-US" sz="1600" dirty="0"/>
              <a:t>解最佳</a:t>
            </a:r>
          </a:p>
        </p:txBody>
      </p:sp>
      <p:grpSp>
        <p:nvGrpSpPr>
          <p:cNvPr id="29" name="组合 28">
            <a:extLst>
              <a:ext uri="{FF2B5EF4-FFF2-40B4-BE49-F238E27FC236}">
                <a16:creationId xmlns:a16="http://schemas.microsoft.com/office/drawing/2014/main" id="{3EDF77B8-C670-4F06-BEE2-858915E3B8E9}"/>
              </a:ext>
            </a:extLst>
          </p:cNvPr>
          <p:cNvGrpSpPr/>
          <p:nvPr/>
        </p:nvGrpSpPr>
        <p:grpSpPr>
          <a:xfrm>
            <a:off x="5878928" y="1491545"/>
            <a:ext cx="5463341" cy="4180169"/>
            <a:chOff x="6886937" y="1468277"/>
            <a:chExt cx="5463341" cy="4180169"/>
          </a:xfrm>
        </p:grpSpPr>
        <p:grpSp>
          <p:nvGrpSpPr>
            <p:cNvPr id="10" name="组合 9">
              <a:extLst>
                <a:ext uri="{FF2B5EF4-FFF2-40B4-BE49-F238E27FC236}">
                  <a16:creationId xmlns:a16="http://schemas.microsoft.com/office/drawing/2014/main" id="{CD790014-7C49-4EF9-B854-AB4FB697972D}"/>
                </a:ext>
              </a:extLst>
            </p:cNvPr>
            <p:cNvGrpSpPr/>
            <p:nvPr/>
          </p:nvGrpSpPr>
          <p:grpSpPr>
            <a:xfrm>
              <a:off x="6886937" y="1468277"/>
              <a:ext cx="3719150" cy="4180169"/>
              <a:chOff x="6886937" y="1468277"/>
              <a:chExt cx="3719150" cy="4180169"/>
            </a:xfrm>
          </p:grpSpPr>
          <p:sp>
            <p:nvSpPr>
              <p:cNvPr id="6" name="等腰三角形 5">
                <a:extLst>
                  <a:ext uri="{FF2B5EF4-FFF2-40B4-BE49-F238E27FC236}">
                    <a16:creationId xmlns:a16="http://schemas.microsoft.com/office/drawing/2014/main" id="{C64071E3-C897-48B4-AEDA-CE8350BC6261}"/>
                  </a:ext>
                </a:extLst>
              </p:cNvPr>
              <p:cNvSpPr/>
              <p:nvPr/>
            </p:nvSpPr>
            <p:spPr>
              <a:xfrm>
                <a:off x="6886937" y="1468277"/>
                <a:ext cx="3719150" cy="416688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8E60CDD6-2191-4D8E-8F45-7D02AE6EA45B}"/>
                  </a:ext>
                </a:extLst>
              </p:cNvPr>
              <p:cNvSpPr/>
              <p:nvPr/>
            </p:nvSpPr>
            <p:spPr>
              <a:xfrm>
                <a:off x="8137000" y="1468277"/>
                <a:ext cx="1252829" cy="4166886"/>
              </a:xfrm>
              <a:custGeom>
                <a:avLst/>
                <a:gdLst>
                  <a:gd name="connsiteX0" fmla="*/ 0 w 3719150"/>
                  <a:gd name="connsiteY0" fmla="*/ 4166886 h 4166886"/>
                  <a:gd name="connsiteX1" fmla="*/ 1859575 w 3719150"/>
                  <a:gd name="connsiteY1" fmla="*/ 0 h 4166886"/>
                  <a:gd name="connsiteX2" fmla="*/ 3719150 w 3719150"/>
                  <a:gd name="connsiteY2" fmla="*/ 4166886 h 4166886"/>
                  <a:gd name="connsiteX3" fmla="*/ 0 w 3719150"/>
                  <a:gd name="connsiteY3" fmla="*/ 4166886 h 4166886"/>
                  <a:gd name="connsiteX0" fmla="*/ 0 w 3719150"/>
                  <a:gd name="connsiteY0" fmla="*/ 4166886 h 4166886"/>
                  <a:gd name="connsiteX1" fmla="*/ 1492950 w 3719150"/>
                  <a:gd name="connsiteY1" fmla="*/ 869809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492950 w 3719150"/>
                  <a:gd name="connsiteY1" fmla="*/ 869809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492950 w 3719150"/>
                  <a:gd name="connsiteY1" fmla="*/ 869809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539248 w 3719150"/>
                  <a:gd name="connsiteY1" fmla="*/ 1112877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539248 w 3719150"/>
                  <a:gd name="connsiteY1" fmla="*/ 1112877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539248 w 3719150"/>
                  <a:gd name="connsiteY1" fmla="*/ 1112877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608697 w 3719150"/>
                  <a:gd name="connsiteY1" fmla="*/ 1124452 h 4166886"/>
                  <a:gd name="connsiteX2" fmla="*/ 1859575 w 3719150"/>
                  <a:gd name="connsiteY2" fmla="*/ 0 h 4166886"/>
                  <a:gd name="connsiteX3" fmla="*/ 3719150 w 3719150"/>
                  <a:gd name="connsiteY3" fmla="*/ 4166886 h 4166886"/>
                  <a:gd name="connsiteX4" fmla="*/ 0 w 3719150"/>
                  <a:gd name="connsiteY4" fmla="*/ 4166886 h 4166886"/>
                  <a:gd name="connsiteX0" fmla="*/ 0 w 3719150"/>
                  <a:gd name="connsiteY0" fmla="*/ 4166886 h 4166886"/>
                  <a:gd name="connsiteX1" fmla="*/ 1608697 w 3719150"/>
                  <a:gd name="connsiteY1" fmla="*/ 1124452 h 4166886"/>
                  <a:gd name="connsiteX2" fmla="*/ 1859575 w 3719150"/>
                  <a:gd name="connsiteY2" fmla="*/ 0 h 4166886"/>
                  <a:gd name="connsiteX3" fmla="*/ 3719150 w 3719150"/>
                  <a:gd name="connsiteY3" fmla="*/ 4166886 h 4166886"/>
                  <a:gd name="connsiteX4" fmla="*/ 0 w 3719150"/>
                  <a:gd name="connsiteY4" fmla="*/ 4166886 h 4166886"/>
                  <a:gd name="connsiteX0" fmla="*/ 59906 w 3779056"/>
                  <a:gd name="connsiteY0" fmla="*/ 4166886 h 4166886"/>
                  <a:gd name="connsiteX1" fmla="*/ 1494983 w 3779056"/>
                  <a:gd name="connsiteY1" fmla="*/ 1691612 h 4166886"/>
                  <a:gd name="connsiteX2" fmla="*/ 1668603 w 3779056"/>
                  <a:gd name="connsiteY2" fmla="*/ 1124452 h 4166886"/>
                  <a:gd name="connsiteX3" fmla="*/ 1919481 w 3779056"/>
                  <a:gd name="connsiteY3" fmla="*/ 0 h 4166886"/>
                  <a:gd name="connsiteX4" fmla="*/ 3779056 w 3779056"/>
                  <a:gd name="connsiteY4" fmla="*/ 4166886 h 4166886"/>
                  <a:gd name="connsiteX5" fmla="*/ 59906 w 3779056"/>
                  <a:gd name="connsiteY5" fmla="*/ 4166886 h 4166886"/>
                  <a:gd name="connsiteX0" fmla="*/ 60674 w 3779824"/>
                  <a:gd name="connsiteY0" fmla="*/ 4166886 h 4166886"/>
                  <a:gd name="connsiteX1" fmla="*/ 1472602 w 3779824"/>
                  <a:gd name="connsiteY1" fmla="*/ 1842083 h 4166886"/>
                  <a:gd name="connsiteX2" fmla="*/ 1669371 w 3779824"/>
                  <a:gd name="connsiteY2" fmla="*/ 1124452 h 4166886"/>
                  <a:gd name="connsiteX3" fmla="*/ 1920249 w 3779824"/>
                  <a:gd name="connsiteY3" fmla="*/ 0 h 4166886"/>
                  <a:gd name="connsiteX4" fmla="*/ 3779824 w 3779824"/>
                  <a:gd name="connsiteY4" fmla="*/ 4166886 h 4166886"/>
                  <a:gd name="connsiteX5" fmla="*/ 60674 w 3779824"/>
                  <a:gd name="connsiteY5" fmla="*/ 4166886 h 4166886"/>
                  <a:gd name="connsiteX0" fmla="*/ 149211 w 2780341"/>
                  <a:gd name="connsiteY0" fmla="*/ 4155311 h 4166886"/>
                  <a:gd name="connsiteX1" fmla="*/ 473119 w 2780341"/>
                  <a:gd name="connsiteY1" fmla="*/ 1842083 h 4166886"/>
                  <a:gd name="connsiteX2" fmla="*/ 669888 w 2780341"/>
                  <a:gd name="connsiteY2" fmla="*/ 1124452 h 4166886"/>
                  <a:gd name="connsiteX3" fmla="*/ 920766 w 2780341"/>
                  <a:gd name="connsiteY3" fmla="*/ 0 h 4166886"/>
                  <a:gd name="connsiteX4" fmla="*/ 2780341 w 2780341"/>
                  <a:gd name="connsiteY4" fmla="*/ 4166886 h 4166886"/>
                  <a:gd name="connsiteX5" fmla="*/ 149211 w 2780341"/>
                  <a:gd name="connsiteY5" fmla="*/ 4155311 h 4166886"/>
                  <a:gd name="connsiteX0" fmla="*/ 220546 w 2851676"/>
                  <a:gd name="connsiteY0" fmla="*/ 4155311 h 4166886"/>
                  <a:gd name="connsiteX1" fmla="*/ 185638 w 2851676"/>
                  <a:gd name="connsiteY1" fmla="*/ 2756482 h 4166886"/>
                  <a:gd name="connsiteX2" fmla="*/ 544454 w 2851676"/>
                  <a:gd name="connsiteY2" fmla="*/ 1842083 h 4166886"/>
                  <a:gd name="connsiteX3" fmla="*/ 741223 w 2851676"/>
                  <a:gd name="connsiteY3" fmla="*/ 1124452 h 4166886"/>
                  <a:gd name="connsiteX4" fmla="*/ 992101 w 2851676"/>
                  <a:gd name="connsiteY4" fmla="*/ 0 h 4166886"/>
                  <a:gd name="connsiteX5" fmla="*/ 2851676 w 2851676"/>
                  <a:gd name="connsiteY5" fmla="*/ 4166886 h 4166886"/>
                  <a:gd name="connsiteX6" fmla="*/ 220546 w 2851676"/>
                  <a:gd name="connsiteY6" fmla="*/ 4155311 h 4166886"/>
                  <a:gd name="connsiteX0" fmla="*/ 228078 w 2859208"/>
                  <a:gd name="connsiteY0" fmla="*/ 4155311 h 4166886"/>
                  <a:gd name="connsiteX1" fmla="*/ 170021 w 2859208"/>
                  <a:gd name="connsiteY1" fmla="*/ 2582862 h 4166886"/>
                  <a:gd name="connsiteX2" fmla="*/ 551986 w 2859208"/>
                  <a:gd name="connsiteY2" fmla="*/ 1842083 h 4166886"/>
                  <a:gd name="connsiteX3" fmla="*/ 748755 w 2859208"/>
                  <a:gd name="connsiteY3" fmla="*/ 1124452 h 4166886"/>
                  <a:gd name="connsiteX4" fmla="*/ 999633 w 2859208"/>
                  <a:gd name="connsiteY4" fmla="*/ 0 h 4166886"/>
                  <a:gd name="connsiteX5" fmla="*/ 2859208 w 2859208"/>
                  <a:gd name="connsiteY5" fmla="*/ 4166886 h 4166886"/>
                  <a:gd name="connsiteX6" fmla="*/ 228078 w 2859208"/>
                  <a:gd name="connsiteY6" fmla="*/ 4155311 h 4166886"/>
                  <a:gd name="connsiteX0" fmla="*/ 228078 w 2859208"/>
                  <a:gd name="connsiteY0" fmla="*/ 4155311 h 4166886"/>
                  <a:gd name="connsiteX1" fmla="*/ 170021 w 2859208"/>
                  <a:gd name="connsiteY1" fmla="*/ 2582862 h 4166886"/>
                  <a:gd name="connsiteX2" fmla="*/ 447814 w 2859208"/>
                  <a:gd name="connsiteY2" fmla="*/ 1564291 h 4166886"/>
                  <a:gd name="connsiteX3" fmla="*/ 748755 w 2859208"/>
                  <a:gd name="connsiteY3" fmla="*/ 1124452 h 4166886"/>
                  <a:gd name="connsiteX4" fmla="*/ 999633 w 2859208"/>
                  <a:gd name="connsiteY4" fmla="*/ 0 h 4166886"/>
                  <a:gd name="connsiteX5" fmla="*/ 2859208 w 2859208"/>
                  <a:gd name="connsiteY5" fmla="*/ 4166886 h 4166886"/>
                  <a:gd name="connsiteX6" fmla="*/ 228078 w 2859208"/>
                  <a:gd name="connsiteY6" fmla="*/ 4155311 h 4166886"/>
                  <a:gd name="connsiteX0" fmla="*/ 228078 w 2859208"/>
                  <a:gd name="connsiteY0" fmla="*/ 4155311 h 4166886"/>
                  <a:gd name="connsiteX1" fmla="*/ 170021 w 2859208"/>
                  <a:gd name="connsiteY1" fmla="*/ 2582862 h 4166886"/>
                  <a:gd name="connsiteX2" fmla="*/ 447814 w 2859208"/>
                  <a:gd name="connsiteY2" fmla="*/ 1564291 h 4166886"/>
                  <a:gd name="connsiteX3" fmla="*/ 760330 w 2859208"/>
                  <a:gd name="connsiteY3" fmla="*/ 904533 h 4166886"/>
                  <a:gd name="connsiteX4" fmla="*/ 999633 w 2859208"/>
                  <a:gd name="connsiteY4" fmla="*/ 0 h 4166886"/>
                  <a:gd name="connsiteX5" fmla="*/ 2859208 w 2859208"/>
                  <a:gd name="connsiteY5" fmla="*/ 4166886 h 4166886"/>
                  <a:gd name="connsiteX6" fmla="*/ 228078 w 2859208"/>
                  <a:gd name="connsiteY6" fmla="*/ 4155311 h 4166886"/>
                  <a:gd name="connsiteX0" fmla="*/ 278950 w 2910080"/>
                  <a:gd name="connsiteY0" fmla="*/ 4155311 h 4166886"/>
                  <a:gd name="connsiteX1" fmla="*/ 70422 w 2910080"/>
                  <a:gd name="connsiteY1" fmla="*/ 3219470 h 4166886"/>
                  <a:gd name="connsiteX2" fmla="*/ 220893 w 2910080"/>
                  <a:gd name="connsiteY2" fmla="*/ 2582862 h 4166886"/>
                  <a:gd name="connsiteX3" fmla="*/ 498686 w 2910080"/>
                  <a:gd name="connsiteY3" fmla="*/ 1564291 h 4166886"/>
                  <a:gd name="connsiteX4" fmla="*/ 811202 w 2910080"/>
                  <a:gd name="connsiteY4" fmla="*/ 904533 h 4166886"/>
                  <a:gd name="connsiteX5" fmla="*/ 1050505 w 2910080"/>
                  <a:gd name="connsiteY5" fmla="*/ 0 h 4166886"/>
                  <a:gd name="connsiteX6" fmla="*/ 2910080 w 2910080"/>
                  <a:gd name="connsiteY6" fmla="*/ 4166886 h 4166886"/>
                  <a:gd name="connsiteX7" fmla="*/ 278950 w 2910080"/>
                  <a:gd name="connsiteY7" fmla="*/ 4155311 h 4166886"/>
                  <a:gd name="connsiteX0" fmla="*/ 234810 w 2865940"/>
                  <a:gd name="connsiteY0" fmla="*/ 4155311 h 4166886"/>
                  <a:gd name="connsiteX1" fmla="*/ 142029 w 2865940"/>
                  <a:gd name="connsiteY1" fmla="*/ 3219470 h 4166886"/>
                  <a:gd name="connsiteX2" fmla="*/ 176753 w 2865940"/>
                  <a:gd name="connsiteY2" fmla="*/ 2582862 h 4166886"/>
                  <a:gd name="connsiteX3" fmla="*/ 454546 w 2865940"/>
                  <a:gd name="connsiteY3" fmla="*/ 1564291 h 4166886"/>
                  <a:gd name="connsiteX4" fmla="*/ 767062 w 2865940"/>
                  <a:gd name="connsiteY4" fmla="*/ 904533 h 4166886"/>
                  <a:gd name="connsiteX5" fmla="*/ 1006365 w 2865940"/>
                  <a:gd name="connsiteY5" fmla="*/ 0 h 4166886"/>
                  <a:gd name="connsiteX6" fmla="*/ 2865940 w 2865940"/>
                  <a:gd name="connsiteY6" fmla="*/ 4166886 h 4166886"/>
                  <a:gd name="connsiteX7" fmla="*/ 234810 w 2865940"/>
                  <a:gd name="connsiteY7" fmla="*/ 4155311 h 4166886"/>
                  <a:gd name="connsiteX0" fmla="*/ 302022 w 2933152"/>
                  <a:gd name="connsiteY0" fmla="*/ 4155311 h 4166886"/>
                  <a:gd name="connsiteX1" fmla="*/ 47195 w 2933152"/>
                  <a:gd name="connsiteY1" fmla="*/ 3879227 h 4166886"/>
                  <a:gd name="connsiteX2" fmla="*/ 209241 w 2933152"/>
                  <a:gd name="connsiteY2" fmla="*/ 3219470 h 4166886"/>
                  <a:gd name="connsiteX3" fmla="*/ 243965 w 2933152"/>
                  <a:gd name="connsiteY3" fmla="*/ 2582862 h 4166886"/>
                  <a:gd name="connsiteX4" fmla="*/ 521758 w 2933152"/>
                  <a:gd name="connsiteY4" fmla="*/ 1564291 h 4166886"/>
                  <a:gd name="connsiteX5" fmla="*/ 834274 w 2933152"/>
                  <a:gd name="connsiteY5" fmla="*/ 904533 h 4166886"/>
                  <a:gd name="connsiteX6" fmla="*/ 1073577 w 2933152"/>
                  <a:gd name="connsiteY6" fmla="*/ 0 h 4166886"/>
                  <a:gd name="connsiteX7" fmla="*/ 2933152 w 2933152"/>
                  <a:gd name="connsiteY7" fmla="*/ 4166886 h 4166886"/>
                  <a:gd name="connsiteX8" fmla="*/ 302022 w 2933152"/>
                  <a:gd name="connsiteY8" fmla="*/ 4155311 h 4166886"/>
                  <a:gd name="connsiteX0" fmla="*/ 255980 w 2887110"/>
                  <a:gd name="connsiteY0" fmla="*/ 4155311 h 4166886"/>
                  <a:gd name="connsiteX1" fmla="*/ 1153 w 2887110"/>
                  <a:gd name="connsiteY1" fmla="*/ 3879227 h 4166886"/>
                  <a:gd name="connsiteX2" fmla="*/ 163199 w 2887110"/>
                  <a:gd name="connsiteY2" fmla="*/ 3219470 h 4166886"/>
                  <a:gd name="connsiteX3" fmla="*/ 197923 w 2887110"/>
                  <a:gd name="connsiteY3" fmla="*/ 2582862 h 4166886"/>
                  <a:gd name="connsiteX4" fmla="*/ 475716 w 2887110"/>
                  <a:gd name="connsiteY4" fmla="*/ 1564291 h 4166886"/>
                  <a:gd name="connsiteX5" fmla="*/ 788232 w 2887110"/>
                  <a:gd name="connsiteY5" fmla="*/ 904533 h 4166886"/>
                  <a:gd name="connsiteX6" fmla="*/ 1027535 w 2887110"/>
                  <a:gd name="connsiteY6" fmla="*/ 0 h 4166886"/>
                  <a:gd name="connsiteX7" fmla="*/ 2887110 w 2887110"/>
                  <a:gd name="connsiteY7" fmla="*/ 4166886 h 4166886"/>
                  <a:gd name="connsiteX8" fmla="*/ 255980 w 2887110"/>
                  <a:gd name="connsiteY8" fmla="*/ 4155311 h 4166886"/>
                  <a:gd name="connsiteX0" fmla="*/ 141755 w 2772885"/>
                  <a:gd name="connsiteY0" fmla="*/ 4155311 h 4166886"/>
                  <a:gd name="connsiteX1" fmla="*/ 129997 w 2772885"/>
                  <a:gd name="connsiteY1" fmla="*/ 3786630 h 4166886"/>
                  <a:gd name="connsiteX2" fmla="*/ 48974 w 2772885"/>
                  <a:gd name="connsiteY2" fmla="*/ 3219470 h 4166886"/>
                  <a:gd name="connsiteX3" fmla="*/ 83698 w 2772885"/>
                  <a:gd name="connsiteY3" fmla="*/ 2582862 h 4166886"/>
                  <a:gd name="connsiteX4" fmla="*/ 361491 w 2772885"/>
                  <a:gd name="connsiteY4" fmla="*/ 1564291 h 4166886"/>
                  <a:gd name="connsiteX5" fmla="*/ 674007 w 2772885"/>
                  <a:gd name="connsiteY5" fmla="*/ 904533 h 4166886"/>
                  <a:gd name="connsiteX6" fmla="*/ 913310 w 2772885"/>
                  <a:gd name="connsiteY6" fmla="*/ 0 h 4166886"/>
                  <a:gd name="connsiteX7" fmla="*/ 2772885 w 2772885"/>
                  <a:gd name="connsiteY7" fmla="*/ 4166886 h 4166886"/>
                  <a:gd name="connsiteX8" fmla="*/ 141755 w 2772885"/>
                  <a:gd name="connsiteY8" fmla="*/ 4155311 h 4166886"/>
                  <a:gd name="connsiteX0" fmla="*/ 261478 w 2730562"/>
                  <a:gd name="connsiteY0" fmla="*/ 4201609 h 4201609"/>
                  <a:gd name="connsiteX1" fmla="*/ 87674 w 2730562"/>
                  <a:gd name="connsiteY1" fmla="*/ 3786630 h 4201609"/>
                  <a:gd name="connsiteX2" fmla="*/ 6651 w 2730562"/>
                  <a:gd name="connsiteY2" fmla="*/ 3219470 h 4201609"/>
                  <a:gd name="connsiteX3" fmla="*/ 41375 w 2730562"/>
                  <a:gd name="connsiteY3" fmla="*/ 2582862 h 4201609"/>
                  <a:gd name="connsiteX4" fmla="*/ 319168 w 2730562"/>
                  <a:gd name="connsiteY4" fmla="*/ 1564291 h 4201609"/>
                  <a:gd name="connsiteX5" fmla="*/ 631684 w 2730562"/>
                  <a:gd name="connsiteY5" fmla="*/ 904533 h 4201609"/>
                  <a:gd name="connsiteX6" fmla="*/ 870987 w 2730562"/>
                  <a:gd name="connsiteY6" fmla="*/ 0 h 4201609"/>
                  <a:gd name="connsiteX7" fmla="*/ 2730562 w 2730562"/>
                  <a:gd name="connsiteY7" fmla="*/ 4166886 h 4201609"/>
                  <a:gd name="connsiteX8" fmla="*/ 261478 w 2730562"/>
                  <a:gd name="connsiteY8" fmla="*/ 4201609 h 4201609"/>
                  <a:gd name="connsiteX0" fmla="*/ 261478 w 2730562"/>
                  <a:gd name="connsiteY0" fmla="*/ 4201609 h 4201609"/>
                  <a:gd name="connsiteX1" fmla="*/ 87674 w 2730562"/>
                  <a:gd name="connsiteY1" fmla="*/ 3786630 h 4201609"/>
                  <a:gd name="connsiteX2" fmla="*/ 6651 w 2730562"/>
                  <a:gd name="connsiteY2" fmla="*/ 3219470 h 4201609"/>
                  <a:gd name="connsiteX3" fmla="*/ 41375 w 2730562"/>
                  <a:gd name="connsiteY3" fmla="*/ 2582862 h 4201609"/>
                  <a:gd name="connsiteX4" fmla="*/ 319168 w 2730562"/>
                  <a:gd name="connsiteY4" fmla="*/ 1564291 h 4201609"/>
                  <a:gd name="connsiteX5" fmla="*/ 631684 w 2730562"/>
                  <a:gd name="connsiteY5" fmla="*/ 904533 h 4201609"/>
                  <a:gd name="connsiteX6" fmla="*/ 870987 w 2730562"/>
                  <a:gd name="connsiteY6" fmla="*/ 0 h 4201609"/>
                  <a:gd name="connsiteX7" fmla="*/ 2730562 w 2730562"/>
                  <a:gd name="connsiteY7" fmla="*/ 4166886 h 4201609"/>
                  <a:gd name="connsiteX8" fmla="*/ 261478 w 2730562"/>
                  <a:gd name="connsiteY8" fmla="*/ 4201609 h 4201609"/>
                  <a:gd name="connsiteX0" fmla="*/ 261478 w 2730562"/>
                  <a:gd name="connsiteY0" fmla="*/ 4201609 h 4232214"/>
                  <a:gd name="connsiteX1" fmla="*/ 87674 w 2730562"/>
                  <a:gd name="connsiteY1" fmla="*/ 3786630 h 4232214"/>
                  <a:gd name="connsiteX2" fmla="*/ 6651 w 2730562"/>
                  <a:gd name="connsiteY2" fmla="*/ 3219470 h 4232214"/>
                  <a:gd name="connsiteX3" fmla="*/ 41375 w 2730562"/>
                  <a:gd name="connsiteY3" fmla="*/ 2582862 h 4232214"/>
                  <a:gd name="connsiteX4" fmla="*/ 319168 w 2730562"/>
                  <a:gd name="connsiteY4" fmla="*/ 1564291 h 4232214"/>
                  <a:gd name="connsiteX5" fmla="*/ 631684 w 2730562"/>
                  <a:gd name="connsiteY5" fmla="*/ 904533 h 4232214"/>
                  <a:gd name="connsiteX6" fmla="*/ 870987 w 2730562"/>
                  <a:gd name="connsiteY6" fmla="*/ 0 h 4232214"/>
                  <a:gd name="connsiteX7" fmla="*/ 2730562 w 2730562"/>
                  <a:gd name="connsiteY7" fmla="*/ 4166886 h 4232214"/>
                  <a:gd name="connsiteX8" fmla="*/ 261478 w 2730562"/>
                  <a:gd name="connsiteY8" fmla="*/ 4201609 h 4232214"/>
                  <a:gd name="connsiteX0" fmla="*/ 261478 w 2730562"/>
                  <a:gd name="connsiteY0" fmla="*/ 4201609 h 4232214"/>
                  <a:gd name="connsiteX1" fmla="*/ 87674 w 2730562"/>
                  <a:gd name="connsiteY1" fmla="*/ 3740331 h 4232214"/>
                  <a:gd name="connsiteX2" fmla="*/ 6651 w 2730562"/>
                  <a:gd name="connsiteY2" fmla="*/ 3219470 h 4232214"/>
                  <a:gd name="connsiteX3" fmla="*/ 41375 w 2730562"/>
                  <a:gd name="connsiteY3" fmla="*/ 2582862 h 4232214"/>
                  <a:gd name="connsiteX4" fmla="*/ 319168 w 2730562"/>
                  <a:gd name="connsiteY4" fmla="*/ 1564291 h 4232214"/>
                  <a:gd name="connsiteX5" fmla="*/ 631684 w 2730562"/>
                  <a:gd name="connsiteY5" fmla="*/ 904533 h 4232214"/>
                  <a:gd name="connsiteX6" fmla="*/ 870987 w 2730562"/>
                  <a:gd name="connsiteY6" fmla="*/ 0 h 4232214"/>
                  <a:gd name="connsiteX7" fmla="*/ 2730562 w 2730562"/>
                  <a:gd name="connsiteY7" fmla="*/ 4166886 h 4232214"/>
                  <a:gd name="connsiteX8" fmla="*/ 261478 w 2730562"/>
                  <a:gd name="connsiteY8" fmla="*/ 4201609 h 4232214"/>
                  <a:gd name="connsiteX0" fmla="*/ 261478 w 2730562"/>
                  <a:gd name="connsiteY0" fmla="*/ 4201609 h 4232214"/>
                  <a:gd name="connsiteX1" fmla="*/ 87674 w 2730562"/>
                  <a:gd name="connsiteY1" fmla="*/ 3740331 h 4232214"/>
                  <a:gd name="connsiteX2" fmla="*/ 6651 w 2730562"/>
                  <a:gd name="connsiteY2" fmla="*/ 3219470 h 4232214"/>
                  <a:gd name="connsiteX3" fmla="*/ 330742 w 2730562"/>
                  <a:gd name="connsiteY3" fmla="*/ 2594436 h 4232214"/>
                  <a:gd name="connsiteX4" fmla="*/ 319168 w 2730562"/>
                  <a:gd name="connsiteY4" fmla="*/ 1564291 h 4232214"/>
                  <a:gd name="connsiteX5" fmla="*/ 631684 w 2730562"/>
                  <a:gd name="connsiteY5" fmla="*/ 904533 h 4232214"/>
                  <a:gd name="connsiteX6" fmla="*/ 870987 w 2730562"/>
                  <a:gd name="connsiteY6" fmla="*/ 0 h 4232214"/>
                  <a:gd name="connsiteX7" fmla="*/ 2730562 w 2730562"/>
                  <a:gd name="connsiteY7" fmla="*/ 4166886 h 4232214"/>
                  <a:gd name="connsiteX8" fmla="*/ 261478 w 2730562"/>
                  <a:gd name="connsiteY8" fmla="*/ 4201609 h 4232214"/>
                  <a:gd name="connsiteX0" fmla="*/ 261478 w 2730562"/>
                  <a:gd name="connsiteY0" fmla="*/ 4201609 h 4232214"/>
                  <a:gd name="connsiteX1" fmla="*/ 87674 w 2730562"/>
                  <a:gd name="connsiteY1" fmla="*/ 3740331 h 4232214"/>
                  <a:gd name="connsiteX2" fmla="*/ 6651 w 2730562"/>
                  <a:gd name="connsiteY2" fmla="*/ 3219470 h 4232214"/>
                  <a:gd name="connsiteX3" fmla="*/ 330742 w 2730562"/>
                  <a:gd name="connsiteY3" fmla="*/ 2594436 h 4232214"/>
                  <a:gd name="connsiteX4" fmla="*/ 400190 w 2730562"/>
                  <a:gd name="connsiteY4" fmla="*/ 1460118 h 4232214"/>
                  <a:gd name="connsiteX5" fmla="*/ 631684 w 2730562"/>
                  <a:gd name="connsiteY5" fmla="*/ 904533 h 4232214"/>
                  <a:gd name="connsiteX6" fmla="*/ 870987 w 2730562"/>
                  <a:gd name="connsiteY6" fmla="*/ 0 h 4232214"/>
                  <a:gd name="connsiteX7" fmla="*/ 2730562 w 2730562"/>
                  <a:gd name="connsiteY7" fmla="*/ 4166886 h 4232214"/>
                  <a:gd name="connsiteX8" fmla="*/ 261478 w 2730562"/>
                  <a:gd name="connsiteY8"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318227 w 2648599"/>
                  <a:gd name="connsiteY4" fmla="*/ 1460118 h 4232214"/>
                  <a:gd name="connsiteX5" fmla="*/ 549721 w 2648599"/>
                  <a:gd name="connsiteY5" fmla="*/ 904533 h 4232214"/>
                  <a:gd name="connsiteX6" fmla="*/ 789024 w 2648599"/>
                  <a:gd name="connsiteY6" fmla="*/ 0 h 4232214"/>
                  <a:gd name="connsiteX7" fmla="*/ 2648599 w 2648599"/>
                  <a:gd name="connsiteY7" fmla="*/ 4166886 h 4232214"/>
                  <a:gd name="connsiteX8" fmla="*/ 179515 w 2648599"/>
                  <a:gd name="connsiteY8"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549721 w 2648599"/>
                  <a:gd name="connsiteY5" fmla="*/ 904533 h 4232214"/>
                  <a:gd name="connsiteX6" fmla="*/ 789024 w 2648599"/>
                  <a:gd name="connsiteY6" fmla="*/ 0 h 4232214"/>
                  <a:gd name="connsiteX7" fmla="*/ 2648599 w 2648599"/>
                  <a:gd name="connsiteY7" fmla="*/ 4166886 h 4232214"/>
                  <a:gd name="connsiteX8" fmla="*/ 179515 w 2648599"/>
                  <a:gd name="connsiteY8"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352952 w 2648599"/>
                  <a:gd name="connsiteY5" fmla="*/ 858235 h 4232214"/>
                  <a:gd name="connsiteX6" fmla="*/ 789024 w 2648599"/>
                  <a:gd name="connsiteY6" fmla="*/ 0 h 4232214"/>
                  <a:gd name="connsiteX7" fmla="*/ 2648599 w 2648599"/>
                  <a:gd name="connsiteY7" fmla="*/ 4166886 h 4232214"/>
                  <a:gd name="connsiteX8" fmla="*/ 179515 w 2648599"/>
                  <a:gd name="connsiteY8"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789024 w 2648599"/>
                  <a:gd name="connsiteY6" fmla="*/ 0 h 4232214"/>
                  <a:gd name="connsiteX7" fmla="*/ 2648599 w 2648599"/>
                  <a:gd name="connsiteY7" fmla="*/ 4166886 h 4232214"/>
                  <a:gd name="connsiteX8" fmla="*/ 179515 w 2648599"/>
                  <a:gd name="connsiteY8" fmla="*/ 4201609 h 4232214"/>
                  <a:gd name="connsiteX0" fmla="*/ 179515 w 2648599"/>
                  <a:gd name="connsiteY0" fmla="*/ 4433373 h 4463978"/>
                  <a:gd name="connsiteX1" fmla="*/ 5711 w 2648599"/>
                  <a:gd name="connsiteY1" fmla="*/ 3972095 h 4463978"/>
                  <a:gd name="connsiteX2" fmla="*/ 40435 w 2648599"/>
                  <a:gd name="connsiteY2" fmla="*/ 3451234 h 4463978"/>
                  <a:gd name="connsiteX3" fmla="*/ 248779 w 2648599"/>
                  <a:gd name="connsiteY3" fmla="*/ 2826200 h 4463978"/>
                  <a:gd name="connsiteX4" fmla="*/ 295078 w 2648599"/>
                  <a:gd name="connsiteY4" fmla="*/ 1958099 h 4463978"/>
                  <a:gd name="connsiteX5" fmla="*/ 410825 w 2648599"/>
                  <a:gd name="connsiteY5" fmla="*/ 1066849 h 4463978"/>
                  <a:gd name="connsiteX6" fmla="*/ 534289 w 2648599"/>
                  <a:gd name="connsiteY6" fmla="*/ 591108 h 4463978"/>
                  <a:gd name="connsiteX7" fmla="*/ 789024 w 2648599"/>
                  <a:gd name="connsiteY7" fmla="*/ 231764 h 4463978"/>
                  <a:gd name="connsiteX8" fmla="*/ 2648599 w 2648599"/>
                  <a:gd name="connsiteY8" fmla="*/ 4398650 h 4463978"/>
                  <a:gd name="connsiteX9" fmla="*/ 179515 w 2648599"/>
                  <a:gd name="connsiteY9" fmla="*/ 4433373 h 4463978"/>
                  <a:gd name="connsiteX0" fmla="*/ 179515 w 2648599"/>
                  <a:gd name="connsiteY0" fmla="*/ 4428096 h 4458701"/>
                  <a:gd name="connsiteX1" fmla="*/ 5711 w 2648599"/>
                  <a:gd name="connsiteY1" fmla="*/ 3966818 h 4458701"/>
                  <a:gd name="connsiteX2" fmla="*/ 40435 w 2648599"/>
                  <a:gd name="connsiteY2" fmla="*/ 3445957 h 4458701"/>
                  <a:gd name="connsiteX3" fmla="*/ 248779 w 2648599"/>
                  <a:gd name="connsiteY3" fmla="*/ 2820923 h 4458701"/>
                  <a:gd name="connsiteX4" fmla="*/ 295078 w 2648599"/>
                  <a:gd name="connsiteY4" fmla="*/ 1952822 h 4458701"/>
                  <a:gd name="connsiteX5" fmla="*/ 410825 w 2648599"/>
                  <a:gd name="connsiteY5" fmla="*/ 1061572 h 4458701"/>
                  <a:gd name="connsiteX6" fmla="*/ 534289 w 2648599"/>
                  <a:gd name="connsiteY6" fmla="*/ 585831 h 4458701"/>
                  <a:gd name="connsiteX7" fmla="*/ 789024 w 2648599"/>
                  <a:gd name="connsiteY7" fmla="*/ 226487 h 4458701"/>
                  <a:gd name="connsiteX8" fmla="*/ 2648599 w 2648599"/>
                  <a:gd name="connsiteY8" fmla="*/ 4393373 h 4458701"/>
                  <a:gd name="connsiteX9" fmla="*/ 179515 w 2648599"/>
                  <a:gd name="connsiteY9" fmla="*/ 4428096 h 4458701"/>
                  <a:gd name="connsiteX0" fmla="*/ 179515 w 2648599"/>
                  <a:gd name="connsiteY0" fmla="*/ 4428096 h 4458701"/>
                  <a:gd name="connsiteX1" fmla="*/ 5711 w 2648599"/>
                  <a:gd name="connsiteY1" fmla="*/ 3966818 h 4458701"/>
                  <a:gd name="connsiteX2" fmla="*/ 40435 w 2648599"/>
                  <a:gd name="connsiteY2" fmla="*/ 3445957 h 4458701"/>
                  <a:gd name="connsiteX3" fmla="*/ 248779 w 2648599"/>
                  <a:gd name="connsiteY3" fmla="*/ 2820923 h 4458701"/>
                  <a:gd name="connsiteX4" fmla="*/ 295078 w 2648599"/>
                  <a:gd name="connsiteY4" fmla="*/ 1952822 h 4458701"/>
                  <a:gd name="connsiteX5" fmla="*/ 410825 w 2648599"/>
                  <a:gd name="connsiteY5" fmla="*/ 1061572 h 4458701"/>
                  <a:gd name="connsiteX6" fmla="*/ 534289 w 2648599"/>
                  <a:gd name="connsiteY6" fmla="*/ 585831 h 4458701"/>
                  <a:gd name="connsiteX7" fmla="*/ 789024 w 2648599"/>
                  <a:gd name="connsiteY7" fmla="*/ 226487 h 4458701"/>
                  <a:gd name="connsiteX8" fmla="*/ 2648599 w 2648599"/>
                  <a:gd name="connsiteY8" fmla="*/ 4393373 h 4458701"/>
                  <a:gd name="connsiteX9" fmla="*/ 179515 w 2648599"/>
                  <a:gd name="connsiteY9" fmla="*/ 4428096 h 4458701"/>
                  <a:gd name="connsiteX0" fmla="*/ 179515 w 2648599"/>
                  <a:gd name="connsiteY0" fmla="*/ 4428096 h 4458701"/>
                  <a:gd name="connsiteX1" fmla="*/ 5711 w 2648599"/>
                  <a:gd name="connsiteY1" fmla="*/ 3966818 h 4458701"/>
                  <a:gd name="connsiteX2" fmla="*/ 40435 w 2648599"/>
                  <a:gd name="connsiteY2" fmla="*/ 3445957 h 4458701"/>
                  <a:gd name="connsiteX3" fmla="*/ 248779 w 2648599"/>
                  <a:gd name="connsiteY3" fmla="*/ 2820923 h 4458701"/>
                  <a:gd name="connsiteX4" fmla="*/ 295078 w 2648599"/>
                  <a:gd name="connsiteY4" fmla="*/ 1952822 h 4458701"/>
                  <a:gd name="connsiteX5" fmla="*/ 410825 w 2648599"/>
                  <a:gd name="connsiteY5" fmla="*/ 1061572 h 4458701"/>
                  <a:gd name="connsiteX6" fmla="*/ 534289 w 2648599"/>
                  <a:gd name="connsiteY6" fmla="*/ 585831 h 4458701"/>
                  <a:gd name="connsiteX7" fmla="*/ 789024 w 2648599"/>
                  <a:gd name="connsiteY7" fmla="*/ 226487 h 4458701"/>
                  <a:gd name="connsiteX8" fmla="*/ 2648599 w 2648599"/>
                  <a:gd name="connsiteY8" fmla="*/ 4393373 h 4458701"/>
                  <a:gd name="connsiteX9" fmla="*/ 179515 w 2648599"/>
                  <a:gd name="connsiteY9" fmla="*/ 4428096 h 4458701"/>
                  <a:gd name="connsiteX0" fmla="*/ 179515 w 2648599"/>
                  <a:gd name="connsiteY0" fmla="*/ 4428096 h 4458701"/>
                  <a:gd name="connsiteX1" fmla="*/ 5711 w 2648599"/>
                  <a:gd name="connsiteY1" fmla="*/ 3966818 h 4458701"/>
                  <a:gd name="connsiteX2" fmla="*/ 40435 w 2648599"/>
                  <a:gd name="connsiteY2" fmla="*/ 3445957 h 4458701"/>
                  <a:gd name="connsiteX3" fmla="*/ 248779 w 2648599"/>
                  <a:gd name="connsiteY3" fmla="*/ 2820923 h 4458701"/>
                  <a:gd name="connsiteX4" fmla="*/ 295078 w 2648599"/>
                  <a:gd name="connsiteY4" fmla="*/ 1952822 h 4458701"/>
                  <a:gd name="connsiteX5" fmla="*/ 410825 w 2648599"/>
                  <a:gd name="connsiteY5" fmla="*/ 1061572 h 4458701"/>
                  <a:gd name="connsiteX6" fmla="*/ 534289 w 2648599"/>
                  <a:gd name="connsiteY6" fmla="*/ 585831 h 4458701"/>
                  <a:gd name="connsiteX7" fmla="*/ 789024 w 2648599"/>
                  <a:gd name="connsiteY7" fmla="*/ 226487 h 4458701"/>
                  <a:gd name="connsiteX8" fmla="*/ 2648599 w 2648599"/>
                  <a:gd name="connsiteY8" fmla="*/ 4393373 h 4458701"/>
                  <a:gd name="connsiteX9" fmla="*/ 179515 w 2648599"/>
                  <a:gd name="connsiteY9" fmla="*/ 4428096 h 4458701"/>
                  <a:gd name="connsiteX0" fmla="*/ 179515 w 2648599"/>
                  <a:gd name="connsiteY0" fmla="*/ 4210799 h 4241404"/>
                  <a:gd name="connsiteX1" fmla="*/ 5711 w 2648599"/>
                  <a:gd name="connsiteY1" fmla="*/ 3749521 h 4241404"/>
                  <a:gd name="connsiteX2" fmla="*/ 40435 w 2648599"/>
                  <a:gd name="connsiteY2" fmla="*/ 3228660 h 4241404"/>
                  <a:gd name="connsiteX3" fmla="*/ 248779 w 2648599"/>
                  <a:gd name="connsiteY3" fmla="*/ 2603626 h 4241404"/>
                  <a:gd name="connsiteX4" fmla="*/ 295078 w 2648599"/>
                  <a:gd name="connsiteY4" fmla="*/ 1735525 h 4241404"/>
                  <a:gd name="connsiteX5" fmla="*/ 410825 w 2648599"/>
                  <a:gd name="connsiteY5" fmla="*/ 844275 h 4241404"/>
                  <a:gd name="connsiteX6" fmla="*/ 534289 w 2648599"/>
                  <a:gd name="connsiteY6" fmla="*/ 368534 h 4241404"/>
                  <a:gd name="connsiteX7" fmla="*/ 789024 w 2648599"/>
                  <a:gd name="connsiteY7" fmla="*/ 9190 h 4241404"/>
                  <a:gd name="connsiteX8" fmla="*/ 2648599 w 2648599"/>
                  <a:gd name="connsiteY8" fmla="*/ 4176076 h 4241404"/>
                  <a:gd name="connsiteX9" fmla="*/ 179515 w 2648599"/>
                  <a:gd name="connsiteY9" fmla="*/ 4210799 h 424140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2648599 w 2648599"/>
                  <a:gd name="connsiteY8" fmla="*/ 4166886 h 4232214"/>
                  <a:gd name="connsiteX9" fmla="*/ 179515 w 2648599"/>
                  <a:gd name="connsiteY9"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1610734 w 2648599"/>
                  <a:gd name="connsiteY8" fmla="*/ 1817753 h 4232214"/>
                  <a:gd name="connsiteX9" fmla="*/ 2648599 w 2648599"/>
                  <a:gd name="connsiteY9" fmla="*/ 4166886 h 4232214"/>
                  <a:gd name="connsiteX10" fmla="*/ 179515 w 2648599"/>
                  <a:gd name="connsiteY10"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1610734 w 2648599"/>
                  <a:gd name="connsiteY8" fmla="*/ 1817753 h 4232214"/>
                  <a:gd name="connsiteX9" fmla="*/ 2108446 w 2648599"/>
                  <a:gd name="connsiteY9" fmla="*/ 2940498 h 4232214"/>
                  <a:gd name="connsiteX10" fmla="*/ 2648599 w 2648599"/>
                  <a:gd name="connsiteY10" fmla="*/ 4166886 h 4232214"/>
                  <a:gd name="connsiteX11" fmla="*/ 179515 w 2648599"/>
                  <a:gd name="connsiteY11"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1170896 w 2648599"/>
                  <a:gd name="connsiteY8" fmla="*/ 891779 h 4232214"/>
                  <a:gd name="connsiteX9" fmla="*/ 1610734 w 2648599"/>
                  <a:gd name="connsiteY9" fmla="*/ 1817753 h 4232214"/>
                  <a:gd name="connsiteX10" fmla="*/ 2108446 w 2648599"/>
                  <a:gd name="connsiteY10" fmla="*/ 2940498 h 4232214"/>
                  <a:gd name="connsiteX11" fmla="*/ 2648599 w 2648599"/>
                  <a:gd name="connsiteY11" fmla="*/ 4166886 h 4232214"/>
                  <a:gd name="connsiteX12" fmla="*/ 179515 w 2648599"/>
                  <a:gd name="connsiteY12"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927828 w 2648599"/>
                  <a:gd name="connsiteY8" fmla="*/ 556113 h 4232214"/>
                  <a:gd name="connsiteX9" fmla="*/ 1610734 w 2648599"/>
                  <a:gd name="connsiteY9" fmla="*/ 1817753 h 4232214"/>
                  <a:gd name="connsiteX10" fmla="*/ 2108446 w 2648599"/>
                  <a:gd name="connsiteY10" fmla="*/ 2940498 h 4232214"/>
                  <a:gd name="connsiteX11" fmla="*/ 2648599 w 2648599"/>
                  <a:gd name="connsiteY11" fmla="*/ 4166886 h 4232214"/>
                  <a:gd name="connsiteX12" fmla="*/ 179515 w 2648599"/>
                  <a:gd name="connsiteY12"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927828 w 2648599"/>
                  <a:gd name="connsiteY8" fmla="*/ 556113 h 4232214"/>
                  <a:gd name="connsiteX9" fmla="*/ 1610734 w 2648599"/>
                  <a:gd name="connsiteY9" fmla="*/ 1817753 h 4232214"/>
                  <a:gd name="connsiteX10" fmla="*/ 2108446 w 2648599"/>
                  <a:gd name="connsiteY10" fmla="*/ 2940498 h 4232214"/>
                  <a:gd name="connsiteX11" fmla="*/ 2648599 w 2648599"/>
                  <a:gd name="connsiteY11" fmla="*/ 4166886 h 4232214"/>
                  <a:gd name="connsiteX12" fmla="*/ 179515 w 2648599"/>
                  <a:gd name="connsiteY12"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927828 w 2648599"/>
                  <a:gd name="connsiteY8" fmla="*/ 556113 h 4232214"/>
                  <a:gd name="connsiteX9" fmla="*/ 1194045 w 2648599"/>
                  <a:gd name="connsiteY9" fmla="*/ 1725155 h 4232214"/>
                  <a:gd name="connsiteX10" fmla="*/ 2108446 w 2648599"/>
                  <a:gd name="connsiteY10" fmla="*/ 2940498 h 4232214"/>
                  <a:gd name="connsiteX11" fmla="*/ 2648599 w 2648599"/>
                  <a:gd name="connsiteY11" fmla="*/ 4166886 h 4232214"/>
                  <a:gd name="connsiteX12" fmla="*/ 179515 w 2648599"/>
                  <a:gd name="connsiteY12"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927828 w 2648599"/>
                  <a:gd name="connsiteY8" fmla="*/ 556113 h 4232214"/>
                  <a:gd name="connsiteX9" fmla="*/ 1194045 w 2648599"/>
                  <a:gd name="connsiteY9" fmla="*/ 1725155 h 4232214"/>
                  <a:gd name="connsiteX10" fmla="*/ 1494988 w 2648599"/>
                  <a:gd name="connsiteY10" fmla="*/ 2847900 h 4232214"/>
                  <a:gd name="connsiteX11" fmla="*/ 2648599 w 2648599"/>
                  <a:gd name="connsiteY11" fmla="*/ 4166886 h 4232214"/>
                  <a:gd name="connsiteX12" fmla="*/ 179515 w 2648599"/>
                  <a:gd name="connsiteY12"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927828 w 2648599"/>
                  <a:gd name="connsiteY8" fmla="*/ 556113 h 4232214"/>
                  <a:gd name="connsiteX9" fmla="*/ 1194045 w 2648599"/>
                  <a:gd name="connsiteY9" fmla="*/ 1725155 h 4232214"/>
                  <a:gd name="connsiteX10" fmla="*/ 1494988 w 2648599"/>
                  <a:gd name="connsiteY10" fmla="*/ 2847900 h 4232214"/>
                  <a:gd name="connsiteX11" fmla="*/ 1923251 w 2648599"/>
                  <a:gd name="connsiteY11" fmla="*/ 3368761 h 4232214"/>
                  <a:gd name="connsiteX12" fmla="*/ 2648599 w 2648599"/>
                  <a:gd name="connsiteY12" fmla="*/ 4166886 h 4232214"/>
                  <a:gd name="connsiteX13" fmla="*/ 179515 w 2648599"/>
                  <a:gd name="connsiteY13" fmla="*/ 4201609 h 4232214"/>
                  <a:gd name="connsiteX0" fmla="*/ 179515 w 2648599"/>
                  <a:gd name="connsiteY0" fmla="*/ 4201609 h 4232214"/>
                  <a:gd name="connsiteX1" fmla="*/ 5711 w 2648599"/>
                  <a:gd name="connsiteY1" fmla="*/ 3740331 h 4232214"/>
                  <a:gd name="connsiteX2" fmla="*/ 40435 w 2648599"/>
                  <a:gd name="connsiteY2" fmla="*/ 3219470 h 4232214"/>
                  <a:gd name="connsiteX3" fmla="*/ 248779 w 2648599"/>
                  <a:gd name="connsiteY3" fmla="*/ 2594436 h 4232214"/>
                  <a:gd name="connsiteX4" fmla="*/ 295078 w 2648599"/>
                  <a:gd name="connsiteY4" fmla="*/ 1726335 h 4232214"/>
                  <a:gd name="connsiteX5" fmla="*/ 410825 w 2648599"/>
                  <a:gd name="connsiteY5" fmla="*/ 835085 h 4232214"/>
                  <a:gd name="connsiteX6" fmla="*/ 534289 w 2648599"/>
                  <a:gd name="connsiteY6" fmla="*/ 359344 h 4232214"/>
                  <a:gd name="connsiteX7" fmla="*/ 789024 w 2648599"/>
                  <a:gd name="connsiteY7" fmla="*/ 0 h 4232214"/>
                  <a:gd name="connsiteX8" fmla="*/ 927828 w 2648599"/>
                  <a:gd name="connsiteY8" fmla="*/ 556113 h 4232214"/>
                  <a:gd name="connsiteX9" fmla="*/ 1194045 w 2648599"/>
                  <a:gd name="connsiteY9" fmla="*/ 1725155 h 4232214"/>
                  <a:gd name="connsiteX10" fmla="*/ 1494988 w 2648599"/>
                  <a:gd name="connsiteY10" fmla="*/ 2847900 h 4232214"/>
                  <a:gd name="connsiteX11" fmla="*/ 1564436 w 2648599"/>
                  <a:gd name="connsiteY11" fmla="*/ 3577105 h 4232214"/>
                  <a:gd name="connsiteX12" fmla="*/ 2648599 w 2648599"/>
                  <a:gd name="connsiteY12" fmla="*/ 4166886 h 4232214"/>
                  <a:gd name="connsiteX13" fmla="*/ 179515 w 2648599"/>
                  <a:gd name="connsiteY13" fmla="*/ 4201609 h 4232214"/>
                  <a:gd name="connsiteX0" fmla="*/ 179515 w 1564436"/>
                  <a:gd name="connsiteY0" fmla="*/ 4201609 h 4244021"/>
                  <a:gd name="connsiteX1" fmla="*/ 5711 w 1564436"/>
                  <a:gd name="connsiteY1" fmla="*/ 3740331 h 4244021"/>
                  <a:gd name="connsiteX2" fmla="*/ 40435 w 1564436"/>
                  <a:gd name="connsiteY2" fmla="*/ 3219470 h 4244021"/>
                  <a:gd name="connsiteX3" fmla="*/ 248779 w 1564436"/>
                  <a:gd name="connsiteY3" fmla="*/ 2594436 h 4244021"/>
                  <a:gd name="connsiteX4" fmla="*/ 295078 w 1564436"/>
                  <a:gd name="connsiteY4" fmla="*/ 1726335 h 4244021"/>
                  <a:gd name="connsiteX5" fmla="*/ 410825 w 1564436"/>
                  <a:gd name="connsiteY5" fmla="*/ 835085 h 4244021"/>
                  <a:gd name="connsiteX6" fmla="*/ 534289 w 1564436"/>
                  <a:gd name="connsiteY6" fmla="*/ 359344 h 4244021"/>
                  <a:gd name="connsiteX7" fmla="*/ 789024 w 1564436"/>
                  <a:gd name="connsiteY7" fmla="*/ 0 h 4244021"/>
                  <a:gd name="connsiteX8" fmla="*/ 927828 w 1564436"/>
                  <a:gd name="connsiteY8" fmla="*/ 556113 h 4244021"/>
                  <a:gd name="connsiteX9" fmla="*/ 1194045 w 1564436"/>
                  <a:gd name="connsiteY9" fmla="*/ 1725155 h 4244021"/>
                  <a:gd name="connsiteX10" fmla="*/ 1494988 w 1564436"/>
                  <a:gd name="connsiteY10" fmla="*/ 2847900 h 4244021"/>
                  <a:gd name="connsiteX11" fmla="*/ 1564436 w 1564436"/>
                  <a:gd name="connsiteY11" fmla="*/ 3577105 h 4244021"/>
                  <a:gd name="connsiteX12" fmla="*/ 1317511 w 1564436"/>
                  <a:gd name="connsiteY12" fmla="*/ 4213184 h 4244021"/>
                  <a:gd name="connsiteX13" fmla="*/ 179515 w 1564436"/>
                  <a:gd name="connsiteY13" fmla="*/ 4201609 h 4244021"/>
                  <a:gd name="connsiteX0" fmla="*/ 179515 w 1564436"/>
                  <a:gd name="connsiteY0" fmla="*/ 4201609 h 4244021"/>
                  <a:gd name="connsiteX1" fmla="*/ 5711 w 1564436"/>
                  <a:gd name="connsiteY1" fmla="*/ 3740331 h 4244021"/>
                  <a:gd name="connsiteX2" fmla="*/ 40435 w 1564436"/>
                  <a:gd name="connsiteY2" fmla="*/ 3219470 h 4244021"/>
                  <a:gd name="connsiteX3" fmla="*/ 248779 w 1564436"/>
                  <a:gd name="connsiteY3" fmla="*/ 2594436 h 4244021"/>
                  <a:gd name="connsiteX4" fmla="*/ 295078 w 1564436"/>
                  <a:gd name="connsiteY4" fmla="*/ 1726335 h 4244021"/>
                  <a:gd name="connsiteX5" fmla="*/ 410825 w 1564436"/>
                  <a:gd name="connsiteY5" fmla="*/ 835085 h 4244021"/>
                  <a:gd name="connsiteX6" fmla="*/ 534289 w 1564436"/>
                  <a:gd name="connsiteY6" fmla="*/ 359344 h 4244021"/>
                  <a:gd name="connsiteX7" fmla="*/ 789024 w 1564436"/>
                  <a:gd name="connsiteY7" fmla="*/ 0 h 4244021"/>
                  <a:gd name="connsiteX8" fmla="*/ 927828 w 1564436"/>
                  <a:gd name="connsiteY8" fmla="*/ 556113 h 4244021"/>
                  <a:gd name="connsiteX9" fmla="*/ 1194045 w 1564436"/>
                  <a:gd name="connsiteY9" fmla="*/ 1725155 h 4244021"/>
                  <a:gd name="connsiteX10" fmla="*/ 1309793 w 1564436"/>
                  <a:gd name="connsiteY10" fmla="*/ 2859475 h 4244021"/>
                  <a:gd name="connsiteX11" fmla="*/ 1564436 w 1564436"/>
                  <a:gd name="connsiteY11" fmla="*/ 3577105 h 4244021"/>
                  <a:gd name="connsiteX12" fmla="*/ 1317511 w 1564436"/>
                  <a:gd name="connsiteY12" fmla="*/ 4213184 h 4244021"/>
                  <a:gd name="connsiteX13" fmla="*/ 179515 w 1564436"/>
                  <a:gd name="connsiteY13" fmla="*/ 4201609 h 4244021"/>
                  <a:gd name="connsiteX0" fmla="*/ 179515 w 1564436"/>
                  <a:gd name="connsiteY0" fmla="*/ 4201609 h 4244021"/>
                  <a:gd name="connsiteX1" fmla="*/ 5711 w 1564436"/>
                  <a:gd name="connsiteY1" fmla="*/ 3740331 h 4244021"/>
                  <a:gd name="connsiteX2" fmla="*/ 40435 w 1564436"/>
                  <a:gd name="connsiteY2" fmla="*/ 3219470 h 4244021"/>
                  <a:gd name="connsiteX3" fmla="*/ 248779 w 1564436"/>
                  <a:gd name="connsiteY3" fmla="*/ 2594436 h 4244021"/>
                  <a:gd name="connsiteX4" fmla="*/ 295078 w 1564436"/>
                  <a:gd name="connsiteY4" fmla="*/ 1726335 h 4244021"/>
                  <a:gd name="connsiteX5" fmla="*/ 410825 w 1564436"/>
                  <a:gd name="connsiteY5" fmla="*/ 835085 h 4244021"/>
                  <a:gd name="connsiteX6" fmla="*/ 534289 w 1564436"/>
                  <a:gd name="connsiteY6" fmla="*/ 359344 h 4244021"/>
                  <a:gd name="connsiteX7" fmla="*/ 789024 w 1564436"/>
                  <a:gd name="connsiteY7" fmla="*/ 0 h 4244021"/>
                  <a:gd name="connsiteX8" fmla="*/ 927828 w 1564436"/>
                  <a:gd name="connsiteY8" fmla="*/ 556113 h 4244021"/>
                  <a:gd name="connsiteX9" fmla="*/ 1332942 w 1564436"/>
                  <a:gd name="connsiteY9" fmla="*/ 1910350 h 4244021"/>
                  <a:gd name="connsiteX10" fmla="*/ 1309793 w 1564436"/>
                  <a:gd name="connsiteY10" fmla="*/ 2859475 h 4244021"/>
                  <a:gd name="connsiteX11" fmla="*/ 1564436 w 1564436"/>
                  <a:gd name="connsiteY11" fmla="*/ 3577105 h 4244021"/>
                  <a:gd name="connsiteX12" fmla="*/ 1317511 w 1564436"/>
                  <a:gd name="connsiteY12" fmla="*/ 4213184 h 4244021"/>
                  <a:gd name="connsiteX13" fmla="*/ 179515 w 1564436"/>
                  <a:gd name="connsiteY13" fmla="*/ 4201609 h 4244021"/>
                  <a:gd name="connsiteX0" fmla="*/ 179515 w 1564436"/>
                  <a:gd name="connsiteY0" fmla="*/ 4201609 h 4244021"/>
                  <a:gd name="connsiteX1" fmla="*/ 5711 w 1564436"/>
                  <a:gd name="connsiteY1" fmla="*/ 3740331 h 4244021"/>
                  <a:gd name="connsiteX2" fmla="*/ 40435 w 1564436"/>
                  <a:gd name="connsiteY2" fmla="*/ 3219470 h 4244021"/>
                  <a:gd name="connsiteX3" fmla="*/ 248779 w 1564436"/>
                  <a:gd name="connsiteY3" fmla="*/ 2594436 h 4244021"/>
                  <a:gd name="connsiteX4" fmla="*/ 295078 w 1564436"/>
                  <a:gd name="connsiteY4" fmla="*/ 1726335 h 4244021"/>
                  <a:gd name="connsiteX5" fmla="*/ 410825 w 1564436"/>
                  <a:gd name="connsiteY5" fmla="*/ 835085 h 4244021"/>
                  <a:gd name="connsiteX6" fmla="*/ 534289 w 1564436"/>
                  <a:gd name="connsiteY6" fmla="*/ 359344 h 4244021"/>
                  <a:gd name="connsiteX7" fmla="*/ 789024 w 1564436"/>
                  <a:gd name="connsiteY7" fmla="*/ 0 h 4244021"/>
                  <a:gd name="connsiteX8" fmla="*/ 927828 w 1564436"/>
                  <a:gd name="connsiteY8" fmla="*/ 556113 h 4244021"/>
                  <a:gd name="connsiteX9" fmla="*/ 1089874 w 1564436"/>
                  <a:gd name="connsiteY9" fmla="*/ 1088548 h 4244021"/>
                  <a:gd name="connsiteX10" fmla="*/ 1332942 w 1564436"/>
                  <a:gd name="connsiteY10" fmla="*/ 1910350 h 4244021"/>
                  <a:gd name="connsiteX11" fmla="*/ 1309793 w 1564436"/>
                  <a:gd name="connsiteY11" fmla="*/ 2859475 h 4244021"/>
                  <a:gd name="connsiteX12" fmla="*/ 1564436 w 1564436"/>
                  <a:gd name="connsiteY12" fmla="*/ 3577105 h 4244021"/>
                  <a:gd name="connsiteX13" fmla="*/ 1317511 w 1564436"/>
                  <a:gd name="connsiteY13" fmla="*/ 4213184 h 4244021"/>
                  <a:gd name="connsiteX14" fmla="*/ 179515 w 1564436"/>
                  <a:gd name="connsiteY14" fmla="*/ 4201609 h 4244021"/>
                  <a:gd name="connsiteX0" fmla="*/ 179515 w 1564436"/>
                  <a:gd name="connsiteY0" fmla="*/ 4201609 h 4244021"/>
                  <a:gd name="connsiteX1" fmla="*/ 5711 w 1564436"/>
                  <a:gd name="connsiteY1" fmla="*/ 3740331 h 4244021"/>
                  <a:gd name="connsiteX2" fmla="*/ 40435 w 1564436"/>
                  <a:gd name="connsiteY2" fmla="*/ 3219470 h 4244021"/>
                  <a:gd name="connsiteX3" fmla="*/ 248779 w 1564436"/>
                  <a:gd name="connsiteY3" fmla="*/ 2594436 h 4244021"/>
                  <a:gd name="connsiteX4" fmla="*/ 295078 w 1564436"/>
                  <a:gd name="connsiteY4" fmla="*/ 1726335 h 4244021"/>
                  <a:gd name="connsiteX5" fmla="*/ 410825 w 1564436"/>
                  <a:gd name="connsiteY5" fmla="*/ 835085 h 4244021"/>
                  <a:gd name="connsiteX6" fmla="*/ 534289 w 1564436"/>
                  <a:gd name="connsiteY6" fmla="*/ 359344 h 4244021"/>
                  <a:gd name="connsiteX7" fmla="*/ 789024 w 1564436"/>
                  <a:gd name="connsiteY7" fmla="*/ 0 h 4244021"/>
                  <a:gd name="connsiteX8" fmla="*/ 927828 w 1564436"/>
                  <a:gd name="connsiteY8" fmla="*/ 556113 h 4244021"/>
                  <a:gd name="connsiteX9" fmla="*/ 939403 w 1564436"/>
                  <a:gd name="connsiteY9" fmla="*/ 1239019 h 4244021"/>
                  <a:gd name="connsiteX10" fmla="*/ 1332942 w 1564436"/>
                  <a:gd name="connsiteY10" fmla="*/ 1910350 h 4244021"/>
                  <a:gd name="connsiteX11" fmla="*/ 1309793 w 1564436"/>
                  <a:gd name="connsiteY11" fmla="*/ 2859475 h 4244021"/>
                  <a:gd name="connsiteX12" fmla="*/ 1564436 w 1564436"/>
                  <a:gd name="connsiteY12" fmla="*/ 3577105 h 4244021"/>
                  <a:gd name="connsiteX13" fmla="*/ 1317511 w 1564436"/>
                  <a:gd name="connsiteY13" fmla="*/ 4213184 h 4244021"/>
                  <a:gd name="connsiteX14" fmla="*/ 179515 w 1564436"/>
                  <a:gd name="connsiteY14" fmla="*/ 4201609 h 4244021"/>
                  <a:gd name="connsiteX0" fmla="*/ 179515 w 1564436"/>
                  <a:gd name="connsiteY0" fmla="*/ 4201609 h 4244021"/>
                  <a:gd name="connsiteX1" fmla="*/ 5711 w 1564436"/>
                  <a:gd name="connsiteY1" fmla="*/ 3740331 h 4244021"/>
                  <a:gd name="connsiteX2" fmla="*/ 40435 w 1564436"/>
                  <a:gd name="connsiteY2" fmla="*/ 3219470 h 4244021"/>
                  <a:gd name="connsiteX3" fmla="*/ 248779 w 1564436"/>
                  <a:gd name="connsiteY3" fmla="*/ 2594436 h 4244021"/>
                  <a:gd name="connsiteX4" fmla="*/ 295078 w 1564436"/>
                  <a:gd name="connsiteY4" fmla="*/ 1726335 h 4244021"/>
                  <a:gd name="connsiteX5" fmla="*/ 410825 w 1564436"/>
                  <a:gd name="connsiteY5" fmla="*/ 835085 h 4244021"/>
                  <a:gd name="connsiteX6" fmla="*/ 534289 w 1564436"/>
                  <a:gd name="connsiteY6" fmla="*/ 359344 h 4244021"/>
                  <a:gd name="connsiteX7" fmla="*/ 789024 w 1564436"/>
                  <a:gd name="connsiteY7" fmla="*/ 0 h 4244021"/>
                  <a:gd name="connsiteX8" fmla="*/ 927828 w 1564436"/>
                  <a:gd name="connsiteY8" fmla="*/ 556113 h 4244021"/>
                  <a:gd name="connsiteX9" fmla="*/ 939403 w 1564436"/>
                  <a:gd name="connsiteY9" fmla="*/ 1239019 h 4244021"/>
                  <a:gd name="connsiteX10" fmla="*/ 1228769 w 1564436"/>
                  <a:gd name="connsiteY10" fmla="*/ 2060821 h 4244021"/>
                  <a:gd name="connsiteX11" fmla="*/ 1309793 w 1564436"/>
                  <a:gd name="connsiteY11" fmla="*/ 2859475 h 4244021"/>
                  <a:gd name="connsiteX12" fmla="*/ 1564436 w 1564436"/>
                  <a:gd name="connsiteY12" fmla="*/ 3577105 h 4244021"/>
                  <a:gd name="connsiteX13" fmla="*/ 1317511 w 1564436"/>
                  <a:gd name="connsiteY13" fmla="*/ 4213184 h 4244021"/>
                  <a:gd name="connsiteX14" fmla="*/ 179515 w 1564436"/>
                  <a:gd name="connsiteY14" fmla="*/ 4201609 h 4244021"/>
                  <a:gd name="connsiteX0" fmla="*/ 191090 w 1564436"/>
                  <a:gd name="connsiteY0" fmla="*/ 4143736 h 4218662"/>
                  <a:gd name="connsiteX1" fmla="*/ 5711 w 1564436"/>
                  <a:gd name="connsiteY1" fmla="*/ 3740331 h 4218662"/>
                  <a:gd name="connsiteX2" fmla="*/ 40435 w 1564436"/>
                  <a:gd name="connsiteY2" fmla="*/ 3219470 h 4218662"/>
                  <a:gd name="connsiteX3" fmla="*/ 248779 w 1564436"/>
                  <a:gd name="connsiteY3" fmla="*/ 2594436 h 4218662"/>
                  <a:gd name="connsiteX4" fmla="*/ 295078 w 1564436"/>
                  <a:gd name="connsiteY4" fmla="*/ 1726335 h 4218662"/>
                  <a:gd name="connsiteX5" fmla="*/ 410825 w 1564436"/>
                  <a:gd name="connsiteY5" fmla="*/ 835085 h 4218662"/>
                  <a:gd name="connsiteX6" fmla="*/ 534289 w 1564436"/>
                  <a:gd name="connsiteY6" fmla="*/ 359344 h 4218662"/>
                  <a:gd name="connsiteX7" fmla="*/ 789024 w 1564436"/>
                  <a:gd name="connsiteY7" fmla="*/ 0 h 4218662"/>
                  <a:gd name="connsiteX8" fmla="*/ 927828 w 1564436"/>
                  <a:gd name="connsiteY8" fmla="*/ 556113 h 4218662"/>
                  <a:gd name="connsiteX9" fmla="*/ 939403 w 1564436"/>
                  <a:gd name="connsiteY9" fmla="*/ 1239019 h 4218662"/>
                  <a:gd name="connsiteX10" fmla="*/ 1228769 w 1564436"/>
                  <a:gd name="connsiteY10" fmla="*/ 2060821 h 4218662"/>
                  <a:gd name="connsiteX11" fmla="*/ 1309793 w 1564436"/>
                  <a:gd name="connsiteY11" fmla="*/ 2859475 h 4218662"/>
                  <a:gd name="connsiteX12" fmla="*/ 1564436 w 1564436"/>
                  <a:gd name="connsiteY12" fmla="*/ 3577105 h 4218662"/>
                  <a:gd name="connsiteX13" fmla="*/ 1317511 w 1564436"/>
                  <a:gd name="connsiteY13" fmla="*/ 4213184 h 4218662"/>
                  <a:gd name="connsiteX14" fmla="*/ 191090 w 1564436"/>
                  <a:gd name="connsiteY14" fmla="*/ 4143736 h 4218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4436" h="4218662">
                    <a:moveTo>
                      <a:pt x="191090" y="4143736"/>
                    </a:moveTo>
                    <a:cubicBezTo>
                      <a:pt x="-174156" y="4014770"/>
                      <a:pt x="472587" y="4058349"/>
                      <a:pt x="5711" y="3740331"/>
                    </a:cubicBezTo>
                    <a:cubicBezTo>
                      <a:pt x="-9752" y="3584358"/>
                      <a:pt x="7640" y="3435531"/>
                      <a:pt x="40435" y="3219470"/>
                    </a:cubicBezTo>
                    <a:cubicBezTo>
                      <a:pt x="73230" y="3003409"/>
                      <a:pt x="177402" y="2870299"/>
                      <a:pt x="248779" y="2594436"/>
                    </a:cubicBezTo>
                    <a:cubicBezTo>
                      <a:pt x="320156" y="2318573"/>
                      <a:pt x="202481" y="1998340"/>
                      <a:pt x="295078" y="1726335"/>
                    </a:cubicBezTo>
                    <a:cubicBezTo>
                      <a:pt x="387675" y="1454330"/>
                      <a:pt x="370956" y="1062917"/>
                      <a:pt x="410825" y="835085"/>
                    </a:cubicBezTo>
                    <a:cubicBezTo>
                      <a:pt x="450694" y="607253"/>
                      <a:pt x="413383" y="486949"/>
                      <a:pt x="534289" y="359344"/>
                    </a:cubicBezTo>
                    <a:cubicBezTo>
                      <a:pt x="551022" y="254887"/>
                      <a:pt x="621834" y="106190"/>
                      <a:pt x="789024" y="0"/>
                    </a:cubicBezTo>
                    <a:cubicBezTo>
                      <a:pt x="835292" y="185371"/>
                      <a:pt x="974157" y="301294"/>
                      <a:pt x="927828" y="556113"/>
                    </a:cubicBezTo>
                    <a:lnTo>
                      <a:pt x="939403" y="1239019"/>
                    </a:lnTo>
                    <a:lnTo>
                      <a:pt x="1228769" y="2060821"/>
                    </a:lnTo>
                    <a:lnTo>
                      <a:pt x="1309793" y="2859475"/>
                    </a:lnTo>
                    <a:lnTo>
                      <a:pt x="1564436" y="3577105"/>
                    </a:lnTo>
                    <a:lnTo>
                      <a:pt x="1317511" y="4213184"/>
                    </a:lnTo>
                    <a:cubicBezTo>
                      <a:pt x="494483" y="4224758"/>
                      <a:pt x="41844" y="4224759"/>
                      <a:pt x="191090" y="4143736"/>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F9293B75-8B44-40FB-A7A0-B1FE9E1C5F26}"/>
                  </a:ext>
                </a:extLst>
              </p:cNvPr>
              <p:cNvSpPr/>
              <p:nvPr/>
            </p:nvSpPr>
            <p:spPr>
              <a:xfrm>
                <a:off x="8692587" y="1493134"/>
                <a:ext cx="324091" cy="4155312"/>
              </a:xfrm>
              <a:custGeom>
                <a:avLst/>
                <a:gdLst>
                  <a:gd name="connsiteX0" fmla="*/ 57874 w 324091"/>
                  <a:gd name="connsiteY0" fmla="*/ 0 h 4155312"/>
                  <a:gd name="connsiteX1" fmla="*/ 46299 w 324091"/>
                  <a:gd name="connsiteY1" fmla="*/ 254643 h 4155312"/>
                  <a:gd name="connsiteX2" fmla="*/ 34724 w 324091"/>
                  <a:gd name="connsiteY2" fmla="*/ 289367 h 4155312"/>
                  <a:gd name="connsiteX3" fmla="*/ 0 w 324091"/>
                  <a:gd name="connsiteY3" fmla="*/ 416689 h 4155312"/>
                  <a:gd name="connsiteX4" fmla="*/ 11575 w 324091"/>
                  <a:gd name="connsiteY4" fmla="*/ 532436 h 4155312"/>
                  <a:gd name="connsiteX5" fmla="*/ 46299 w 324091"/>
                  <a:gd name="connsiteY5" fmla="*/ 613458 h 4155312"/>
                  <a:gd name="connsiteX6" fmla="*/ 81023 w 324091"/>
                  <a:gd name="connsiteY6" fmla="*/ 740780 h 4155312"/>
                  <a:gd name="connsiteX7" fmla="*/ 57874 w 324091"/>
                  <a:gd name="connsiteY7" fmla="*/ 937550 h 4155312"/>
                  <a:gd name="connsiteX8" fmla="*/ 34724 w 324091"/>
                  <a:gd name="connsiteY8" fmla="*/ 972274 h 4155312"/>
                  <a:gd name="connsiteX9" fmla="*/ 0 w 324091"/>
                  <a:gd name="connsiteY9" fmla="*/ 995423 h 4155312"/>
                  <a:gd name="connsiteX10" fmla="*/ 11575 w 324091"/>
                  <a:gd name="connsiteY10" fmla="*/ 1180618 h 4155312"/>
                  <a:gd name="connsiteX11" fmla="*/ 46299 w 324091"/>
                  <a:gd name="connsiteY11" fmla="*/ 1226917 h 4155312"/>
                  <a:gd name="connsiteX12" fmla="*/ 115747 w 324091"/>
                  <a:gd name="connsiteY12" fmla="*/ 1284790 h 4155312"/>
                  <a:gd name="connsiteX13" fmla="*/ 104172 w 324091"/>
                  <a:gd name="connsiteY13" fmla="*/ 1643605 h 4155312"/>
                  <a:gd name="connsiteX14" fmla="*/ 92598 w 324091"/>
                  <a:gd name="connsiteY14" fmla="*/ 1678329 h 4155312"/>
                  <a:gd name="connsiteX15" fmla="*/ 46299 w 324091"/>
                  <a:gd name="connsiteY15" fmla="*/ 1794076 h 4155312"/>
                  <a:gd name="connsiteX16" fmla="*/ 57874 w 324091"/>
                  <a:gd name="connsiteY16" fmla="*/ 2106593 h 4155312"/>
                  <a:gd name="connsiteX17" fmla="*/ 81023 w 324091"/>
                  <a:gd name="connsiteY17" fmla="*/ 2141317 h 4155312"/>
                  <a:gd name="connsiteX18" fmla="*/ 92598 w 324091"/>
                  <a:gd name="connsiteY18" fmla="*/ 2187615 h 4155312"/>
                  <a:gd name="connsiteX19" fmla="*/ 138897 w 324091"/>
                  <a:gd name="connsiteY19" fmla="*/ 2257063 h 4155312"/>
                  <a:gd name="connsiteX20" fmla="*/ 150471 w 324091"/>
                  <a:gd name="connsiteY20" fmla="*/ 2372810 h 4155312"/>
                  <a:gd name="connsiteX21" fmla="*/ 173621 w 324091"/>
                  <a:gd name="connsiteY21" fmla="*/ 2395960 h 4155312"/>
                  <a:gd name="connsiteX22" fmla="*/ 219919 w 324091"/>
                  <a:gd name="connsiteY22" fmla="*/ 2488557 h 4155312"/>
                  <a:gd name="connsiteX23" fmla="*/ 208345 w 324091"/>
                  <a:gd name="connsiteY23" fmla="*/ 2592729 h 4155312"/>
                  <a:gd name="connsiteX24" fmla="*/ 196770 w 324091"/>
                  <a:gd name="connsiteY24" fmla="*/ 2673752 h 4155312"/>
                  <a:gd name="connsiteX25" fmla="*/ 138897 w 324091"/>
                  <a:gd name="connsiteY25" fmla="*/ 2754775 h 4155312"/>
                  <a:gd name="connsiteX26" fmla="*/ 104172 w 324091"/>
                  <a:gd name="connsiteY26" fmla="*/ 2824223 h 4155312"/>
                  <a:gd name="connsiteX27" fmla="*/ 69448 w 324091"/>
                  <a:gd name="connsiteY27" fmla="*/ 2858947 h 4155312"/>
                  <a:gd name="connsiteX28" fmla="*/ 46299 w 324091"/>
                  <a:gd name="connsiteY28" fmla="*/ 2905246 h 4155312"/>
                  <a:gd name="connsiteX29" fmla="*/ 34724 w 324091"/>
                  <a:gd name="connsiteY29" fmla="*/ 3009418 h 4155312"/>
                  <a:gd name="connsiteX30" fmla="*/ 57874 w 324091"/>
                  <a:gd name="connsiteY30" fmla="*/ 3078866 h 4155312"/>
                  <a:gd name="connsiteX31" fmla="*/ 104172 w 324091"/>
                  <a:gd name="connsiteY31" fmla="*/ 3159889 h 4155312"/>
                  <a:gd name="connsiteX32" fmla="*/ 115747 w 324091"/>
                  <a:gd name="connsiteY32" fmla="*/ 3206188 h 4155312"/>
                  <a:gd name="connsiteX33" fmla="*/ 173621 w 324091"/>
                  <a:gd name="connsiteY33" fmla="*/ 3275636 h 4155312"/>
                  <a:gd name="connsiteX34" fmla="*/ 208345 w 324091"/>
                  <a:gd name="connsiteY34" fmla="*/ 3356658 h 4155312"/>
                  <a:gd name="connsiteX35" fmla="*/ 219919 w 324091"/>
                  <a:gd name="connsiteY35" fmla="*/ 3391382 h 4155312"/>
                  <a:gd name="connsiteX36" fmla="*/ 243069 w 324091"/>
                  <a:gd name="connsiteY36" fmla="*/ 3449256 h 4155312"/>
                  <a:gd name="connsiteX37" fmla="*/ 289367 w 324091"/>
                  <a:gd name="connsiteY37" fmla="*/ 3541853 h 4155312"/>
                  <a:gd name="connsiteX38" fmla="*/ 300942 w 324091"/>
                  <a:gd name="connsiteY38" fmla="*/ 4039565 h 4155312"/>
                  <a:gd name="connsiteX39" fmla="*/ 312517 w 324091"/>
                  <a:gd name="connsiteY39" fmla="*/ 4109013 h 4155312"/>
                  <a:gd name="connsiteX40" fmla="*/ 324091 w 324091"/>
                  <a:gd name="connsiteY40" fmla="*/ 4155312 h 415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4091" h="4155312">
                    <a:moveTo>
                      <a:pt x="57874" y="0"/>
                    </a:moveTo>
                    <a:cubicBezTo>
                      <a:pt x="54016" y="84881"/>
                      <a:pt x="53075" y="169945"/>
                      <a:pt x="46299" y="254643"/>
                    </a:cubicBezTo>
                    <a:cubicBezTo>
                      <a:pt x="45326" y="266805"/>
                      <a:pt x="37934" y="277596"/>
                      <a:pt x="34724" y="289367"/>
                    </a:cubicBezTo>
                    <a:cubicBezTo>
                      <a:pt x="-4439" y="432964"/>
                      <a:pt x="26643" y="336764"/>
                      <a:pt x="0" y="416689"/>
                    </a:cubicBezTo>
                    <a:cubicBezTo>
                      <a:pt x="3858" y="455271"/>
                      <a:pt x="5679" y="494112"/>
                      <a:pt x="11575" y="532436"/>
                    </a:cubicBezTo>
                    <a:cubicBezTo>
                      <a:pt x="16756" y="566110"/>
                      <a:pt x="34453" y="580880"/>
                      <a:pt x="46299" y="613458"/>
                    </a:cubicBezTo>
                    <a:cubicBezTo>
                      <a:pt x="57304" y="643723"/>
                      <a:pt x="71988" y="704641"/>
                      <a:pt x="81023" y="740780"/>
                    </a:cubicBezTo>
                    <a:cubicBezTo>
                      <a:pt x="79196" y="766363"/>
                      <a:pt x="84179" y="884939"/>
                      <a:pt x="57874" y="937550"/>
                    </a:cubicBezTo>
                    <a:cubicBezTo>
                      <a:pt x="51653" y="949993"/>
                      <a:pt x="44561" y="962437"/>
                      <a:pt x="34724" y="972274"/>
                    </a:cubicBezTo>
                    <a:cubicBezTo>
                      <a:pt x="24887" y="982110"/>
                      <a:pt x="11575" y="987707"/>
                      <a:pt x="0" y="995423"/>
                    </a:cubicBezTo>
                    <a:cubicBezTo>
                      <a:pt x="3858" y="1057155"/>
                      <a:pt x="-555" y="1119967"/>
                      <a:pt x="11575" y="1180618"/>
                    </a:cubicBezTo>
                    <a:cubicBezTo>
                      <a:pt x="15358" y="1199535"/>
                      <a:pt x="33744" y="1212270"/>
                      <a:pt x="46299" y="1226917"/>
                    </a:cubicBezTo>
                    <a:cubicBezTo>
                      <a:pt x="76006" y="1261575"/>
                      <a:pt x="80026" y="1260976"/>
                      <a:pt x="115747" y="1284790"/>
                    </a:cubicBezTo>
                    <a:cubicBezTo>
                      <a:pt x="111889" y="1404395"/>
                      <a:pt x="111199" y="1524144"/>
                      <a:pt x="104172" y="1643605"/>
                    </a:cubicBezTo>
                    <a:cubicBezTo>
                      <a:pt x="103456" y="1655785"/>
                      <a:pt x="96978" y="1666942"/>
                      <a:pt x="92598" y="1678329"/>
                    </a:cubicBezTo>
                    <a:cubicBezTo>
                      <a:pt x="77681" y="1717114"/>
                      <a:pt x="46299" y="1794076"/>
                      <a:pt x="46299" y="1794076"/>
                    </a:cubicBezTo>
                    <a:cubicBezTo>
                      <a:pt x="50157" y="1898248"/>
                      <a:pt x="47501" y="2002867"/>
                      <a:pt x="57874" y="2106593"/>
                    </a:cubicBezTo>
                    <a:cubicBezTo>
                      <a:pt x="59258" y="2120435"/>
                      <a:pt x="75543" y="2128531"/>
                      <a:pt x="81023" y="2141317"/>
                    </a:cubicBezTo>
                    <a:cubicBezTo>
                      <a:pt x="87289" y="2155938"/>
                      <a:pt x="85484" y="2173387"/>
                      <a:pt x="92598" y="2187615"/>
                    </a:cubicBezTo>
                    <a:cubicBezTo>
                      <a:pt x="105041" y="2212500"/>
                      <a:pt x="138897" y="2257063"/>
                      <a:pt x="138897" y="2257063"/>
                    </a:cubicBezTo>
                    <a:cubicBezTo>
                      <a:pt x="142755" y="2295645"/>
                      <a:pt x="141067" y="2335193"/>
                      <a:pt x="150471" y="2372810"/>
                    </a:cubicBezTo>
                    <a:cubicBezTo>
                      <a:pt x="153118" y="2383397"/>
                      <a:pt x="168741" y="2386199"/>
                      <a:pt x="173621" y="2395960"/>
                    </a:cubicBezTo>
                    <a:cubicBezTo>
                      <a:pt x="238636" y="2525991"/>
                      <a:pt x="116516" y="2350685"/>
                      <a:pt x="219919" y="2488557"/>
                    </a:cubicBezTo>
                    <a:cubicBezTo>
                      <a:pt x="241883" y="2598375"/>
                      <a:pt x="234148" y="2498116"/>
                      <a:pt x="208345" y="2592729"/>
                    </a:cubicBezTo>
                    <a:cubicBezTo>
                      <a:pt x="201167" y="2619050"/>
                      <a:pt x="203948" y="2647431"/>
                      <a:pt x="196770" y="2673752"/>
                    </a:cubicBezTo>
                    <a:cubicBezTo>
                      <a:pt x="182877" y="2724692"/>
                      <a:pt x="170096" y="2717337"/>
                      <a:pt x="138897" y="2754775"/>
                    </a:cubicBezTo>
                    <a:cubicBezTo>
                      <a:pt x="47832" y="2864052"/>
                      <a:pt x="173776" y="2719818"/>
                      <a:pt x="104172" y="2824223"/>
                    </a:cubicBezTo>
                    <a:cubicBezTo>
                      <a:pt x="95092" y="2837843"/>
                      <a:pt x="81023" y="2847372"/>
                      <a:pt x="69448" y="2858947"/>
                    </a:cubicBezTo>
                    <a:cubicBezTo>
                      <a:pt x="61732" y="2874380"/>
                      <a:pt x="50179" y="2888433"/>
                      <a:pt x="46299" y="2905246"/>
                    </a:cubicBezTo>
                    <a:cubicBezTo>
                      <a:pt x="38443" y="2939289"/>
                      <a:pt x="32400" y="2974558"/>
                      <a:pt x="34724" y="3009418"/>
                    </a:cubicBezTo>
                    <a:cubicBezTo>
                      <a:pt x="36347" y="3033766"/>
                      <a:pt x="48811" y="3056210"/>
                      <a:pt x="57874" y="3078866"/>
                    </a:cubicBezTo>
                    <a:cubicBezTo>
                      <a:pt x="72560" y="3115581"/>
                      <a:pt x="83290" y="3128566"/>
                      <a:pt x="104172" y="3159889"/>
                    </a:cubicBezTo>
                    <a:cubicBezTo>
                      <a:pt x="108030" y="3175322"/>
                      <a:pt x="109480" y="3191566"/>
                      <a:pt x="115747" y="3206188"/>
                    </a:cubicBezTo>
                    <a:cubicBezTo>
                      <a:pt x="127833" y="3234387"/>
                      <a:pt x="152764" y="3254779"/>
                      <a:pt x="173621" y="3275636"/>
                    </a:cubicBezTo>
                    <a:cubicBezTo>
                      <a:pt x="197710" y="3371994"/>
                      <a:pt x="168377" y="3276723"/>
                      <a:pt x="208345" y="3356658"/>
                    </a:cubicBezTo>
                    <a:cubicBezTo>
                      <a:pt x="213801" y="3367571"/>
                      <a:pt x="215635" y="3379958"/>
                      <a:pt x="219919" y="3391382"/>
                    </a:cubicBezTo>
                    <a:cubicBezTo>
                      <a:pt x="227214" y="3410837"/>
                      <a:pt x="233777" y="3430672"/>
                      <a:pt x="243069" y="3449256"/>
                    </a:cubicBezTo>
                    <a:cubicBezTo>
                      <a:pt x="297734" y="3558586"/>
                      <a:pt x="263269" y="3463554"/>
                      <a:pt x="289367" y="3541853"/>
                    </a:cubicBezTo>
                    <a:cubicBezTo>
                      <a:pt x="293225" y="3707757"/>
                      <a:pt x="294174" y="3873754"/>
                      <a:pt x="300942" y="4039565"/>
                    </a:cubicBezTo>
                    <a:cubicBezTo>
                      <a:pt x="301899" y="4063014"/>
                      <a:pt x="307914" y="4086000"/>
                      <a:pt x="312517" y="4109013"/>
                    </a:cubicBezTo>
                    <a:cubicBezTo>
                      <a:pt x="315637" y="4124612"/>
                      <a:pt x="324091" y="4155312"/>
                      <a:pt x="324091" y="4155312"/>
                    </a:cubicBezTo>
                  </a:path>
                </a:pathLst>
              </a:custGeom>
              <a:ln>
                <a:solidFill>
                  <a:srgbClr val="F44212"/>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solidFill>
                    <a:srgbClr val="FF0000"/>
                  </a:solidFill>
                </a:endParaRPr>
              </a:p>
            </p:txBody>
          </p:sp>
          <p:sp>
            <p:nvSpPr>
              <p:cNvPr id="9" name="椭圆 8">
                <a:extLst>
                  <a:ext uri="{FF2B5EF4-FFF2-40B4-BE49-F238E27FC236}">
                    <a16:creationId xmlns:a16="http://schemas.microsoft.com/office/drawing/2014/main" id="{5B224A34-20DA-49C1-B588-C6B7AD03A4C8}"/>
                  </a:ext>
                </a:extLst>
              </p:cNvPr>
              <p:cNvSpPr/>
              <p:nvPr/>
            </p:nvSpPr>
            <p:spPr>
              <a:xfrm>
                <a:off x="8669439" y="1921400"/>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74FD8EA-0517-4F55-9DEA-FB7E19764DF6}"/>
                  </a:ext>
                </a:extLst>
              </p:cNvPr>
              <p:cNvSpPr/>
              <p:nvPr/>
            </p:nvSpPr>
            <p:spPr>
              <a:xfrm>
                <a:off x="8659786" y="2478917"/>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9BA9B5B-CD3F-4770-A6C3-C29D4B004DCA}"/>
                  </a:ext>
                </a:extLst>
              </p:cNvPr>
              <p:cNvSpPr/>
              <p:nvPr/>
            </p:nvSpPr>
            <p:spPr>
              <a:xfrm>
                <a:off x="8754311" y="2735492"/>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7F937F8-695A-4A48-AA41-6CC81C61296E}"/>
                  </a:ext>
                </a:extLst>
              </p:cNvPr>
              <p:cNvSpPr/>
              <p:nvPr/>
            </p:nvSpPr>
            <p:spPr>
              <a:xfrm>
                <a:off x="8765886" y="3117457"/>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37DB0B5-0404-4D17-AC94-85890FAEE735}"/>
                  </a:ext>
                </a:extLst>
              </p:cNvPr>
              <p:cNvSpPr/>
              <p:nvPr/>
            </p:nvSpPr>
            <p:spPr>
              <a:xfrm>
                <a:off x="8731161" y="3592016"/>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9AE0FDB-DD4F-4363-99B8-897216A511F4}"/>
                  </a:ext>
                </a:extLst>
              </p:cNvPr>
              <p:cNvSpPr/>
              <p:nvPr/>
            </p:nvSpPr>
            <p:spPr>
              <a:xfrm>
                <a:off x="8870061" y="3950822"/>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9722CB3-9D50-4C8C-92BC-57074AC69F39}"/>
                  </a:ext>
                </a:extLst>
              </p:cNvPr>
              <p:cNvSpPr/>
              <p:nvPr/>
            </p:nvSpPr>
            <p:spPr>
              <a:xfrm>
                <a:off x="8698370" y="4404165"/>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A1D369B2-4106-45BB-B08E-9DA28825B8B7}"/>
                  </a:ext>
                </a:extLst>
              </p:cNvPr>
              <p:cNvSpPr/>
              <p:nvPr/>
            </p:nvSpPr>
            <p:spPr>
              <a:xfrm>
                <a:off x="8931795" y="4938532"/>
                <a:ext cx="57873" cy="69448"/>
              </a:xfrm>
              <a:prstGeom prst="ellipse">
                <a:avLst/>
              </a:prstGeom>
              <a:solidFill>
                <a:srgbClr val="F44212"/>
              </a:solidFill>
              <a:ln>
                <a:solidFill>
                  <a:srgbClr val="F44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箭头连接符 19">
              <a:extLst>
                <a:ext uri="{FF2B5EF4-FFF2-40B4-BE49-F238E27FC236}">
                  <a16:creationId xmlns:a16="http://schemas.microsoft.com/office/drawing/2014/main" id="{D3B11766-25E6-4251-9E28-C478C76FDB39}"/>
                </a:ext>
              </a:extLst>
            </p:cNvPr>
            <p:cNvCxnSpPr/>
            <p:nvPr/>
          </p:nvCxnSpPr>
          <p:spPr>
            <a:xfrm flipH="1">
              <a:off x="9248172" y="2905246"/>
              <a:ext cx="972274" cy="0"/>
            </a:xfrm>
            <a:prstGeom prst="straightConnector1">
              <a:avLst/>
            </a:prstGeom>
            <a:ln>
              <a:solidFill>
                <a:srgbClr val="F44212"/>
              </a:solidFill>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BAABE288-B210-42D6-9F27-60932F9278B6}"/>
                </a:ext>
              </a:extLst>
            </p:cNvPr>
            <p:cNvSpPr txBox="1"/>
            <p:nvPr/>
          </p:nvSpPr>
          <p:spPr>
            <a:xfrm>
              <a:off x="10208866" y="2735492"/>
              <a:ext cx="1797934" cy="338554"/>
            </a:xfrm>
            <a:prstGeom prst="rect">
              <a:avLst/>
            </a:prstGeom>
            <a:noFill/>
          </p:spPr>
          <p:txBody>
            <a:bodyPr wrap="square" rtlCol="0">
              <a:spAutoFit/>
            </a:bodyPr>
            <a:lstStyle/>
            <a:p>
              <a:r>
                <a:rPr lang="zh-CN" altLang="en-US" sz="1600" b="1" dirty="0">
                  <a:solidFill>
                    <a:srgbClr val="FF0000"/>
                  </a:solidFill>
                  <a:effectLst>
                    <a:outerShdw blurRad="38100" dist="38100" dir="2700000" algn="tl">
                      <a:srgbClr val="000000">
                        <a:alpha val="43137"/>
                      </a:srgbClr>
                    </a:outerShdw>
                  </a:effectLst>
                </a:rPr>
                <a:t>问题全状态空间</a:t>
              </a:r>
            </a:p>
          </p:txBody>
        </p:sp>
        <p:cxnSp>
          <p:nvCxnSpPr>
            <p:cNvPr id="23" name="直接箭头连接符 22">
              <a:extLst>
                <a:ext uri="{FF2B5EF4-FFF2-40B4-BE49-F238E27FC236}">
                  <a16:creationId xmlns:a16="http://schemas.microsoft.com/office/drawing/2014/main" id="{BD717055-9608-435E-BD84-52B8BAD7F3EF}"/>
                </a:ext>
              </a:extLst>
            </p:cNvPr>
            <p:cNvCxnSpPr>
              <a:cxnSpLocks/>
            </p:cNvCxnSpPr>
            <p:nvPr/>
          </p:nvCxnSpPr>
          <p:spPr>
            <a:xfrm flipH="1">
              <a:off x="8989668" y="3547648"/>
              <a:ext cx="1230778" cy="1"/>
            </a:xfrm>
            <a:prstGeom prst="straightConnector1">
              <a:avLst/>
            </a:prstGeom>
            <a:ln>
              <a:solidFill>
                <a:srgbClr val="F44212"/>
              </a:solidFill>
              <a:tailEnd type="triangle"/>
            </a:ln>
          </p:spPr>
          <p:style>
            <a:lnRef idx="3">
              <a:schemeClr val="dk1"/>
            </a:lnRef>
            <a:fillRef idx="0">
              <a:schemeClr val="dk1"/>
            </a:fillRef>
            <a:effectRef idx="2">
              <a:schemeClr val="dk1"/>
            </a:effectRef>
            <a:fontRef idx="minor">
              <a:schemeClr val="tx1"/>
            </a:fontRef>
          </p:style>
        </p:cxnSp>
        <p:sp>
          <p:nvSpPr>
            <p:cNvPr id="27" name="文本框 26">
              <a:extLst>
                <a:ext uri="{FF2B5EF4-FFF2-40B4-BE49-F238E27FC236}">
                  <a16:creationId xmlns:a16="http://schemas.microsoft.com/office/drawing/2014/main" id="{824AF27A-44A9-4EB6-98A1-0D936A474937}"/>
                </a:ext>
              </a:extLst>
            </p:cNvPr>
            <p:cNvSpPr txBox="1"/>
            <p:nvPr/>
          </p:nvSpPr>
          <p:spPr>
            <a:xfrm>
              <a:off x="10208866" y="3378371"/>
              <a:ext cx="1797934" cy="338554"/>
            </a:xfrm>
            <a:prstGeom prst="rect">
              <a:avLst/>
            </a:prstGeom>
            <a:noFill/>
          </p:spPr>
          <p:txBody>
            <a:bodyPr wrap="square" rtlCol="0">
              <a:spAutoFit/>
            </a:bodyPr>
            <a:lstStyle/>
            <a:p>
              <a:r>
                <a:rPr lang="zh-CN" altLang="en-US" sz="1600" b="1" dirty="0">
                  <a:solidFill>
                    <a:srgbClr val="FF0000"/>
                  </a:solidFill>
                  <a:effectLst>
                    <a:outerShdw blurRad="38100" dist="38100" dir="2700000" algn="tl">
                      <a:srgbClr val="000000">
                        <a:alpha val="43137"/>
                      </a:srgbClr>
                    </a:outerShdw>
                  </a:effectLst>
                </a:rPr>
                <a:t>搜索空间</a:t>
              </a:r>
            </a:p>
          </p:txBody>
        </p:sp>
        <p:cxnSp>
          <p:nvCxnSpPr>
            <p:cNvPr id="28" name="直接箭头连接符 27">
              <a:extLst>
                <a:ext uri="{FF2B5EF4-FFF2-40B4-BE49-F238E27FC236}">
                  <a16:creationId xmlns:a16="http://schemas.microsoft.com/office/drawing/2014/main" id="{2B240D09-6621-48FC-847B-9A9F45AA5733}"/>
                </a:ext>
              </a:extLst>
            </p:cNvPr>
            <p:cNvCxnSpPr>
              <a:cxnSpLocks/>
            </p:cNvCxnSpPr>
            <p:nvPr/>
          </p:nvCxnSpPr>
          <p:spPr>
            <a:xfrm flipH="1">
              <a:off x="8807241" y="4642524"/>
              <a:ext cx="1791586" cy="0"/>
            </a:xfrm>
            <a:prstGeom prst="straightConnector1">
              <a:avLst/>
            </a:prstGeom>
            <a:ln>
              <a:solidFill>
                <a:srgbClr val="F44212"/>
              </a:solidFill>
              <a:tailEnd type="triangle"/>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2494F5C9-6BA1-484B-A807-EFD1A59A1842}"/>
                </a:ext>
              </a:extLst>
            </p:cNvPr>
            <p:cNvSpPr txBox="1"/>
            <p:nvPr/>
          </p:nvSpPr>
          <p:spPr>
            <a:xfrm>
              <a:off x="10552344" y="4429307"/>
              <a:ext cx="1797934" cy="338554"/>
            </a:xfrm>
            <a:prstGeom prst="rect">
              <a:avLst/>
            </a:prstGeom>
            <a:noFill/>
          </p:spPr>
          <p:txBody>
            <a:bodyPr wrap="square" rtlCol="0">
              <a:spAutoFit/>
            </a:bodyPr>
            <a:lstStyle/>
            <a:p>
              <a:r>
                <a:rPr lang="zh-CN" altLang="en-US" sz="1600" b="1" dirty="0">
                  <a:solidFill>
                    <a:srgbClr val="FF0000"/>
                  </a:solidFill>
                  <a:effectLst>
                    <a:outerShdw blurRad="38100" dist="38100" dir="2700000" algn="tl">
                      <a:srgbClr val="000000">
                        <a:alpha val="43137"/>
                      </a:srgbClr>
                    </a:outerShdw>
                  </a:effectLst>
                </a:rPr>
                <a:t>解路径</a:t>
              </a:r>
            </a:p>
          </p:txBody>
        </p:sp>
      </p:grpSp>
    </p:spTree>
    <p:extLst>
      <p:ext uri="{BB962C8B-B14F-4D97-AF65-F5344CB8AC3E}">
        <p14:creationId xmlns:p14="http://schemas.microsoft.com/office/powerpoint/2010/main" val="13675283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897EFBA-BDEE-4DCC-8A3A-210D66413841}"/>
              </a:ext>
            </a:extLst>
          </p:cNvPr>
          <p:cNvSpPr>
            <a:spLocks noGrp="1"/>
          </p:cNvSpPr>
          <p:nvPr>
            <p:ph type="sldNum" sz="quarter" idx="12"/>
          </p:nvPr>
        </p:nvSpPr>
        <p:spPr/>
        <p:txBody>
          <a:bodyPr/>
          <a:lstStyle/>
          <a:p>
            <a:fld id="{5DD3DB80-B894-403A-B48E-6FDC1A72010E}" type="slidenum">
              <a:rPr lang="zh-CN" altLang="en-US" sz="1600" smtClean="0">
                <a:solidFill>
                  <a:schemeClr val="tx1"/>
                </a:solidFill>
              </a:rPr>
              <a:pPr/>
              <a:t>79</a:t>
            </a:fld>
            <a:endParaRPr lang="zh-CN" altLang="en-US" sz="1600">
              <a:solidFill>
                <a:schemeClr val="tx1"/>
              </a:solidFill>
            </a:endParaRPr>
          </a:p>
        </p:txBody>
      </p:sp>
      <p:sp>
        <p:nvSpPr>
          <p:cNvPr id="34" name="标题 33">
            <a:extLst>
              <a:ext uri="{FF2B5EF4-FFF2-40B4-BE49-F238E27FC236}">
                <a16:creationId xmlns:a16="http://schemas.microsoft.com/office/drawing/2014/main" id="{84A5BE7E-2C38-415D-AD1A-52A93D2A115E}"/>
              </a:ext>
            </a:extLst>
          </p:cNvPr>
          <p:cNvSpPr>
            <a:spLocks noGrp="1"/>
          </p:cNvSpPr>
          <p:nvPr>
            <p:ph type="title"/>
          </p:nvPr>
        </p:nvSpPr>
        <p:spPr/>
        <p:txBody>
          <a:bodyPr/>
          <a:lstStyle/>
          <a:p>
            <a:r>
              <a:rPr lang="zh-CN" altLang="en-US" i="1" dirty="0">
                <a:solidFill>
                  <a:schemeClr val="tx1">
                    <a:lumMod val="75000"/>
                    <a:lumOff val="25000"/>
                  </a:schemeClr>
                </a:solidFill>
              </a:rPr>
              <a:t>小结</a:t>
            </a:r>
          </a:p>
        </p:txBody>
      </p:sp>
      <p:sp>
        <p:nvSpPr>
          <p:cNvPr id="2" name="文本框 1">
            <a:extLst>
              <a:ext uri="{FF2B5EF4-FFF2-40B4-BE49-F238E27FC236}">
                <a16:creationId xmlns:a16="http://schemas.microsoft.com/office/drawing/2014/main" id="{03B765F0-E41E-486E-96A4-C8C09B224ADD}"/>
              </a:ext>
            </a:extLst>
          </p:cNvPr>
          <p:cNvSpPr txBox="1"/>
          <p:nvPr/>
        </p:nvSpPr>
        <p:spPr>
          <a:xfrm>
            <a:off x="2773492" y="1120111"/>
            <a:ext cx="7292051" cy="5028941"/>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盲目搜索：宽度优先搜索、深度优先搜索、等代价搜索等</a:t>
            </a:r>
            <a:endParaRPr lang="en-US" altLang="zh-CN" dirty="0"/>
          </a:p>
          <a:p>
            <a:pPr lvl="1">
              <a:lnSpc>
                <a:spcPct val="150000"/>
              </a:lnSpc>
            </a:pPr>
            <a:r>
              <a:rPr lang="zh-CN" altLang="en-US" dirty="0"/>
              <a:t>有界深度优先搜索某种意义上具有启发性</a:t>
            </a:r>
            <a:endParaRPr lang="en-US" altLang="zh-CN" dirty="0"/>
          </a:p>
          <a:p>
            <a:pPr marL="742950" lvl="1" indent="-285750">
              <a:lnSpc>
                <a:spcPct val="150000"/>
              </a:lnSpc>
              <a:buFont typeface="Arial" panose="020B0604020202020204" pitchFamily="34" charset="0"/>
              <a:buChar char="•"/>
            </a:pPr>
            <a:r>
              <a:rPr lang="zh-CN" altLang="en-US" dirty="0"/>
              <a:t>搜索效率：</a:t>
            </a:r>
            <a:endParaRPr lang="en-US" altLang="zh-CN" dirty="0"/>
          </a:p>
          <a:p>
            <a:pPr lvl="1">
              <a:lnSpc>
                <a:spcPct val="150000"/>
              </a:lnSpc>
            </a:pPr>
            <a:r>
              <a:rPr lang="zh-CN" altLang="en-US" dirty="0"/>
              <a:t>有界深度优先搜索  </a:t>
            </a:r>
            <a:r>
              <a:rPr lang="en-US" altLang="zh-CN" dirty="0"/>
              <a:t>&gt;  </a:t>
            </a:r>
            <a:r>
              <a:rPr lang="zh-CN" altLang="en-US" dirty="0"/>
              <a:t>宽度优先搜索  </a:t>
            </a:r>
            <a:r>
              <a:rPr lang="en-US" altLang="zh-CN" dirty="0"/>
              <a:t>&gt;  </a:t>
            </a:r>
            <a:r>
              <a:rPr lang="zh-CN" altLang="en-US" dirty="0"/>
              <a:t>深度优先搜索</a:t>
            </a:r>
            <a:endParaRPr lang="en-US" altLang="zh-CN" dirty="0"/>
          </a:p>
          <a:p>
            <a:pPr marL="742950" lvl="1" indent="-285750">
              <a:lnSpc>
                <a:spcPct val="150000"/>
              </a:lnSpc>
              <a:buFont typeface="Arial" panose="020B0604020202020204" pitchFamily="34" charset="0"/>
              <a:buChar char="•"/>
            </a:pPr>
            <a:r>
              <a:rPr lang="zh-CN" altLang="en-US" dirty="0"/>
              <a:t>如果有解：</a:t>
            </a:r>
            <a:endParaRPr lang="en-US" altLang="zh-CN" dirty="0"/>
          </a:p>
          <a:p>
            <a:pPr lvl="1">
              <a:lnSpc>
                <a:spcPct val="150000"/>
              </a:lnSpc>
            </a:pPr>
            <a:r>
              <a:rPr lang="en-US" altLang="zh-CN" dirty="0"/>
              <a:t>        </a:t>
            </a:r>
            <a:r>
              <a:rPr lang="zh-CN" altLang="en-US" dirty="0"/>
              <a:t>宽度</a:t>
            </a:r>
            <a:r>
              <a:rPr lang="en-US" altLang="zh-CN" dirty="0"/>
              <a:t> /</a:t>
            </a:r>
            <a:r>
              <a:rPr lang="zh-CN" altLang="en-US" dirty="0"/>
              <a:t> 深度优先搜索一定能找到解；</a:t>
            </a:r>
            <a:endParaRPr lang="en-US" altLang="zh-CN" dirty="0"/>
          </a:p>
          <a:p>
            <a:pPr lvl="1">
              <a:lnSpc>
                <a:spcPct val="150000"/>
              </a:lnSpc>
            </a:pPr>
            <a:r>
              <a:rPr lang="en-US" altLang="zh-CN" dirty="0"/>
              <a:t>        </a:t>
            </a:r>
            <a:r>
              <a:rPr lang="zh-CN" altLang="en-US" dirty="0"/>
              <a:t>有界深度优先搜索可能丢失解</a:t>
            </a:r>
            <a:endParaRPr lang="en-US" altLang="zh-CN" dirty="0"/>
          </a:p>
          <a:p>
            <a:pPr>
              <a:lnSpc>
                <a:spcPct val="150000"/>
              </a:lnSpc>
            </a:pPr>
            <a:endParaRPr lang="en-US" altLang="zh-CN" dirty="0"/>
          </a:p>
          <a:p>
            <a:pPr marL="285750" indent="-285750">
              <a:lnSpc>
                <a:spcPct val="150000"/>
              </a:lnSpc>
              <a:buFont typeface="Wingdings" panose="05000000000000000000" pitchFamily="2" charset="2"/>
              <a:buChar char="u"/>
            </a:pPr>
            <a:r>
              <a:rPr lang="zh-CN" altLang="en-US" dirty="0"/>
              <a:t>启发式搜索：有序搜索、最优搜索</a:t>
            </a:r>
            <a:r>
              <a:rPr lang="en-US" altLang="zh-CN" dirty="0"/>
              <a:t>A</a:t>
            </a:r>
            <a:r>
              <a:rPr lang="zh-CN" altLang="en-US" dirty="0"/>
              <a:t>*算法等</a:t>
            </a:r>
            <a:endParaRPr lang="en-US" altLang="zh-CN" dirty="0"/>
          </a:p>
          <a:p>
            <a:pPr marL="742950" lvl="1" indent="-285750">
              <a:lnSpc>
                <a:spcPct val="150000"/>
              </a:lnSpc>
              <a:buFont typeface="Arial" panose="020B0604020202020204" pitchFamily="34" charset="0"/>
              <a:buChar char="•"/>
            </a:pPr>
            <a:r>
              <a:rPr lang="zh-CN" altLang="en-US" dirty="0"/>
              <a:t>运用启发信息</a:t>
            </a:r>
            <a:endParaRPr lang="en-US" altLang="zh-CN" dirty="0"/>
          </a:p>
          <a:p>
            <a:pPr marL="742950" lvl="1" indent="-285750">
              <a:lnSpc>
                <a:spcPct val="150000"/>
              </a:lnSpc>
              <a:buFont typeface="Arial" panose="020B0604020202020204" pitchFamily="34" charset="0"/>
              <a:buChar char="•"/>
            </a:pPr>
            <a:r>
              <a:rPr lang="zh-CN" altLang="en-US" dirty="0"/>
              <a:t>正确选择估价函数对寻求最小代价路径至关重要</a:t>
            </a:r>
            <a:endParaRPr lang="en-US" altLang="zh-CN" dirty="0"/>
          </a:p>
          <a:p>
            <a:pPr marL="742950" lvl="1" indent="-285750">
              <a:lnSpc>
                <a:spcPct val="150000"/>
              </a:lnSpc>
              <a:buFont typeface="Arial" panose="020B0604020202020204" pitchFamily="34" charset="0"/>
              <a:buChar char="•"/>
            </a:pPr>
            <a:r>
              <a:rPr lang="zh-CN" altLang="en-US" dirty="0"/>
              <a:t>启发式搜索比盲目搜索有效</a:t>
            </a:r>
          </a:p>
        </p:txBody>
      </p:sp>
      <p:sp>
        <p:nvSpPr>
          <p:cNvPr id="3" name="文本框 2">
            <a:extLst>
              <a:ext uri="{FF2B5EF4-FFF2-40B4-BE49-F238E27FC236}">
                <a16:creationId xmlns:a16="http://schemas.microsoft.com/office/drawing/2014/main" id="{581F70B0-F0D6-4021-9838-6E001D09CC4A}"/>
              </a:ext>
            </a:extLst>
          </p:cNvPr>
          <p:cNvSpPr txBox="1"/>
          <p:nvPr/>
        </p:nvSpPr>
        <p:spPr>
          <a:xfrm>
            <a:off x="669924" y="1120111"/>
            <a:ext cx="1967696" cy="369332"/>
          </a:xfrm>
          <a:prstGeom prst="rect">
            <a:avLst/>
          </a:prstGeom>
          <a:noFill/>
        </p:spPr>
        <p:txBody>
          <a:bodyPr wrap="square" rtlCol="0">
            <a:spAutoFit/>
          </a:bodyPr>
          <a:lstStyle/>
          <a:p>
            <a:r>
              <a:rPr lang="zh-CN" altLang="en-US" b="1" dirty="0">
                <a:solidFill>
                  <a:srgbClr val="FF0000"/>
                </a:solidFill>
                <a:effectLst>
                  <a:outerShdw blurRad="38100" dist="38100" dir="2700000" algn="tl">
                    <a:srgbClr val="000000">
                      <a:alpha val="43137"/>
                    </a:srgbClr>
                  </a:outerShdw>
                </a:effectLst>
              </a:rPr>
              <a:t>搜索效率比较</a:t>
            </a:r>
          </a:p>
        </p:txBody>
      </p:sp>
    </p:spTree>
    <p:extLst>
      <p:ext uri="{BB962C8B-B14F-4D97-AF65-F5344CB8AC3E}">
        <p14:creationId xmlns:p14="http://schemas.microsoft.com/office/powerpoint/2010/main" val="72099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状态空间问题的例子</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标题 1">
            <a:extLst>
              <a:ext uri="{FF2B5EF4-FFF2-40B4-BE49-F238E27FC236}">
                <a16:creationId xmlns:a16="http://schemas.microsoft.com/office/drawing/2014/main" id="{9450A4EA-6B68-4E09-A858-46D5E644E0F3}"/>
              </a:ext>
            </a:extLst>
          </p:cNvPr>
          <p:cNvSpPr txBox="1">
            <a:spLocks/>
          </p:cNvSpPr>
          <p:nvPr/>
        </p:nvSpPr>
        <p:spPr>
          <a:xfrm>
            <a:off x="581024" y="1039586"/>
            <a:ext cx="2550698" cy="369332"/>
          </a:xfrm>
          <a:prstGeom prst="rect">
            <a:avLst/>
          </a:prstGeom>
        </p:spPr>
        <p:txBody>
          <a:bodyPr wrap="none">
            <a:spAutoFit/>
          </a:bodyPr>
          <a:lstStyle>
            <a:defPPr>
              <a:defRPr lang="zh-CN"/>
            </a:defPPr>
            <a:lvl1pPr marL="285750" indent="-285750">
              <a:buFont typeface="Arial" panose="020B0604020202020204" pitchFamily="34" charset="0"/>
              <a:buChar char="•"/>
              <a:defRPr b="1">
                <a:solidFill>
                  <a:srgbClr val="7E0000"/>
                </a:solidFill>
                <a:effectLst>
                  <a:outerShdw blurRad="38100" dist="38100" dir="2700000" algn="tl">
                    <a:srgbClr val="000000">
                      <a:alpha val="43137"/>
                    </a:srgbClr>
                  </a:outerShdw>
                </a:effectLst>
                <a:ea typeface="楷体_GB2312" pitchFamily="1" charset="-122"/>
              </a:defRPr>
            </a:lvl1pPr>
          </a:lstStyle>
          <a:p>
            <a:r>
              <a:rPr lang="zh-CN" altLang="en-US" dirty="0">
                <a:solidFill>
                  <a:srgbClr val="37469E"/>
                </a:solidFill>
              </a:rPr>
              <a:t>传教士和野人的问题</a:t>
            </a:r>
          </a:p>
        </p:txBody>
      </p:sp>
      <p:sp>
        <p:nvSpPr>
          <p:cNvPr id="3" name="矩形 2">
            <a:extLst>
              <a:ext uri="{FF2B5EF4-FFF2-40B4-BE49-F238E27FC236}">
                <a16:creationId xmlns:a16="http://schemas.microsoft.com/office/drawing/2014/main" id="{B17E9F84-79E0-4483-A012-07A0F30CEB4F}"/>
              </a:ext>
            </a:extLst>
          </p:cNvPr>
          <p:cNvSpPr/>
          <p:nvPr/>
        </p:nvSpPr>
        <p:spPr>
          <a:xfrm>
            <a:off x="881480" y="1364526"/>
            <a:ext cx="8178800" cy="1077218"/>
          </a:xfrm>
          <a:prstGeom prst="rect">
            <a:avLst/>
          </a:prstGeom>
        </p:spPr>
        <p:txBody>
          <a:bodyPr wrap="square">
            <a:spAutoFit/>
          </a:bodyPr>
          <a:lstStyle/>
          <a:p>
            <a:pPr fontAlgn="ctr"/>
            <a:r>
              <a:rPr lang="zh-CN" altLang="en-US" sz="1600" dirty="0"/>
              <a:t>设</a:t>
            </a:r>
            <a:r>
              <a:rPr lang="en-US" altLang="zh-CN" sz="1600" dirty="0"/>
              <a:t>3</a:t>
            </a:r>
            <a:r>
              <a:rPr lang="zh-CN" altLang="en-US" sz="1600" dirty="0"/>
              <a:t>个传教士带着</a:t>
            </a:r>
            <a:r>
              <a:rPr lang="en-US" altLang="zh-CN" sz="1600" dirty="0"/>
              <a:t>3</a:t>
            </a:r>
            <a:r>
              <a:rPr lang="zh-CN" altLang="en-US" sz="1600" dirty="0"/>
              <a:t>个野人划船渡河，且为安全起见，渡河需要遵守两个约束：</a:t>
            </a:r>
            <a:endParaRPr lang="en-US" altLang="zh-CN" sz="1600" dirty="0"/>
          </a:p>
          <a:p>
            <a:pPr marL="342900" indent="-342900" fontAlgn="ctr">
              <a:buFont typeface="+mj-ea"/>
              <a:buAutoNum type="circleNumDbPlain"/>
            </a:pPr>
            <a:r>
              <a:rPr lang="zh-CN" altLang="en-US" sz="1600" dirty="0"/>
              <a:t>船上人数不得超船过载重量，设为</a:t>
            </a:r>
            <a:r>
              <a:rPr lang="en-US" altLang="zh-CN" sz="1600" dirty="0"/>
              <a:t>2</a:t>
            </a:r>
            <a:r>
              <a:rPr lang="zh-CN" altLang="en-US" sz="1600" dirty="0"/>
              <a:t>个人；</a:t>
            </a:r>
            <a:endParaRPr lang="en-US" altLang="zh-CN" sz="1600" dirty="0"/>
          </a:p>
          <a:p>
            <a:pPr marL="342900" indent="-342900" fontAlgn="ctr">
              <a:buFont typeface="+mj-ea"/>
              <a:buAutoNum type="circleNumDbPlain"/>
            </a:pPr>
            <a:r>
              <a:rPr lang="zh-CN" altLang="en-US" sz="1600" dirty="0"/>
              <a:t>为预防野人攻击，任何时刻（包括两岸、船上）野人数目不得超过传教士数目。</a:t>
            </a:r>
            <a:endParaRPr lang="en-US" altLang="zh-CN" sz="1600" dirty="0"/>
          </a:p>
          <a:p>
            <a:pPr marL="342900" indent="-342900" fontAlgn="ctr">
              <a:buFont typeface="+mj-ea"/>
              <a:buAutoNum type="circleNumDbPlain"/>
            </a:pPr>
            <a:endParaRPr lang="en-US" altLang="zh-CN" sz="1600" dirty="0"/>
          </a:p>
        </p:txBody>
      </p:sp>
      <p:pic>
        <p:nvPicPr>
          <p:cNvPr id="7" name="图片 6">
            <a:extLst>
              <a:ext uri="{FF2B5EF4-FFF2-40B4-BE49-F238E27FC236}">
                <a16:creationId xmlns:a16="http://schemas.microsoft.com/office/drawing/2014/main" id="{0F043224-8C2E-459C-BED5-CF249638F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191" y="1158917"/>
            <a:ext cx="2366203" cy="1569660"/>
          </a:xfrm>
          <a:prstGeom prst="rect">
            <a:avLst/>
          </a:prstGeom>
        </p:spPr>
      </p:pic>
      <p:pic>
        <p:nvPicPr>
          <p:cNvPr id="9" name="图片 8">
            <a:extLst>
              <a:ext uri="{FF2B5EF4-FFF2-40B4-BE49-F238E27FC236}">
                <a16:creationId xmlns:a16="http://schemas.microsoft.com/office/drawing/2014/main" id="{7F90CE32-AE94-4C88-90CF-1FF00AD93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367" y="2813783"/>
            <a:ext cx="2366203" cy="1626943"/>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A24339A-D99B-4E59-8095-8F1991D360B3}"/>
                  </a:ext>
                </a:extLst>
              </p:cNvPr>
              <p:cNvSpPr/>
              <p:nvPr/>
            </p:nvSpPr>
            <p:spPr>
              <a:xfrm>
                <a:off x="881480" y="2221025"/>
                <a:ext cx="5613502" cy="1569660"/>
              </a:xfrm>
              <a:prstGeom prst="rect">
                <a:avLst/>
              </a:prstGeom>
            </p:spPr>
            <p:txBody>
              <a:bodyPr wrap="square">
                <a:spAutoFit/>
              </a:bodyPr>
              <a:lstStyle/>
              <a:p>
                <a:pPr fontAlgn="ctr">
                  <a:lnSpc>
                    <a:spcPct val="150000"/>
                  </a:lnSpc>
                </a:pPr>
                <a:r>
                  <a:rPr lang="zh-CN" altLang="en-US" sz="1600" dirty="0">
                    <a:solidFill>
                      <a:srgbClr val="37469E"/>
                    </a:solidFill>
                  </a:rPr>
                  <a:t>设</a:t>
                </a:r>
                <a:r>
                  <a:rPr lang="en-US" altLang="zh-CN" sz="1600" dirty="0">
                    <a:solidFill>
                      <a:srgbClr val="37469E"/>
                    </a:solidFill>
                  </a:rPr>
                  <a:t>  m</a:t>
                </a:r>
                <a:r>
                  <a:rPr lang="zh-CN" altLang="en-US" sz="1600" dirty="0">
                    <a:solidFill>
                      <a:srgbClr val="37469E"/>
                    </a:solidFill>
                  </a:rPr>
                  <a:t>为传教士在左岸或者在船上的实际人数。</a:t>
                </a:r>
                <a:endParaRPr lang="en-US" altLang="zh-CN" sz="1600" dirty="0">
                  <a:solidFill>
                    <a:srgbClr val="37469E"/>
                  </a:solidFill>
                </a:endParaRPr>
              </a:p>
              <a:p>
                <a:pPr fontAlgn="ctr">
                  <a:lnSpc>
                    <a:spcPct val="150000"/>
                  </a:lnSpc>
                </a:pPr>
                <a:r>
                  <a:rPr lang="en-US" altLang="zh-CN" sz="1600" dirty="0">
                    <a:solidFill>
                      <a:srgbClr val="37469E"/>
                    </a:solidFill>
                  </a:rPr>
                  <a:t>      c</a:t>
                </a:r>
                <a:r>
                  <a:rPr lang="zh-CN" altLang="en-US" sz="1600" dirty="0">
                    <a:solidFill>
                      <a:srgbClr val="37469E"/>
                    </a:solidFill>
                  </a:rPr>
                  <a:t>为野人在左岸或者在船上的实际人数。</a:t>
                </a:r>
                <a:endParaRPr lang="en-US" altLang="zh-CN" sz="1600" dirty="0">
                  <a:solidFill>
                    <a:srgbClr val="37469E"/>
                  </a:solidFill>
                </a:endParaRPr>
              </a:p>
              <a:p>
                <a:pPr fontAlgn="ctr">
                  <a:lnSpc>
                    <a:spcPct val="150000"/>
                  </a:lnSpc>
                </a:pPr>
                <a:r>
                  <a:rPr lang="en-US" altLang="zh-CN" sz="1600" dirty="0">
                    <a:solidFill>
                      <a:srgbClr val="37469E"/>
                    </a:solidFill>
                  </a:rPr>
                  <a:t>      b</a:t>
                </a:r>
                <a:r>
                  <a:rPr lang="zh-CN" altLang="en-US" sz="1600" dirty="0">
                    <a:solidFill>
                      <a:srgbClr val="37469E"/>
                    </a:solidFill>
                  </a:rPr>
                  <a:t>表示船是否在左岸  </a:t>
                </a:r>
                <a:r>
                  <a:rPr lang="en-US" altLang="zh-CN" sz="1600" dirty="0">
                    <a:solidFill>
                      <a:srgbClr val="37469E"/>
                    </a:solidFill>
                  </a:rPr>
                  <a:t>b=1 </a:t>
                </a:r>
                <a:r>
                  <a:rPr lang="zh-CN" altLang="en-US" sz="1600" dirty="0">
                    <a:solidFill>
                      <a:srgbClr val="37469E"/>
                    </a:solidFill>
                  </a:rPr>
                  <a:t>表示在左岸，否则 </a:t>
                </a:r>
                <a:r>
                  <a:rPr lang="en-US" altLang="zh-CN" sz="1600" dirty="0">
                    <a:solidFill>
                      <a:srgbClr val="37469E"/>
                    </a:solidFill>
                  </a:rPr>
                  <a:t>b=0</a:t>
                </a:r>
              </a:p>
              <a:p>
                <a:pPr fontAlgn="ctr">
                  <a:lnSpc>
                    <a:spcPct val="150000"/>
                  </a:lnSpc>
                </a:pPr>
                <a:r>
                  <a:rPr lang="en-US" altLang="zh-CN" sz="1600" dirty="0">
                    <a:solidFill>
                      <a:srgbClr val="37469E"/>
                    </a:solidFill>
                  </a:rPr>
                  <a:t>     </a:t>
                </a:r>
                <a:r>
                  <a:rPr lang="zh-CN" altLang="en-US" sz="1600" dirty="0">
                    <a:solidFill>
                      <a:srgbClr val="37469E"/>
                    </a:solidFill>
                  </a:rPr>
                  <a:t>上述约束条件转换成</a:t>
                </a:r>
                <a:r>
                  <a:rPr lang="en-US" altLang="zh-CN" sz="1600" dirty="0">
                    <a:solidFill>
                      <a:srgbClr val="37469E"/>
                    </a:solidFill>
                  </a:rPr>
                  <a:t> m+c</a:t>
                </a:r>
                <a14:m>
                  <m:oMath xmlns:m="http://schemas.openxmlformats.org/officeDocument/2006/math">
                    <m:r>
                      <a:rPr lang="en-US" altLang="zh-CN" sz="1600" i="1" smtClean="0">
                        <a:solidFill>
                          <a:srgbClr val="37469E"/>
                        </a:solidFill>
                        <a:latin typeface="Cambria Math" panose="02040503050406030204" pitchFamily="18" charset="0"/>
                        <a:ea typeface="Cambria Math" panose="02040503050406030204" pitchFamily="18" charset="0"/>
                      </a:rPr>
                      <m:t>≤</m:t>
                    </m:r>
                  </m:oMath>
                </a14:m>
                <a:r>
                  <a:rPr lang="en-US" altLang="zh-CN" sz="1600" dirty="0">
                    <a:solidFill>
                      <a:srgbClr val="37469E"/>
                    </a:solidFill>
                  </a:rPr>
                  <a:t>2, m</a:t>
                </a:r>
                <a14:m>
                  <m:oMath xmlns:m="http://schemas.openxmlformats.org/officeDocument/2006/math">
                    <m:r>
                      <a:rPr lang="en-US" altLang="zh-CN" sz="1600" i="1" smtClean="0">
                        <a:solidFill>
                          <a:srgbClr val="37469E"/>
                        </a:solidFill>
                        <a:latin typeface="Cambria Math" panose="02040503050406030204" pitchFamily="18" charset="0"/>
                        <a:ea typeface="Cambria Math" panose="02040503050406030204" pitchFamily="18" charset="0"/>
                      </a:rPr>
                      <m:t>≥</m:t>
                    </m:r>
                    <m:r>
                      <a:rPr lang="en-US" altLang="zh-CN" sz="1600" b="0" i="1" smtClean="0">
                        <a:solidFill>
                          <a:srgbClr val="37469E"/>
                        </a:solidFill>
                        <a:latin typeface="Cambria Math" panose="02040503050406030204" pitchFamily="18" charset="0"/>
                        <a:ea typeface="Cambria Math" panose="02040503050406030204" pitchFamily="18" charset="0"/>
                      </a:rPr>
                      <m:t>𝑐</m:t>
                    </m:r>
                  </m:oMath>
                </a14:m>
                <a:endParaRPr lang="zh-CN" altLang="en-US" sz="1600" dirty="0">
                  <a:solidFill>
                    <a:srgbClr val="37469E"/>
                  </a:solidFill>
                </a:endParaRPr>
              </a:p>
            </p:txBody>
          </p:sp>
        </mc:Choice>
        <mc:Fallback xmlns="">
          <p:sp>
            <p:nvSpPr>
              <p:cNvPr id="11" name="矩形 10">
                <a:extLst>
                  <a:ext uri="{FF2B5EF4-FFF2-40B4-BE49-F238E27FC236}">
                    <a16:creationId xmlns:a16="http://schemas.microsoft.com/office/drawing/2014/main" id="{CA24339A-D99B-4E59-8095-8F1991D360B3}"/>
                  </a:ext>
                </a:extLst>
              </p:cNvPr>
              <p:cNvSpPr>
                <a:spLocks noRot="1" noChangeAspect="1" noMove="1" noResize="1" noEditPoints="1" noAdjustHandles="1" noChangeArrowheads="1" noChangeShapeType="1" noTextEdit="1"/>
              </p:cNvSpPr>
              <p:nvPr/>
            </p:nvSpPr>
            <p:spPr>
              <a:xfrm>
                <a:off x="881480" y="2221025"/>
                <a:ext cx="5613502" cy="1569660"/>
              </a:xfrm>
              <a:prstGeom prst="rect">
                <a:avLst/>
              </a:prstGeom>
              <a:blipFill>
                <a:blip r:embed="rId5"/>
                <a:stretch>
                  <a:fillRect l="-652" b="-387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E4CBF86-B505-4972-B87C-B0636189E760}"/>
              </a:ext>
            </a:extLst>
          </p:cNvPr>
          <p:cNvSpPr txBox="1"/>
          <p:nvPr/>
        </p:nvSpPr>
        <p:spPr>
          <a:xfrm>
            <a:off x="881480" y="4197660"/>
            <a:ext cx="7119520" cy="338554"/>
          </a:xfrm>
          <a:prstGeom prst="rect">
            <a:avLst/>
          </a:prstGeom>
          <a:noFill/>
        </p:spPr>
        <p:txBody>
          <a:bodyPr wrap="square" rtlCol="0">
            <a:spAutoFit/>
          </a:bodyPr>
          <a:lstStyle/>
          <a:p>
            <a:r>
              <a:rPr lang="zh-CN" altLang="en-US" sz="1600" dirty="0">
                <a:solidFill>
                  <a:srgbClr val="37469E"/>
                </a:solidFill>
              </a:rPr>
              <a:t>问题状态三元组</a:t>
            </a:r>
            <a:r>
              <a:rPr lang="en-US" altLang="zh-CN" sz="1600" dirty="0">
                <a:solidFill>
                  <a:srgbClr val="37469E"/>
                </a:solidFill>
              </a:rPr>
              <a:t> </a:t>
            </a:r>
            <a:r>
              <a:rPr lang="zh-CN" altLang="en-US" sz="1600" dirty="0">
                <a:solidFill>
                  <a:srgbClr val="37469E"/>
                </a:solidFill>
              </a:rPr>
              <a:t>：   左岸初始状态（</a:t>
            </a:r>
            <a:r>
              <a:rPr lang="en-US" altLang="zh-CN" sz="1600" dirty="0">
                <a:solidFill>
                  <a:srgbClr val="37469E"/>
                </a:solidFill>
              </a:rPr>
              <a:t>3,3,1</a:t>
            </a:r>
            <a:r>
              <a:rPr lang="zh-CN" altLang="en-US" sz="1600" dirty="0">
                <a:solidFill>
                  <a:srgbClr val="37469E"/>
                </a:solidFill>
              </a:rPr>
              <a:t>）       目标状态（</a:t>
            </a:r>
            <a:r>
              <a:rPr lang="en-US" altLang="zh-CN" sz="1600" dirty="0">
                <a:solidFill>
                  <a:srgbClr val="37469E"/>
                </a:solidFill>
              </a:rPr>
              <a:t>0,0,0</a:t>
            </a:r>
            <a:r>
              <a:rPr lang="zh-CN" altLang="en-US" sz="1600" dirty="0">
                <a:solidFill>
                  <a:srgbClr val="37469E"/>
                </a:solidFill>
              </a:rPr>
              <a:t>）</a:t>
            </a:r>
          </a:p>
        </p:txBody>
      </p:sp>
      <p:cxnSp>
        <p:nvCxnSpPr>
          <p:cNvPr id="13" name="直接箭头连接符 12">
            <a:extLst>
              <a:ext uri="{FF2B5EF4-FFF2-40B4-BE49-F238E27FC236}">
                <a16:creationId xmlns:a16="http://schemas.microsoft.com/office/drawing/2014/main" id="{488C6104-C150-4232-9C90-8319686AF2F3}"/>
              </a:ext>
            </a:extLst>
          </p:cNvPr>
          <p:cNvCxnSpPr/>
          <p:nvPr/>
        </p:nvCxnSpPr>
        <p:spPr>
          <a:xfrm>
            <a:off x="5011716" y="4186875"/>
            <a:ext cx="330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a:extLst>
              <a:ext uri="{FF2B5EF4-FFF2-40B4-BE49-F238E27FC236}">
                <a16:creationId xmlns:a16="http://schemas.microsoft.com/office/drawing/2014/main" id="{769A8A98-4971-4EDD-80CB-219B6C0CAD48}"/>
              </a:ext>
            </a:extLst>
          </p:cNvPr>
          <p:cNvSpPr txBox="1"/>
          <p:nvPr/>
        </p:nvSpPr>
        <p:spPr>
          <a:xfrm>
            <a:off x="2751573" y="4525429"/>
            <a:ext cx="5064579" cy="338554"/>
          </a:xfrm>
          <a:prstGeom prst="rect">
            <a:avLst/>
          </a:prstGeom>
          <a:noFill/>
        </p:spPr>
        <p:txBody>
          <a:bodyPr wrap="square" rtlCol="0">
            <a:spAutoFit/>
          </a:bodyPr>
          <a:lstStyle/>
          <a:p>
            <a:r>
              <a:rPr lang="zh-CN" altLang="en-US" sz="1600" dirty="0">
                <a:solidFill>
                  <a:srgbClr val="37469E"/>
                </a:solidFill>
              </a:rPr>
              <a:t>总状态空间数 </a:t>
            </a:r>
            <a:r>
              <a:rPr lang="en-US" altLang="zh-CN" sz="1600" dirty="0">
                <a:solidFill>
                  <a:srgbClr val="37469E"/>
                </a:solidFill>
              </a:rPr>
              <a:t>= 4</a:t>
            </a:r>
            <a:r>
              <a:rPr lang="en-US" altLang="zh-CN" sz="1600" dirty="0">
                <a:solidFill>
                  <a:srgbClr val="37469E"/>
                </a:solidFill>
                <a:latin typeface="等线" panose="02010600030101010101" pitchFamily="2" charset="-122"/>
                <a:ea typeface="等线" panose="02010600030101010101" pitchFamily="2" charset="-122"/>
              </a:rPr>
              <a:t>Ⅹ</a:t>
            </a:r>
            <a:r>
              <a:rPr lang="en-US" altLang="zh-CN" sz="1600" dirty="0">
                <a:solidFill>
                  <a:srgbClr val="37469E"/>
                </a:solidFill>
              </a:rPr>
              <a:t>4</a:t>
            </a:r>
            <a:r>
              <a:rPr lang="en-US" altLang="zh-CN" sz="1600" dirty="0">
                <a:solidFill>
                  <a:srgbClr val="37469E"/>
                </a:solidFill>
                <a:latin typeface="等线" panose="02010600030101010101" pitchFamily="2" charset="-122"/>
                <a:ea typeface="等线" panose="02010600030101010101" pitchFamily="2" charset="-122"/>
              </a:rPr>
              <a:t>Ⅹ</a:t>
            </a:r>
            <a:r>
              <a:rPr lang="en-US" altLang="zh-CN" sz="1600" dirty="0">
                <a:solidFill>
                  <a:srgbClr val="37469E"/>
                </a:solidFill>
              </a:rPr>
              <a:t>2 = 32</a:t>
            </a:r>
            <a:r>
              <a:rPr lang="zh-CN" altLang="en-US" sz="1600" dirty="0">
                <a:solidFill>
                  <a:srgbClr val="37469E"/>
                </a:solidFill>
              </a:rPr>
              <a:t>；</a:t>
            </a:r>
            <a:r>
              <a:rPr lang="en-US" altLang="zh-CN" sz="1600" dirty="0">
                <a:solidFill>
                  <a:srgbClr val="37469E"/>
                </a:solidFill>
              </a:rPr>
              <a:t> </a:t>
            </a:r>
            <a:endParaRPr lang="zh-CN" altLang="en-US" sz="1600" dirty="0">
              <a:solidFill>
                <a:srgbClr val="37469E"/>
              </a:solidFill>
            </a:endParaRPr>
          </a:p>
        </p:txBody>
      </p:sp>
      <p:sp>
        <p:nvSpPr>
          <p:cNvPr id="14" name="文本框 13">
            <a:extLst>
              <a:ext uri="{FF2B5EF4-FFF2-40B4-BE49-F238E27FC236}">
                <a16:creationId xmlns:a16="http://schemas.microsoft.com/office/drawing/2014/main" id="{D82BF420-5E6D-46F4-A514-F7ECD210A37F}"/>
              </a:ext>
            </a:extLst>
          </p:cNvPr>
          <p:cNvSpPr txBox="1"/>
          <p:nvPr/>
        </p:nvSpPr>
        <p:spPr>
          <a:xfrm>
            <a:off x="943431" y="4943189"/>
            <a:ext cx="4161969"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FF0000"/>
                </a:solidFill>
              </a:rPr>
              <a:t>遵守安全约束等限制</a:t>
            </a:r>
            <a:r>
              <a:rPr lang="en-US" altLang="zh-CN" sz="1600" dirty="0">
                <a:solidFill>
                  <a:srgbClr val="FF0000"/>
                </a:solidFill>
              </a:rPr>
              <a:t>16</a:t>
            </a:r>
            <a:r>
              <a:rPr lang="zh-CN" altLang="en-US" sz="1600" dirty="0">
                <a:solidFill>
                  <a:srgbClr val="FF0000"/>
                </a:solidFill>
              </a:rPr>
              <a:t>种合法状态</a:t>
            </a:r>
            <a:r>
              <a:rPr lang="zh-CN" altLang="en-US" sz="1600" dirty="0">
                <a:solidFill>
                  <a:srgbClr val="37469E"/>
                </a:solidFill>
              </a:rPr>
              <a:t>：</a:t>
            </a:r>
          </a:p>
        </p:txBody>
      </p:sp>
      <p:sp>
        <p:nvSpPr>
          <p:cNvPr id="17" name="矩形 16">
            <a:extLst>
              <a:ext uri="{FF2B5EF4-FFF2-40B4-BE49-F238E27FC236}">
                <a16:creationId xmlns:a16="http://schemas.microsoft.com/office/drawing/2014/main" id="{04D2116F-7A26-43AA-8884-9CA9FF919D72}"/>
              </a:ext>
            </a:extLst>
          </p:cNvPr>
          <p:cNvSpPr/>
          <p:nvPr/>
        </p:nvSpPr>
        <p:spPr>
          <a:xfrm>
            <a:off x="1147648" y="5294470"/>
            <a:ext cx="9895114" cy="830997"/>
          </a:xfrm>
          <a:prstGeom prst="rect">
            <a:avLst/>
          </a:prstGeom>
        </p:spPr>
        <p:txBody>
          <a:bodyPr wrap="square">
            <a:spAutoFit/>
          </a:bodyPr>
          <a:lstStyle/>
          <a:p>
            <a:pPr fontAlgn="ctr">
              <a:lnSpc>
                <a:spcPct val="150000"/>
              </a:lnSpc>
            </a:pPr>
            <a:r>
              <a:rPr lang="en-US" altLang="zh-CN" sz="1600" dirty="0">
                <a:solidFill>
                  <a:srgbClr val="37469E"/>
                </a:solidFill>
              </a:rPr>
              <a:t>S</a:t>
            </a:r>
            <a:r>
              <a:rPr lang="en-US" altLang="zh-CN" sz="1600" baseline="-25000" dirty="0">
                <a:solidFill>
                  <a:srgbClr val="37469E"/>
                </a:solidFill>
              </a:rPr>
              <a:t>0</a:t>
            </a:r>
            <a:r>
              <a:rPr lang="en-US" altLang="zh-CN" sz="1600" dirty="0">
                <a:solidFill>
                  <a:srgbClr val="37469E"/>
                </a:solidFill>
              </a:rPr>
              <a:t>=(3,3,1),  S</a:t>
            </a:r>
            <a:r>
              <a:rPr lang="en-US" altLang="zh-CN" sz="1600" baseline="-25000" dirty="0">
                <a:solidFill>
                  <a:srgbClr val="37469E"/>
                </a:solidFill>
              </a:rPr>
              <a:t>1</a:t>
            </a:r>
            <a:r>
              <a:rPr lang="en-US" altLang="zh-CN" sz="1600" dirty="0">
                <a:solidFill>
                  <a:srgbClr val="37469E"/>
                </a:solidFill>
              </a:rPr>
              <a:t>=(3,2,1) ,  S</a:t>
            </a:r>
            <a:r>
              <a:rPr lang="en-US" altLang="zh-CN" sz="1600" baseline="-25000" dirty="0">
                <a:solidFill>
                  <a:srgbClr val="37469E"/>
                </a:solidFill>
              </a:rPr>
              <a:t>2</a:t>
            </a:r>
            <a:r>
              <a:rPr lang="en-US" altLang="zh-CN" sz="1600" dirty="0">
                <a:solidFill>
                  <a:srgbClr val="37469E"/>
                </a:solidFill>
              </a:rPr>
              <a:t>=(3,1,1)</a:t>
            </a:r>
            <a:r>
              <a:rPr lang="zh-CN" altLang="en-US" sz="1600" dirty="0">
                <a:solidFill>
                  <a:srgbClr val="37469E"/>
                </a:solidFill>
              </a:rPr>
              <a:t>，</a:t>
            </a:r>
            <a:r>
              <a:rPr lang="en-US" altLang="zh-CN" sz="1600" dirty="0">
                <a:solidFill>
                  <a:srgbClr val="37469E"/>
                </a:solidFill>
              </a:rPr>
              <a:t>S</a:t>
            </a:r>
            <a:r>
              <a:rPr lang="en-US" altLang="zh-CN" sz="1600" baseline="-25000" dirty="0">
                <a:solidFill>
                  <a:srgbClr val="37469E"/>
                </a:solidFill>
              </a:rPr>
              <a:t>3</a:t>
            </a:r>
            <a:r>
              <a:rPr lang="en-US" altLang="zh-CN" sz="1600" dirty="0">
                <a:solidFill>
                  <a:srgbClr val="37469E"/>
                </a:solidFill>
              </a:rPr>
              <a:t>=(2,2,1),  S</a:t>
            </a:r>
            <a:r>
              <a:rPr lang="en-US" altLang="zh-CN" sz="1600" baseline="-25000" dirty="0">
                <a:solidFill>
                  <a:srgbClr val="37469E"/>
                </a:solidFill>
              </a:rPr>
              <a:t>4</a:t>
            </a:r>
            <a:r>
              <a:rPr lang="en-US" altLang="zh-CN" sz="1600" dirty="0">
                <a:solidFill>
                  <a:srgbClr val="37469E"/>
                </a:solidFill>
              </a:rPr>
              <a:t>=(1,1,1) ,  S</a:t>
            </a:r>
            <a:r>
              <a:rPr lang="en-US" altLang="zh-CN" sz="1600" baseline="-25000" dirty="0">
                <a:solidFill>
                  <a:srgbClr val="37469E"/>
                </a:solidFill>
              </a:rPr>
              <a:t>5</a:t>
            </a:r>
            <a:r>
              <a:rPr lang="en-US" altLang="zh-CN" sz="1600" dirty="0">
                <a:solidFill>
                  <a:srgbClr val="37469E"/>
                </a:solidFill>
              </a:rPr>
              <a:t>=(0,3,1)</a:t>
            </a:r>
            <a:r>
              <a:rPr lang="zh-CN" altLang="en-US" sz="1600" dirty="0">
                <a:solidFill>
                  <a:srgbClr val="37469E"/>
                </a:solidFill>
              </a:rPr>
              <a:t>，</a:t>
            </a:r>
            <a:r>
              <a:rPr lang="en-US" altLang="zh-CN" sz="1600" dirty="0">
                <a:solidFill>
                  <a:srgbClr val="37469E"/>
                </a:solidFill>
              </a:rPr>
              <a:t>S</a:t>
            </a:r>
            <a:r>
              <a:rPr lang="en-US" altLang="zh-CN" sz="1600" baseline="-25000" dirty="0">
                <a:solidFill>
                  <a:srgbClr val="37469E"/>
                </a:solidFill>
              </a:rPr>
              <a:t>6</a:t>
            </a:r>
            <a:r>
              <a:rPr lang="en-US" altLang="zh-CN" sz="1600" dirty="0">
                <a:solidFill>
                  <a:srgbClr val="37469E"/>
                </a:solidFill>
              </a:rPr>
              <a:t>=(0,2,1),  S</a:t>
            </a:r>
            <a:r>
              <a:rPr lang="en-US" altLang="zh-CN" sz="1600" baseline="-25000" dirty="0">
                <a:solidFill>
                  <a:srgbClr val="37469E"/>
                </a:solidFill>
              </a:rPr>
              <a:t>7</a:t>
            </a:r>
            <a:r>
              <a:rPr lang="en-US" altLang="zh-CN" sz="1600" dirty="0">
                <a:solidFill>
                  <a:srgbClr val="37469E"/>
                </a:solidFill>
              </a:rPr>
              <a:t>=(0,1,1) ,  S</a:t>
            </a:r>
            <a:r>
              <a:rPr lang="en-US" altLang="zh-CN" sz="1600" baseline="-25000" dirty="0">
                <a:solidFill>
                  <a:srgbClr val="37469E"/>
                </a:solidFill>
              </a:rPr>
              <a:t>8</a:t>
            </a:r>
            <a:r>
              <a:rPr lang="en-US" altLang="zh-CN" sz="1600" dirty="0">
                <a:solidFill>
                  <a:srgbClr val="37469E"/>
                </a:solidFill>
              </a:rPr>
              <a:t>=(3,2,0) ,  S</a:t>
            </a:r>
            <a:r>
              <a:rPr lang="en-US" altLang="zh-CN" sz="1600" baseline="-25000" dirty="0">
                <a:solidFill>
                  <a:srgbClr val="37469E"/>
                </a:solidFill>
              </a:rPr>
              <a:t>9</a:t>
            </a:r>
            <a:r>
              <a:rPr lang="en-US" altLang="zh-CN" sz="1600" dirty="0">
                <a:solidFill>
                  <a:srgbClr val="37469E"/>
                </a:solidFill>
              </a:rPr>
              <a:t>=(3,1,0)</a:t>
            </a:r>
            <a:r>
              <a:rPr lang="zh-CN" altLang="en-US" sz="1600" dirty="0">
                <a:solidFill>
                  <a:srgbClr val="37469E"/>
                </a:solidFill>
              </a:rPr>
              <a:t>，</a:t>
            </a:r>
            <a:r>
              <a:rPr lang="en-US" altLang="zh-CN" sz="1600" dirty="0">
                <a:solidFill>
                  <a:srgbClr val="37469E"/>
                </a:solidFill>
              </a:rPr>
              <a:t>S</a:t>
            </a:r>
            <a:r>
              <a:rPr lang="en-US" altLang="zh-CN" sz="1600" baseline="-25000" dirty="0">
                <a:solidFill>
                  <a:srgbClr val="37469E"/>
                </a:solidFill>
              </a:rPr>
              <a:t>10</a:t>
            </a:r>
            <a:r>
              <a:rPr lang="en-US" altLang="zh-CN" sz="1600" dirty="0">
                <a:solidFill>
                  <a:srgbClr val="37469E"/>
                </a:solidFill>
              </a:rPr>
              <a:t>=(3,0,0),  S</a:t>
            </a:r>
            <a:r>
              <a:rPr lang="en-US" altLang="zh-CN" sz="1600" baseline="-25000" dirty="0">
                <a:solidFill>
                  <a:srgbClr val="37469E"/>
                </a:solidFill>
              </a:rPr>
              <a:t>11</a:t>
            </a:r>
            <a:r>
              <a:rPr lang="en-US" altLang="zh-CN" sz="1600" dirty="0">
                <a:solidFill>
                  <a:srgbClr val="37469E"/>
                </a:solidFill>
              </a:rPr>
              <a:t>=(2,2,0) , S</a:t>
            </a:r>
            <a:r>
              <a:rPr lang="en-US" altLang="zh-CN" sz="1600" baseline="-25000" dirty="0">
                <a:solidFill>
                  <a:srgbClr val="37469E"/>
                </a:solidFill>
              </a:rPr>
              <a:t>12</a:t>
            </a:r>
            <a:r>
              <a:rPr lang="en-US" altLang="zh-CN" sz="1600" dirty="0">
                <a:solidFill>
                  <a:srgbClr val="37469E"/>
                </a:solidFill>
              </a:rPr>
              <a:t>=(1,1,0) ,  S</a:t>
            </a:r>
            <a:r>
              <a:rPr lang="en-US" altLang="zh-CN" sz="1600" baseline="-25000" dirty="0">
                <a:solidFill>
                  <a:srgbClr val="37469E"/>
                </a:solidFill>
              </a:rPr>
              <a:t>13</a:t>
            </a:r>
            <a:r>
              <a:rPr lang="en-US" altLang="zh-CN" sz="1600" dirty="0">
                <a:solidFill>
                  <a:srgbClr val="37469E"/>
                </a:solidFill>
              </a:rPr>
              <a:t>=(0,2,0)</a:t>
            </a:r>
            <a:r>
              <a:rPr lang="zh-CN" altLang="en-US" sz="1600" dirty="0">
                <a:solidFill>
                  <a:srgbClr val="37469E"/>
                </a:solidFill>
              </a:rPr>
              <a:t>，</a:t>
            </a:r>
            <a:r>
              <a:rPr lang="en-US" altLang="zh-CN" sz="1600" dirty="0">
                <a:solidFill>
                  <a:srgbClr val="37469E"/>
                </a:solidFill>
              </a:rPr>
              <a:t>S</a:t>
            </a:r>
            <a:r>
              <a:rPr lang="en-US" altLang="zh-CN" sz="1600" baseline="-25000" dirty="0">
                <a:solidFill>
                  <a:srgbClr val="37469E"/>
                </a:solidFill>
              </a:rPr>
              <a:t>14</a:t>
            </a:r>
            <a:r>
              <a:rPr lang="en-US" altLang="zh-CN" sz="1600" dirty="0">
                <a:solidFill>
                  <a:srgbClr val="37469E"/>
                </a:solidFill>
              </a:rPr>
              <a:t>=(0,1,0),  S</a:t>
            </a:r>
            <a:r>
              <a:rPr lang="en-US" altLang="zh-CN" sz="1600" baseline="-25000" dirty="0">
                <a:solidFill>
                  <a:srgbClr val="37469E"/>
                </a:solidFill>
              </a:rPr>
              <a:t>15</a:t>
            </a:r>
            <a:r>
              <a:rPr lang="en-US" altLang="zh-CN" sz="1600" dirty="0">
                <a:solidFill>
                  <a:srgbClr val="37469E"/>
                </a:solidFill>
              </a:rPr>
              <a:t>=(0,0,0) ,</a:t>
            </a:r>
          </a:p>
        </p:txBody>
      </p:sp>
      <p:sp>
        <p:nvSpPr>
          <p:cNvPr id="6" name="文本框 5">
            <a:extLst>
              <a:ext uri="{FF2B5EF4-FFF2-40B4-BE49-F238E27FC236}">
                <a16:creationId xmlns:a16="http://schemas.microsoft.com/office/drawing/2014/main" id="{6EB41193-4759-4984-87D0-30A0E2278DC3}"/>
              </a:ext>
            </a:extLst>
          </p:cNvPr>
          <p:cNvSpPr txBox="1"/>
          <p:nvPr/>
        </p:nvSpPr>
        <p:spPr>
          <a:xfrm>
            <a:off x="6008010" y="4943189"/>
            <a:ext cx="1535790" cy="369332"/>
          </a:xfrm>
          <a:prstGeom prst="rect">
            <a:avLst/>
          </a:prstGeom>
          <a:noFill/>
        </p:spPr>
        <p:txBody>
          <a:bodyPr wrap="square" rtlCol="0">
            <a:spAutoFit/>
          </a:bodyPr>
          <a:lstStyle/>
          <a:p>
            <a:r>
              <a:rPr lang="zh-CN" altLang="en-US" dirty="0"/>
              <a:t>（</a:t>
            </a:r>
            <a:r>
              <a:rPr lang="en-US" altLang="zh-CN" dirty="0"/>
              <a:t>1,0,1</a:t>
            </a:r>
            <a:r>
              <a:rPr lang="zh-CN" altLang="en-US" dirty="0"/>
              <a:t>）</a:t>
            </a:r>
          </a:p>
        </p:txBody>
      </p:sp>
      <p:sp>
        <p:nvSpPr>
          <p:cNvPr id="19" name="矩形 18">
            <a:extLst>
              <a:ext uri="{FF2B5EF4-FFF2-40B4-BE49-F238E27FC236}">
                <a16:creationId xmlns:a16="http://schemas.microsoft.com/office/drawing/2014/main" id="{5CE2BECE-01D0-4A0C-8BCE-7750031465B6}"/>
              </a:ext>
            </a:extLst>
          </p:cNvPr>
          <p:cNvSpPr/>
          <p:nvPr/>
        </p:nvSpPr>
        <p:spPr>
          <a:xfrm>
            <a:off x="904560" y="3836508"/>
            <a:ext cx="595035" cy="338554"/>
          </a:xfrm>
          <a:prstGeom prst="rect">
            <a:avLst/>
          </a:prstGeom>
        </p:spPr>
        <p:txBody>
          <a:bodyPr wrap="none">
            <a:spAutoFit/>
          </a:bodyPr>
          <a:lstStyle/>
          <a:p>
            <a:r>
              <a:rPr lang="zh-CN" altLang="en-US" sz="1600" b="1" dirty="0">
                <a:solidFill>
                  <a:srgbClr val="FF0000"/>
                </a:solidFill>
              </a:rPr>
              <a:t>状态</a:t>
            </a:r>
          </a:p>
        </p:txBody>
      </p:sp>
    </p:spTree>
    <p:extLst>
      <p:ext uri="{BB962C8B-B14F-4D97-AF65-F5344CB8AC3E}">
        <p14:creationId xmlns:p14="http://schemas.microsoft.com/office/powerpoint/2010/main" val="21108287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202265" y="2006807"/>
            <a:ext cx="3312130" cy="1507751"/>
          </a:xfrm>
        </p:spPr>
        <p:txBody>
          <a:bodyPr/>
          <a:lstStyle/>
          <a:p>
            <a:r>
              <a:rPr lang="en-US" altLang="zh-CN" sz="4000" dirty="0"/>
              <a:t>Thanks. </a:t>
            </a:r>
            <a:br>
              <a:rPr lang="en-US" altLang="zh-CN" sz="2400" dirty="0"/>
            </a:br>
            <a:r>
              <a:rPr lang="zh-CN" altLang="en-US" sz="1400" dirty="0"/>
              <a:t>新疆大学软件学院</a:t>
            </a:r>
            <a:endParaRPr lang="zh-CN" altLang="en-US" sz="2400" b="0" dirty="0"/>
          </a:p>
        </p:txBody>
      </p:sp>
      <p:sp>
        <p:nvSpPr>
          <p:cNvPr id="6" name="文本占位符 5"/>
          <p:cNvSpPr>
            <a:spLocks noGrp="1"/>
          </p:cNvSpPr>
          <p:nvPr>
            <p:ph type="body" sz="quarter" idx="10"/>
          </p:nvPr>
        </p:nvSpPr>
        <p:spPr>
          <a:xfrm>
            <a:off x="4202265" y="4155422"/>
            <a:ext cx="3312130" cy="296271"/>
          </a:xfrm>
        </p:spPr>
        <p:txBody>
          <a:bodyPr/>
          <a:lstStyle/>
          <a:p>
            <a:r>
              <a:rPr lang="zh-CN" altLang="en-US" sz="1200" dirty="0"/>
              <a:t>姜莹</a:t>
            </a:r>
            <a:r>
              <a:rPr lang="en-US" altLang="zh-CN" sz="1200" dirty="0"/>
              <a:t>    2020.02</a:t>
            </a:r>
          </a:p>
        </p:txBody>
      </p:sp>
    </p:spTree>
    <p:extLst>
      <p:ext uri="{BB962C8B-B14F-4D97-AF65-F5344CB8AC3E}">
        <p14:creationId xmlns:p14="http://schemas.microsoft.com/office/powerpoint/2010/main" val="125904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47F5D-325C-4EF6-8AFF-002B4D8A6200}"/>
              </a:ext>
            </a:extLst>
          </p:cNvPr>
          <p:cNvSpPr>
            <a:spLocks noGrp="1"/>
          </p:cNvSpPr>
          <p:nvPr>
            <p:ph type="title"/>
          </p:nvPr>
        </p:nvSpPr>
        <p:spPr/>
        <p:txBody>
          <a:bodyPr/>
          <a:lstStyle/>
          <a:p>
            <a:r>
              <a:rPr lang="zh-CN" altLang="en-US" dirty="0">
                <a:solidFill>
                  <a:schemeClr val="tx1">
                    <a:lumMod val="75000"/>
                    <a:lumOff val="25000"/>
                  </a:schemeClr>
                </a:solidFill>
              </a:rPr>
              <a:t>搜索的基本概念</a:t>
            </a:r>
            <a:r>
              <a:rPr lang="en-US" altLang="zh-CN" dirty="0"/>
              <a:t>——</a:t>
            </a:r>
            <a:r>
              <a:rPr lang="zh-CN" altLang="en-US" sz="2400" i="1" dirty="0">
                <a:solidFill>
                  <a:schemeClr val="tx1">
                    <a:lumMod val="75000"/>
                    <a:lumOff val="25000"/>
                  </a:schemeClr>
                </a:solidFill>
              </a:rPr>
              <a:t>状态空间问题的例子</a:t>
            </a:r>
            <a:endParaRPr lang="zh-CN" altLang="en-US" i="1" dirty="0"/>
          </a:p>
        </p:txBody>
      </p:sp>
      <p:sp>
        <p:nvSpPr>
          <p:cNvPr id="4" name="灯片编号占位符 3">
            <a:extLst>
              <a:ext uri="{FF2B5EF4-FFF2-40B4-BE49-F238E27FC236}">
                <a16:creationId xmlns:a16="http://schemas.microsoft.com/office/drawing/2014/main" id="{F22C8F07-87D5-4879-8ECD-9E2F67B822CD}"/>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标题 1">
            <a:extLst>
              <a:ext uri="{FF2B5EF4-FFF2-40B4-BE49-F238E27FC236}">
                <a16:creationId xmlns:a16="http://schemas.microsoft.com/office/drawing/2014/main" id="{9450A4EA-6B68-4E09-A858-46D5E644E0F3}"/>
              </a:ext>
            </a:extLst>
          </p:cNvPr>
          <p:cNvSpPr txBox="1">
            <a:spLocks/>
          </p:cNvSpPr>
          <p:nvPr/>
        </p:nvSpPr>
        <p:spPr>
          <a:xfrm>
            <a:off x="581024" y="1039586"/>
            <a:ext cx="2550698" cy="369332"/>
          </a:xfrm>
          <a:prstGeom prst="rect">
            <a:avLst/>
          </a:prstGeom>
        </p:spPr>
        <p:txBody>
          <a:bodyPr wrap="none">
            <a:spAutoFit/>
          </a:bodyPr>
          <a:lstStyle>
            <a:defPPr>
              <a:defRPr lang="zh-CN"/>
            </a:defPPr>
            <a:lvl1pPr marL="285750" indent="-285750">
              <a:buFont typeface="Arial" panose="020B0604020202020204" pitchFamily="34" charset="0"/>
              <a:buChar char="•"/>
              <a:defRPr b="1">
                <a:solidFill>
                  <a:srgbClr val="7E0000"/>
                </a:solidFill>
                <a:effectLst>
                  <a:outerShdw blurRad="38100" dist="38100" dir="2700000" algn="tl">
                    <a:srgbClr val="000000">
                      <a:alpha val="43137"/>
                    </a:srgbClr>
                  </a:outerShdw>
                </a:effectLst>
                <a:ea typeface="楷体_GB2312" pitchFamily="1" charset="-122"/>
              </a:defRPr>
            </a:lvl1pPr>
          </a:lstStyle>
          <a:p>
            <a:r>
              <a:rPr lang="zh-CN" altLang="en-US" dirty="0">
                <a:solidFill>
                  <a:srgbClr val="37469E"/>
                </a:solidFill>
              </a:rPr>
              <a:t>传教士和野人的问题</a:t>
            </a:r>
          </a:p>
        </p:txBody>
      </p:sp>
      <p:sp>
        <p:nvSpPr>
          <p:cNvPr id="3" name="矩形 2">
            <a:extLst>
              <a:ext uri="{FF2B5EF4-FFF2-40B4-BE49-F238E27FC236}">
                <a16:creationId xmlns:a16="http://schemas.microsoft.com/office/drawing/2014/main" id="{B17E9F84-79E0-4483-A012-07A0F30CEB4F}"/>
              </a:ext>
            </a:extLst>
          </p:cNvPr>
          <p:cNvSpPr/>
          <p:nvPr/>
        </p:nvSpPr>
        <p:spPr>
          <a:xfrm>
            <a:off x="881480" y="1364526"/>
            <a:ext cx="8178800" cy="1077218"/>
          </a:xfrm>
          <a:prstGeom prst="rect">
            <a:avLst/>
          </a:prstGeom>
        </p:spPr>
        <p:txBody>
          <a:bodyPr wrap="square">
            <a:spAutoFit/>
          </a:bodyPr>
          <a:lstStyle/>
          <a:p>
            <a:pPr fontAlgn="ctr"/>
            <a:r>
              <a:rPr lang="zh-CN" altLang="en-US" sz="1600" dirty="0"/>
              <a:t>设</a:t>
            </a:r>
            <a:r>
              <a:rPr lang="en-US" altLang="zh-CN" sz="1600" dirty="0"/>
              <a:t>3</a:t>
            </a:r>
            <a:r>
              <a:rPr lang="zh-CN" altLang="en-US" sz="1600" dirty="0"/>
              <a:t>个传教士带着</a:t>
            </a:r>
            <a:r>
              <a:rPr lang="en-US" altLang="zh-CN" sz="1600" dirty="0"/>
              <a:t>3</a:t>
            </a:r>
            <a:r>
              <a:rPr lang="zh-CN" altLang="en-US" sz="1600" dirty="0"/>
              <a:t>个野人划船渡河，且为安全起见，渡河需要遵守两个约束：</a:t>
            </a:r>
            <a:endParaRPr lang="en-US" altLang="zh-CN" sz="1600" dirty="0"/>
          </a:p>
          <a:p>
            <a:pPr marL="342900" indent="-342900" fontAlgn="ctr">
              <a:buFont typeface="+mj-ea"/>
              <a:buAutoNum type="circleNumDbPlain"/>
            </a:pPr>
            <a:r>
              <a:rPr lang="zh-CN" altLang="en-US" sz="1600" dirty="0"/>
              <a:t>船上人数不得超船过载重量，设为</a:t>
            </a:r>
            <a:r>
              <a:rPr lang="en-US" altLang="zh-CN" sz="1600" dirty="0"/>
              <a:t>2</a:t>
            </a:r>
            <a:r>
              <a:rPr lang="zh-CN" altLang="en-US" sz="1600" dirty="0"/>
              <a:t>个人；</a:t>
            </a:r>
            <a:endParaRPr lang="en-US" altLang="zh-CN" sz="1600" dirty="0"/>
          </a:p>
          <a:p>
            <a:pPr marL="342900" indent="-342900" fontAlgn="ctr">
              <a:buFont typeface="+mj-ea"/>
              <a:buAutoNum type="circleNumDbPlain"/>
            </a:pPr>
            <a:r>
              <a:rPr lang="zh-CN" altLang="en-US" sz="1600" dirty="0"/>
              <a:t>为预防野人攻击，任何时刻（包括两岸、船上）野人数目不得超过传教士数目。</a:t>
            </a:r>
            <a:endParaRPr lang="en-US" altLang="zh-CN" sz="1600" dirty="0"/>
          </a:p>
          <a:p>
            <a:pPr marL="342900" indent="-342900" fontAlgn="ctr">
              <a:buFont typeface="+mj-ea"/>
              <a:buAutoNum type="circleNumDbPlain"/>
            </a:pPr>
            <a:endParaRPr lang="en-US" altLang="zh-CN" sz="1600" dirty="0"/>
          </a:p>
        </p:txBody>
      </p:sp>
      <p:pic>
        <p:nvPicPr>
          <p:cNvPr id="7" name="图片 6">
            <a:extLst>
              <a:ext uri="{FF2B5EF4-FFF2-40B4-BE49-F238E27FC236}">
                <a16:creationId xmlns:a16="http://schemas.microsoft.com/office/drawing/2014/main" id="{0F043224-8C2E-459C-BED5-CF249638F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191" y="1158917"/>
            <a:ext cx="2366203" cy="1569660"/>
          </a:xfrm>
          <a:prstGeom prst="rect">
            <a:avLst/>
          </a:prstGeom>
        </p:spPr>
      </p:pic>
      <p:pic>
        <p:nvPicPr>
          <p:cNvPr id="9" name="图片 8">
            <a:extLst>
              <a:ext uri="{FF2B5EF4-FFF2-40B4-BE49-F238E27FC236}">
                <a16:creationId xmlns:a16="http://schemas.microsoft.com/office/drawing/2014/main" id="{7F90CE32-AE94-4C88-90CF-1FF00AD93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367" y="2813783"/>
            <a:ext cx="2366203" cy="1626943"/>
          </a:xfrm>
          <a:prstGeom prst="rect">
            <a:avLst/>
          </a:prstGeom>
        </p:spPr>
      </p:pic>
      <p:sp>
        <p:nvSpPr>
          <p:cNvPr id="16" name="文本框 15">
            <a:extLst>
              <a:ext uri="{FF2B5EF4-FFF2-40B4-BE49-F238E27FC236}">
                <a16:creationId xmlns:a16="http://schemas.microsoft.com/office/drawing/2014/main" id="{885865DD-1F6F-409E-851F-B3DF7FED4419}"/>
              </a:ext>
            </a:extLst>
          </p:cNvPr>
          <p:cNvSpPr txBox="1"/>
          <p:nvPr/>
        </p:nvSpPr>
        <p:spPr>
          <a:xfrm>
            <a:off x="1370935" y="4347861"/>
            <a:ext cx="4498924" cy="338554"/>
          </a:xfrm>
          <a:prstGeom prst="rect">
            <a:avLst/>
          </a:prstGeom>
          <a:noFill/>
        </p:spPr>
        <p:txBody>
          <a:bodyPr wrap="none" rtlCol="0">
            <a:spAutoFit/>
          </a:bodyPr>
          <a:lstStyle/>
          <a:p>
            <a:r>
              <a:rPr lang="en-US" altLang="zh-CN" sz="1600" dirty="0">
                <a:solidFill>
                  <a:srgbClr val="37469E"/>
                </a:solidFill>
              </a:rPr>
              <a:t>F={P</a:t>
            </a:r>
            <a:r>
              <a:rPr lang="en-US" altLang="zh-CN" sz="1600" baseline="-25000" dirty="0">
                <a:solidFill>
                  <a:srgbClr val="37469E"/>
                </a:solidFill>
              </a:rPr>
              <a:t>01</a:t>
            </a:r>
            <a:r>
              <a:rPr lang="en-US" altLang="zh-CN" sz="1600" dirty="0">
                <a:solidFill>
                  <a:srgbClr val="37469E"/>
                </a:solidFill>
              </a:rPr>
              <a:t>,P</a:t>
            </a:r>
            <a:r>
              <a:rPr lang="en-US" altLang="zh-CN" sz="1600" baseline="-25000" dirty="0">
                <a:solidFill>
                  <a:srgbClr val="37469E"/>
                </a:solidFill>
              </a:rPr>
              <a:t>10</a:t>
            </a:r>
            <a:r>
              <a:rPr lang="en-US" altLang="zh-CN" sz="1600" dirty="0">
                <a:solidFill>
                  <a:srgbClr val="37469E"/>
                </a:solidFill>
              </a:rPr>
              <a:t> ,P</a:t>
            </a:r>
            <a:r>
              <a:rPr lang="en-US" altLang="zh-CN" sz="1600" baseline="-25000" dirty="0">
                <a:solidFill>
                  <a:srgbClr val="37469E"/>
                </a:solidFill>
              </a:rPr>
              <a:t>11</a:t>
            </a:r>
            <a:r>
              <a:rPr lang="en-US" altLang="zh-CN" sz="1600" dirty="0">
                <a:solidFill>
                  <a:srgbClr val="37469E"/>
                </a:solidFill>
              </a:rPr>
              <a:t> ,P</a:t>
            </a:r>
            <a:r>
              <a:rPr lang="en-US" altLang="zh-CN" sz="1600" baseline="-25000" dirty="0">
                <a:solidFill>
                  <a:srgbClr val="37469E"/>
                </a:solidFill>
              </a:rPr>
              <a:t>02</a:t>
            </a:r>
            <a:r>
              <a:rPr lang="en-US" altLang="zh-CN" sz="1600" dirty="0">
                <a:solidFill>
                  <a:srgbClr val="37469E"/>
                </a:solidFill>
              </a:rPr>
              <a:t> ,P</a:t>
            </a:r>
            <a:r>
              <a:rPr lang="en-US" altLang="zh-CN" sz="1600" baseline="-25000" dirty="0">
                <a:solidFill>
                  <a:srgbClr val="37469E"/>
                </a:solidFill>
              </a:rPr>
              <a:t>20 </a:t>
            </a:r>
            <a:r>
              <a:rPr lang="en-US" altLang="zh-CN" sz="1600" dirty="0">
                <a:solidFill>
                  <a:srgbClr val="37469E"/>
                </a:solidFill>
              </a:rPr>
              <a:t>, Q</a:t>
            </a:r>
            <a:r>
              <a:rPr lang="en-US" altLang="zh-CN" sz="1600" baseline="-25000" dirty="0">
                <a:solidFill>
                  <a:srgbClr val="37469E"/>
                </a:solidFill>
              </a:rPr>
              <a:t>01</a:t>
            </a:r>
            <a:r>
              <a:rPr lang="en-US" altLang="zh-CN" sz="1600" dirty="0">
                <a:solidFill>
                  <a:srgbClr val="37469E"/>
                </a:solidFill>
              </a:rPr>
              <a:t>,Q</a:t>
            </a:r>
            <a:r>
              <a:rPr lang="en-US" altLang="zh-CN" sz="1600" baseline="-25000" dirty="0">
                <a:solidFill>
                  <a:srgbClr val="37469E"/>
                </a:solidFill>
              </a:rPr>
              <a:t>10</a:t>
            </a:r>
            <a:r>
              <a:rPr lang="en-US" altLang="zh-CN" sz="1600" dirty="0">
                <a:solidFill>
                  <a:srgbClr val="37469E"/>
                </a:solidFill>
              </a:rPr>
              <a:t> ,Q</a:t>
            </a:r>
            <a:r>
              <a:rPr lang="en-US" altLang="zh-CN" sz="1600" baseline="-25000" dirty="0">
                <a:solidFill>
                  <a:srgbClr val="37469E"/>
                </a:solidFill>
              </a:rPr>
              <a:t>11</a:t>
            </a:r>
            <a:r>
              <a:rPr lang="en-US" altLang="zh-CN" sz="1600" dirty="0">
                <a:solidFill>
                  <a:srgbClr val="37469E"/>
                </a:solidFill>
              </a:rPr>
              <a:t> ,Q</a:t>
            </a:r>
            <a:r>
              <a:rPr lang="en-US" altLang="zh-CN" sz="1600" baseline="-25000" dirty="0">
                <a:solidFill>
                  <a:srgbClr val="37469E"/>
                </a:solidFill>
              </a:rPr>
              <a:t>02</a:t>
            </a:r>
            <a:r>
              <a:rPr lang="en-US" altLang="zh-CN" sz="1600" dirty="0">
                <a:solidFill>
                  <a:srgbClr val="37469E"/>
                </a:solidFill>
              </a:rPr>
              <a:t> ,Q</a:t>
            </a:r>
            <a:r>
              <a:rPr lang="en-US" altLang="zh-CN" sz="1600" baseline="-25000" dirty="0">
                <a:solidFill>
                  <a:srgbClr val="37469E"/>
                </a:solidFill>
              </a:rPr>
              <a:t>20</a:t>
            </a:r>
            <a:r>
              <a:rPr lang="en-US" altLang="zh-CN" sz="1600" dirty="0">
                <a:solidFill>
                  <a:srgbClr val="37469E"/>
                </a:solidFill>
              </a:rPr>
              <a:t>}</a:t>
            </a:r>
            <a:endParaRPr lang="zh-CN" altLang="en-US" sz="1600" dirty="0">
              <a:solidFill>
                <a:srgbClr val="37469E"/>
              </a:solidFill>
            </a:endParaRPr>
          </a:p>
        </p:txBody>
      </p:sp>
      <mc:AlternateContent xmlns:mc="http://schemas.openxmlformats.org/markup-compatibility/2006" xmlns:a14="http://schemas.microsoft.com/office/drawing/2010/main">
        <mc:Choice Requires="a14">
          <p:graphicFrame>
            <p:nvGraphicFramePr>
              <p:cNvPr id="18" name="表格 18">
                <a:extLst>
                  <a:ext uri="{FF2B5EF4-FFF2-40B4-BE49-F238E27FC236}">
                    <a16:creationId xmlns:a16="http://schemas.microsoft.com/office/drawing/2014/main" id="{D0DFE9C2-0614-4C1E-A492-F2A6641CDABB}"/>
                  </a:ext>
                </a:extLst>
              </p:cNvPr>
              <p:cNvGraphicFramePr>
                <a:graphicFrameLocks noGrp="1"/>
              </p:cNvGraphicFramePr>
              <p:nvPr>
                <p:extLst>
                  <p:ext uri="{D42A27DB-BD31-4B8C-83A1-F6EECF244321}">
                    <p14:modId xmlns:p14="http://schemas.microsoft.com/office/powerpoint/2010/main" val="3696180000"/>
                  </p:ext>
                </p:extLst>
              </p:nvPr>
            </p:nvGraphicFramePr>
            <p:xfrm>
              <a:off x="1257657" y="4915125"/>
              <a:ext cx="6714027" cy="1156407"/>
            </p:xfrm>
            <a:graphic>
              <a:graphicData uri="http://schemas.openxmlformats.org/drawingml/2006/table">
                <a:tbl>
                  <a:tblPr firstRow="1" bandRow="1">
                    <a:tableStyleId>{5C22544A-7EE6-4342-B048-85BDC9FD1C3A}</a:tableStyleId>
                  </a:tblPr>
                  <a:tblGrid>
                    <a:gridCol w="1405749">
                      <a:extLst>
                        <a:ext uri="{9D8B030D-6E8A-4147-A177-3AD203B41FA5}">
                          <a16:colId xmlns:a16="http://schemas.microsoft.com/office/drawing/2014/main" val="2826082304"/>
                        </a:ext>
                      </a:extLst>
                    </a:gridCol>
                    <a:gridCol w="3070269">
                      <a:extLst>
                        <a:ext uri="{9D8B030D-6E8A-4147-A177-3AD203B41FA5}">
                          <a16:colId xmlns:a16="http://schemas.microsoft.com/office/drawing/2014/main" val="1360272721"/>
                        </a:ext>
                      </a:extLst>
                    </a:gridCol>
                    <a:gridCol w="2238009">
                      <a:extLst>
                        <a:ext uri="{9D8B030D-6E8A-4147-A177-3AD203B41FA5}">
                          <a16:colId xmlns:a16="http://schemas.microsoft.com/office/drawing/2014/main" val="3873898987"/>
                        </a:ext>
                      </a:extLst>
                    </a:gridCol>
                  </a:tblGrid>
                  <a:tr h="385469">
                    <a:tc>
                      <a:txBody>
                        <a:bodyPr/>
                        <a:lstStyle/>
                        <a:p>
                          <a:r>
                            <a:rPr lang="zh-CN" altLang="en-US" sz="1400" dirty="0"/>
                            <a:t>操作符号</a:t>
                          </a:r>
                        </a:p>
                      </a:txBody>
                      <a:tcPr/>
                    </a:tc>
                    <a:tc>
                      <a:txBody>
                        <a:bodyPr/>
                        <a:lstStyle/>
                        <a:p>
                          <a:r>
                            <a:rPr lang="zh-CN" altLang="en-US" sz="1400" dirty="0"/>
                            <a:t>条件</a:t>
                          </a:r>
                        </a:p>
                      </a:txBody>
                      <a:tcPr/>
                    </a:tc>
                    <a:tc>
                      <a:txBody>
                        <a:bodyPr/>
                        <a:lstStyle/>
                        <a:p>
                          <a:r>
                            <a:rPr lang="zh-CN" altLang="en-US" sz="1400" dirty="0"/>
                            <a:t>动作</a:t>
                          </a:r>
                        </a:p>
                      </a:txBody>
                      <a:tcPr/>
                    </a:tc>
                    <a:extLst>
                      <a:ext uri="{0D108BD9-81ED-4DB2-BD59-A6C34878D82A}">
                        <a16:rowId xmlns:a16="http://schemas.microsoft.com/office/drawing/2014/main" val="289142828"/>
                      </a:ext>
                    </a:extLst>
                  </a:tr>
                  <a:tr h="385469">
                    <a:tc>
                      <a:txBody>
                        <a:bodyPr/>
                        <a:lstStyle/>
                        <a:p>
                          <a:r>
                            <a:rPr lang="en-US" altLang="zh-CN" sz="1400" dirty="0">
                              <a:solidFill>
                                <a:srgbClr val="37469E"/>
                              </a:solidFill>
                            </a:rPr>
                            <a:t>P</a:t>
                          </a:r>
                          <a:r>
                            <a:rPr lang="en-US" altLang="zh-CN" sz="1400" baseline="-25000" dirty="0">
                              <a:solidFill>
                                <a:srgbClr val="37469E"/>
                              </a:solidFill>
                            </a:rPr>
                            <a:t>01</a:t>
                          </a:r>
                          <a:endParaRPr lang="zh-CN" altLang="en-US" sz="1400" dirty="0"/>
                        </a:p>
                      </a:txBody>
                      <a:tcPr/>
                    </a:tc>
                    <a:tc>
                      <a:txBody>
                        <a:bodyPr/>
                        <a:lstStyle/>
                        <a:p>
                          <a:r>
                            <a:rPr lang="en-US" altLang="zh-CN" sz="1400" dirty="0"/>
                            <a:t>b=1,m=0 </a:t>
                          </a:r>
                          <a:r>
                            <a:rPr lang="zh-CN" altLang="en-US" sz="1400" dirty="0"/>
                            <a:t>或</a:t>
                          </a:r>
                          <a:r>
                            <a:rPr lang="en-US" altLang="zh-CN" sz="1400" dirty="0"/>
                            <a:t>3</a:t>
                          </a:r>
                          <a:r>
                            <a:rPr lang="zh-CN" altLang="en-US" sz="1400" dirty="0"/>
                            <a:t>，</a:t>
                          </a:r>
                          <a:r>
                            <a:rPr lang="en-US" altLang="zh-CN" sz="1400" dirty="0">
                              <a:solidFill>
                                <a:schemeClr val="tx1"/>
                              </a:solidFill>
                            </a:rPr>
                            <a:t>c</a:t>
                          </a:r>
                          <a14:m>
                            <m:oMath xmlns:m="http://schemas.openxmlformats.org/officeDocument/2006/math">
                              <m:r>
                                <a:rPr lang="en-US" altLang="zh-CN" sz="1400" i="1" smtClean="0">
                                  <a:solidFill>
                                    <a:schemeClr val="tx1"/>
                                  </a:solidFill>
                                  <a:latin typeface="Cambria Math" panose="02040503050406030204" pitchFamily="18" charset="0"/>
                                  <a:ea typeface="Cambria Math" panose="02040503050406030204" pitchFamily="18" charset="0"/>
                                </a:rPr>
                                <m:t>≥</m:t>
                              </m:r>
                            </m:oMath>
                          </a14:m>
                          <a:r>
                            <a:rPr lang="en-US" altLang="zh-CN" sz="1400" dirty="0">
                              <a:solidFill>
                                <a:schemeClr val="tx1"/>
                              </a:solidFill>
                            </a:rPr>
                            <a:t>1</a:t>
                          </a:r>
                          <a:endParaRPr lang="zh-CN" altLang="en-US" sz="1400" dirty="0"/>
                        </a:p>
                      </a:txBody>
                      <a:tcPr/>
                    </a:tc>
                    <a:tc>
                      <a:txBody>
                        <a:bodyPr/>
                        <a:lstStyle/>
                        <a:p>
                          <a:r>
                            <a:rPr lang="en-US" altLang="zh-CN" sz="1400" dirty="0"/>
                            <a:t>b=0,c=c-1</a:t>
                          </a:r>
                          <a:endParaRPr lang="zh-CN" altLang="en-US" sz="1400" dirty="0"/>
                        </a:p>
                      </a:txBody>
                      <a:tcPr/>
                    </a:tc>
                    <a:extLst>
                      <a:ext uri="{0D108BD9-81ED-4DB2-BD59-A6C34878D82A}">
                        <a16:rowId xmlns:a16="http://schemas.microsoft.com/office/drawing/2014/main" val="3362581060"/>
                      </a:ext>
                    </a:extLst>
                  </a:tr>
                  <a:tr h="385469">
                    <a:tc>
                      <a:txBody>
                        <a:bodyPr/>
                        <a:lstStyle/>
                        <a:p>
                          <a:r>
                            <a:rPr lang="en-US" altLang="zh-CN" sz="1400" dirty="0">
                              <a:solidFill>
                                <a:srgbClr val="37469E"/>
                              </a:solidFill>
                            </a:rPr>
                            <a:t>Q</a:t>
                          </a:r>
                          <a:r>
                            <a:rPr lang="en-US" altLang="zh-CN" sz="1400" baseline="-25000" dirty="0">
                              <a:solidFill>
                                <a:srgbClr val="37469E"/>
                              </a:solidFill>
                            </a:rPr>
                            <a:t>01</a:t>
                          </a:r>
                          <a:endParaRPr lang="zh-CN" altLang="en-US" sz="1400" dirty="0"/>
                        </a:p>
                      </a:txBody>
                      <a:tcPr/>
                    </a:tc>
                    <a:tc>
                      <a:txBody>
                        <a:bodyPr/>
                        <a:lstStyle/>
                        <a:p>
                          <a:r>
                            <a:rPr lang="en-US" altLang="zh-CN" sz="1400" dirty="0"/>
                            <a:t>b=0,m=0 </a:t>
                          </a:r>
                          <a:r>
                            <a:rPr lang="zh-CN" altLang="en-US" sz="1400" dirty="0"/>
                            <a:t>或</a:t>
                          </a:r>
                          <a:r>
                            <a:rPr lang="en-US" altLang="zh-CN" sz="1400" dirty="0"/>
                            <a:t>3</a:t>
                          </a:r>
                          <a:r>
                            <a:rPr lang="zh-CN" altLang="en-US" sz="1400" dirty="0"/>
                            <a:t>，</a:t>
                          </a:r>
                          <a:r>
                            <a:rPr lang="en-US" altLang="zh-CN" sz="1400" dirty="0">
                              <a:solidFill>
                                <a:schemeClr val="tx1"/>
                              </a:solidFill>
                            </a:rPr>
                            <a:t>c</a:t>
                          </a:r>
                          <a14:m>
                            <m:oMath xmlns:m="http://schemas.openxmlformats.org/officeDocument/2006/math">
                              <m:r>
                                <a:rPr lang="en-US" altLang="zh-CN" sz="1400" i="1" smtClean="0">
                                  <a:solidFill>
                                    <a:schemeClr val="tx1"/>
                                  </a:solidFill>
                                  <a:latin typeface="Cambria Math" panose="02040503050406030204" pitchFamily="18" charset="0"/>
                                </a:rPr>
                                <m:t>≤2</m:t>
                              </m:r>
                            </m:oMath>
                          </a14:m>
                          <a:endParaRPr lang="zh-CN" altLang="en-US" sz="1400" dirty="0"/>
                        </a:p>
                      </a:txBody>
                      <a:tcPr/>
                    </a:tc>
                    <a:tc>
                      <a:txBody>
                        <a:bodyPr/>
                        <a:lstStyle/>
                        <a:p>
                          <a:r>
                            <a:rPr lang="en-US" altLang="zh-CN" sz="1400" dirty="0"/>
                            <a:t>b=1,c=c+1</a:t>
                          </a:r>
                          <a:endParaRPr lang="zh-CN" altLang="en-US" sz="1400" dirty="0"/>
                        </a:p>
                      </a:txBody>
                      <a:tcPr/>
                    </a:tc>
                    <a:extLst>
                      <a:ext uri="{0D108BD9-81ED-4DB2-BD59-A6C34878D82A}">
                        <a16:rowId xmlns:a16="http://schemas.microsoft.com/office/drawing/2014/main" val="253035696"/>
                      </a:ext>
                    </a:extLst>
                  </a:tr>
                </a:tbl>
              </a:graphicData>
            </a:graphic>
          </p:graphicFrame>
        </mc:Choice>
        <mc:Fallback xmlns="">
          <p:graphicFrame>
            <p:nvGraphicFramePr>
              <p:cNvPr id="18" name="表格 18">
                <a:extLst>
                  <a:ext uri="{FF2B5EF4-FFF2-40B4-BE49-F238E27FC236}">
                    <a16:creationId xmlns:a16="http://schemas.microsoft.com/office/drawing/2014/main" id="{D0DFE9C2-0614-4C1E-A492-F2A6641CDABB}"/>
                  </a:ext>
                </a:extLst>
              </p:cNvPr>
              <p:cNvGraphicFramePr>
                <a:graphicFrameLocks noGrp="1"/>
              </p:cNvGraphicFramePr>
              <p:nvPr>
                <p:extLst>
                  <p:ext uri="{D42A27DB-BD31-4B8C-83A1-F6EECF244321}">
                    <p14:modId xmlns:p14="http://schemas.microsoft.com/office/powerpoint/2010/main" val="3696180000"/>
                  </p:ext>
                </p:extLst>
              </p:nvPr>
            </p:nvGraphicFramePr>
            <p:xfrm>
              <a:off x="1257657" y="4915125"/>
              <a:ext cx="6714027" cy="1156407"/>
            </p:xfrm>
            <a:graphic>
              <a:graphicData uri="http://schemas.openxmlformats.org/drawingml/2006/table">
                <a:tbl>
                  <a:tblPr firstRow="1" bandRow="1">
                    <a:tableStyleId>{5C22544A-7EE6-4342-B048-85BDC9FD1C3A}</a:tableStyleId>
                  </a:tblPr>
                  <a:tblGrid>
                    <a:gridCol w="1405749">
                      <a:extLst>
                        <a:ext uri="{9D8B030D-6E8A-4147-A177-3AD203B41FA5}">
                          <a16:colId xmlns:a16="http://schemas.microsoft.com/office/drawing/2014/main" val="2826082304"/>
                        </a:ext>
                      </a:extLst>
                    </a:gridCol>
                    <a:gridCol w="3070269">
                      <a:extLst>
                        <a:ext uri="{9D8B030D-6E8A-4147-A177-3AD203B41FA5}">
                          <a16:colId xmlns:a16="http://schemas.microsoft.com/office/drawing/2014/main" val="1360272721"/>
                        </a:ext>
                      </a:extLst>
                    </a:gridCol>
                    <a:gridCol w="2238009">
                      <a:extLst>
                        <a:ext uri="{9D8B030D-6E8A-4147-A177-3AD203B41FA5}">
                          <a16:colId xmlns:a16="http://schemas.microsoft.com/office/drawing/2014/main" val="3873898987"/>
                        </a:ext>
                      </a:extLst>
                    </a:gridCol>
                  </a:tblGrid>
                  <a:tr h="385469">
                    <a:tc>
                      <a:txBody>
                        <a:bodyPr/>
                        <a:lstStyle/>
                        <a:p>
                          <a:r>
                            <a:rPr lang="zh-CN" altLang="en-US" sz="1400" dirty="0"/>
                            <a:t>操作符号</a:t>
                          </a:r>
                        </a:p>
                      </a:txBody>
                      <a:tcPr/>
                    </a:tc>
                    <a:tc>
                      <a:txBody>
                        <a:bodyPr/>
                        <a:lstStyle/>
                        <a:p>
                          <a:r>
                            <a:rPr lang="zh-CN" altLang="en-US" sz="1400" dirty="0"/>
                            <a:t>条件</a:t>
                          </a:r>
                        </a:p>
                      </a:txBody>
                      <a:tcPr/>
                    </a:tc>
                    <a:tc>
                      <a:txBody>
                        <a:bodyPr/>
                        <a:lstStyle/>
                        <a:p>
                          <a:r>
                            <a:rPr lang="zh-CN" altLang="en-US" sz="1400" dirty="0"/>
                            <a:t>动作</a:t>
                          </a:r>
                        </a:p>
                      </a:txBody>
                      <a:tcPr/>
                    </a:tc>
                    <a:extLst>
                      <a:ext uri="{0D108BD9-81ED-4DB2-BD59-A6C34878D82A}">
                        <a16:rowId xmlns:a16="http://schemas.microsoft.com/office/drawing/2014/main" val="289142828"/>
                      </a:ext>
                    </a:extLst>
                  </a:tr>
                  <a:tr h="385469">
                    <a:tc>
                      <a:txBody>
                        <a:bodyPr/>
                        <a:lstStyle/>
                        <a:p>
                          <a:r>
                            <a:rPr lang="en-US" altLang="zh-CN" sz="1400" dirty="0">
                              <a:solidFill>
                                <a:srgbClr val="37469E"/>
                              </a:solidFill>
                            </a:rPr>
                            <a:t>P</a:t>
                          </a:r>
                          <a:r>
                            <a:rPr lang="en-US" altLang="zh-CN" sz="1400" baseline="-25000" dirty="0">
                              <a:solidFill>
                                <a:srgbClr val="37469E"/>
                              </a:solidFill>
                            </a:rPr>
                            <a:t>01</a:t>
                          </a:r>
                          <a:endParaRPr lang="zh-CN" altLang="en-US" sz="1400" dirty="0"/>
                        </a:p>
                      </a:txBody>
                      <a:tcPr/>
                    </a:tc>
                    <a:tc>
                      <a:txBody>
                        <a:bodyPr/>
                        <a:lstStyle/>
                        <a:p>
                          <a:endParaRPr lang="zh-CN"/>
                        </a:p>
                      </a:txBody>
                      <a:tcPr>
                        <a:blipFill>
                          <a:blip r:embed="rId5"/>
                          <a:stretch>
                            <a:fillRect l="-46032" t="-100000" r="-73611" b="-103125"/>
                          </a:stretch>
                        </a:blipFill>
                      </a:tcPr>
                    </a:tc>
                    <a:tc>
                      <a:txBody>
                        <a:bodyPr/>
                        <a:lstStyle/>
                        <a:p>
                          <a:r>
                            <a:rPr lang="en-US" altLang="zh-CN" sz="1400" dirty="0"/>
                            <a:t>b=0,c=c-1</a:t>
                          </a:r>
                          <a:endParaRPr lang="zh-CN" altLang="en-US" sz="1400" dirty="0"/>
                        </a:p>
                      </a:txBody>
                      <a:tcPr/>
                    </a:tc>
                    <a:extLst>
                      <a:ext uri="{0D108BD9-81ED-4DB2-BD59-A6C34878D82A}">
                        <a16:rowId xmlns:a16="http://schemas.microsoft.com/office/drawing/2014/main" val="3362581060"/>
                      </a:ext>
                    </a:extLst>
                  </a:tr>
                  <a:tr h="385469">
                    <a:tc>
                      <a:txBody>
                        <a:bodyPr/>
                        <a:lstStyle/>
                        <a:p>
                          <a:r>
                            <a:rPr lang="en-US" altLang="zh-CN" sz="1400" dirty="0">
                              <a:solidFill>
                                <a:srgbClr val="37469E"/>
                              </a:solidFill>
                            </a:rPr>
                            <a:t>Q</a:t>
                          </a:r>
                          <a:r>
                            <a:rPr lang="en-US" altLang="zh-CN" sz="1400" baseline="-25000" dirty="0">
                              <a:solidFill>
                                <a:srgbClr val="37469E"/>
                              </a:solidFill>
                            </a:rPr>
                            <a:t>01</a:t>
                          </a:r>
                          <a:endParaRPr lang="zh-CN" altLang="en-US" sz="1400" dirty="0"/>
                        </a:p>
                      </a:txBody>
                      <a:tcPr/>
                    </a:tc>
                    <a:tc>
                      <a:txBody>
                        <a:bodyPr/>
                        <a:lstStyle/>
                        <a:p>
                          <a:endParaRPr lang="zh-CN"/>
                        </a:p>
                      </a:txBody>
                      <a:tcPr>
                        <a:blipFill>
                          <a:blip r:embed="rId5"/>
                          <a:stretch>
                            <a:fillRect l="-46032" t="-203175" r="-73611" b="-4762"/>
                          </a:stretch>
                        </a:blipFill>
                      </a:tcPr>
                    </a:tc>
                    <a:tc>
                      <a:txBody>
                        <a:bodyPr/>
                        <a:lstStyle/>
                        <a:p>
                          <a:r>
                            <a:rPr lang="en-US" altLang="zh-CN" sz="1400" dirty="0"/>
                            <a:t>b=1,c=c+1</a:t>
                          </a:r>
                          <a:endParaRPr lang="zh-CN" altLang="en-US" sz="1400" dirty="0"/>
                        </a:p>
                      </a:txBody>
                      <a:tcPr/>
                    </a:tc>
                    <a:extLst>
                      <a:ext uri="{0D108BD9-81ED-4DB2-BD59-A6C34878D82A}">
                        <a16:rowId xmlns:a16="http://schemas.microsoft.com/office/drawing/2014/main" val="253035696"/>
                      </a:ext>
                    </a:extLst>
                  </a:tr>
                </a:tbl>
              </a:graphicData>
            </a:graphic>
          </p:graphicFrame>
        </mc:Fallback>
      </mc:AlternateContent>
      <p:sp>
        <p:nvSpPr>
          <p:cNvPr id="20" name="文本框 19">
            <a:extLst>
              <a:ext uri="{FF2B5EF4-FFF2-40B4-BE49-F238E27FC236}">
                <a16:creationId xmlns:a16="http://schemas.microsoft.com/office/drawing/2014/main" id="{04CCCBF0-53DF-4AA3-8FE1-82A7D080871E}"/>
              </a:ext>
            </a:extLst>
          </p:cNvPr>
          <p:cNvSpPr txBox="1"/>
          <p:nvPr/>
        </p:nvSpPr>
        <p:spPr>
          <a:xfrm>
            <a:off x="1057275" y="2722253"/>
            <a:ext cx="7827210" cy="15257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err="1">
                <a:solidFill>
                  <a:srgbClr val="37469E"/>
                </a:solidFill>
              </a:rPr>
              <a:t>P</a:t>
            </a:r>
            <a:r>
              <a:rPr lang="en-US" altLang="zh-CN" sz="1600" baseline="-25000" dirty="0" err="1">
                <a:solidFill>
                  <a:srgbClr val="37469E"/>
                </a:solidFill>
              </a:rPr>
              <a:t>ij</a:t>
            </a:r>
            <a:r>
              <a:rPr lang="zh-CN" altLang="en-US" sz="1600" dirty="0">
                <a:solidFill>
                  <a:srgbClr val="37469E"/>
                </a:solidFill>
              </a:rPr>
              <a:t>表示从左岸到右岸的运人操作；</a:t>
            </a:r>
            <a:endParaRPr lang="en-US" altLang="zh-CN" sz="1600" dirty="0">
              <a:solidFill>
                <a:srgbClr val="37469E"/>
              </a:solidFill>
            </a:endParaRPr>
          </a:p>
          <a:p>
            <a:pPr marL="285750" indent="-285750">
              <a:lnSpc>
                <a:spcPct val="150000"/>
              </a:lnSpc>
              <a:buFont typeface="Arial" panose="020B0604020202020204" pitchFamily="34" charset="0"/>
              <a:buChar char="•"/>
            </a:pPr>
            <a:r>
              <a:rPr lang="en-US" altLang="zh-CN" sz="1600" dirty="0" err="1">
                <a:solidFill>
                  <a:srgbClr val="37469E"/>
                </a:solidFill>
              </a:rPr>
              <a:t>Q</a:t>
            </a:r>
            <a:r>
              <a:rPr lang="en-US" altLang="zh-CN" sz="1600" baseline="-25000" dirty="0" err="1">
                <a:solidFill>
                  <a:srgbClr val="37469E"/>
                </a:solidFill>
              </a:rPr>
              <a:t>ij</a:t>
            </a:r>
            <a:r>
              <a:rPr lang="zh-CN" altLang="en-US" sz="1600" dirty="0">
                <a:solidFill>
                  <a:srgbClr val="37469E"/>
                </a:solidFill>
              </a:rPr>
              <a:t>表示从右岸到左岸的运人操作，</a:t>
            </a:r>
            <a:endParaRPr lang="en-US" altLang="zh-CN" sz="1600" dirty="0">
              <a:solidFill>
                <a:srgbClr val="37469E"/>
              </a:solidFill>
            </a:endParaRPr>
          </a:p>
          <a:p>
            <a:pPr marL="285750" indent="-285750">
              <a:lnSpc>
                <a:spcPct val="150000"/>
              </a:lnSpc>
              <a:buFont typeface="Arial" panose="020B0604020202020204" pitchFamily="34" charset="0"/>
              <a:buChar char="•"/>
            </a:pPr>
            <a:r>
              <a:rPr lang="en-US" altLang="zh-CN" sz="1600" dirty="0" err="1">
                <a:solidFill>
                  <a:srgbClr val="37469E"/>
                </a:solidFill>
              </a:rPr>
              <a:t>i</a:t>
            </a:r>
            <a:r>
              <a:rPr lang="zh-CN" altLang="en-US" sz="1600" dirty="0">
                <a:solidFill>
                  <a:srgbClr val="37469E"/>
                </a:solidFill>
              </a:rPr>
              <a:t>表示船上修道士人数，</a:t>
            </a:r>
            <a:r>
              <a:rPr lang="en-US" altLang="zh-CN" sz="1600" dirty="0">
                <a:solidFill>
                  <a:srgbClr val="37469E"/>
                </a:solidFill>
              </a:rPr>
              <a:t>j</a:t>
            </a:r>
            <a:r>
              <a:rPr lang="zh-CN" altLang="en-US" sz="1600" dirty="0">
                <a:solidFill>
                  <a:srgbClr val="37469E"/>
                </a:solidFill>
              </a:rPr>
              <a:t>表示船上野人数</a:t>
            </a:r>
            <a:endParaRPr lang="en-US" altLang="zh-CN" sz="1600" dirty="0">
              <a:solidFill>
                <a:srgbClr val="37469E"/>
              </a:solidFill>
            </a:endParaRPr>
          </a:p>
          <a:p>
            <a:pPr marL="285750" indent="-285750">
              <a:lnSpc>
                <a:spcPct val="150000"/>
              </a:lnSpc>
              <a:buFont typeface="Arial" panose="020B0604020202020204" pitchFamily="34" charset="0"/>
              <a:buChar char="•"/>
            </a:pPr>
            <a:r>
              <a:rPr lang="zh-CN" altLang="en-US" sz="1600" dirty="0">
                <a:solidFill>
                  <a:srgbClr val="37469E"/>
                </a:solidFill>
              </a:rPr>
              <a:t>有以下</a:t>
            </a:r>
            <a:r>
              <a:rPr lang="en-US" altLang="zh-CN" sz="1600" dirty="0">
                <a:solidFill>
                  <a:srgbClr val="37469E"/>
                </a:solidFill>
              </a:rPr>
              <a:t>10</a:t>
            </a:r>
            <a:r>
              <a:rPr lang="zh-CN" altLang="en-US" sz="1600" dirty="0">
                <a:solidFill>
                  <a:srgbClr val="37469E"/>
                </a:solidFill>
              </a:rPr>
              <a:t>种操作可选择：</a:t>
            </a:r>
            <a:endParaRPr lang="zh-CN" altLang="en-US" sz="1600" dirty="0"/>
          </a:p>
        </p:txBody>
      </p:sp>
      <p:sp>
        <p:nvSpPr>
          <p:cNvPr id="6" name="矩形 5">
            <a:extLst>
              <a:ext uri="{FF2B5EF4-FFF2-40B4-BE49-F238E27FC236}">
                <a16:creationId xmlns:a16="http://schemas.microsoft.com/office/drawing/2014/main" id="{725D7E54-060B-4F1D-95EB-93F7A6EB6B66}"/>
              </a:ext>
            </a:extLst>
          </p:cNvPr>
          <p:cNvSpPr/>
          <p:nvPr/>
        </p:nvSpPr>
        <p:spPr>
          <a:xfrm>
            <a:off x="960139" y="2356619"/>
            <a:ext cx="595035" cy="338554"/>
          </a:xfrm>
          <a:prstGeom prst="rect">
            <a:avLst/>
          </a:prstGeom>
        </p:spPr>
        <p:txBody>
          <a:bodyPr wrap="none">
            <a:spAutoFit/>
          </a:bodyPr>
          <a:lstStyle/>
          <a:p>
            <a:r>
              <a:rPr lang="zh-CN" altLang="en-US" sz="1600" b="1" dirty="0">
                <a:solidFill>
                  <a:srgbClr val="FF0000"/>
                </a:solidFill>
              </a:rPr>
              <a:t>操作</a:t>
            </a:r>
          </a:p>
        </p:txBody>
      </p:sp>
    </p:spTree>
    <p:extLst>
      <p:ext uri="{BB962C8B-B14F-4D97-AF65-F5344CB8AC3E}">
        <p14:creationId xmlns:p14="http://schemas.microsoft.com/office/powerpoint/2010/main" val="2427356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64c5b973-b231-4525-8463-8a837d218ccb"/>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ISLIDE.ICON" val="#96851;#107349;"/>
</p:tagLst>
</file>

<file path=ppt/tags/tag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352A3"/>
      </a:accent1>
      <a:accent2>
        <a:srgbClr val="F3E7C5"/>
      </a:accent2>
      <a:accent3>
        <a:srgbClr val="BF59A1"/>
      </a:accent3>
      <a:accent4>
        <a:srgbClr val="85BAE4"/>
      </a:accent4>
      <a:accent5>
        <a:srgbClr val="152438"/>
      </a:accent5>
      <a:accent6>
        <a:srgbClr val="B7C8D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352A3"/>
    </a:accent1>
    <a:accent2>
      <a:srgbClr val="F3E7C5"/>
    </a:accent2>
    <a:accent3>
      <a:srgbClr val="BF59A1"/>
    </a:accent3>
    <a:accent4>
      <a:srgbClr val="85BAE4"/>
    </a:accent4>
    <a:accent5>
      <a:srgbClr val="152438"/>
    </a:accent5>
    <a:accent6>
      <a:srgbClr val="B7C8DB"/>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352A3"/>
    </a:accent1>
    <a:accent2>
      <a:srgbClr val="F3E7C5"/>
    </a:accent2>
    <a:accent3>
      <a:srgbClr val="BF59A1"/>
    </a:accent3>
    <a:accent4>
      <a:srgbClr val="85BAE4"/>
    </a:accent4>
    <a:accent5>
      <a:srgbClr val="152438"/>
    </a:accent5>
    <a:accent6>
      <a:srgbClr val="B7C8DB"/>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352A3"/>
    </a:accent1>
    <a:accent2>
      <a:srgbClr val="F3E7C5"/>
    </a:accent2>
    <a:accent3>
      <a:srgbClr val="BF59A1"/>
    </a:accent3>
    <a:accent4>
      <a:srgbClr val="85BAE4"/>
    </a:accent4>
    <a:accent5>
      <a:srgbClr val="152438"/>
    </a:accent5>
    <a:accent6>
      <a:srgbClr val="B7C8D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14706</TotalTime>
  <Words>10858</Words>
  <Application>Microsoft Office PowerPoint</Application>
  <PresentationFormat>宽屏</PresentationFormat>
  <Paragraphs>1591</Paragraphs>
  <Slides>80</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4" baseType="lpstr">
      <vt:lpstr>等线</vt:lpstr>
      <vt:lpstr>宋体</vt:lpstr>
      <vt:lpstr>Microsoft Yahei</vt:lpstr>
      <vt:lpstr>Microsoft Yahei</vt:lpstr>
      <vt:lpstr>Arial</vt:lpstr>
      <vt:lpstr>Calibri</vt:lpstr>
      <vt:lpstr>Cambria Math</vt:lpstr>
      <vt:lpstr>Comic Sans MS</vt:lpstr>
      <vt:lpstr>Impact</vt:lpstr>
      <vt:lpstr>Tahoma</vt:lpstr>
      <vt:lpstr>Times New Roman</vt:lpstr>
      <vt:lpstr>Wingdings</vt:lpstr>
      <vt:lpstr>主题5</vt:lpstr>
      <vt:lpstr>Visio</vt:lpstr>
      <vt:lpstr>artificial intelligence  人工智能(AI) 第三章  搜索策略 </vt:lpstr>
      <vt:lpstr>PowerPoint 演示文稿</vt:lpstr>
      <vt:lpstr>搜索的基本概念</vt:lpstr>
      <vt:lpstr>搜索的基本概念——搜索的含义</vt:lpstr>
      <vt:lpstr>PowerPoint 演示文稿</vt:lpstr>
      <vt:lpstr>PowerPoint 演示文稿</vt:lpstr>
      <vt:lpstr>搜索的基本概念——状态空间问题的例子</vt:lpstr>
      <vt:lpstr>搜索的基本概念——状态空间问题的例子</vt:lpstr>
      <vt:lpstr>搜索的基本概念——状态空间问题的例子</vt:lpstr>
      <vt:lpstr>搜索的基本概念——状态空间问题的例子</vt:lpstr>
      <vt:lpstr>搜索的基本概念——状态空间问题的例子</vt:lpstr>
      <vt:lpstr>搜索的基本概念——问题规约法</vt:lpstr>
      <vt:lpstr>搜索的基本概念——问题规约法</vt:lpstr>
      <vt:lpstr>搜索的基本概念——问题规约法</vt:lpstr>
      <vt:lpstr>搜索的基本概念——问题规约法</vt:lpstr>
      <vt:lpstr>搜索的基本概念——问题规约法</vt:lpstr>
      <vt:lpstr>搜索的基本概念——问题规约法</vt:lpstr>
      <vt:lpstr>搜索的基本概念——问题规约法</vt:lpstr>
      <vt:lpstr>搜索的基本概念——问题规约法</vt:lpstr>
      <vt:lpstr>搜索的基本概念——问题规约例子</vt:lpstr>
      <vt:lpstr>PowerPoint 演示文稿</vt:lpstr>
      <vt:lpstr>状态空间搜索</vt:lpstr>
      <vt:lpstr>状态空间搜索——一般图搜索</vt:lpstr>
      <vt:lpstr>状态空间搜索——一般图搜索</vt:lpstr>
      <vt:lpstr>状态空间搜索——一般图搜索</vt:lpstr>
      <vt:lpstr>状态空间搜索——一般图搜索</vt:lpstr>
      <vt:lpstr>状态空间搜索——一般图搜索</vt:lpstr>
      <vt:lpstr>状态空间搜索</vt:lpstr>
      <vt:lpstr>状态空间搜索——盲目搜索（广度优先）</vt:lpstr>
      <vt:lpstr>状态空间搜索——盲目搜索（广度优先）</vt:lpstr>
      <vt:lpstr>状态空间搜索——盲目搜索（广度优先）</vt:lpstr>
      <vt:lpstr>PowerPoint 演示文稿</vt:lpstr>
      <vt:lpstr>状态空间搜索——盲目搜索（广度优先）</vt:lpstr>
      <vt:lpstr>状态空间搜索——盲目搜索（广度优先）</vt:lpstr>
      <vt:lpstr>状态空间搜索——盲目搜索（广度优先）</vt:lpstr>
      <vt:lpstr>PowerPoint 演示文稿</vt:lpstr>
      <vt:lpstr>状态空间搜索——盲目搜索（深度优先）</vt:lpstr>
      <vt:lpstr>状态空间搜索——盲目搜索（深度优先）</vt:lpstr>
      <vt:lpstr>状态空间搜索——盲目搜索（深度优先）</vt:lpstr>
      <vt:lpstr>状态空间搜索——盲目搜索（深度优先）</vt:lpstr>
      <vt:lpstr>状态空间搜索——盲目搜索（深度优先）</vt:lpstr>
      <vt:lpstr>PowerPoint 演示文稿</vt:lpstr>
      <vt:lpstr>状态空间搜索——盲目搜索（代价树搜索）</vt:lpstr>
      <vt:lpstr>状态空间搜索——盲目搜索（代价树搜索）</vt:lpstr>
      <vt:lpstr>状态空间搜索——盲目搜索（代价树搜索）</vt:lpstr>
      <vt:lpstr>状态空间搜索——盲目搜索（代价树搜索）</vt:lpstr>
      <vt:lpstr>状态空间搜索——盲目搜索（代价树搜索）</vt:lpstr>
      <vt:lpstr>状态空间搜索——状态空间的启发式搜索</vt:lpstr>
      <vt:lpstr>状态空间搜索——状态空间的启发式搜索</vt:lpstr>
      <vt:lpstr>状态空间搜索——状态空间的启发式搜索</vt:lpstr>
      <vt:lpstr>状态空间搜索——状态空间的启发式搜索</vt:lpstr>
      <vt:lpstr>状态空间搜索——状态空间的启发式搜索（A算法）</vt:lpstr>
      <vt:lpstr>状态空间搜索——状态空间的启发式搜索（A算法）</vt:lpstr>
      <vt:lpstr>状态空间搜索——状态空间的启发式搜索（A算法）</vt:lpstr>
      <vt:lpstr>状态空间搜索——状态空间的启发式搜索（A*算法）</vt:lpstr>
      <vt:lpstr>状态空间搜索——状态空间的启发式搜索</vt:lpstr>
      <vt:lpstr>状态空间搜索——状态空间的启发式搜索</vt:lpstr>
      <vt:lpstr>状态空间搜索——状态空间的启发式搜索</vt:lpstr>
      <vt:lpstr>状态空间搜索——状态空间的启发式搜索</vt:lpstr>
      <vt:lpstr>状态空间搜索——状态空间的启发式搜索</vt:lpstr>
      <vt:lpstr>状态空间搜索——状态空间的启发式搜索</vt:lpstr>
      <vt:lpstr>状态空间搜索——状态空间的启发式搜索</vt:lpstr>
      <vt:lpstr>PowerPoint 演示文稿</vt:lpstr>
      <vt:lpstr>博弈树的启发式搜索</vt:lpstr>
      <vt:lpstr>博弈树的启发式搜索——概述</vt:lpstr>
      <vt:lpstr>博弈树的启发式搜索——概述</vt:lpstr>
      <vt:lpstr>博弈树的启发式搜索——概述</vt:lpstr>
      <vt:lpstr>博弈树的启发式搜索——极大极小过程</vt:lpstr>
      <vt:lpstr>博弈树的启发式搜索——极大极小过程</vt:lpstr>
      <vt:lpstr>博弈树的启发式搜索——极大极小过程</vt:lpstr>
      <vt:lpstr>博弈树的启发式搜索——极大极小过程</vt:lpstr>
      <vt:lpstr>博弈树的启发式搜索——极大极小过程</vt:lpstr>
      <vt:lpstr>博弈树的启发式搜索——α–β剪枝技术</vt:lpstr>
      <vt:lpstr>博弈树的启发式搜索——α–β剪枝技术</vt:lpstr>
      <vt:lpstr>博弈树的启发式搜索——α–β剪枝技术</vt:lpstr>
      <vt:lpstr>博弈树的启发式搜索——α–β剪枝技术</vt:lpstr>
      <vt:lpstr>小结</vt:lpstr>
      <vt:lpstr>小结</vt:lpstr>
      <vt:lpstr>小结</vt:lpstr>
      <vt:lpstr>Thanks.  新疆大学软件学院</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jy</cp:lastModifiedBy>
  <cp:revision>792</cp:revision>
  <cp:lastPrinted>2019-02-26T16:00:00Z</cp:lastPrinted>
  <dcterms:created xsi:type="dcterms:W3CDTF">2019-02-26T16:00:00Z</dcterms:created>
  <dcterms:modified xsi:type="dcterms:W3CDTF">2020-03-10T11:48:22Z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