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7" r:id="rId3"/>
    <p:sldId id="302" r:id="rId5"/>
    <p:sldId id="328" r:id="rId6"/>
    <p:sldId id="303" r:id="rId7"/>
    <p:sldId id="325" r:id="rId8"/>
    <p:sldId id="332" r:id="rId9"/>
    <p:sldId id="333" r:id="rId10"/>
    <p:sldId id="310" r:id="rId11"/>
    <p:sldId id="329" r:id="rId12"/>
    <p:sldId id="312" r:id="rId13"/>
    <p:sldId id="319" r:id="rId14"/>
    <p:sldId id="314" r:id="rId15"/>
    <p:sldId id="320" r:id="rId16"/>
    <p:sldId id="313" r:id="rId17"/>
    <p:sldId id="318" r:id="rId18"/>
    <p:sldId id="315" r:id="rId19"/>
    <p:sldId id="323" r:id="rId20"/>
    <p:sldId id="324" r:id="rId21"/>
    <p:sldId id="321" r:id="rId22"/>
    <p:sldId id="330" r:id="rId23"/>
  </p:sldIdLst>
  <p:sldSz cx="9144000" cy="5143500" type="screen16x9"/>
  <p:notesSz cx="6858000" cy="9144000"/>
  <p:embeddedFontLst>
    <p:embeddedFont>
      <p:font typeface="Lexend Mega Black"/>
      <p:bold r:id="rId27"/>
    </p:embeddedFont>
    <p:embeddedFont>
      <p:font typeface="Epilogue"/>
      <p:regular r:id="rId28"/>
    </p:embeddedFont>
    <p:embeddedFont>
      <p:font typeface="Russo One" panose="02000503050000020004"/>
      <p:regular r:id="rId29"/>
    </p:embeddedFont>
    <p:embeddedFont>
      <p:font typeface="Lexend Mega Light"/>
      <p:regular r:id="rId30"/>
    </p:embeddedFont>
    <p:embeddedFont>
      <p:font typeface="Calibri" panose="020F0502020204030204"/>
      <p:regular r:id="rId31"/>
      <p:bold r:id="rId32"/>
      <p:italic r:id="rId33"/>
      <p:boldItalic r:id="rId34"/>
    </p:embeddedFont>
    <p:embeddedFont>
      <p:font typeface="Calibri Light" panose="020F0302020204030204"/>
      <p:regular r:id="rId35"/>
      <p:italic r:id="rId36"/>
    </p:embeddedFont>
    <p:embeddedFont>
      <p:font typeface="Segoe UI" panose="020B0502040204020203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06D5A7F-42DB-4FE5-A32A-C2D95AB45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42416"/>
            <a:ext cx="7086600" cy="17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12464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376450" y="186925"/>
              <a:ext cx="3487225" cy="186900"/>
              <a:chOff x="5376450" y="186925"/>
              <a:chExt cx="3487225" cy="1869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76450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43153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109856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76558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43261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280375" y="4769500"/>
              <a:ext cx="3487225" cy="186900"/>
              <a:chOff x="280375" y="4769500"/>
              <a:chExt cx="3487225" cy="186900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 hasCustomPrompt="1"/>
          </p:nvPr>
        </p:nvSpPr>
        <p:spPr>
          <a:xfrm>
            <a:off x="2231252" y="2074357"/>
            <a:ext cx="4681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1"/>
          <p:cNvSpPr txBox="1">
            <a:spLocks noGrp="1"/>
          </p:cNvSpPr>
          <p:nvPr>
            <p:ph type="subTitle" idx="1"/>
          </p:nvPr>
        </p:nvSpPr>
        <p:spPr>
          <a:xfrm>
            <a:off x="2231252" y="2843255"/>
            <a:ext cx="46815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7" name="Google Shape;247;p21"/>
          <p:cNvSpPr txBox="1">
            <a:spLocks noGrp="1"/>
          </p:cNvSpPr>
          <p:nvPr>
            <p:ph type="title" idx="2" hasCustomPrompt="1"/>
          </p:nvPr>
        </p:nvSpPr>
        <p:spPr>
          <a:xfrm>
            <a:off x="2231237" y="727550"/>
            <a:ext cx="4681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1"/>
          <p:cNvSpPr txBox="1">
            <a:spLocks noGrp="1"/>
          </p:cNvSpPr>
          <p:nvPr>
            <p:ph type="subTitle" idx="3"/>
          </p:nvPr>
        </p:nvSpPr>
        <p:spPr>
          <a:xfrm>
            <a:off x="2231237" y="1496459"/>
            <a:ext cx="46815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9" name="Google Shape;249;p21"/>
          <p:cNvSpPr txBox="1">
            <a:spLocks noGrp="1"/>
          </p:cNvSpPr>
          <p:nvPr>
            <p:ph type="title" idx="4" hasCustomPrompt="1"/>
          </p:nvPr>
        </p:nvSpPr>
        <p:spPr>
          <a:xfrm>
            <a:off x="2231237" y="3422333"/>
            <a:ext cx="4681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1"/>
          <p:cNvSpPr txBox="1">
            <a:spLocks noGrp="1"/>
          </p:cNvSpPr>
          <p:nvPr>
            <p:ph type="subTitle" idx="5"/>
          </p:nvPr>
        </p:nvSpPr>
        <p:spPr>
          <a:xfrm>
            <a:off x="2231237" y="4191230"/>
            <a:ext cx="46815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5"/>
          <p:cNvGrpSpPr/>
          <p:nvPr/>
        </p:nvGrpSpPr>
        <p:grpSpPr>
          <a:xfrm>
            <a:off x="2828413" y="186925"/>
            <a:ext cx="3487225" cy="4769475"/>
            <a:chOff x="2828413" y="186925"/>
            <a:chExt cx="3487225" cy="4769475"/>
          </a:xfrm>
        </p:grpSpPr>
        <p:grpSp>
          <p:nvGrpSpPr>
            <p:cNvPr id="281" name="Google Shape;281;p25"/>
            <p:cNvGrpSpPr/>
            <p:nvPr/>
          </p:nvGrpSpPr>
          <p:grpSpPr>
            <a:xfrm>
              <a:off x="2828413" y="186925"/>
              <a:ext cx="3487225" cy="186900"/>
              <a:chOff x="5376450" y="186925"/>
              <a:chExt cx="3487225" cy="186900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5376450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743153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6109856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6476558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6843261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2828413" y="4769500"/>
              <a:ext cx="3487225" cy="186900"/>
              <a:chOff x="280375" y="4769500"/>
              <a:chExt cx="3487225" cy="1869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6"/>
          <p:cNvGrpSpPr/>
          <p:nvPr/>
        </p:nvGrpSpPr>
        <p:grpSpPr>
          <a:xfrm>
            <a:off x="280300" y="186472"/>
            <a:ext cx="8584025" cy="4769794"/>
            <a:chOff x="280300" y="186472"/>
            <a:chExt cx="8584025" cy="4769794"/>
          </a:xfrm>
        </p:grpSpPr>
        <p:grpSp>
          <p:nvGrpSpPr>
            <p:cNvPr id="305" name="Google Shape;305;p26"/>
            <p:cNvGrpSpPr/>
            <p:nvPr/>
          </p:nvGrpSpPr>
          <p:grpSpPr>
            <a:xfrm rot="-5400000">
              <a:off x="8122265" y="741631"/>
              <a:ext cx="1297219" cy="186900"/>
              <a:chOff x="280300" y="186475"/>
              <a:chExt cx="1297219" cy="186900"/>
            </a:xfrm>
          </p:grpSpPr>
          <p:grpSp>
            <p:nvGrpSpPr>
              <p:cNvPr id="306" name="Google Shape;306;p26"/>
              <p:cNvGrpSpPr/>
              <p:nvPr/>
            </p:nvGrpSpPr>
            <p:grpSpPr>
              <a:xfrm flipH="1">
                <a:off x="280300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07" name="Google Shape;307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</p:grpSp>
          <p:grpSp>
            <p:nvGrpSpPr>
              <p:cNvPr id="309" name="Google Shape;309;p26"/>
              <p:cNvGrpSpPr/>
              <p:nvPr/>
            </p:nvGrpSpPr>
            <p:grpSpPr>
              <a:xfrm flipH="1">
                <a:off x="1023916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10" name="Google Shape;310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</p:grpSp>
        </p:grpSp>
        <p:grpSp>
          <p:nvGrpSpPr>
            <p:cNvPr id="312" name="Google Shape;312;p26"/>
            <p:cNvGrpSpPr/>
            <p:nvPr/>
          </p:nvGrpSpPr>
          <p:grpSpPr>
            <a:xfrm rot="-5400000" flipH="1">
              <a:off x="-274860" y="4214206"/>
              <a:ext cx="1297219" cy="186900"/>
              <a:chOff x="280300" y="186475"/>
              <a:chExt cx="1297219" cy="186900"/>
            </a:xfrm>
          </p:grpSpPr>
          <p:grpSp>
            <p:nvGrpSpPr>
              <p:cNvPr id="313" name="Google Shape;313;p26"/>
              <p:cNvGrpSpPr/>
              <p:nvPr/>
            </p:nvGrpSpPr>
            <p:grpSpPr>
              <a:xfrm flipH="1">
                <a:off x="280300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14" name="Google Shape;314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</p:grpSp>
          <p:grpSp>
            <p:nvGrpSpPr>
              <p:cNvPr id="316" name="Google Shape;316;p26"/>
              <p:cNvGrpSpPr/>
              <p:nvPr/>
            </p:nvGrpSpPr>
            <p:grpSpPr>
              <a:xfrm flipH="1">
                <a:off x="1023916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17" name="Google Shape;317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 panose="020B0606030504020204"/>
                    <a:ea typeface="Open Sans" panose="020B0606030504020204"/>
                    <a:cs typeface="Open Sans" panose="020B0606030504020204"/>
                    <a:sym typeface="Open Sans" panose="020B0606030504020204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176338" y="2301363"/>
            <a:ext cx="38781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24674" y="1325463"/>
            <a:ext cx="1529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>
            <a:spLocks noGrp="1"/>
          </p:cNvSpPr>
          <p:nvPr>
            <p:ph type="pic" idx="3"/>
          </p:nvPr>
        </p:nvSpPr>
        <p:spPr>
          <a:xfrm>
            <a:off x="1089550" y="539913"/>
            <a:ext cx="2760600" cy="406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" name="Google Shape;38;p3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39" name="Google Shape;39;p3"/>
            <p:cNvGrpSpPr/>
            <p:nvPr/>
          </p:nvGrpSpPr>
          <p:grpSpPr>
            <a:xfrm rot="10800000" flipH="1">
              <a:off x="5376450" y="4769500"/>
              <a:ext cx="3487225" cy="186900"/>
              <a:chOff x="5376450" y="186925"/>
              <a:chExt cx="3487225" cy="1869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376450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743153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109856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476558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843261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10800000" flipH="1">
              <a:off x="280375" y="186925"/>
              <a:ext cx="3487225" cy="186900"/>
              <a:chOff x="280375" y="4769500"/>
              <a:chExt cx="3487225" cy="186900"/>
            </a:xfrm>
          </p:grpSpPr>
          <p:sp>
            <p:nvSpPr>
              <p:cNvPr id="51" name="Google Shape;51;p3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4" name="Google Shape;64;p4"/>
          <p:cNvGrpSpPr/>
          <p:nvPr/>
        </p:nvGrpSpPr>
        <p:grpSpPr>
          <a:xfrm rot="10800000"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flipH="1">
              <a:off x="647400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3029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36638" y="1383750"/>
            <a:ext cx="375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936638" y="1956450"/>
            <a:ext cx="37503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pilogu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3" name="Google Shape;83;p7"/>
          <p:cNvSpPr>
            <a:spLocks noGrp="1"/>
          </p:cNvSpPr>
          <p:nvPr>
            <p:ph type="pic" idx="2"/>
          </p:nvPr>
        </p:nvSpPr>
        <p:spPr>
          <a:xfrm>
            <a:off x="5093776" y="540000"/>
            <a:ext cx="3113700" cy="406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4" name="Google Shape;84;p7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flipH="1">
              <a:off x="647400" y="186925"/>
              <a:ext cx="186900" cy="18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3029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 rot="10800000">
            <a:off x="280300" y="186475"/>
            <a:ext cx="8584028" cy="4769800"/>
            <a:chOff x="280300" y="186475"/>
            <a:chExt cx="8584028" cy="4769800"/>
          </a:xfrm>
        </p:grpSpPr>
        <p:grpSp>
          <p:nvGrpSpPr>
            <p:cNvPr id="92" name="Google Shape;92;p8"/>
            <p:cNvGrpSpPr/>
            <p:nvPr/>
          </p:nvGrpSpPr>
          <p:grpSpPr>
            <a:xfrm flipH="1">
              <a:off x="280300" y="186475"/>
              <a:ext cx="553603" cy="186900"/>
              <a:chOff x="3213997" y="4769500"/>
              <a:chExt cx="553603" cy="186900"/>
            </a:xfrm>
          </p:grpSpPr>
          <p:sp>
            <p:nvSpPr>
              <p:cNvPr id="93" name="Google Shape;93;p8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7556832" y="4769375"/>
              <a:ext cx="1307496" cy="186900"/>
              <a:chOff x="7556832" y="4769375"/>
              <a:chExt cx="1307496" cy="1869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8310725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677428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7556832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925697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 rot="10800000" flipH="1">
            <a:off x="280300" y="186475"/>
            <a:ext cx="8584028" cy="4769800"/>
            <a:chOff x="280300" y="186475"/>
            <a:chExt cx="8584028" cy="4769800"/>
          </a:xfrm>
        </p:grpSpPr>
        <p:grpSp>
          <p:nvGrpSpPr>
            <p:cNvPr id="104" name="Google Shape;104;p9"/>
            <p:cNvGrpSpPr/>
            <p:nvPr/>
          </p:nvGrpSpPr>
          <p:grpSpPr>
            <a:xfrm flipH="1">
              <a:off x="280300" y="186475"/>
              <a:ext cx="553603" cy="186900"/>
              <a:chOff x="3213997" y="4769500"/>
              <a:chExt cx="553603" cy="186900"/>
            </a:xfrm>
          </p:grpSpPr>
          <p:sp>
            <p:nvSpPr>
              <p:cNvPr id="105" name="Google Shape;105;p9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107" name="Google Shape;107;p9"/>
            <p:cNvGrpSpPr/>
            <p:nvPr/>
          </p:nvGrpSpPr>
          <p:grpSpPr>
            <a:xfrm>
              <a:off x="7556832" y="4769375"/>
              <a:ext cx="1307496" cy="186900"/>
              <a:chOff x="7556832" y="4769375"/>
              <a:chExt cx="1307496" cy="186900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8310725" y="476937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8677428" y="476937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7556832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7925697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15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713225" y="995200"/>
            <a:ext cx="39159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15"/>
          <p:cNvSpPr>
            <a:spLocks noGrp="1"/>
          </p:cNvSpPr>
          <p:nvPr>
            <p:ph type="pic" idx="2"/>
          </p:nvPr>
        </p:nvSpPr>
        <p:spPr>
          <a:xfrm>
            <a:off x="5629675" y="547051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15"/>
          <p:cNvSpPr>
            <a:spLocks noGrp="1"/>
          </p:cNvSpPr>
          <p:nvPr>
            <p:ph type="pic" idx="3"/>
          </p:nvPr>
        </p:nvSpPr>
        <p:spPr>
          <a:xfrm>
            <a:off x="2352039" y="1943850"/>
            <a:ext cx="1505700" cy="26526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>
            <a:spLocks noGrp="1"/>
          </p:cNvSpPr>
          <p:nvPr>
            <p:ph type="pic" idx="4"/>
          </p:nvPr>
        </p:nvSpPr>
        <p:spPr>
          <a:xfrm>
            <a:off x="3990853" y="1943850"/>
            <a:ext cx="1505700" cy="2652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>
            <a:spLocks noGrp="1"/>
          </p:cNvSpPr>
          <p:nvPr>
            <p:ph type="pic" idx="5"/>
          </p:nvPr>
        </p:nvSpPr>
        <p:spPr>
          <a:xfrm>
            <a:off x="713225" y="1943850"/>
            <a:ext cx="1505700" cy="2652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>
            <a:off x="280375" y="4766080"/>
            <a:ext cx="8583125" cy="186900"/>
            <a:chOff x="280375" y="186925"/>
            <a:chExt cx="8583125" cy="186900"/>
          </a:xfrm>
        </p:grpSpPr>
        <p:sp>
          <p:nvSpPr>
            <p:cNvPr id="178" name="Google Shape;178;p15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flipH="1">
              <a:off x="8676600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ctrTitle"/>
          </p:nvPr>
        </p:nvSpPr>
        <p:spPr>
          <a:xfrm>
            <a:off x="471805" y="2613660"/>
            <a:ext cx="7698740" cy="1257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>
                <a:solidFill>
                  <a:schemeClr val="accent3"/>
                </a:solidFill>
              </a:rPr>
              <a:t>Kickstarter</a:t>
            </a:r>
            <a:r>
              <a:rPr lang="en-GB"/>
              <a:t> Dataset…</a:t>
            </a:r>
            <a:br>
              <a:rPr lang="en-GB"/>
            </a:br>
            <a:r>
              <a:rPr lang="en-GB" sz="3200"/>
              <a:t>… when a crowdfunding campaign will be profitable?</a:t>
            </a: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Temporal</a:t>
            </a:r>
            <a:r>
              <a:rPr lang="it-IT" sz="2300">
                <a:latin typeface="Lexend Mega Black"/>
              </a:rPr>
              <a:t> Analysis</a:t>
            </a:r>
            <a:endParaRPr lang="it-IT" sz="2300">
              <a:latin typeface="Lexend Mega Black"/>
            </a:endParaRPr>
          </a:p>
        </p:txBody>
      </p:sp>
      <p:pic>
        <p:nvPicPr>
          <p:cNvPr id="14" name="Immagine 13" descr="Immagine che contiene testo, schermata, Carattere, line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37" y="1209736"/>
            <a:ext cx="3450167" cy="1958832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78" y="2786547"/>
            <a:ext cx="3513667" cy="200822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385232" y="847373"/>
            <a:ext cx="737164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  <a:latin typeface="Epilogue"/>
              </a:rPr>
              <a:t> How the </a:t>
            </a:r>
            <a:r>
              <a:rPr lang="en-US" sz="1500" b="1">
                <a:solidFill>
                  <a:srgbClr val="232323"/>
                </a:solidFill>
                <a:latin typeface="Epilogue"/>
              </a:rPr>
              <a:t>period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 and the </a:t>
            </a:r>
            <a:r>
              <a:rPr lang="en-US" sz="1500" b="1">
                <a:solidFill>
                  <a:srgbClr val="232323"/>
                </a:solidFill>
                <a:latin typeface="Epilogue"/>
              </a:rPr>
              <a:t>duration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 of a campaign influence the outcome? </a:t>
            </a:r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4040012" y="1792817"/>
            <a:ext cx="42742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chemeClr val="bg1">
                    <a:lumMod val="10000"/>
                  </a:schemeClr>
                </a:solidFill>
                <a:latin typeface="Epilogue"/>
              </a:rPr>
              <a:t>Crowdfunding platforms have followed a growing trend</a:t>
            </a:r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93233" y="3556705"/>
            <a:ext cx="365336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latin typeface="Epilogue"/>
              </a:rPr>
              <a:t>Less interesting information can be extrapolated from a seasonal analysis</a:t>
            </a:r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4679244" y="2386894"/>
            <a:ext cx="2861732" cy="2823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1285522" y="4376561"/>
            <a:ext cx="2861732" cy="2823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Temporal</a:t>
            </a:r>
            <a:r>
              <a:rPr lang="it-IT" sz="2300">
                <a:latin typeface="Lexend Mega Black"/>
              </a:rPr>
              <a:t> Analysis</a:t>
            </a:r>
            <a:endParaRPr lang="it-IT" sz="2300">
              <a:latin typeface="Lexend Mega Black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85232" y="847373"/>
            <a:ext cx="737164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  <a:latin typeface="Epilogue"/>
              </a:rPr>
              <a:t> Relation between the </a:t>
            </a:r>
            <a:r>
              <a:rPr lang="en-US" sz="1500" b="1">
                <a:solidFill>
                  <a:srgbClr val="232323"/>
                </a:solidFill>
                <a:latin typeface="Epilogue"/>
              </a:rPr>
              <a:t>duration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 and the </a:t>
            </a:r>
            <a:r>
              <a:rPr lang="en-US" sz="1500" b="1">
                <a:solidFill>
                  <a:srgbClr val="232323"/>
                </a:solidFill>
                <a:latin typeface="Epilogue"/>
              </a:rPr>
              <a:t>success rate </a:t>
            </a:r>
            <a:endParaRPr lang="en-US" b="1"/>
          </a:p>
        </p:txBody>
      </p:sp>
      <p:pic>
        <p:nvPicPr>
          <p:cNvPr id="6" name="Immagine 5" descr="Immagine che contiene testo, diagramma, schermata, line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1" y="1430169"/>
            <a:ext cx="5144525" cy="32711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592617" y="2011539"/>
            <a:ext cx="351931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The bivariate distribution shows a bimodal behavior</a:t>
            </a:r>
            <a:endParaRPr lang="en-US" sz="1500">
              <a:solidFill>
                <a:srgbClr val="232323"/>
              </a:solidFill>
            </a:endParaRPr>
          </a:p>
        </p:txBody>
      </p:sp>
      <p:sp>
        <p:nvSpPr>
          <p:cNvPr id="9" name="Google Shape;1038;p51"/>
          <p:cNvSpPr/>
          <p:nvPr/>
        </p:nvSpPr>
        <p:spPr>
          <a:xfrm>
            <a:off x="5382878" y="2107692"/>
            <a:ext cx="186900" cy="186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" name="Google Shape;1038;p51"/>
          <p:cNvSpPr/>
          <p:nvPr/>
        </p:nvSpPr>
        <p:spPr>
          <a:xfrm>
            <a:off x="5382878" y="3123692"/>
            <a:ext cx="186900" cy="186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92617" y="3069873"/>
            <a:ext cx="351931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 A </a:t>
            </a:r>
            <a:r>
              <a:rPr lang="en-US" sz="1500" b="1">
                <a:solidFill>
                  <a:schemeClr val="tx2"/>
                </a:solidFill>
                <a:latin typeface="Epilogue"/>
              </a:rPr>
              <a:t>short-</a:t>
            </a:r>
            <a:r>
              <a:rPr lang="en-US" sz="1500" b="1">
                <a:solidFill>
                  <a:schemeClr val="tx2"/>
                </a:solidFill>
              </a:rPr>
              <a:t>medium</a:t>
            </a:r>
            <a:r>
              <a:rPr lang="en-US" sz="1500" b="1">
                <a:solidFill>
                  <a:srgbClr val="232323"/>
                </a:solidFill>
                <a:latin typeface="Epilogue"/>
              </a:rPr>
              <a:t> 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interval seems to be the best choice</a:t>
            </a:r>
            <a:endParaRPr lang="it-IT" sz="1500">
              <a:solidFill>
                <a:srgbClr val="232323"/>
              </a:solidFill>
              <a:latin typeface="Epilogue"/>
            </a:endParaRPr>
          </a:p>
        </p:txBody>
      </p:sp>
      <p:sp>
        <p:nvSpPr>
          <p:cNvPr id="4" name="Ovale 3"/>
          <p:cNvSpPr/>
          <p:nvPr/>
        </p:nvSpPr>
        <p:spPr>
          <a:xfrm>
            <a:off x="1252806" y="1801183"/>
            <a:ext cx="952499" cy="49388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8410279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Categories</a:t>
            </a:r>
            <a:r>
              <a:rPr lang="it-IT" sz="2300">
                <a:latin typeface="Lexend Mega Black"/>
              </a:rPr>
              <a:t> Analysis – A Big Picture</a:t>
            </a:r>
            <a:endParaRPr lang="it-IT" sz="2300">
              <a:latin typeface="Lexend Mega Black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/>
        </p:nvGraphicFramePr>
        <p:xfrm>
          <a:off x="410069" y="1484376"/>
          <a:ext cx="5014771" cy="1905282"/>
        </p:xfrm>
        <a:graphic>
          <a:graphicData uri="http://schemas.openxmlformats.org/drawingml/2006/table">
            <a:tbl>
              <a:tblPr firstRow="1" bandRow="1">
                <a:tableStyleId>{806D5A7F-42DB-4FE5-A32A-C2D95AB45C49}</a:tableStyleId>
              </a:tblPr>
              <a:tblGrid>
                <a:gridCol w="1102429"/>
                <a:gridCol w="2037291"/>
                <a:gridCol w="1875051"/>
              </a:tblGrid>
              <a:tr h="317547">
                <a:tc>
                  <a:txBody>
                    <a:bodyPr/>
                    <a:lstStyle/>
                    <a:p>
                      <a:pPr algn="ctr"/>
                      <a:r>
                        <a:rPr lang="it-IT" sz="13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Epilogue"/>
                        </a:rPr>
                        <a:t>Rank</a:t>
                      </a:r>
                      <a:endParaRPr lang="it-IT" sz="1300" b="1">
                        <a:solidFill>
                          <a:schemeClr val="bg1">
                            <a:lumMod val="10000"/>
                          </a:schemeClr>
                        </a:solidFill>
                        <a:latin typeface="Epilogue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Epilogue"/>
                        </a:rPr>
                        <a:t>Category</a:t>
                      </a:r>
                      <a:endParaRPr lang="it-IT" sz="1300" b="1">
                        <a:solidFill>
                          <a:schemeClr val="bg1">
                            <a:lumMod val="10000"/>
                          </a:schemeClr>
                        </a:solidFill>
                        <a:latin typeface="Epilogue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 b="1" i="0" u="none" strike="noStrike" noProof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Epilogue"/>
                        </a:rPr>
                        <a:t>Success/Fail Ratio</a:t>
                      </a:r>
                      <a:endParaRPr lang="it-IT" sz="1300" b="1">
                        <a:solidFill>
                          <a:schemeClr val="bg1">
                            <a:lumMod val="10000"/>
                          </a:schemeClr>
                        </a:solidFill>
                        <a:latin typeface="Epilogue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17547"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1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Dance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1.9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</a:tr>
              <a:tr h="317547"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2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Theater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1.8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</a:tr>
              <a:tr h="317547"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...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...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...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</a:tr>
              <a:tr h="317547"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14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Journalism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300">
                          <a:latin typeface="Epilogue"/>
                        </a:rPr>
                        <a:t>0.32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</a:tr>
              <a:tr h="3175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>
                          <a:latin typeface="Epilogue"/>
                        </a:rPr>
                        <a:t>15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>
                          <a:latin typeface="Epilogue"/>
                        </a:rPr>
                        <a:t>Technology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300">
                          <a:latin typeface="Epilogue"/>
                        </a:rPr>
                        <a:t>0.31</a:t>
                      </a:r>
                      <a:endParaRPr lang="it-IT" sz="1300">
                        <a:latin typeface="Epilogu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385233" y="1016706"/>
            <a:ext cx="510681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  <a:latin typeface="Epilogue"/>
              </a:rPr>
              <a:t>Best and worst categories for success/fail ratio</a:t>
            </a:r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966178" y="1680917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</a:rPr>
              <a:t>niche but very attractive</a:t>
            </a:r>
            <a:endParaRPr lang="en-US" sz="1500">
              <a:solidFill>
                <a:srgbClr val="232323"/>
              </a:solidFill>
            </a:endParaRPr>
          </a:p>
          <a:p>
            <a:r>
              <a:rPr lang="en-US" sz="1500">
                <a:solidFill>
                  <a:srgbClr val="232323"/>
                </a:solidFill>
              </a:rPr>
              <a:t>(3500 projects)</a:t>
            </a:r>
            <a:endParaRPr lang="en-US" sz="1500">
              <a:solidFill>
                <a:srgbClr val="232323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966178" y="2870779"/>
            <a:ext cx="291958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</a:rPr>
              <a:t>more frequent but less attractive</a:t>
            </a:r>
            <a:endParaRPr lang="en-US" sz="1500">
              <a:solidFill>
                <a:srgbClr val="232323"/>
              </a:solidFill>
            </a:endParaRPr>
          </a:p>
          <a:p>
            <a:r>
              <a:rPr lang="en-US" sz="1500">
                <a:solidFill>
                  <a:srgbClr val="232323"/>
                </a:solidFill>
              </a:rPr>
              <a:t>(27000 projects)</a:t>
            </a:r>
            <a:endParaRPr lang="en-US" sz="1500">
              <a:solidFill>
                <a:srgbClr val="232323"/>
              </a:solidFill>
            </a:endParaRPr>
          </a:p>
        </p:txBody>
      </p:sp>
      <p:sp>
        <p:nvSpPr>
          <p:cNvPr id="7" name="Freccia a destra 6"/>
          <p:cNvSpPr/>
          <p:nvPr/>
        </p:nvSpPr>
        <p:spPr>
          <a:xfrm>
            <a:off x="5489222" y="1855611"/>
            <a:ext cx="345722" cy="204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>
            <a:off x="5489222" y="3160889"/>
            <a:ext cx="345722" cy="2046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357011" y="4128205"/>
            <a:ext cx="499392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</a:rPr>
              <a:t>Niche categories gather more support while the more widespread ones have a lower success rate</a:t>
            </a:r>
            <a:r>
              <a:rPr lang="it-IT" sz="1500">
                <a:solidFill>
                  <a:srgbClr val="232323"/>
                </a:solidFill>
              </a:rPr>
              <a:t>​</a:t>
            </a:r>
            <a:endParaRPr lang="it-IT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819856" y="3819172"/>
            <a:ext cx="4004731" cy="987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8438501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b="1" err="1">
                <a:latin typeface="Lexend Mega Black"/>
              </a:rPr>
              <a:t>Categories</a:t>
            </a:r>
            <a:r>
              <a:rPr lang="it-IT" sz="2300" b="1">
                <a:latin typeface="Lexend Mega Black"/>
              </a:rPr>
              <a:t> Analysis</a:t>
            </a:r>
            <a:r>
              <a:rPr lang="it-IT" sz="2300">
                <a:latin typeface="Lexend Mega Black"/>
              </a:rPr>
              <a:t> – Trend</a:t>
            </a:r>
            <a:endParaRPr lang="it-IT"/>
          </a:p>
        </p:txBody>
      </p:sp>
      <p:pic>
        <p:nvPicPr>
          <p:cNvPr id="3" name="Immagine 2" descr="Immagine che contiene testo, linea, diagramma, Diagramm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85" y="2925524"/>
            <a:ext cx="4042834" cy="1831713"/>
          </a:xfrm>
          <a:prstGeom prst="rect">
            <a:avLst/>
          </a:prstGeom>
        </p:spPr>
      </p:pic>
      <p:pic>
        <p:nvPicPr>
          <p:cNvPr id="4" name="Immagine 3" descr="Immagine che contiene testo, linea, Diagramma, diagramma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69" y="2927904"/>
            <a:ext cx="4310944" cy="182465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34346" y="882650"/>
            <a:ext cx="690597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Examining category success growth over the years, distinguishing successful from unsuccessful, </a:t>
            </a:r>
            <a:r>
              <a:rPr lang="en-US" sz="1500">
                <a:solidFill>
                  <a:schemeClr val="tx2"/>
                </a:solidFill>
                <a:latin typeface="Epilogue"/>
              </a:rPr>
              <a:t>two patterns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 emerge:</a:t>
            </a:r>
            <a:endParaRPr lang="it-IT">
              <a:latin typeface="Epilogue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4432299" y="1606552"/>
            <a:ext cx="11288" cy="1175454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6901" y="1743428"/>
            <a:ext cx="348403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Less frequent categories remain </a:t>
            </a:r>
            <a:r>
              <a:rPr lang="en-US" sz="1500">
                <a:solidFill>
                  <a:schemeClr val="tx2"/>
                </a:solidFill>
                <a:latin typeface="Epilogue"/>
              </a:rPr>
              <a:t>stable over time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, maintaining a consistent success/failure ratio</a:t>
            </a:r>
            <a:endParaRPr lang="it-IT" sz="1500">
              <a:solidFill>
                <a:srgbClr val="232323"/>
              </a:solidFill>
              <a:latin typeface="Epilogue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964290" y="1743428"/>
            <a:ext cx="351931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Popular categories align with the overall trend each year: </a:t>
            </a:r>
            <a:r>
              <a:rPr lang="en-US" sz="1500">
                <a:solidFill>
                  <a:schemeClr val="tx2"/>
                </a:solidFill>
                <a:latin typeface="Epilogue"/>
              </a:rPr>
              <a:t>failures exceed successes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 in growth</a:t>
            </a:r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7930501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Title Analysis – </a:t>
            </a:r>
            <a:r>
              <a:rPr lang="it-IT" sz="2300" err="1">
                <a:latin typeface="Lexend Mega Black"/>
              </a:rPr>
              <a:t>most</a:t>
            </a:r>
            <a:r>
              <a:rPr lang="it-IT" sz="2300">
                <a:latin typeface="Lexend Mega Black"/>
              </a:rPr>
              <a:t> </a:t>
            </a:r>
            <a:r>
              <a:rPr lang="it-IT" sz="2300" err="1">
                <a:latin typeface="Lexend Mega Black"/>
              </a:rPr>
              <a:t>used</a:t>
            </a:r>
            <a:r>
              <a:rPr lang="it-IT" sz="2300">
                <a:latin typeface="Lexend Mega Black"/>
              </a:rPr>
              <a:t> words</a:t>
            </a:r>
            <a:endParaRPr lang="it-IT" sz="2300">
              <a:latin typeface="Lexend Mega Black"/>
            </a:endParaRPr>
          </a:p>
        </p:txBody>
      </p:sp>
      <p:pic>
        <p:nvPicPr>
          <p:cNvPr id="17" name="Immagine 16" descr="Immagine che contiene testo, Carattere, calligrafia, tipografi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660" y="1285244"/>
            <a:ext cx="7551625" cy="30245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Title Analysis - </a:t>
            </a:r>
            <a:r>
              <a:rPr lang="it-IT" sz="2300" err="1">
                <a:latin typeface="Lexend Mega Black"/>
              </a:rPr>
              <a:t>Bigrams</a:t>
            </a:r>
            <a:endParaRPr lang="it-IT" sz="2300" err="1">
              <a:latin typeface="Lexend Mega Black"/>
            </a:endParaRPr>
          </a:p>
        </p:txBody>
      </p:sp>
      <p:pic>
        <p:nvPicPr>
          <p:cNvPr id="15" name="Immagine 14" descr="Immagine che contiene testo, Carattere, schermata, diagramma&#10;&#10;Descrizione generata automaticamente"/>
          <p:cNvPicPr>
            <a:picLocks noChangeAspect="1"/>
          </p:cNvPicPr>
          <p:nvPr/>
        </p:nvPicPr>
        <p:blipFill rotWithShape="1">
          <a:blip r:embed="rId1"/>
          <a:srcRect l="52399"/>
          <a:stretch>
            <a:fillRect/>
          </a:stretch>
        </p:blipFill>
        <p:spPr>
          <a:xfrm>
            <a:off x="5611921" y="2906596"/>
            <a:ext cx="3094767" cy="1917481"/>
          </a:xfrm>
          <a:prstGeom prst="rect">
            <a:avLst/>
          </a:prstGeom>
          <a:solidFill>
            <a:srgbClr val="FBFBFB"/>
          </a:solidFill>
        </p:spPr>
      </p:pic>
      <p:sp>
        <p:nvSpPr>
          <p:cNvPr id="5" name="CasellaDiTesto 4"/>
          <p:cNvSpPr txBox="1"/>
          <p:nvPr/>
        </p:nvSpPr>
        <p:spPr>
          <a:xfrm>
            <a:off x="964804" y="987840"/>
            <a:ext cx="33666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dirty="0" err="1">
                <a:latin typeface="Epilogue"/>
              </a:rPr>
              <a:t>Bigrams</a:t>
            </a:r>
            <a:r>
              <a:rPr lang="it-IT" dirty="0">
                <a:latin typeface="Epilogue"/>
              </a:rPr>
              <a:t> are </a:t>
            </a:r>
            <a:r>
              <a:rPr lang="it-IT" dirty="0" err="1">
                <a:latin typeface="Epilogue"/>
              </a:rPr>
              <a:t>two</a:t>
            </a:r>
            <a:r>
              <a:rPr lang="it-IT" dirty="0">
                <a:latin typeface="Epilogue"/>
              </a:rPr>
              <a:t> consecutive words </a:t>
            </a:r>
            <a:r>
              <a:rPr lang="it-IT" dirty="0" err="1">
                <a:latin typeface="Epilogue"/>
              </a:rPr>
              <a:t>that</a:t>
            </a:r>
            <a:r>
              <a:rPr lang="it-IT" dirty="0">
                <a:latin typeface="Epilogue"/>
              </a:rPr>
              <a:t> </a:t>
            </a:r>
            <a:r>
              <a:rPr lang="it-IT" dirty="0" err="1">
                <a:latin typeface="Epilogue"/>
              </a:rPr>
              <a:t>appear</a:t>
            </a:r>
            <a:r>
              <a:rPr lang="it-IT" dirty="0">
                <a:latin typeface="Epilogue"/>
              </a:rPr>
              <a:t> in a </a:t>
            </a:r>
            <a:r>
              <a:rPr lang="it-IT" dirty="0" err="1">
                <a:latin typeface="Epilogue"/>
              </a:rPr>
              <a:t>sentence</a:t>
            </a:r>
            <a:endParaRPr lang="it-IT" dirty="0">
              <a:latin typeface="Epilogue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5611922" y="986106"/>
            <a:ext cx="3092138" cy="1924310"/>
            <a:chOff x="5520199" y="575184"/>
            <a:chExt cx="3437860" cy="2030144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 rotWithShape="1">
            <a:blip r:embed="rId2"/>
            <a:srcRect l="2975" t="-1349" r="47327" b="1349"/>
            <a:stretch>
              <a:fillRect/>
            </a:stretch>
          </p:blipFill>
          <p:spPr>
            <a:xfrm>
              <a:off x="5520199" y="575184"/>
              <a:ext cx="3437860" cy="2030144"/>
            </a:xfrm>
            <a:prstGeom prst="rect">
              <a:avLst/>
            </a:prstGeom>
            <a:solidFill>
              <a:srgbClr val="FBFBFB">
                <a:alpha val="0"/>
              </a:srgbClr>
            </a:solidFill>
          </p:spPr>
        </p:pic>
        <p:sp>
          <p:nvSpPr>
            <p:cNvPr id="7" name="Rettangolo 6"/>
            <p:cNvSpPr/>
            <p:nvPr/>
          </p:nvSpPr>
          <p:spPr>
            <a:xfrm>
              <a:off x="8819577" y="1067036"/>
              <a:ext cx="138482" cy="7617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" name="Connettore 2 8"/>
          <p:cNvCxnSpPr/>
          <p:nvPr/>
        </p:nvCxnSpPr>
        <p:spPr>
          <a:xfrm flipV="1">
            <a:off x="1288946" y="1902834"/>
            <a:ext cx="2643010" cy="9878"/>
          </a:xfrm>
          <a:prstGeom prst="straightConnector1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805539" y="3157653"/>
          <a:ext cx="3848469" cy="1219200"/>
        </p:xfrm>
        <a:graphic>
          <a:graphicData uri="http://schemas.openxmlformats.org/drawingml/2006/table">
            <a:tbl>
              <a:tblPr firstRow="1" bandRow="1">
                <a:tableStyleId>{806D5A7F-42DB-4FE5-A32A-C2D95AB45C49}</a:tableStyleId>
              </a:tblPr>
              <a:tblGrid>
                <a:gridCol w="1282823"/>
                <a:gridCol w="1266093"/>
                <a:gridCol w="1299553"/>
              </a:tblGrid>
              <a:tr h="24751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Bigram</a:t>
                      </a:r>
                      <a:endParaRPr lang="it-IT" err="1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Success rate</a:t>
                      </a:r>
                      <a:endParaRPr lang="it-IT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Fail rate</a:t>
                      </a:r>
                      <a:endParaRPr lang="it-IT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4751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new album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70.8%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29.2%</a:t>
                      </a:r>
                      <a:endParaRPr lang="it-IT"/>
                    </a:p>
                  </a:txBody>
                  <a:tcPr/>
                </a:tc>
              </a:tr>
              <a:tr h="24751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debut album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65.4%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34.6%</a:t>
                      </a:r>
                      <a:endParaRPr lang="it-IT"/>
                    </a:p>
                  </a:txBody>
                  <a:tcPr/>
                </a:tc>
              </a:tr>
              <a:tr h="247511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short film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65.1%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34.9%</a:t>
                      </a:r>
                      <a:endParaRPr lang="it-IT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029955" y="2301700"/>
            <a:ext cx="33991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err="1"/>
              <a:t>Similar</a:t>
            </a:r>
            <a:r>
              <a:rPr lang="it-IT"/>
              <a:t> </a:t>
            </a:r>
            <a:r>
              <a:rPr lang="it-IT" err="1"/>
              <a:t>bigrams</a:t>
            </a:r>
            <a:r>
              <a:rPr lang="it-IT"/>
              <a:t> 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different</a:t>
            </a:r>
            <a:r>
              <a:rPr lang="it-IT"/>
              <a:t> frequencies</a:t>
            </a:r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Classification</a:t>
            </a:r>
            <a:r>
              <a:rPr lang="it-IT" sz="2300">
                <a:latin typeface="Lexend Mega Black"/>
              </a:rPr>
              <a:t> - performance </a:t>
            </a:r>
            <a:endParaRPr lang="it-IT" sz="2300">
              <a:latin typeface="Lexend Mega Black"/>
            </a:endParaRPr>
          </a:p>
        </p:txBody>
      </p:sp>
      <p:graphicFrame>
        <p:nvGraphicFramePr>
          <p:cNvPr id="14" name="Google Shape;339;p31"/>
          <p:cNvGraphicFramePr/>
          <p:nvPr/>
        </p:nvGraphicFramePr>
        <p:xfrm>
          <a:off x="206613" y="2680184"/>
          <a:ext cx="8730773" cy="21153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2953"/>
                <a:gridCol w="2136007"/>
                <a:gridCol w="2307739"/>
                <a:gridCol w="2434074"/>
              </a:tblGrid>
              <a:tr h="3800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>
                          <a:solidFill>
                            <a:schemeClr val="hlink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MODEL</a:t>
                      </a:r>
                      <a:endParaRPr sz="1300" b="1" u="none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3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F1-score</a:t>
                      </a:r>
                      <a:endParaRPr sz="13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3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AUROC</a:t>
                      </a:r>
                      <a:endParaRPr sz="13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1300" b="1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Accuracy</a:t>
                      </a:r>
                      <a:endParaRPr sz="13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38000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0" u="none" strike="noStrike" noProof="0">
                          <a:solidFill>
                            <a:schemeClr val="hlink"/>
                          </a:solidFill>
                          <a:latin typeface="Epilogue"/>
                        </a:rPr>
                        <a:t>Decision Tree</a:t>
                      </a:r>
                      <a:endParaRPr lang="en-GB" sz="1600" b="1" u="none">
                        <a:solidFill>
                          <a:schemeClr val="hlink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0.56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0.65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0.67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3844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noProof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Gradient Boosting Trees</a:t>
                      </a:r>
                      <a:endParaRPr lang="en-US" sz="1600" b="1" u="none" noProof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0.68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0.75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0.69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3800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1" u="none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Neural</a:t>
                      </a:r>
                      <a:r>
                        <a:rPr lang="it-IT" sz="1600" b="1" u="none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 Network</a:t>
                      </a:r>
                      <a:endParaRPr lang="it-IT" sz="1600" b="1" u="none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0.63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0.68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0.64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3800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1" u="none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Logistic</a:t>
                      </a:r>
                      <a:r>
                        <a:rPr lang="it-IT" sz="1600" b="1" u="none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 </a:t>
                      </a:r>
                      <a:r>
                        <a:rPr lang="it-IT" sz="1600" b="1" u="none" err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Regression</a:t>
                      </a:r>
                      <a:endParaRPr lang="it-IT" sz="1600" b="1" u="none" err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0.59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0.65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t-IT" sz="2000" b="1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</a:rPr>
                        <a:t>0.62</a:t>
                      </a:r>
                      <a:endParaRPr sz="2000" b="1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6099" marR="96099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753205" y="1186342"/>
            <a:ext cx="77468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 err="1">
                <a:latin typeface="Epilogue"/>
              </a:rPr>
              <a:t>Hyperparameter</a:t>
            </a:r>
            <a:r>
              <a:rPr lang="it-IT" sz="1800">
                <a:latin typeface="Epilogue"/>
              </a:rPr>
              <a:t> tuning: </a:t>
            </a:r>
            <a:r>
              <a:rPr lang="it-IT" sz="1800" err="1">
                <a:solidFill>
                  <a:schemeClr val="tx1"/>
                </a:solidFill>
                <a:latin typeface="Epilogue"/>
              </a:rPr>
              <a:t>Grid</a:t>
            </a:r>
            <a:r>
              <a:rPr lang="it-IT" sz="1800">
                <a:solidFill>
                  <a:schemeClr val="tx1"/>
                </a:solidFill>
                <a:latin typeface="Epilogue"/>
              </a:rPr>
              <a:t> </a:t>
            </a:r>
            <a:r>
              <a:rPr lang="it-IT" sz="1800" err="1">
                <a:solidFill>
                  <a:schemeClr val="tx1"/>
                </a:solidFill>
                <a:latin typeface="Epilogue"/>
              </a:rPr>
              <a:t>search</a:t>
            </a:r>
            <a:r>
              <a:rPr lang="it-IT" sz="1800">
                <a:latin typeface="Epilogue"/>
              </a:rPr>
              <a:t> with Cross </a:t>
            </a:r>
            <a:r>
              <a:rPr lang="it-IT" sz="1800" err="1">
                <a:latin typeface="Epilogue"/>
              </a:rPr>
              <a:t>Validation</a:t>
            </a:r>
            <a:r>
              <a:rPr lang="it-IT" sz="1800">
                <a:latin typeface="Epilogue"/>
              </a:rPr>
              <a:t> (4 </a:t>
            </a:r>
            <a:r>
              <a:rPr lang="it-IT" sz="1800" err="1">
                <a:latin typeface="Epilogue"/>
              </a:rPr>
              <a:t>folds</a:t>
            </a:r>
            <a:r>
              <a:rPr lang="it-IT" sz="1800">
                <a:latin typeface="Epilogue"/>
              </a:rPr>
              <a:t>)</a:t>
            </a:r>
            <a:endParaRPr lang="it-IT" sz="1800">
              <a:latin typeface="Epilogue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32035" y="1872078"/>
            <a:ext cx="81468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 b="1" err="1">
                <a:latin typeface="Epilogue"/>
              </a:rPr>
              <a:t>Backers</a:t>
            </a:r>
            <a:r>
              <a:rPr lang="it-IT" sz="1800" b="1">
                <a:latin typeface="Epilogue"/>
              </a:rPr>
              <a:t>, </a:t>
            </a:r>
            <a:r>
              <a:rPr lang="it-IT" sz="1800" b="1" err="1">
                <a:latin typeface="Epilogue"/>
              </a:rPr>
              <a:t>Pledged</a:t>
            </a:r>
            <a:r>
              <a:rPr lang="it-IT" sz="1800">
                <a:latin typeface="Epilogue"/>
              </a:rPr>
              <a:t> are a posteriori info: </a:t>
            </a:r>
            <a:r>
              <a:rPr lang="it-IT" sz="1800" err="1">
                <a:latin typeface="Epilogue"/>
              </a:rPr>
              <a:t>excluded</a:t>
            </a:r>
            <a:r>
              <a:rPr lang="it-IT" sz="1800">
                <a:latin typeface="Epilogue"/>
              </a:rPr>
              <a:t> from input features </a:t>
            </a:r>
            <a:endParaRPr lang="it-IT" sz="1800">
              <a:latin typeface="Epilogue"/>
            </a:endParaRPr>
          </a:p>
        </p:txBody>
      </p:sp>
      <p:sp>
        <p:nvSpPr>
          <p:cNvPr id="7" name="Google Shape;1042;p51"/>
          <p:cNvSpPr/>
          <p:nvPr/>
        </p:nvSpPr>
        <p:spPr>
          <a:xfrm>
            <a:off x="445854" y="1262767"/>
            <a:ext cx="186900" cy="1869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" name="Google Shape;1042;p51"/>
          <p:cNvSpPr/>
          <p:nvPr/>
        </p:nvSpPr>
        <p:spPr>
          <a:xfrm>
            <a:off x="424687" y="1972967"/>
            <a:ext cx="186900" cy="1869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" name="Google Shape;518;p40"/>
          <p:cNvSpPr/>
          <p:nvPr/>
        </p:nvSpPr>
        <p:spPr>
          <a:xfrm flipH="1">
            <a:off x="8615359" y="87480"/>
            <a:ext cx="284700" cy="284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" name="Google Shape;519;p40"/>
          <p:cNvSpPr/>
          <p:nvPr/>
        </p:nvSpPr>
        <p:spPr>
          <a:xfrm flipH="1">
            <a:off x="8615359" y="645912"/>
            <a:ext cx="284700" cy="28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0" name="Google Shape;520;p40"/>
          <p:cNvSpPr/>
          <p:nvPr/>
        </p:nvSpPr>
        <p:spPr>
          <a:xfrm flipH="1">
            <a:off x="8615359" y="1204344"/>
            <a:ext cx="284700" cy="28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o 60"/>
          <p:cNvGrpSpPr/>
          <p:nvPr/>
        </p:nvGrpSpPr>
        <p:grpSpPr>
          <a:xfrm>
            <a:off x="7325584" y="423470"/>
            <a:ext cx="1550878" cy="284702"/>
            <a:chOff x="7326598" y="229807"/>
            <a:chExt cx="1550878" cy="284702"/>
          </a:xfrm>
        </p:grpSpPr>
        <p:sp>
          <p:nvSpPr>
            <p:cNvPr id="518" name="Google Shape;518;p40"/>
            <p:cNvSpPr/>
            <p:nvPr/>
          </p:nvSpPr>
          <p:spPr>
            <a:xfrm flipH="1">
              <a:off x="8592776" y="229807"/>
              <a:ext cx="284700" cy="284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 flipH="1">
              <a:off x="7959687" y="229809"/>
              <a:ext cx="284700" cy="28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326598" y="229809"/>
              <a:ext cx="284700" cy="28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5" name="Sottotitolo 4"/>
          <p:cNvSpPr>
            <a:spLocks noGrp="1"/>
          </p:cNvSpPr>
          <p:nvPr>
            <p:ph type="subTitle" idx="3"/>
          </p:nvPr>
        </p:nvSpPr>
        <p:spPr>
          <a:xfrm>
            <a:off x="267538" y="994363"/>
            <a:ext cx="3971953" cy="3981398"/>
          </a:xfrm>
        </p:spPr>
        <p:txBody>
          <a:bodyPr/>
          <a:lstStyle/>
          <a:p>
            <a:pPr algn="ctr"/>
            <a:r>
              <a:rPr lang="it-IT" sz="1500" b="1" err="1"/>
              <a:t>Neural</a:t>
            </a:r>
            <a:r>
              <a:rPr lang="it-IT" sz="1500" b="1"/>
              <a:t> Network</a:t>
            </a:r>
            <a:endParaRPr lang="it-IT" sz="1500" b="1"/>
          </a:p>
          <a:p>
            <a:endParaRPr lang="it-IT" sz="1500"/>
          </a:p>
          <a:p>
            <a:pPr algn="ctr"/>
            <a:r>
              <a:rPr lang="it-IT" sz="1500"/>
              <a:t> </a:t>
            </a:r>
            <a:r>
              <a:rPr lang="it-IT" sz="1500" err="1"/>
              <a:t>Lack</a:t>
            </a:r>
            <a:r>
              <a:rPr lang="it-IT" sz="1500"/>
              <a:t> of </a:t>
            </a:r>
            <a:r>
              <a:rPr lang="it-IT" sz="1500" err="1"/>
              <a:t>flexibility</a:t>
            </a:r>
            <a:r>
              <a:rPr lang="it-IT" sz="1500"/>
              <a:t> in </a:t>
            </a:r>
            <a:r>
              <a:rPr lang="it-IT" sz="1500" err="1"/>
              <a:t>hidden’s</a:t>
            </a:r>
            <a:r>
              <a:rPr lang="it-IT" sz="1500"/>
              <a:t> activation </a:t>
            </a:r>
            <a:r>
              <a:rPr lang="it-IT" sz="1500" err="1"/>
              <a:t>functions</a:t>
            </a:r>
            <a:endParaRPr lang="it-IT" sz="1500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3" name="Sottotitolo 4"/>
          <p:cNvSpPr txBox="1"/>
          <p:nvPr/>
        </p:nvSpPr>
        <p:spPr>
          <a:xfrm>
            <a:off x="4388556" y="1029641"/>
            <a:ext cx="4417621" cy="96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algn="ctr"/>
            <a:endParaRPr lang="it-IT" sz="1500" b="1"/>
          </a:p>
          <a:p>
            <a:pPr algn="ctr"/>
            <a:r>
              <a:rPr lang="it-IT" sz="1500" b="1"/>
              <a:t>DT &amp; GBT</a:t>
            </a:r>
            <a:endParaRPr lang="it-IT"/>
          </a:p>
          <a:p>
            <a:pPr algn="ctr"/>
            <a:endParaRPr lang="it-IT" sz="1500" b="1"/>
          </a:p>
          <a:p>
            <a:pPr algn="ctr"/>
            <a:r>
              <a:rPr lang="it-IT" sz="1500"/>
              <a:t> </a:t>
            </a:r>
            <a:r>
              <a:rPr lang="it-IT" sz="1500" err="1"/>
              <a:t>Few</a:t>
            </a:r>
            <a:r>
              <a:rPr lang="it-IT" sz="1500"/>
              <a:t> </a:t>
            </a:r>
            <a:r>
              <a:rPr lang="it-IT" sz="1500" err="1"/>
              <a:t>descriptive</a:t>
            </a:r>
            <a:r>
              <a:rPr lang="it-IT" sz="1500"/>
              <a:t> features.</a:t>
            </a:r>
            <a:endParaRPr lang="it-IT" sz="1500"/>
          </a:p>
          <a:p>
            <a:pPr algn="ctr"/>
            <a:r>
              <a:rPr lang="it-IT" sz="1500"/>
              <a:t>Shallow Tree </a:t>
            </a:r>
            <a:r>
              <a:rPr lang="it-IT" sz="1500" err="1"/>
              <a:t>structure</a:t>
            </a:r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386291" y="372180"/>
            <a:ext cx="693566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Classification</a:t>
            </a:r>
            <a:r>
              <a:rPr lang="it-IT" sz="2300">
                <a:latin typeface="Lexend Mega Black"/>
              </a:rPr>
              <a:t> – Insight </a:t>
            </a:r>
            <a:endParaRPr lang="it-IT" sz="2300">
              <a:latin typeface="Lexend Mega Black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572000" y="2460350"/>
            <a:ext cx="2512437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>
                <a:latin typeface="Epilogue"/>
              </a:rPr>
              <a:t>DT</a:t>
            </a:r>
            <a:endParaRPr lang="it-IT">
              <a:latin typeface="Epilogue"/>
            </a:endParaRPr>
          </a:p>
          <a:p>
            <a:pPr algn="ctr"/>
            <a:r>
              <a:rPr lang="it-IT" err="1">
                <a:latin typeface="Epilogue"/>
              </a:rPr>
              <a:t>depth</a:t>
            </a:r>
            <a:r>
              <a:rPr lang="it-IT">
                <a:latin typeface="Epilogue"/>
              </a:rPr>
              <a:t> = 15</a:t>
            </a:r>
            <a:endParaRPr lang="it-IT">
              <a:latin typeface="Epilogue"/>
            </a:endParaRPr>
          </a:p>
          <a:p>
            <a:pPr algn="ctr"/>
            <a:r>
              <a:rPr lang="it-IT" err="1">
                <a:latin typeface="Epilogue"/>
              </a:rPr>
              <a:t>MinInstancePerNode</a:t>
            </a:r>
            <a:r>
              <a:rPr lang="it-IT">
                <a:latin typeface="Epilogue"/>
              </a:rPr>
              <a:t> = 80</a:t>
            </a:r>
            <a:endParaRPr lang="it-IT">
              <a:latin typeface="Epilogue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084437" y="2467406"/>
            <a:ext cx="1792025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>
                <a:latin typeface="Epilogue"/>
              </a:rPr>
              <a:t>GBT</a:t>
            </a:r>
            <a:endParaRPr lang="it-IT">
              <a:latin typeface="Epilogue"/>
            </a:endParaRPr>
          </a:p>
          <a:p>
            <a:pPr algn="ctr"/>
            <a:r>
              <a:rPr lang="it-IT" err="1">
                <a:latin typeface="Epilogue"/>
              </a:rPr>
              <a:t>depth</a:t>
            </a:r>
            <a:r>
              <a:rPr lang="it-IT">
                <a:latin typeface="Epilogue"/>
              </a:rPr>
              <a:t> = 5</a:t>
            </a:r>
            <a:endParaRPr lang="it-IT">
              <a:latin typeface="Epilogue"/>
            </a:endParaRPr>
          </a:p>
          <a:p>
            <a:pPr algn="ctr"/>
            <a:r>
              <a:rPr lang="it-IT" err="1">
                <a:latin typeface="Epilogue"/>
              </a:rPr>
              <a:t>stepsize</a:t>
            </a:r>
            <a:r>
              <a:rPr lang="it-IT">
                <a:latin typeface="Epilogue"/>
              </a:rPr>
              <a:t> = 0.2</a:t>
            </a:r>
            <a:endParaRPr lang="it-IT">
              <a:latin typeface="Epilogue"/>
            </a:endParaRPr>
          </a:p>
        </p:txBody>
      </p:sp>
      <p:grpSp>
        <p:nvGrpSpPr>
          <p:cNvPr id="59" name="Gruppo 58"/>
          <p:cNvGrpSpPr/>
          <p:nvPr/>
        </p:nvGrpSpPr>
        <p:grpSpPr>
          <a:xfrm>
            <a:off x="1678017" y="3393919"/>
            <a:ext cx="1160113" cy="1581844"/>
            <a:chOff x="581455" y="3358217"/>
            <a:chExt cx="1160113" cy="1581844"/>
          </a:xfrm>
        </p:grpSpPr>
        <p:grpSp>
          <p:nvGrpSpPr>
            <p:cNvPr id="39" name="Google Shape;3821;p59"/>
            <p:cNvGrpSpPr/>
            <p:nvPr/>
          </p:nvGrpSpPr>
          <p:grpSpPr>
            <a:xfrm rot="5400000">
              <a:off x="156943" y="3782729"/>
              <a:ext cx="1581843" cy="732819"/>
              <a:chOff x="634175" y="2986275"/>
              <a:chExt cx="3147949" cy="1458344"/>
            </a:xfrm>
          </p:grpSpPr>
          <p:cxnSp>
            <p:nvCxnSpPr>
              <p:cNvPr id="40" name="Google Shape;3822;p59"/>
              <p:cNvCxnSpPr>
                <a:stCxn id="46" idx="4"/>
                <a:endCxn id="48" idx="0"/>
              </p:cNvCxnSpPr>
              <p:nvPr/>
            </p:nvCxnSpPr>
            <p:spPr>
              <a:xfrm>
                <a:off x="929975" y="3577875"/>
                <a:ext cx="5913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3825;p59"/>
              <p:cNvCxnSpPr>
                <a:stCxn id="48" idx="0"/>
                <a:endCxn id="45" idx="4"/>
              </p:cNvCxnSpPr>
              <p:nvPr/>
            </p:nvCxnSpPr>
            <p:spPr>
              <a:xfrm rot="10800000" flipH="1">
                <a:off x="1521366" y="3577919"/>
                <a:ext cx="6867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3827;p59"/>
              <p:cNvCxnSpPr>
                <a:stCxn id="45" idx="4"/>
                <a:endCxn id="47" idx="0"/>
              </p:cNvCxnSpPr>
              <p:nvPr/>
            </p:nvCxnSpPr>
            <p:spPr>
              <a:xfrm>
                <a:off x="2208152" y="3577875"/>
                <a:ext cx="6867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3829;p59"/>
              <p:cNvCxnSpPr>
                <a:stCxn id="47" idx="0"/>
                <a:endCxn id="44" idx="4"/>
              </p:cNvCxnSpPr>
              <p:nvPr/>
            </p:nvCxnSpPr>
            <p:spPr>
              <a:xfrm rot="10800000" flipH="1">
                <a:off x="2894933" y="3577918"/>
                <a:ext cx="5913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3830;p59"/>
              <p:cNvSpPr/>
              <p:nvPr/>
            </p:nvSpPr>
            <p:spPr>
              <a:xfrm>
                <a:off x="3190524" y="2986275"/>
                <a:ext cx="591600" cy="591600"/>
              </a:xfrm>
              <a:prstGeom prst="ellipse">
                <a:avLst/>
              </a:prstGeom>
              <a:solidFill>
                <a:srgbClr val="A5B7C6"/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" name="Google Shape;3826;p59"/>
              <p:cNvSpPr/>
              <p:nvPr/>
            </p:nvSpPr>
            <p:spPr>
              <a:xfrm>
                <a:off x="1912352" y="2986275"/>
                <a:ext cx="591600" cy="591600"/>
              </a:xfrm>
              <a:prstGeom prst="ellipse">
                <a:avLst/>
              </a:prstGeom>
              <a:solidFill>
                <a:srgbClr val="A5B7C6"/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" name="Google Shape;3823;p59"/>
              <p:cNvSpPr/>
              <p:nvPr/>
            </p:nvSpPr>
            <p:spPr>
              <a:xfrm>
                <a:off x="634175" y="2986275"/>
                <a:ext cx="591600" cy="591600"/>
              </a:xfrm>
              <a:prstGeom prst="ellipse">
                <a:avLst/>
              </a:prstGeom>
              <a:solidFill>
                <a:srgbClr val="A5B7C6"/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" name="Google Shape;3828;p59"/>
              <p:cNvSpPr/>
              <p:nvPr/>
            </p:nvSpPr>
            <p:spPr>
              <a:xfrm>
                <a:off x="2599133" y="3853018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" name="Google Shape;3824;p59"/>
              <p:cNvSpPr/>
              <p:nvPr/>
            </p:nvSpPr>
            <p:spPr>
              <a:xfrm>
                <a:off x="1225566" y="3853019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9" name="Google Shape;3821;p59"/>
            <p:cNvGrpSpPr/>
            <p:nvPr/>
          </p:nvGrpSpPr>
          <p:grpSpPr>
            <a:xfrm rot="16200000">
              <a:off x="584237" y="3782730"/>
              <a:ext cx="1581843" cy="732819"/>
              <a:chOff x="634175" y="2986275"/>
              <a:chExt cx="3147949" cy="1458344"/>
            </a:xfrm>
          </p:grpSpPr>
          <p:cxnSp>
            <p:nvCxnSpPr>
              <p:cNvPr id="50" name="Google Shape;3822;p59"/>
              <p:cNvCxnSpPr>
                <a:stCxn id="56" idx="4"/>
                <a:endCxn id="58" idx="0"/>
              </p:cNvCxnSpPr>
              <p:nvPr/>
            </p:nvCxnSpPr>
            <p:spPr>
              <a:xfrm>
                <a:off x="929975" y="3577875"/>
                <a:ext cx="5913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3825;p59"/>
              <p:cNvCxnSpPr>
                <a:stCxn id="58" idx="0"/>
                <a:endCxn id="55" idx="4"/>
              </p:cNvCxnSpPr>
              <p:nvPr/>
            </p:nvCxnSpPr>
            <p:spPr>
              <a:xfrm rot="10800000" flipH="1">
                <a:off x="1521366" y="3577919"/>
                <a:ext cx="6867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3827;p59"/>
              <p:cNvCxnSpPr>
                <a:stCxn id="55" idx="4"/>
                <a:endCxn id="57" idx="0"/>
              </p:cNvCxnSpPr>
              <p:nvPr/>
            </p:nvCxnSpPr>
            <p:spPr>
              <a:xfrm>
                <a:off x="2208152" y="3577875"/>
                <a:ext cx="6867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3829;p59"/>
              <p:cNvCxnSpPr>
                <a:stCxn id="57" idx="0"/>
                <a:endCxn id="54" idx="4"/>
              </p:cNvCxnSpPr>
              <p:nvPr/>
            </p:nvCxnSpPr>
            <p:spPr>
              <a:xfrm rot="10800000" flipH="1">
                <a:off x="2894933" y="3577918"/>
                <a:ext cx="591300" cy="27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3830;p59"/>
              <p:cNvSpPr/>
              <p:nvPr/>
            </p:nvSpPr>
            <p:spPr>
              <a:xfrm>
                <a:off x="3190524" y="2986275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" name="Google Shape;3826;p59"/>
              <p:cNvSpPr/>
              <p:nvPr/>
            </p:nvSpPr>
            <p:spPr>
              <a:xfrm>
                <a:off x="1912352" y="2986275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" name="Google Shape;3823;p59"/>
              <p:cNvSpPr/>
              <p:nvPr/>
            </p:nvSpPr>
            <p:spPr>
              <a:xfrm>
                <a:off x="634175" y="2986275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" name="Google Shape;3828;p59"/>
              <p:cNvSpPr/>
              <p:nvPr/>
            </p:nvSpPr>
            <p:spPr>
              <a:xfrm>
                <a:off x="2599133" y="3853018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" name="Google Shape;3824;p59"/>
              <p:cNvSpPr/>
              <p:nvPr/>
            </p:nvSpPr>
            <p:spPr>
              <a:xfrm>
                <a:off x="1225566" y="3853019"/>
                <a:ext cx="591600" cy="5916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0" name="CasellaDiTesto 59"/>
          <p:cNvSpPr txBox="1"/>
          <p:nvPr/>
        </p:nvSpPr>
        <p:spPr>
          <a:xfrm>
            <a:off x="1000283" y="2519731"/>
            <a:ext cx="251243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err="1">
                <a:latin typeface="Epilogue"/>
              </a:rPr>
              <a:t>Hidden</a:t>
            </a:r>
            <a:r>
              <a:rPr lang="it-IT">
                <a:latin typeface="Epilogue"/>
              </a:rPr>
              <a:t> </a:t>
            </a:r>
            <a:r>
              <a:rPr lang="it-IT" err="1">
                <a:latin typeface="Epilogue"/>
              </a:rPr>
              <a:t>layers</a:t>
            </a:r>
            <a:r>
              <a:rPr lang="it-IT">
                <a:latin typeface="Epilogue"/>
              </a:rPr>
              <a:t>: (6,4,2) </a:t>
            </a:r>
            <a:endParaRPr lang="it-IT"/>
          </a:p>
          <a:p>
            <a:pPr algn="ctr"/>
            <a:r>
              <a:rPr lang="it-IT" err="1">
                <a:latin typeface="Epilogue"/>
              </a:rPr>
              <a:t>stepsize</a:t>
            </a:r>
            <a:r>
              <a:rPr lang="it-IT">
                <a:latin typeface="Epilogue"/>
              </a:rPr>
              <a:t> = 0.01</a:t>
            </a:r>
            <a:endParaRPr lang="it-IT"/>
          </a:p>
        </p:txBody>
      </p:sp>
      <p:sp>
        <p:nvSpPr>
          <p:cNvPr id="63" name="CasellaDiTesto 62"/>
          <p:cNvSpPr txBox="1"/>
          <p:nvPr/>
        </p:nvSpPr>
        <p:spPr>
          <a:xfrm>
            <a:off x="2100697" y="2102061"/>
            <a:ext cx="457200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err="1">
                <a:solidFill>
                  <a:schemeClr val="tx1"/>
                </a:solidFill>
                <a:latin typeface="Epilogue"/>
              </a:rPr>
              <a:t>parameters</a:t>
            </a:r>
            <a:endParaRPr lang="it-IT">
              <a:solidFill>
                <a:schemeClr val="tx1"/>
              </a:solidFill>
              <a:latin typeface="Epilogue"/>
            </a:endParaRPr>
          </a:p>
        </p:txBody>
      </p:sp>
      <p:grpSp>
        <p:nvGrpSpPr>
          <p:cNvPr id="8" name="Google Shape;3821;p59"/>
          <p:cNvGrpSpPr/>
          <p:nvPr/>
        </p:nvGrpSpPr>
        <p:grpSpPr>
          <a:xfrm rot="10800000">
            <a:off x="6045930" y="3745960"/>
            <a:ext cx="1581843" cy="732819"/>
            <a:chOff x="634175" y="2986275"/>
            <a:chExt cx="3147949" cy="1458344"/>
          </a:xfrm>
        </p:grpSpPr>
        <p:cxnSp>
          <p:nvCxnSpPr>
            <p:cNvPr id="9" name="Google Shape;3822;p59"/>
            <p:cNvCxnSpPr>
              <a:stCxn id="15" idx="4"/>
              <a:endCxn id="17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3825;p59"/>
            <p:cNvCxnSpPr>
              <a:stCxn id="17" idx="0"/>
              <a:endCxn id="14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827;p59"/>
            <p:cNvCxnSpPr>
              <a:stCxn id="14" idx="4"/>
              <a:endCxn id="16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3829;p59"/>
            <p:cNvCxnSpPr>
              <a:stCxn id="16" idx="0"/>
              <a:endCxn id="13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3830;p59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rgbClr val="A5B7C6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3826;p59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3823;p59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rgbClr val="A5B7C6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3828;p59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3824;p59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" name="Google Shape;3821;p59"/>
          <p:cNvGrpSpPr/>
          <p:nvPr/>
        </p:nvGrpSpPr>
        <p:grpSpPr>
          <a:xfrm rot="10800000">
            <a:off x="5059254" y="4178264"/>
            <a:ext cx="1581843" cy="732819"/>
            <a:chOff x="634175" y="2986275"/>
            <a:chExt cx="3147949" cy="1458344"/>
          </a:xfrm>
        </p:grpSpPr>
        <p:cxnSp>
          <p:nvCxnSpPr>
            <p:cNvPr id="19" name="Google Shape;3822;p59"/>
            <p:cNvCxnSpPr>
              <a:stCxn id="25" idx="4"/>
              <a:endCxn id="27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825;p59"/>
            <p:cNvCxnSpPr>
              <a:stCxn id="27" idx="0"/>
              <a:endCxn id="24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827;p59"/>
            <p:cNvCxnSpPr>
              <a:stCxn id="24" idx="4"/>
              <a:endCxn id="26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829;p59"/>
            <p:cNvCxnSpPr>
              <a:stCxn id="26" idx="0"/>
              <a:endCxn id="23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3830;p59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3826;p59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3823;p59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3828;p59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3824;p59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" name="Google Shape;3821;p59"/>
          <p:cNvGrpSpPr/>
          <p:nvPr/>
        </p:nvGrpSpPr>
        <p:grpSpPr>
          <a:xfrm rot="10800000">
            <a:off x="7042996" y="4171730"/>
            <a:ext cx="1581843" cy="732819"/>
            <a:chOff x="634175" y="2986275"/>
            <a:chExt cx="3147949" cy="1458344"/>
          </a:xfrm>
        </p:grpSpPr>
        <p:cxnSp>
          <p:nvCxnSpPr>
            <p:cNvPr id="29" name="Google Shape;3822;p59"/>
            <p:cNvCxnSpPr>
              <a:stCxn id="35" idx="4"/>
              <a:endCxn id="37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825;p59"/>
            <p:cNvCxnSpPr>
              <a:stCxn id="37" idx="0"/>
              <a:endCxn id="34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827;p59"/>
            <p:cNvCxnSpPr>
              <a:stCxn id="34" idx="4"/>
              <a:endCxn id="36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829;p59"/>
            <p:cNvCxnSpPr>
              <a:stCxn id="36" idx="0"/>
              <a:endCxn id="33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830;p59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826;p59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823;p59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828;p59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824;p59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23232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14" name="Google Shape;3821;p59"/>
          <p:cNvGrpSpPr/>
          <p:nvPr/>
        </p:nvGrpSpPr>
        <p:grpSpPr>
          <a:xfrm rot="10800000">
            <a:off x="6515693" y="3305625"/>
            <a:ext cx="642236" cy="435540"/>
            <a:chOff x="2208152" y="3577875"/>
            <a:chExt cx="1278081" cy="866743"/>
          </a:xfrm>
        </p:grpSpPr>
        <p:cxnSp>
          <p:nvCxnSpPr>
            <p:cNvPr id="517" name="Google Shape;3827;p59"/>
            <p:cNvCxnSpPr>
              <a:endCxn id="525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3829;p59"/>
            <p:cNvCxnSpPr>
              <a:stCxn id="525" idx="0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5" name="Google Shape;3828;p59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cxnSp>
        <p:nvCxnSpPr>
          <p:cNvPr id="578" name="Connettore 2 577"/>
          <p:cNvCxnSpPr/>
          <p:nvPr/>
        </p:nvCxnSpPr>
        <p:spPr>
          <a:xfrm flipV="1">
            <a:off x="932744" y="2210506"/>
            <a:ext cx="2643010" cy="9878"/>
          </a:xfrm>
          <a:prstGeom prst="straightConnector1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9" name="Connettore 2 578"/>
          <p:cNvCxnSpPr/>
          <p:nvPr/>
        </p:nvCxnSpPr>
        <p:spPr>
          <a:xfrm flipV="1">
            <a:off x="5166077" y="2210506"/>
            <a:ext cx="2643010" cy="9878"/>
          </a:xfrm>
          <a:prstGeom prst="straightConnector1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line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493" y="737505"/>
            <a:ext cx="3943350" cy="3086100"/>
          </a:xfrm>
          <a:prstGeom prst="rect">
            <a:avLst/>
          </a:prstGeom>
        </p:spPr>
      </p:pic>
      <p:sp>
        <p:nvSpPr>
          <p:cNvPr id="519" name="Google Shape;519;p40"/>
          <p:cNvSpPr/>
          <p:nvPr/>
        </p:nvSpPr>
        <p:spPr>
          <a:xfrm flipH="1">
            <a:off x="8673207" y="419987"/>
            <a:ext cx="284700" cy="28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86291" y="372180"/>
            <a:ext cx="8128056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Classification</a:t>
            </a:r>
            <a:r>
              <a:rPr lang="it-IT" sz="2300">
                <a:latin typeface="Lexend Mega Black"/>
              </a:rPr>
              <a:t> - Feature </a:t>
            </a:r>
            <a:r>
              <a:rPr lang="it-IT" sz="2300" err="1">
                <a:latin typeface="Lexend Mega Black"/>
              </a:rPr>
              <a:t>Importance</a:t>
            </a:r>
            <a:endParaRPr lang="it-IT" sz="2300" err="1">
              <a:latin typeface="Lexend Mega Black"/>
            </a:endParaRPr>
          </a:p>
        </p:txBody>
      </p:sp>
      <p:pic>
        <p:nvPicPr>
          <p:cNvPr id="4" name="Immagine 3" descr="Immagine che contiene testo, schermata, Carattere, diagramma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25" y="737854"/>
            <a:ext cx="4663430" cy="314502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47254" y="3963821"/>
            <a:ext cx="874058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b="1">
                <a:solidFill>
                  <a:schemeClr val="bg2"/>
                </a:solidFill>
              </a:rPr>
              <a:t> </a:t>
            </a:r>
            <a:r>
              <a:rPr lang="it-IT" sz="1500" b="1">
                <a:solidFill>
                  <a:schemeClr val="bg2"/>
                </a:solidFill>
                <a:latin typeface="Epilogue"/>
              </a:rPr>
              <a:t>goal, </a:t>
            </a:r>
            <a:r>
              <a:rPr lang="it-IT" sz="1500" b="1" err="1">
                <a:solidFill>
                  <a:schemeClr val="bg2"/>
                </a:solidFill>
                <a:latin typeface="Epilogue"/>
              </a:rPr>
              <a:t>time_interval</a:t>
            </a:r>
            <a:r>
              <a:rPr lang="it-IT" sz="1500" b="1">
                <a:solidFill>
                  <a:schemeClr val="bg2"/>
                </a:solidFill>
                <a:latin typeface="Epilogue"/>
              </a:rPr>
              <a:t>, </a:t>
            </a:r>
            <a:r>
              <a:rPr lang="it-IT" sz="1500" b="1" err="1">
                <a:solidFill>
                  <a:schemeClr val="bg2"/>
                </a:solidFill>
                <a:latin typeface="Epilogue"/>
              </a:rPr>
              <a:t>category</a:t>
            </a:r>
            <a:r>
              <a:rPr lang="it-IT" sz="1500">
                <a:latin typeface="Epilogue"/>
              </a:rPr>
              <a:t> are the </a:t>
            </a:r>
            <a:r>
              <a:rPr lang="it-IT" sz="1500" err="1">
                <a:latin typeface="Epilogue"/>
              </a:rPr>
              <a:t>most</a:t>
            </a:r>
            <a:r>
              <a:rPr lang="it-IT" sz="1500">
                <a:latin typeface="Epilogue"/>
              </a:rPr>
              <a:t> </a:t>
            </a:r>
            <a:r>
              <a:rPr lang="it-IT" sz="1500" err="1">
                <a:latin typeface="Epilogue"/>
              </a:rPr>
              <a:t>important</a:t>
            </a:r>
            <a:r>
              <a:rPr lang="it-IT" sz="1500">
                <a:latin typeface="Epilogue"/>
              </a:rPr>
              <a:t> for </a:t>
            </a:r>
            <a:r>
              <a:rPr lang="it-IT" sz="1500" err="1">
                <a:latin typeface="Epilogue"/>
              </a:rPr>
              <a:t>both</a:t>
            </a:r>
            <a:r>
              <a:rPr lang="it-IT" sz="1500">
                <a:latin typeface="Epilogue"/>
              </a:rPr>
              <a:t> models</a:t>
            </a:r>
            <a:endParaRPr lang="it-IT"/>
          </a:p>
          <a:p>
            <a:pPr algn="ctr"/>
            <a:endParaRPr lang="it-IT" sz="1500">
              <a:latin typeface="Epilogue"/>
            </a:endParaRPr>
          </a:p>
          <a:p>
            <a:pPr algn="ctr"/>
            <a:r>
              <a:rPr lang="it-IT" sz="1500" b="1">
                <a:solidFill>
                  <a:schemeClr val="tx2"/>
                </a:solidFill>
                <a:latin typeface="Epilogue"/>
              </a:rPr>
              <a:t> Feature </a:t>
            </a:r>
            <a:r>
              <a:rPr lang="it-IT" sz="1500" b="1" err="1">
                <a:solidFill>
                  <a:schemeClr val="tx2"/>
                </a:solidFill>
                <a:latin typeface="Epilogue"/>
              </a:rPr>
              <a:t>extracted</a:t>
            </a:r>
            <a:r>
              <a:rPr lang="it-IT" sz="1500" b="1">
                <a:solidFill>
                  <a:schemeClr val="tx2"/>
                </a:solidFill>
                <a:latin typeface="Epilogue"/>
              </a:rPr>
              <a:t> from </a:t>
            </a:r>
            <a:r>
              <a:rPr lang="it-IT" sz="1500" b="1" err="1">
                <a:solidFill>
                  <a:schemeClr val="tx2"/>
                </a:solidFill>
                <a:latin typeface="Epilogue"/>
              </a:rPr>
              <a:t>title</a:t>
            </a:r>
            <a:r>
              <a:rPr lang="it-IT" sz="1500">
                <a:latin typeface="Epilogue"/>
              </a:rPr>
              <a:t> </a:t>
            </a:r>
            <a:r>
              <a:rPr lang="it-IT" sz="1500" err="1">
                <a:latin typeface="Epilogue"/>
              </a:rPr>
              <a:t>don't</a:t>
            </a:r>
            <a:r>
              <a:rPr lang="it-IT" sz="1500">
                <a:latin typeface="Epilogue"/>
              </a:rPr>
              <a:t> </a:t>
            </a:r>
            <a:r>
              <a:rPr lang="it-IT" sz="1500" err="1">
                <a:latin typeface="Epilogue"/>
              </a:rPr>
              <a:t>influence</a:t>
            </a:r>
            <a:r>
              <a:rPr lang="it-IT" sz="1500">
                <a:latin typeface="Epilogue"/>
              </a:rPr>
              <a:t> the </a:t>
            </a:r>
            <a:r>
              <a:rPr lang="it-IT" sz="1500" err="1">
                <a:latin typeface="Epilogue"/>
              </a:rPr>
              <a:t>outcome</a:t>
            </a:r>
            <a:r>
              <a:rPr lang="it-IT" sz="1500">
                <a:latin typeface="Epilogue"/>
              </a:rPr>
              <a:t> of a project</a:t>
            </a:r>
            <a:endParaRPr lang="it-IT" sz="1500">
              <a:latin typeface="Epilogue"/>
            </a:endParaRPr>
          </a:p>
          <a:p>
            <a:endParaRPr lang="it-IT"/>
          </a:p>
        </p:txBody>
      </p:sp>
      <p:sp>
        <p:nvSpPr>
          <p:cNvPr id="10" name="Google Shape;1039;p51"/>
          <p:cNvSpPr/>
          <p:nvPr/>
        </p:nvSpPr>
        <p:spPr>
          <a:xfrm>
            <a:off x="6752872" y="2125569"/>
            <a:ext cx="144567" cy="144567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" name="Google Shape;1039;p51"/>
          <p:cNvSpPr/>
          <p:nvPr/>
        </p:nvSpPr>
        <p:spPr>
          <a:xfrm>
            <a:off x="880647" y="4507813"/>
            <a:ext cx="186900" cy="1869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2" name="Google Shape;1039;p51"/>
          <p:cNvSpPr/>
          <p:nvPr/>
        </p:nvSpPr>
        <p:spPr>
          <a:xfrm>
            <a:off x="907527" y="4008354"/>
            <a:ext cx="186900" cy="1869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4" name="Google Shape;1039;p51"/>
          <p:cNvSpPr/>
          <p:nvPr/>
        </p:nvSpPr>
        <p:spPr>
          <a:xfrm>
            <a:off x="2246782" y="2545515"/>
            <a:ext cx="144567" cy="14456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" name="Google Shape;1039;p51"/>
          <p:cNvSpPr/>
          <p:nvPr/>
        </p:nvSpPr>
        <p:spPr>
          <a:xfrm>
            <a:off x="2246781" y="2749218"/>
            <a:ext cx="144567" cy="14456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" name="Google Shape;1039;p51"/>
          <p:cNvSpPr/>
          <p:nvPr/>
        </p:nvSpPr>
        <p:spPr>
          <a:xfrm>
            <a:off x="4201471" y="3201894"/>
            <a:ext cx="144567" cy="14456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" name="Google Shape;1039;p51"/>
          <p:cNvSpPr/>
          <p:nvPr/>
        </p:nvSpPr>
        <p:spPr>
          <a:xfrm>
            <a:off x="8743275" y="2970870"/>
            <a:ext cx="144567" cy="14456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8" name="Google Shape;1039;p51"/>
          <p:cNvSpPr/>
          <p:nvPr/>
        </p:nvSpPr>
        <p:spPr>
          <a:xfrm>
            <a:off x="8432538" y="2543175"/>
            <a:ext cx="144567" cy="14456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" name="Google Shape;1039;p51"/>
          <p:cNvSpPr/>
          <p:nvPr/>
        </p:nvSpPr>
        <p:spPr>
          <a:xfrm>
            <a:off x="8743274" y="2754020"/>
            <a:ext cx="144567" cy="144567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" name="Google Shape;1039;p51"/>
          <p:cNvSpPr/>
          <p:nvPr/>
        </p:nvSpPr>
        <p:spPr>
          <a:xfrm>
            <a:off x="5914672" y="1327445"/>
            <a:ext cx="144567" cy="144567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1" name="Google Shape;1039;p51"/>
          <p:cNvSpPr/>
          <p:nvPr/>
        </p:nvSpPr>
        <p:spPr>
          <a:xfrm>
            <a:off x="1380337" y="1255161"/>
            <a:ext cx="144567" cy="144567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" name="Google Shape;1039;p51"/>
          <p:cNvSpPr/>
          <p:nvPr/>
        </p:nvSpPr>
        <p:spPr>
          <a:xfrm>
            <a:off x="1885470" y="2124070"/>
            <a:ext cx="144567" cy="144567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>
            <a:spLocks noGrp="1"/>
          </p:cNvSpPr>
          <p:nvPr>
            <p:ph type="subTitle" idx="1"/>
          </p:nvPr>
        </p:nvSpPr>
        <p:spPr>
          <a:xfrm>
            <a:off x="89675" y="1688298"/>
            <a:ext cx="2516524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/>
              <a:t>Features not considered: </a:t>
            </a:r>
            <a:endParaRPr lang="en-GB"/>
          </a:p>
          <a:p>
            <a:pPr marL="0" indent="0"/>
            <a:r>
              <a:rPr lang="en-GB" b="1"/>
              <a:t>continent </a:t>
            </a:r>
            <a:r>
              <a:rPr lang="en-GB"/>
              <a:t>and </a:t>
            </a:r>
            <a:r>
              <a:rPr lang="en-GB" b="1"/>
              <a:t>backers</a:t>
            </a:r>
            <a:endParaRPr lang="en-GB"/>
          </a:p>
        </p:txBody>
      </p:sp>
      <p:sp>
        <p:nvSpPr>
          <p:cNvPr id="515" name="Google Shape;515;p40"/>
          <p:cNvSpPr txBox="1">
            <a:spLocks noGrp="1"/>
          </p:cNvSpPr>
          <p:nvPr>
            <p:ph type="subTitle" idx="3"/>
          </p:nvPr>
        </p:nvSpPr>
        <p:spPr>
          <a:xfrm>
            <a:off x="2923120" y="1278650"/>
            <a:ext cx="1218883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Performance</a:t>
            </a:r>
            <a:endParaRPr lang="en-US" b="1"/>
          </a:p>
        </p:txBody>
      </p:sp>
      <p:sp>
        <p:nvSpPr>
          <p:cNvPr id="2" name="CasellaDiTesto 1"/>
          <p:cNvSpPr txBox="1"/>
          <p:nvPr/>
        </p:nvSpPr>
        <p:spPr>
          <a:xfrm>
            <a:off x="414306" y="482558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Linear </a:t>
            </a:r>
            <a:r>
              <a:rPr lang="it-IT" sz="2300" err="1">
                <a:latin typeface="Lexend Mega Black"/>
              </a:rPr>
              <a:t>Regression</a:t>
            </a:r>
            <a:endParaRPr lang="it-IT" sz="2300" err="1">
              <a:latin typeface="Lexend Mega Black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22020" y="1858847"/>
          <a:ext cx="1219043" cy="651281"/>
        </p:xfrm>
        <a:graphic>
          <a:graphicData uri="http://schemas.openxmlformats.org/drawingml/2006/table">
            <a:tbl>
              <a:tblPr firstRow="1" bandRow="1">
                <a:tableStyleId>{806D5A7F-42DB-4FE5-A32A-C2D95AB45C49}</a:tableStyleId>
              </a:tblPr>
              <a:tblGrid>
                <a:gridCol w="615795"/>
                <a:gridCol w="603248"/>
              </a:tblGrid>
              <a:tr h="322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>
                          <a:latin typeface="Epilogue"/>
                        </a:rPr>
                        <a:t>RMSE</a:t>
                      </a:r>
                      <a:endParaRPr lang="en-US" sz="12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Epilogue"/>
                        </a:rPr>
                        <a:t>0.36</a:t>
                      </a:r>
                      <a:endParaRPr lang="en-GB" sz="1200">
                        <a:latin typeface="Epilogue"/>
                      </a:endParaRPr>
                    </a:p>
                  </a:txBody>
                  <a:tcPr/>
                </a:tc>
              </a:tr>
              <a:tr h="328742">
                <a:tc>
                  <a:txBody>
                    <a:bodyPr/>
                    <a:lstStyle/>
                    <a:p>
                      <a:r>
                        <a:rPr lang="en-GB" sz="1200">
                          <a:latin typeface="Epilogue"/>
                        </a:rPr>
                        <a:t>R^2</a:t>
                      </a:r>
                      <a:endParaRPr lang="en-GB" sz="12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Epilogue"/>
                        </a:rPr>
                        <a:t>0.48</a:t>
                      </a:r>
                      <a:endParaRPr lang="en-GB" sz="1200">
                        <a:latin typeface="Epilogu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Google Shape;512;p40"/>
          <p:cNvSpPr txBox="1"/>
          <p:nvPr/>
        </p:nvSpPr>
        <p:spPr>
          <a:xfrm>
            <a:off x="114329" y="3415259"/>
            <a:ext cx="2805635" cy="52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GB"/>
              <a:t>Features not considered: </a:t>
            </a:r>
            <a:endParaRPr lang="en-GB"/>
          </a:p>
          <a:p>
            <a:pPr marL="0" indent="0"/>
            <a:r>
              <a:rPr lang="en-GB" b="1"/>
              <a:t>continent, backers </a:t>
            </a:r>
            <a:r>
              <a:rPr lang="en-GB"/>
              <a:t>and </a:t>
            </a:r>
            <a:r>
              <a:rPr lang="en-GB" b="1"/>
              <a:t>pledged</a:t>
            </a:r>
            <a:endParaRPr lang="en-GB" b="1"/>
          </a:p>
        </p:txBody>
      </p:sp>
      <p:sp>
        <p:nvSpPr>
          <p:cNvPr id="14" name="Google Shape;515;p40"/>
          <p:cNvSpPr txBox="1"/>
          <p:nvPr/>
        </p:nvSpPr>
        <p:spPr>
          <a:xfrm>
            <a:off x="2920879" y="3460911"/>
            <a:ext cx="1218883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GB" b="1"/>
              <a:t>Performance</a:t>
            </a:r>
            <a:endParaRPr lang="en-US" b="1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922020" y="4036626"/>
          <a:ext cx="1219043" cy="651281"/>
        </p:xfrm>
        <a:graphic>
          <a:graphicData uri="http://schemas.openxmlformats.org/drawingml/2006/table">
            <a:tbl>
              <a:tblPr firstRow="1" bandRow="1">
                <a:tableStyleId>{806D5A7F-42DB-4FE5-A32A-C2D95AB45C49}</a:tableStyleId>
              </a:tblPr>
              <a:tblGrid>
                <a:gridCol w="615795"/>
                <a:gridCol w="603248"/>
              </a:tblGrid>
              <a:tr h="322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>
                          <a:latin typeface="Epilogue"/>
                        </a:rPr>
                        <a:t>RMSE</a:t>
                      </a:r>
                      <a:endParaRPr lang="en-US" sz="12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Epilogue"/>
                        </a:rPr>
                        <a:t>0.49</a:t>
                      </a:r>
                      <a:endParaRPr lang="en-GB" sz="1200">
                        <a:latin typeface="Epilogue"/>
                      </a:endParaRPr>
                    </a:p>
                  </a:txBody>
                  <a:tcPr/>
                </a:tc>
              </a:tr>
              <a:tr h="328742">
                <a:tc>
                  <a:txBody>
                    <a:bodyPr/>
                    <a:lstStyle/>
                    <a:p>
                      <a:r>
                        <a:rPr lang="en-GB" sz="1200">
                          <a:latin typeface="Epilogue"/>
                        </a:rPr>
                        <a:t>R^2</a:t>
                      </a:r>
                      <a:endParaRPr lang="en-GB" sz="1200">
                        <a:latin typeface="Epilog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Epilogue"/>
                        </a:rPr>
                        <a:t>0.004</a:t>
                      </a:r>
                      <a:endParaRPr lang="en-GB" sz="1200">
                        <a:latin typeface="Epilogu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oogle Shape;515;p40"/>
          <p:cNvSpPr txBox="1"/>
          <p:nvPr/>
        </p:nvSpPr>
        <p:spPr>
          <a:xfrm>
            <a:off x="114313" y="4092245"/>
            <a:ext cx="1998812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GB"/>
              <a:t>Additional parameter:</a:t>
            </a:r>
            <a:r>
              <a:rPr lang="en-GB" b="1"/>
              <a:t> regularization value</a:t>
            </a:r>
            <a:r>
              <a:rPr lang="en-GB"/>
              <a:t>.</a:t>
            </a:r>
            <a:endParaRPr lang="en-US"/>
          </a:p>
        </p:txBody>
      </p:sp>
      <p:sp>
        <p:nvSpPr>
          <p:cNvPr id="19" name="Google Shape;515;p40"/>
          <p:cNvSpPr txBox="1"/>
          <p:nvPr/>
        </p:nvSpPr>
        <p:spPr>
          <a:xfrm>
            <a:off x="4917599" y="4433530"/>
            <a:ext cx="1218883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None/>
              <a:defRPr sz="12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GB" b="1"/>
              <a:t>Feature importance</a:t>
            </a:r>
            <a:endParaRPr lang="en-US" b="1"/>
          </a:p>
        </p:txBody>
      </p:sp>
      <p:cxnSp>
        <p:nvCxnSpPr>
          <p:cNvPr id="4" name="Connettore 2 9"/>
          <p:cNvCxnSpPr/>
          <p:nvPr/>
        </p:nvCxnSpPr>
        <p:spPr>
          <a:xfrm flipV="1">
            <a:off x="5597217" y="4228007"/>
            <a:ext cx="2643010" cy="9878"/>
          </a:xfrm>
          <a:prstGeom prst="straightConnector1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882" r="1765" b="1298"/>
          <a:stretch>
            <a:fillRect/>
          </a:stretch>
        </p:blipFill>
        <p:spPr>
          <a:xfrm>
            <a:off x="4605617" y="1451477"/>
            <a:ext cx="4262723" cy="2740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476745" y="1102035"/>
            <a:ext cx="6263356" cy="470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400">
                <a:latin typeface="Russo One" panose="02000503050000020004"/>
              </a:rPr>
              <a:t>Exploring the </a:t>
            </a:r>
            <a:r>
              <a:rPr lang="en-GB" sz="2400">
                <a:solidFill>
                  <a:schemeClr val="accent3"/>
                </a:solidFill>
                <a:latin typeface="Russo One" panose="02000503050000020004"/>
              </a:rPr>
              <a:t>Platform Landscape</a:t>
            </a:r>
            <a:endParaRPr lang="it-IT" sz="2400">
              <a:solidFill>
                <a:schemeClr val="accent3"/>
              </a:solidFill>
              <a:latin typeface="Russo One" panose="02000503050000020004"/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410037" y="1659717"/>
            <a:ext cx="6381700" cy="2399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Kickstarter is a dynamic global crowdfunding platform dedicated to bringing creative projects to life.</a:t>
            </a:r>
            <a:endParaRPr lang="en-US" sz="19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 With </a:t>
            </a: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$1.9 billion in pledges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 from </a:t>
            </a: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9.4 million backers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, it has fueled </a:t>
            </a: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257,000 diverse projects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, from films to technology.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 Light" panose="020F0302020204030204"/>
              </a:rPr>
              <a:t> </a:t>
            </a:r>
            <a:endParaRPr lang="it-IT" sz="19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1900">
              <a:solidFill>
                <a:schemeClr val="tx1">
                  <a:lumMod val="85000"/>
                  <a:lumOff val="15000"/>
                </a:schemeClr>
              </a:solidFill>
              <a:cs typeface="Calibri Light" panose="020F0302020204030204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 Light" panose="020F0302020204030204"/>
              </a:rPr>
              <a:t>I</a:t>
            </a: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/>
              </a:rPr>
              <a:t>t serves as the driving force behind transforming creative visions into reality worldwide...</a:t>
            </a:r>
            <a:br>
              <a:rPr lang="en-US" sz="1900">
                <a:cs typeface="Calibri" panose="020F0502020204030204"/>
              </a:rPr>
            </a:br>
            <a:br>
              <a:rPr lang="en-US" sz="1900">
                <a:cs typeface="Calibri" panose="020F0502020204030204"/>
              </a:rPr>
            </a:br>
            <a:r>
              <a:rPr lang="en-US" sz="1900" b="1">
                <a:solidFill>
                  <a:schemeClr val="accent3"/>
                </a:solidFill>
                <a:cs typeface="Calibri" panose="020F0502020204030204"/>
              </a:rPr>
              <a:t>… but not every project is able to reach the goal...</a:t>
            </a:r>
            <a:endParaRPr lang="en-US" sz="1900" b="1">
              <a:solidFill>
                <a:schemeClr val="accent3"/>
              </a:solidFill>
            </a:endParaRPr>
          </a:p>
          <a:p>
            <a:pPr marL="0" indent="0" algn="ctr">
              <a:buNone/>
            </a:pPr>
            <a:endParaRPr lang="en-GB" sz="1900">
              <a:solidFill>
                <a:srgbClr val="232323"/>
              </a:solidFill>
              <a:cs typeface="Calibri" panose="020F0502020204030204"/>
            </a:endParaRPr>
          </a:p>
        </p:txBody>
      </p:sp>
      <p:pic>
        <p:nvPicPr>
          <p:cNvPr id="10" name="Immagine 9" descr="Immagine che contiene Elementi grafici, logo, simbolo, Carattere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9909" y="2123001"/>
            <a:ext cx="1514861" cy="151486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76955" y="208388"/>
            <a:ext cx="746336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5200">
                <a:solidFill>
                  <a:schemeClr val="accent3"/>
                </a:solidFill>
                <a:latin typeface="Russo One" panose="02000503050000020004"/>
              </a:rPr>
              <a:t>Kickstarter</a:t>
            </a:r>
            <a:r>
              <a:rPr lang="en-US" sz="5200">
                <a:solidFill>
                  <a:srgbClr val="232323"/>
                </a:solidFill>
                <a:latin typeface="Russo One" panose="02000503050000020004"/>
              </a:rPr>
              <a:t> Dataset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Conclusion</a:t>
            </a:r>
            <a:endParaRPr lang="it-IT" sz="2300" err="1">
              <a:latin typeface="Lexend Mega Black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5093" y="1789704"/>
            <a:ext cx="7839361" cy="144744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b="1" err="1">
                <a:solidFill>
                  <a:schemeClr val="bg2"/>
                </a:solidFill>
                <a:latin typeface="Epilogue"/>
                <a:ea typeface="Calibri Light" panose="020F0302020204030204"/>
              </a:rPr>
              <a:t>Annual</a:t>
            </a:r>
            <a:r>
              <a:rPr lang="it-IT" b="1">
                <a:solidFill>
                  <a:schemeClr val="bg2"/>
                </a:solidFill>
                <a:latin typeface="Epilogue"/>
                <a:ea typeface="Calibri Light" panose="020F0302020204030204"/>
              </a:rPr>
              <a:t> and </a:t>
            </a:r>
            <a:r>
              <a:rPr lang="it-IT" b="1" err="1">
                <a:solidFill>
                  <a:schemeClr val="bg2"/>
                </a:solidFill>
                <a:latin typeface="Epilogue"/>
                <a:ea typeface="Calibri Light" panose="020F0302020204030204"/>
              </a:rPr>
              <a:t>seasonal</a:t>
            </a:r>
            <a:r>
              <a:rPr lang="it-IT" b="1">
                <a:solidFill>
                  <a:schemeClr val="bg2"/>
                </a:solidFill>
                <a:latin typeface="Epilogue"/>
                <a:ea typeface="Calibri Light" panose="020F0302020204030204"/>
              </a:rPr>
              <a:t> trends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reveal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significant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 shifts in the ratio 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between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 fundraisers and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backers</a:t>
            </a:r>
            <a:endParaRPr lang="it-IT">
              <a:solidFill>
                <a:schemeClr val="tx1"/>
              </a:solidFill>
              <a:latin typeface="Epilogue"/>
              <a:ea typeface="Calibri Light" panose="020F03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Some</a:t>
            </a:r>
            <a:r>
              <a:rPr lang="it-IT" b="1">
                <a:solidFill>
                  <a:schemeClr val="bg2"/>
                </a:solidFill>
                <a:latin typeface="Epilogue"/>
                <a:ea typeface="Calibri Light" panose="020F0302020204030204"/>
              </a:rPr>
              <a:t> </a:t>
            </a:r>
            <a:r>
              <a:rPr lang="it-IT" b="1" err="1">
                <a:solidFill>
                  <a:schemeClr val="bg2"/>
                </a:solidFill>
                <a:latin typeface="Epilogue"/>
                <a:ea typeface="Calibri Light" panose="020F0302020204030204"/>
              </a:rPr>
              <a:t>categories</a:t>
            </a:r>
            <a:r>
              <a:rPr lang="it-IT" b="1">
                <a:solidFill>
                  <a:schemeClr val="bg2"/>
                </a:solidFill>
                <a:latin typeface="Epilogue"/>
                <a:ea typeface="Calibri Light" panose="020F0302020204030204"/>
              </a:rPr>
              <a:t> </a:t>
            </a:r>
            <a:r>
              <a:rPr lang="it-IT" b="1" err="1">
                <a:solidFill>
                  <a:schemeClr val="bg2"/>
                </a:solidFill>
                <a:latin typeface="Epilogue"/>
                <a:ea typeface="Calibri Light" panose="020F0302020204030204"/>
              </a:rPr>
              <a:t>outperform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,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particularly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niche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ones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(Dance, Theater and Comics)</a:t>
            </a:r>
            <a:endParaRPr lang="it-IT">
              <a:solidFill>
                <a:schemeClr val="tx1"/>
              </a:solidFill>
              <a:latin typeface="Epilogue"/>
              <a:ea typeface="Calibri Light" panose="020F03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The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title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words and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punctuation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do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not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 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influence</a:t>
            </a:r>
            <a:r>
              <a:rPr lang="it-IT">
                <a:solidFill>
                  <a:schemeClr val="tx1"/>
                </a:solidFill>
                <a:latin typeface="Epilogue"/>
                <a:ea typeface="Calibri Light" panose="020F0302020204030204"/>
              </a:rPr>
              <a:t> </a:t>
            </a:r>
            <a:r>
              <a:rPr lang="it-IT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donors</a:t>
            </a:r>
            <a:endParaRPr lang="it-IT">
              <a:solidFill>
                <a:schemeClr val="tx1"/>
              </a:solidFill>
              <a:latin typeface="Epilogu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>
                <a:solidFill>
                  <a:srgbClr val="232323"/>
                </a:solidFill>
                <a:latin typeface="Epilogue"/>
                <a:ea typeface="Calibri Light" panose="020F0302020204030204"/>
              </a:rPr>
              <a:t>Fundraiser </a:t>
            </a:r>
            <a:r>
              <a:rPr lang="it-IT" err="1">
                <a:solidFill>
                  <a:srgbClr val="232323"/>
                </a:solidFill>
                <a:latin typeface="Epilogue"/>
                <a:ea typeface="Calibri Light" panose="020F0302020204030204"/>
              </a:rPr>
              <a:t>tip</a:t>
            </a:r>
            <a:r>
              <a:rPr lang="it-IT">
                <a:solidFill>
                  <a:srgbClr val="232323"/>
                </a:solidFill>
                <a:latin typeface="Epilogue"/>
                <a:ea typeface="Calibri Light" panose="020F0302020204030204"/>
              </a:rPr>
              <a:t>: </a:t>
            </a:r>
            <a:r>
              <a:rPr lang="it-IT" b="1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Choose</a:t>
            </a:r>
            <a:r>
              <a:rPr lang="it-IT" b="1">
                <a:solidFill>
                  <a:schemeClr val="bg2"/>
                </a:solidFill>
                <a:latin typeface="Epilogue"/>
                <a:ea typeface="Calibri Light" panose="020F0302020204030204"/>
              </a:rPr>
              <a:t> goal </a:t>
            </a:r>
            <a:r>
              <a:rPr lang="it-IT" b="1">
                <a:solidFill>
                  <a:schemeClr val="tx1"/>
                </a:solidFill>
                <a:latin typeface="Epilogue"/>
                <a:ea typeface="Calibri Light" panose="020F0302020204030204"/>
              </a:rPr>
              <a:t>and</a:t>
            </a:r>
            <a:r>
              <a:rPr lang="it-IT" b="1">
                <a:solidFill>
                  <a:schemeClr val="bg2"/>
                </a:solidFill>
                <a:latin typeface="Epilogue"/>
                <a:ea typeface="Calibri Light" panose="020F0302020204030204"/>
              </a:rPr>
              <a:t> duration </a:t>
            </a:r>
            <a:r>
              <a:rPr lang="it-IT" b="1" err="1">
                <a:solidFill>
                  <a:schemeClr val="tx1"/>
                </a:solidFill>
                <a:latin typeface="Epilogue"/>
                <a:ea typeface="Calibri Light" panose="020F0302020204030204"/>
              </a:rPr>
              <a:t>wisely</a:t>
            </a:r>
            <a:endParaRPr lang="it-IT" b="1">
              <a:solidFill>
                <a:schemeClr val="tx1"/>
              </a:solidFill>
              <a:latin typeface="Epilogue"/>
              <a:ea typeface="Calibri Light" panose="020F0302020204030204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4623" y="960261"/>
            <a:ext cx="821830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1500">
                <a:latin typeface="Epilogue"/>
              </a:rPr>
              <a:t>Our analysis tells an insightful story about crowdfunding projects, from 2011 to 2018</a:t>
            </a:r>
            <a:endParaRPr lang="it-IT"/>
          </a:p>
        </p:txBody>
      </p:sp>
      <p:sp>
        <p:nvSpPr>
          <p:cNvPr id="5" name="Google Shape;519;p40"/>
          <p:cNvSpPr/>
          <p:nvPr/>
        </p:nvSpPr>
        <p:spPr>
          <a:xfrm flipH="1">
            <a:off x="457633" y="1897703"/>
            <a:ext cx="171813" cy="1718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" name="Google Shape;519;p40"/>
          <p:cNvSpPr/>
          <p:nvPr/>
        </p:nvSpPr>
        <p:spPr>
          <a:xfrm flipH="1">
            <a:off x="457633" y="2342203"/>
            <a:ext cx="171813" cy="1718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" name="Google Shape;519;p40"/>
          <p:cNvSpPr/>
          <p:nvPr/>
        </p:nvSpPr>
        <p:spPr>
          <a:xfrm flipH="1">
            <a:off x="457633" y="2666758"/>
            <a:ext cx="171813" cy="1718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0" name="Google Shape;519;p40"/>
          <p:cNvSpPr/>
          <p:nvPr/>
        </p:nvSpPr>
        <p:spPr>
          <a:xfrm flipH="1">
            <a:off x="457633" y="2984258"/>
            <a:ext cx="171813" cy="1718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1701800" y="1603729"/>
            <a:ext cx="5493453" cy="2823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V="1">
            <a:off x="1701800" y="3431118"/>
            <a:ext cx="5493453" cy="2823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93512" y="3937706"/>
            <a:ext cx="831708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chemeClr val="tx1"/>
                </a:solidFill>
                <a:latin typeface="Epilogue"/>
              </a:rPr>
              <a:t>However, training a model to </a:t>
            </a:r>
            <a:r>
              <a:rPr lang="en-US" sz="1500" b="1">
                <a:solidFill>
                  <a:schemeClr val="tx2"/>
                </a:solidFill>
                <a:latin typeface="Epilogue"/>
              </a:rPr>
              <a:t>predict</a:t>
            </a:r>
            <a:r>
              <a:rPr lang="en-US" sz="1500">
                <a:solidFill>
                  <a:schemeClr val="tx1"/>
                </a:solidFill>
                <a:latin typeface="Epilogue"/>
              </a:rPr>
              <a:t> campaign outcomes in advance is </a:t>
            </a:r>
            <a:r>
              <a:rPr lang="en-US" sz="1500" b="1">
                <a:solidFill>
                  <a:schemeClr val="tx2"/>
                </a:solidFill>
                <a:latin typeface="Epilogue"/>
              </a:rPr>
              <a:t>challenging</a:t>
            </a:r>
            <a:r>
              <a:rPr lang="en-US" sz="1500">
                <a:solidFill>
                  <a:schemeClr val="tx1"/>
                </a:solidFill>
                <a:latin typeface="Epilogue"/>
              </a:rPr>
              <a:t>, </a:t>
            </a:r>
            <a:endParaRPr lang="en-US" sz="1500" b="1">
              <a:solidFill>
                <a:schemeClr val="tx1"/>
              </a:solidFill>
              <a:latin typeface="Epilogue"/>
            </a:endParaRPr>
          </a:p>
          <a:p>
            <a:pPr algn="ctr"/>
            <a:r>
              <a:rPr lang="en-US" sz="1500">
                <a:solidFill>
                  <a:schemeClr val="tx1"/>
                </a:solidFill>
                <a:latin typeface="Epilogue"/>
              </a:rPr>
              <a:t>due to the </a:t>
            </a:r>
            <a:r>
              <a:rPr lang="en-US" sz="1500" b="1">
                <a:solidFill>
                  <a:schemeClr val="tx2"/>
                </a:solidFill>
                <a:latin typeface="Epilogue"/>
              </a:rPr>
              <a:t>limited</a:t>
            </a:r>
            <a:r>
              <a:rPr lang="en-US" sz="1500">
                <a:solidFill>
                  <a:schemeClr val="tx1"/>
                </a:solidFill>
                <a:latin typeface="Epilogue"/>
              </a:rPr>
              <a:t> availability of project </a:t>
            </a:r>
            <a:r>
              <a:rPr lang="en-US" sz="1500" b="1" err="1">
                <a:solidFill>
                  <a:schemeClr val="tx2"/>
                </a:solidFill>
                <a:latin typeface="Epilogue"/>
              </a:rPr>
              <a:t>informations</a:t>
            </a:r>
            <a:endParaRPr lang="en-US" sz="1500" b="1">
              <a:solidFill>
                <a:schemeClr val="tx2"/>
              </a:solidFill>
              <a:latin typeface="Epilogue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7325584" y="423470"/>
            <a:ext cx="1550878" cy="284702"/>
            <a:chOff x="7326598" y="229807"/>
            <a:chExt cx="1550878" cy="284702"/>
          </a:xfrm>
        </p:grpSpPr>
        <p:sp>
          <p:nvSpPr>
            <p:cNvPr id="7" name="Google Shape;518;p40"/>
            <p:cNvSpPr/>
            <p:nvPr/>
          </p:nvSpPr>
          <p:spPr>
            <a:xfrm flipH="1">
              <a:off x="8592776" y="229807"/>
              <a:ext cx="284700" cy="284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1" name="Google Shape;519;p40"/>
            <p:cNvSpPr/>
            <p:nvPr/>
          </p:nvSpPr>
          <p:spPr>
            <a:xfrm flipH="1">
              <a:off x="7959687" y="229809"/>
              <a:ext cx="284700" cy="28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6" name="Google Shape;520;p40"/>
            <p:cNvSpPr/>
            <p:nvPr/>
          </p:nvSpPr>
          <p:spPr>
            <a:xfrm flipH="1">
              <a:off x="7326598" y="229809"/>
              <a:ext cx="284700" cy="28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476745" y="1115287"/>
            <a:ext cx="6263356" cy="4707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400">
                <a:latin typeface="Russo One" panose="02000503050000020004"/>
              </a:rPr>
              <a:t>The Purpose</a:t>
            </a:r>
            <a:endParaRPr lang="it-IT" sz="2400">
              <a:latin typeface="Russo One" panose="02000503050000020004"/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473537" y="1899785"/>
            <a:ext cx="6466367" cy="501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900">
                <a:solidFill>
                  <a:schemeClr val="tx1"/>
                </a:solidFill>
                <a:cs typeface="Calibri" panose="020F0502020204030204"/>
              </a:rPr>
              <a:t>Only about </a:t>
            </a:r>
            <a:r>
              <a:rPr lang="en-US" sz="1900" b="1">
                <a:solidFill>
                  <a:schemeClr val="tx1"/>
                </a:solidFill>
                <a:cs typeface="Calibri" panose="020F0502020204030204"/>
              </a:rPr>
              <a:t>35%</a:t>
            </a:r>
            <a:r>
              <a:rPr lang="en-US" sz="1900">
                <a:solidFill>
                  <a:schemeClr val="tx1"/>
                </a:solidFill>
                <a:cs typeface="Calibri" panose="020F0502020204030204"/>
              </a:rPr>
              <a:t> of the total projects</a:t>
            </a:r>
            <a:endParaRPr lang="en-US" sz="1900">
              <a:solidFill>
                <a:schemeClr val="tx1"/>
              </a:solidFill>
              <a:cs typeface="Calibri" panose="020F0502020204030204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900">
                <a:solidFill>
                  <a:schemeClr val="tx1"/>
                </a:solidFill>
                <a:cs typeface="Calibri" panose="020F0502020204030204"/>
              </a:rPr>
              <a:t>have raised </a:t>
            </a:r>
            <a:r>
              <a:rPr lang="en-US" sz="1900" b="1">
                <a:solidFill>
                  <a:schemeClr val="tx1"/>
                </a:solidFill>
                <a:cs typeface="Calibri" panose="020F0502020204030204"/>
              </a:rPr>
              <a:t>successful</a:t>
            </a:r>
            <a:r>
              <a:rPr lang="en-US" sz="1900">
                <a:solidFill>
                  <a:schemeClr val="tx1"/>
                </a:solidFill>
                <a:cs typeface="Calibri" panose="020F0502020204030204"/>
              </a:rPr>
              <a:t> fundings</a:t>
            </a:r>
            <a:endParaRPr lang="en-US" sz="190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100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endParaRPr lang="en-GB" sz="1000">
              <a:solidFill>
                <a:srgbClr val="232323"/>
              </a:solidFill>
              <a:cs typeface="Calibri" panose="020F0502020204030204"/>
            </a:endParaRPr>
          </a:p>
        </p:txBody>
      </p:sp>
      <p:pic>
        <p:nvPicPr>
          <p:cNvPr id="10" name="Immagine 9" descr="Immagine che contiene Elementi grafici, logo, simbolo, Carattere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9909" y="2123001"/>
            <a:ext cx="1514861" cy="1514861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76955" y="221640"/>
            <a:ext cx="746336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5200">
                <a:solidFill>
                  <a:schemeClr val="accent3"/>
                </a:solidFill>
                <a:latin typeface="Russo One" panose="02000503050000020004"/>
              </a:rPr>
              <a:t>Kickstarter</a:t>
            </a:r>
            <a:r>
              <a:rPr lang="en-US" sz="5200">
                <a:solidFill>
                  <a:srgbClr val="232323"/>
                </a:solidFill>
                <a:latin typeface="Russo One" panose="02000503050000020004"/>
              </a:rPr>
              <a:t> Dataset</a:t>
            </a:r>
            <a:endParaRPr lang="en-US"/>
          </a:p>
        </p:txBody>
      </p:sp>
      <p:sp>
        <p:nvSpPr>
          <p:cNvPr id="2" name="CasellaDiTesto 1"/>
          <p:cNvSpPr txBox="1"/>
          <p:nvPr/>
        </p:nvSpPr>
        <p:spPr>
          <a:xfrm>
            <a:off x="476956" y="2896366"/>
            <a:ext cx="6517918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900">
                <a:solidFill>
                  <a:schemeClr val="tx1"/>
                </a:solidFill>
                <a:latin typeface="Epilogue"/>
                <a:cs typeface="Segoe UI" panose="020B0502040204020203"/>
              </a:rPr>
              <a:t>Then, which projects can successfully achieve their goal? </a:t>
            </a:r>
            <a:endParaRPr lang="en-US" sz="1900">
              <a:solidFill>
                <a:schemeClr val="tx1"/>
              </a:solidFill>
              <a:latin typeface="Epilogue"/>
              <a:cs typeface="Segoe UI" panose="020B0502040204020203"/>
            </a:endParaRPr>
          </a:p>
          <a:p>
            <a:pPr algn="ctr"/>
            <a:endParaRPr lang="it-IT" sz="1900">
              <a:solidFill>
                <a:schemeClr val="tx1"/>
              </a:solidFill>
              <a:latin typeface="Epilogue"/>
            </a:endParaRPr>
          </a:p>
          <a:p>
            <a:pPr algn="ctr"/>
            <a:r>
              <a:rPr lang="en-US" sz="1900">
                <a:solidFill>
                  <a:schemeClr val="tx1"/>
                </a:solidFill>
                <a:latin typeface="Epilogue"/>
                <a:cs typeface="Segoe UI" panose="020B0502040204020203"/>
              </a:rPr>
              <a:t>Are there any</a:t>
            </a:r>
            <a:r>
              <a:rPr lang="en-US" sz="1900" b="1">
                <a:solidFill>
                  <a:schemeClr val="tx1"/>
                </a:solidFill>
                <a:latin typeface="Epilogue"/>
                <a:cs typeface="Segoe UI" panose="020B0502040204020203"/>
              </a:rPr>
              <a:t> key project characteristics</a:t>
            </a:r>
            <a:r>
              <a:rPr lang="en-US" sz="1900">
                <a:solidFill>
                  <a:schemeClr val="tx1"/>
                </a:solidFill>
                <a:latin typeface="Epilogue"/>
                <a:cs typeface="Segoe UI" panose="020B0502040204020203"/>
              </a:rPr>
              <a:t> that increases the chances of success?​</a:t>
            </a:r>
            <a:endParaRPr lang="en-US" sz="1900">
              <a:solidFill>
                <a:schemeClr val="tx1"/>
              </a:solidFill>
              <a:latin typeface="Epilog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>
            <a:spLocks noGrp="1"/>
          </p:cNvSpPr>
          <p:nvPr>
            <p:ph type="title" idx="2"/>
          </p:nvPr>
        </p:nvSpPr>
        <p:spPr>
          <a:xfrm>
            <a:off x="1016139" y="1072319"/>
            <a:ext cx="284894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Launch</a:t>
            </a:r>
            <a:r>
              <a:rPr lang="it-IT" sz="2400" b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-Date</a:t>
            </a:r>
            <a:br>
              <a:rPr lang="it-IT" sz="2400" b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</a:br>
            <a:r>
              <a:rPr lang="it-IT" sz="2400" b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Deadline</a:t>
            </a:r>
            <a:endParaRPr lang="it-IT" sz="2400" b="1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sp>
        <p:nvSpPr>
          <p:cNvPr id="518" name="Google Shape;518;p40"/>
          <p:cNvSpPr/>
          <p:nvPr/>
        </p:nvSpPr>
        <p:spPr>
          <a:xfrm flipH="1">
            <a:off x="532380" y="1314419"/>
            <a:ext cx="284700" cy="284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19" name="Google Shape;519;p40"/>
          <p:cNvSpPr/>
          <p:nvPr/>
        </p:nvSpPr>
        <p:spPr>
          <a:xfrm flipH="1">
            <a:off x="532380" y="2729240"/>
            <a:ext cx="284700" cy="28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20" name="Google Shape;520;p40"/>
          <p:cNvSpPr/>
          <p:nvPr/>
        </p:nvSpPr>
        <p:spPr>
          <a:xfrm flipH="1">
            <a:off x="532380" y="4151616"/>
            <a:ext cx="284700" cy="28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86291" y="372180"/>
            <a:ext cx="4301619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Feature </a:t>
            </a:r>
            <a:r>
              <a:rPr lang="it-IT" sz="2300" err="1">
                <a:latin typeface="Lexend Mega Black"/>
              </a:rPr>
              <a:t>Extraction</a:t>
            </a:r>
            <a:endParaRPr lang="it-IT" sz="2300">
              <a:latin typeface="Lexend Mega Black"/>
            </a:endParaRPr>
          </a:p>
        </p:txBody>
      </p:sp>
      <p:sp>
        <p:nvSpPr>
          <p:cNvPr id="13" name="Google Shape;514;p40"/>
          <p:cNvSpPr txBox="1"/>
          <p:nvPr/>
        </p:nvSpPr>
        <p:spPr>
          <a:xfrm>
            <a:off x="1016139" y="2487140"/>
            <a:ext cx="1514625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400" b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Title</a:t>
            </a:r>
            <a:endParaRPr lang="it-IT" sz="2800" b="1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sp>
        <p:nvSpPr>
          <p:cNvPr id="14" name="Google Shape;514;p40"/>
          <p:cNvSpPr txBox="1"/>
          <p:nvPr/>
        </p:nvSpPr>
        <p:spPr>
          <a:xfrm>
            <a:off x="1016139" y="3909516"/>
            <a:ext cx="1680879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400" b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Country</a:t>
            </a:r>
            <a:endParaRPr lang="it-IT" sz="2400" b="1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sp>
        <p:nvSpPr>
          <p:cNvPr id="15" name="Google Shape;514;p40"/>
          <p:cNvSpPr txBox="1"/>
          <p:nvPr/>
        </p:nvSpPr>
        <p:spPr>
          <a:xfrm>
            <a:off x="4687910" y="1039838"/>
            <a:ext cx="4253959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year</a:t>
            </a:r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</a:endParaRPr>
          </a:p>
          <a:p>
            <a:r>
              <a:rPr lang="it-IT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month</a:t>
            </a:r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</a:endParaRPr>
          </a:p>
          <a:p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day of </a:t>
            </a:r>
            <a:r>
              <a:rPr lang="it-IT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launch</a:t>
            </a:r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</a:endParaRPr>
          </a:p>
          <a:p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time </a:t>
            </a:r>
            <a:r>
              <a:rPr lang="it-IT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interval</a:t>
            </a:r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sp>
        <p:nvSpPr>
          <p:cNvPr id="17" name="Google Shape;514;p40"/>
          <p:cNvSpPr txBox="1"/>
          <p:nvPr/>
        </p:nvSpPr>
        <p:spPr>
          <a:xfrm>
            <a:off x="4687910" y="2570920"/>
            <a:ext cx="4253959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length</a:t>
            </a:r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</a:endParaRPr>
          </a:p>
          <a:p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</a:endParaRPr>
          </a:p>
          <a:p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use of "?!"</a:t>
            </a:r>
            <a:endParaRPr lang="it-IT" sz="24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sp>
        <p:nvSpPr>
          <p:cNvPr id="18" name="Google Shape;514;p40"/>
          <p:cNvSpPr txBox="1"/>
          <p:nvPr/>
        </p:nvSpPr>
        <p:spPr>
          <a:xfrm>
            <a:off x="4687910" y="3909515"/>
            <a:ext cx="4253959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</a:rPr>
              <a:t>continent</a:t>
            </a:r>
            <a:endParaRPr lang="it-IT" sz="1900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</a:endParaRPr>
          </a:p>
        </p:txBody>
      </p:sp>
      <p:sp>
        <p:nvSpPr>
          <p:cNvPr id="19" name="Google Shape;518;p40"/>
          <p:cNvSpPr/>
          <p:nvPr/>
        </p:nvSpPr>
        <p:spPr>
          <a:xfrm flipH="1" flipV="1">
            <a:off x="4588631" y="1233233"/>
            <a:ext cx="100311" cy="1003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" name="Google Shape;519;p40"/>
          <p:cNvSpPr/>
          <p:nvPr/>
        </p:nvSpPr>
        <p:spPr>
          <a:xfrm flipH="1" flipV="1">
            <a:off x="6654427" y="2731812"/>
            <a:ext cx="100311" cy="1003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1" name="Google Shape;520;p40"/>
          <p:cNvSpPr/>
          <p:nvPr/>
        </p:nvSpPr>
        <p:spPr>
          <a:xfrm flipH="1" flipV="1">
            <a:off x="4588632" y="4243809"/>
            <a:ext cx="100311" cy="1003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3" name="Google Shape;519;p40"/>
          <p:cNvSpPr/>
          <p:nvPr/>
        </p:nvSpPr>
        <p:spPr>
          <a:xfrm flipH="1" flipV="1">
            <a:off x="4588633" y="2731812"/>
            <a:ext cx="100311" cy="1003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4" name="Google Shape;518;p40"/>
          <p:cNvSpPr/>
          <p:nvPr/>
        </p:nvSpPr>
        <p:spPr>
          <a:xfrm flipH="1" flipV="1">
            <a:off x="4593379" y="1548963"/>
            <a:ext cx="100311" cy="1003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" name="Google Shape;518;p40"/>
          <p:cNvSpPr/>
          <p:nvPr/>
        </p:nvSpPr>
        <p:spPr>
          <a:xfrm flipH="1" flipV="1">
            <a:off x="6654425" y="1520890"/>
            <a:ext cx="100311" cy="1003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6" name="Google Shape;518;p40"/>
          <p:cNvSpPr/>
          <p:nvPr/>
        </p:nvSpPr>
        <p:spPr>
          <a:xfrm flipH="1" flipV="1">
            <a:off x="6653447" y="1233233"/>
            <a:ext cx="100311" cy="1003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7" name="Freccia destra 26"/>
          <p:cNvSpPr/>
          <p:nvPr/>
        </p:nvSpPr>
        <p:spPr>
          <a:xfrm>
            <a:off x="3809421" y="4271989"/>
            <a:ext cx="273359" cy="1825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Connettore 1 5"/>
          <p:cNvCxnSpPr/>
          <p:nvPr/>
        </p:nvCxnSpPr>
        <p:spPr>
          <a:xfrm flipV="1">
            <a:off x="3809421" y="1322773"/>
            <a:ext cx="7951" cy="309612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ccia destra 7"/>
          <p:cNvSpPr/>
          <p:nvPr/>
        </p:nvSpPr>
        <p:spPr>
          <a:xfrm>
            <a:off x="3809421" y="1292441"/>
            <a:ext cx="273359" cy="1825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reccia destra 8"/>
          <p:cNvSpPr/>
          <p:nvPr/>
        </p:nvSpPr>
        <p:spPr>
          <a:xfrm>
            <a:off x="3840898" y="2729240"/>
            <a:ext cx="273359" cy="18251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CONTINENT</a:t>
            </a:r>
            <a:br>
              <a:rPr lang="it-IT" sz="2300">
                <a:latin typeface="Lexend Mega Black"/>
              </a:rPr>
            </a:br>
            <a:r>
              <a:rPr lang="it-IT" sz="2300">
                <a:latin typeface="Lexend Mega Black"/>
              </a:rPr>
              <a:t>EXTRACTION &amp; ANALYSIS</a:t>
            </a:r>
            <a:endParaRPr lang="it-IT" sz="2300">
              <a:latin typeface="Lexend Mega Black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85232" y="1141571"/>
            <a:ext cx="737164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  <a:latin typeface="Epilogue"/>
              </a:rPr>
              <a:t>Looking for the continent with the highest number of projects</a:t>
            </a:r>
            <a:endParaRPr lang="en-US" b="1"/>
          </a:p>
        </p:txBody>
      </p:sp>
      <p:sp>
        <p:nvSpPr>
          <p:cNvPr id="7" name="CasellaDiTesto 6"/>
          <p:cNvSpPr txBox="1"/>
          <p:nvPr/>
        </p:nvSpPr>
        <p:spPr>
          <a:xfrm>
            <a:off x="5550009" y="2011539"/>
            <a:ext cx="294019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America dominates over other continents</a:t>
            </a:r>
            <a:endParaRPr lang="en-US" sz="1500">
              <a:solidFill>
                <a:srgbClr val="232323"/>
              </a:solidFill>
            </a:endParaRPr>
          </a:p>
        </p:txBody>
      </p:sp>
      <p:sp>
        <p:nvSpPr>
          <p:cNvPr id="9" name="Google Shape;1038;p51"/>
          <p:cNvSpPr/>
          <p:nvPr/>
        </p:nvSpPr>
        <p:spPr>
          <a:xfrm>
            <a:off x="5365449" y="2107692"/>
            <a:ext cx="186900" cy="186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" name="Google Shape;1038;p51"/>
          <p:cNvSpPr/>
          <p:nvPr/>
        </p:nvSpPr>
        <p:spPr>
          <a:xfrm>
            <a:off x="5365449" y="3123692"/>
            <a:ext cx="186900" cy="1869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50009" y="3069873"/>
            <a:ext cx="294019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rgbClr val="232323"/>
                </a:solidFill>
                <a:latin typeface="Epilogue"/>
              </a:rPr>
              <a:t>Data are from Kickstarter, so these proportion don’t match reality</a:t>
            </a:r>
            <a:endParaRPr lang="it-IT" sz="1500">
              <a:solidFill>
                <a:srgbClr val="232323"/>
              </a:solidFill>
              <a:latin typeface="Epilogue"/>
            </a:endParaRPr>
          </a:p>
        </p:txBody>
      </p:sp>
      <p:pic>
        <p:nvPicPr>
          <p:cNvPr id="19" name="Immagine 18" descr="Immagine che contiene schermata, Rettangolo, design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2" y="1464736"/>
            <a:ext cx="5597678" cy="3109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PCA - 3 Components</a:t>
            </a:r>
            <a:endParaRPr lang="it-IT" sz="2300">
              <a:latin typeface="Lexend Mega Black"/>
            </a:endParaRPr>
          </a:p>
        </p:txBody>
      </p:sp>
      <p:pic>
        <p:nvPicPr>
          <p:cNvPr id="5" name="Immagine 4" descr="Immagine che contiene schizzo, diagramma, design&#10;&#10;Descrizione generata automaticamente"/>
          <p:cNvPicPr>
            <a:picLocks noChangeAspect="1"/>
          </p:cNvPicPr>
          <p:nvPr/>
        </p:nvPicPr>
        <p:blipFill rotWithShape="1">
          <a:blip r:embed="rId1"/>
          <a:srcRect l="22810" t="8528" r="12955" b="12318"/>
          <a:stretch>
            <a:fillRect/>
          </a:stretch>
        </p:blipFill>
        <p:spPr>
          <a:xfrm>
            <a:off x="4020298" y="818456"/>
            <a:ext cx="4223075" cy="4163089"/>
          </a:xfrm>
          <a:prstGeom prst="rect">
            <a:avLst/>
          </a:prstGeom>
        </p:spPr>
      </p:pic>
      <p:sp>
        <p:nvSpPr>
          <p:cNvPr id="3" name="Google Shape;514;p40"/>
          <p:cNvSpPr txBox="1"/>
          <p:nvPr/>
        </p:nvSpPr>
        <p:spPr>
          <a:xfrm>
            <a:off x="900627" y="2825900"/>
            <a:ext cx="613878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800" b="1" err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Fail</a:t>
            </a:r>
            <a:endParaRPr lang="it-IT" sz="1800" b="1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sp>
        <p:nvSpPr>
          <p:cNvPr id="4" name="Google Shape;518;p40"/>
          <p:cNvSpPr/>
          <p:nvPr/>
        </p:nvSpPr>
        <p:spPr>
          <a:xfrm flipH="1">
            <a:off x="503548" y="2804600"/>
            <a:ext cx="284700" cy="2847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" name="Google Shape;519;p40"/>
          <p:cNvSpPr/>
          <p:nvPr/>
        </p:nvSpPr>
        <p:spPr>
          <a:xfrm flipH="1">
            <a:off x="503548" y="3345684"/>
            <a:ext cx="284700" cy="28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" name="Google Shape;514;p40"/>
          <p:cNvSpPr txBox="1"/>
          <p:nvPr/>
        </p:nvSpPr>
        <p:spPr>
          <a:xfrm>
            <a:off x="900627" y="3348533"/>
            <a:ext cx="1273836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4500" b="0" i="0" u="none" strike="noStrike" cap="none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xend Mega Black"/>
              <a:buNone/>
              <a:defRPr sz="6000" b="0" i="0" u="none" strike="noStrike" cap="none">
                <a:solidFill>
                  <a:schemeClr val="lt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>
            <a:r>
              <a:rPr lang="it-IT" sz="1800" b="1">
                <a:solidFill>
                  <a:schemeClr val="tx1">
                    <a:lumMod val="85000"/>
                    <a:lumOff val="15000"/>
                  </a:schemeClr>
                </a:solidFill>
                <a:latin typeface="Epilogue"/>
                <a:cs typeface="Calibri" panose="020F0502020204030204"/>
                <a:sym typeface="Epilogue"/>
              </a:rPr>
              <a:t>Success</a:t>
            </a:r>
            <a:endParaRPr lang="it-IT" sz="1800" b="1">
              <a:solidFill>
                <a:schemeClr val="tx1">
                  <a:lumMod val="85000"/>
                  <a:lumOff val="15000"/>
                </a:schemeClr>
              </a:solidFill>
              <a:latin typeface="Epilogue"/>
              <a:cs typeface="Calibri" panose="020F0502020204030204"/>
              <a:sym typeface="Epilogue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7325584" y="423470"/>
            <a:ext cx="1550878" cy="284702"/>
            <a:chOff x="7326598" y="229807"/>
            <a:chExt cx="1550878" cy="284702"/>
          </a:xfrm>
        </p:grpSpPr>
        <p:sp>
          <p:nvSpPr>
            <p:cNvPr id="9" name="Google Shape;518;p40"/>
            <p:cNvSpPr/>
            <p:nvPr/>
          </p:nvSpPr>
          <p:spPr>
            <a:xfrm flipH="1">
              <a:off x="8592776" y="229807"/>
              <a:ext cx="284700" cy="2847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0" name="Google Shape;519;p40"/>
            <p:cNvSpPr/>
            <p:nvPr/>
          </p:nvSpPr>
          <p:spPr>
            <a:xfrm flipH="1">
              <a:off x="7959687" y="229809"/>
              <a:ext cx="284700" cy="28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1" name="Google Shape;520;p40"/>
            <p:cNvSpPr/>
            <p:nvPr/>
          </p:nvSpPr>
          <p:spPr>
            <a:xfrm flipH="1">
              <a:off x="7326598" y="229809"/>
              <a:ext cx="284700" cy="28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12" name="CasellaDiTesto 2"/>
          <p:cNvSpPr txBox="1"/>
          <p:nvPr/>
        </p:nvSpPr>
        <p:spPr>
          <a:xfrm>
            <a:off x="386291" y="4385768"/>
            <a:ext cx="269879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 b="1">
                <a:solidFill>
                  <a:srgbClr val="232323"/>
                </a:solidFill>
                <a:latin typeface="Epilogue"/>
              </a:rPr>
              <a:t>Not very interesting…</a:t>
            </a:r>
            <a:endParaRPr lang="en-US" b="1"/>
          </a:p>
        </p:txBody>
      </p:sp>
      <p:sp>
        <p:nvSpPr>
          <p:cNvPr id="15" name="CasellaDiTesto 2"/>
          <p:cNvSpPr txBox="1"/>
          <p:nvPr/>
        </p:nvSpPr>
        <p:spPr>
          <a:xfrm>
            <a:off x="503548" y="962108"/>
            <a:ext cx="32272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 b="1">
                <a:solidFill>
                  <a:srgbClr val="232323"/>
                </a:solidFill>
                <a:latin typeface="Epilogue"/>
              </a:rPr>
              <a:t>Features used</a:t>
            </a:r>
            <a:endParaRPr lang="en-US" sz="1500" b="1">
              <a:solidFill>
                <a:srgbClr val="232323"/>
              </a:solidFill>
              <a:latin typeface="Epilogue"/>
            </a:endParaRPr>
          </a:p>
          <a:p>
            <a:r>
              <a:rPr lang="en-US" sz="1500">
                <a:solidFill>
                  <a:srgbClr val="232323"/>
                </a:solidFill>
                <a:latin typeface="Epilogue"/>
              </a:rPr>
              <a:t>Goal - Year - Month – </a:t>
            </a:r>
            <a:br>
              <a:rPr lang="en-US" sz="1500">
                <a:solidFill>
                  <a:srgbClr val="232323"/>
                </a:solidFill>
                <a:latin typeface="Epilogue"/>
              </a:rPr>
            </a:br>
            <a:r>
              <a:rPr lang="en-US" sz="1500">
                <a:solidFill>
                  <a:srgbClr val="232323"/>
                </a:solidFill>
                <a:latin typeface="Epilogue"/>
              </a:rPr>
              <a:t>Day of week – Time interval – Length of title – Use of ?! - Category – Main Category - Currency - Continent</a:t>
            </a:r>
            <a:endParaRPr lang="en-US" sz="1500">
              <a:solidFill>
                <a:srgbClr val="232323"/>
              </a:solidFill>
              <a:latin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>
                <a:latin typeface="Lexend Mega Black"/>
              </a:rPr>
              <a:t>PCA - 2 Components</a:t>
            </a:r>
            <a:endParaRPr lang="it-IT" sz="2300">
              <a:latin typeface="Lexend Mega Black"/>
            </a:endParaRPr>
          </a:p>
        </p:txBody>
      </p:sp>
      <p:pic>
        <p:nvPicPr>
          <p:cNvPr id="4" name="Immagine 3" descr="Immagine che contiene testo, schermata, diagramma, mappa&#10;&#10;Descrizione generata automaticamente"/>
          <p:cNvPicPr>
            <a:picLocks noChangeAspect="1"/>
          </p:cNvPicPr>
          <p:nvPr/>
        </p:nvPicPr>
        <p:blipFill rotWithShape="1">
          <a:blip r:embed="rId1"/>
          <a:srcRect l="5726" t="8462" r="7683" b="4678"/>
          <a:stretch>
            <a:fillRect/>
          </a:stretch>
        </p:blipFill>
        <p:spPr>
          <a:xfrm>
            <a:off x="3418171" y="717460"/>
            <a:ext cx="5515449" cy="4426040"/>
          </a:xfrm>
          <a:prstGeom prst="rect">
            <a:avLst/>
          </a:prstGeom>
        </p:spPr>
      </p:pic>
      <p:sp>
        <p:nvSpPr>
          <p:cNvPr id="12" name="CasellaDiTesto 2"/>
          <p:cNvSpPr txBox="1"/>
          <p:nvPr/>
        </p:nvSpPr>
        <p:spPr>
          <a:xfrm>
            <a:off x="409439" y="3003298"/>
            <a:ext cx="2809673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>
                <a:solidFill>
                  <a:schemeClr val="tx1"/>
                </a:solidFill>
                <a:latin typeface="Epilogue"/>
              </a:rPr>
              <a:t>We can notice a </a:t>
            </a:r>
            <a:r>
              <a:rPr lang="en-US" sz="1500" b="1">
                <a:solidFill>
                  <a:schemeClr val="tx1"/>
                </a:solidFill>
                <a:latin typeface="Epilogue"/>
              </a:rPr>
              <a:t>clear separation </a:t>
            </a:r>
            <a:r>
              <a:rPr lang="en-US" sz="1500">
                <a:solidFill>
                  <a:schemeClr val="tx1"/>
                </a:solidFill>
                <a:latin typeface="Epilogue"/>
              </a:rPr>
              <a:t>between some areas of the points</a:t>
            </a:r>
            <a:endParaRPr lang="en-US" sz="1500">
              <a:solidFill>
                <a:schemeClr val="tx1"/>
              </a:solidFill>
              <a:latin typeface="Epilogue"/>
            </a:endParaRPr>
          </a:p>
          <a:p>
            <a:pPr algn="ctr"/>
            <a:endParaRPr lang="en-US" sz="1500">
              <a:solidFill>
                <a:schemeClr val="tx1"/>
              </a:solidFill>
              <a:latin typeface="Epilogue"/>
            </a:endParaRPr>
          </a:p>
          <a:p>
            <a:pPr algn="ctr"/>
            <a:r>
              <a:rPr lang="en-US" sz="1500">
                <a:solidFill>
                  <a:schemeClr val="tx1"/>
                </a:solidFill>
                <a:latin typeface="Epilogue"/>
              </a:rPr>
              <a:t>Maybe some clustering technique can explain them better</a:t>
            </a:r>
            <a:endParaRPr lang="en-US">
              <a:solidFill>
                <a:schemeClr val="tx1"/>
              </a:solidFill>
              <a:latin typeface="Epilogue"/>
            </a:endParaRPr>
          </a:p>
        </p:txBody>
      </p:sp>
      <p:sp>
        <p:nvSpPr>
          <p:cNvPr id="13" name="CasellaDiTesto 2"/>
          <p:cNvSpPr txBox="1"/>
          <p:nvPr/>
        </p:nvSpPr>
        <p:spPr>
          <a:xfrm>
            <a:off x="503548" y="962108"/>
            <a:ext cx="32272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 b="1">
                <a:solidFill>
                  <a:srgbClr val="232323"/>
                </a:solidFill>
                <a:latin typeface="Epilogue"/>
              </a:rPr>
              <a:t>Features used</a:t>
            </a:r>
            <a:endParaRPr lang="en-US" sz="1500" b="1">
              <a:solidFill>
                <a:srgbClr val="232323"/>
              </a:solidFill>
              <a:latin typeface="Epilogue"/>
            </a:endParaRPr>
          </a:p>
          <a:p>
            <a:r>
              <a:rPr lang="en-US" sz="1500">
                <a:solidFill>
                  <a:srgbClr val="232323"/>
                </a:solidFill>
                <a:latin typeface="Epilogue"/>
              </a:rPr>
              <a:t>Goal - Year - Month – </a:t>
            </a:r>
            <a:br>
              <a:rPr lang="en-US" sz="1500">
                <a:solidFill>
                  <a:srgbClr val="232323"/>
                </a:solidFill>
                <a:latin typeface="Epilogue"/>
              </a:rPr>
            </a:br>
            <a:r>
              <a:rPr lang="en-US" sz="1500">
                <a:solidFill>
                  <a:srgbClr val="232323"/>
                </a:solidFill>
                <a:latin typeface="Epilogue"/>
              </a:rPr>
              <a:t>Day of week – Time interval – Length of title – Use of ?! - Category – Main Category - Currency - Continent</a:t>
            </a:r>
            <a:endParaRPr lang="en-US" sz="1500">
              <a:solidFill>
                <a:srgbClr val="232323"/>
              </a:solidFill>
              <a:latin typeface="Epilog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642766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Correlation</a:t>
            </a:r>
            <a:r>
              <a:rPr lang="it-IT" sz="2300">
                <a:latin typeface="Lexend Mega Black"/>
              </a:rPr>
              <a:t> Analysis</a:t>
            </a:r>
            <a:endParaRPr lang="en-US"/>
          </a:p>
        </p:txBody>
      </p:sp>
      <p:sp>
        <p:nvSpPr>
          <p:cNvPr id="17" name="CasellaDiTesto 2"/>
          <p:cNvSpPr txBox="1"/>
          <p:nvPr/>
        </p:nvSpPr>
        <p:spPr>
          <a:xfrm>
            <a:off x="5148025" y="1523505"/>
            <a:ext cx="269879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  <a:latin typeface="Epilogue"/>
              </a:rPr>
              <a:t> Which variables are  </a:t>
            </a:r>
            <a:r>
              <a:rPr lang="en-US" sz="1500" b="1">
                <a:solidFill>
                  <a:srgbClr val="232323"/>
                </a:solidFill>
                <a:latin typeface="Epilogue"/>
              </a:rPr>
              <a:t>linearly correlated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? </a:t>
            </a:r>
            <a:endParaRPr lang="en-US"/>
          </a:p>
        </p:txBody>
      </p:sp>
      <p:sp>
        <p:nvSpPr>
          <p:cNvPr id="18" name="CasellaDiTesto 2"/>
          <p:cNvSpPr txBox="1"/>
          <p:nvPr/>
        </p:nvSpPr>
        <p:spPr>
          <a:xfrm>
            <a:off x="1311804" y="3698149"/>
            <a:ext cx="326356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solidFill>
                  <a:srgbClr val="232323"/>
                </a:solidFill>
                <a:latin typeface="Epilogue"/>
              </a:rPr>
              <a:t> Can we find other </a:t>
            </a:r>
            <a:r>
              <a:rPr lang="en-US" sz="1500">
                <a:solidFill>
                  <a:srgbClr val="232323"/>
                </a:solidFill>
              </a:rPr>
              <a:t>variables</a:t>
            </a:r>
            <a:endParaRPr lang="en-US" sz="1500">
              <a:solidFill>
                <a:srgbClr val="232323"/>
              </a:solidFill>
              <a:latin typeface="Epilogue"/>
            </a:endParaRPr>
          </a:p>
          <a:p>
            <a:r>
              <a:rPr lang="en-US" sz="1500" b="1">
                <a:solidFill>
                  <a:srgbClr val="232323"/>
                </a:solidFill>
                <a:latin typeface="Epilogue"/>
              </a:rPr>
              <a:t>non-linear correlated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? 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71" y="949931"/>
            <a:ext cx="4436102" cy="2243673"/>
          </a:xfrm>
          <a:prstGeom prst="rect">
            <a:avLst/>
          </a:prstGeom>
        </p:spPr>
      </p:pic>
      <p:pic>
        <p:nvPicPr>
          <p:cNvPr id="4" name="Picture 3" descr="A graph with red and blue square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92" y="2730774"/>
            <a:ext cx="4432546" cy="2248313"/>
          </a:xfrm>
          <a:prstGeom prst="rect">
            <a:avLst/>
          </a:prstGeom>
        </p:spPr>
      </p:pic>
      <p:sp>
        <p:nvSpPr>
          <p:cNvPr id="5" name="Google Shape;519;p40"/>
          <p:cNvSpPr/>
          <p:nvPr/>
        </p:nvSpPr>
        <p:spPr>
          <a:xfrm flipH="1">
            <a:off x="8343899" y="372180"/>
            <a:ext cx="284700" cy="28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6291" y="372180"/>
            <a:ext cx="823389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it-IT" sz="2300" err="1">
                <a:latin typeface="Lexend Mega Black"/>
              </a:rPr>
              <a:t>Correlation</a:t>
            </a:r>
            <a:r>
              <a:rPr lang="it-IT" sz="2300">
                <a:latin typeface="Lexend Mega Black"/>
              </a:rPr>
              <a:t> Analysis – Insight</a:t>
            </a:r>
            <a:endParaRPr lang="it-IT" sz="2300">
              <a:latin typeface="Lexend Mega Black"/>
            </a:endParaRPr>
          </a:p>
        </p:txBody>
      </p:sp>
      <p:sp>
        <p:nvSpPr>
          <p:cNvPr id="18" name="CasellaDiTesto 2"/>
          <p:cNvSpPr txBox="1"/>
          <p:nvPr/>
        </p:nvSpPr>
        <p:spPr>
          <a:xfrm>
            <a:off x="4319722" y="3387422"/>
            <a:ext cx="43993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Epilogue"/>
              </a:rPr>
              <a:t>-0.22</a:t>
            </a:r>
            <a:r>
              <a:rPr lang="en-US" sz="1500">
                <a:solidFill>
                  <a:srgbClr val="232323"/>
                </a:solidFill>
                <a:latin typeface="Epilogue"/>
              </a:rPr>
              <a:t> correlation with the </a:t>
            </a:r>
            <a:r>
              <a:rPr lang="en-US" sz="1500" b="1">
                <a:solidFill>
                  <a:schemeClr val="bg2"/>
                </a:solidFill>
                <a:latin typeface="Epilogue"/>
              </a:rPr>
              <a:t>goal</a:t>
            </a:r>
            <a:endParaRPr lang="en-US" sz="1500" b="1">
              <a:solidFill>
                <a:schemeClr val="bg2"/>
              </a:solidFill>
              <a:latin typeface="Epilogue"/>
            </a:endParaRPr>
          </a:p>
          <a:p>
            <a:pPr algn="ctr"/>
            <a:endParaRPr lang="en-US" sz="1500" b="1">
              <a:solidFill>
                <a:schemeClr val="bg2"/>
              </a:solidFill>
              <a:latin typeface="Epilogue"/>
            </a:endParaRPr>
          </a:p>
          <a:p>
            <a:pPr algn="ctr"/>
            <a:r>
              <a:rPr lang="en-US" sz="1500">
                <a:solidFill>
                  <a:schemeClr val="tx1"/>
                </a:solidFill>
                <a:latin typeface="Epilogue"/>
              </a:rPr>
              <a:t>Very high fundraising goals are difficult to achieve</a:t>
            </a:r>
            <a:endParaRPr lang="en-US">
              <a:solidFill>
                <a:schemeClr val="tx1"/>
              </a:solidFill>
              <a:latin typeface="Epilogue"/>
            </a:endParaRPr>
          </a:p>
        </p:txBody>
      </p:sp>
      <p:pic>
        <p:nvPicPr>
          <p:cNvPr id="3" name="Immagine 2" descr="Immagine che contiene testo, schermata, diagramma, Diagramma&#10;&#10;Descrizione generata automaticamen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307" y="2942222"/>
            <a:ext cx="3658986" cy="1903285"/>
          </a:xfrm>
          <a:prstGeom prst="rect">
            <a:avLst/>
          </a:prstGeom>
        </p:spPr>
      </p:pic>
      <p:pic>
        <p:nvPicPr>
          <p:cNvPr id="4" name="Immagine 3" descr="Immagine che contiene testo, schermata, diagramma, Carattere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1" y="1054861"/>
            <a:ext cx="3659333" cy="182856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21530" y="1460500"/>
            <a:ext cx="440795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it-IT" sz="1500">
                <a:latin typeface="Epilogue"/>
              </a:rPr>
              <a:t> </a:t>
            </a:r>
            <a:r>
              <a:rPr lang="it-IT" sz="1500" b="1">
                <a:solidFill>
                  <a:schemeClr val="tx2"/>
                </a:solidFill>
                <a:latin typeface="Epilogue"/>
              </a:rPr>
              <a:t>0.72</a:t>
            </a:r>
            <a:r>
              <a:rPr lang="it-IT" sz="1500">
                <a:latin typeface="Epilogue"/>
              </a:rPr>
              <a:t> </a:t>
            </a:r>
            <a:r>
              <a:rPr lang="it-IT" sz="1500" err="1">
                <a:latin typeface="Epilogue"/>
              </a:rPr>
              <a:t>correlation</a:t>
            </a:r>
            <a:r>
              <a:rPr lang="it-IT" sz="1500">
                <a:latin typeface="Epilogue"/>
              </a:rPr>
              <a:t> with </a:t>
            </a:r>
            <a:r>
              <a:rPr lang="it-IT" sz="1500" b="1" err="1">
                <a:solidFill>
                  <a:schemeClr val="tx2"/>
                </a:solidFill>
                <a:latin typeface="Epilogue"/>
              </a:rPr>
              <a:t>number</a:t>
            </a:r>
            <a:r>
              <a:rPr lang="it-IT" sz="1500" b="1">
                <a:solidFill>
                  <a:schemeClr val="tx2"/>
                </a:solidFill>
                <a:latin typeface="Epilogue"/>
              </a:rPr>
              <a:t> of </a:t>
            </a:r>
            <a:r>
              <a:rPr lang="it-IT" sz="1500" b="1" err="1">
                <a:solidFill>
                  <a:schemeClr val="tx2"/>
                </a:solidFill>
                <a:latin typeface="Epilogue"/>
              </a:rPr>
              <a:t>backers</a:t>
            </a:r>
            <a:endParaRPr lang="it-IT" sz="1500" b="1">
              <a:solidFill>
                <a:schemeClr val="tx2"/>
              </a:solidFill>
              <a:latin typeface="Epilogue"/>
            </a:endParaRPr>
          </a:p>
          <a:p>
            <a:pPr algn="ctr"/>
            <a:endParaRPr lang="it-IT" sz="1500">
              <a:latin typeface="Epilogue"/>
            </a:endParaRPr>
          </a:p>
          <a:p>
            <a:pPr algn="ctr"/>
            <a:r>
              <a:rPr lang="it-IT" sz="1500"/>
              <a:t>More supporters </a:t>
            </a:r>
            <a:r>
              <a:rPr lang="it-IT" sz="1500" err="1"/>
              <a:t>raise</a:t>
            </a:r>
            <a:r>
              <a:rPr lang="it-IT" sz="1500"/>
              <a:t> the </a:t>
            </a:r>
            <a:r>
              <a:rPr lang="it-IT" sz="1500" err="1"/>
              <a:t>probability</a:t>
            </a:r>
            <a:r>
              <a:rPr lang="it-IT" sz="1500"/>
              <a:t> of success</a:t>
            </a:r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RT Goals Meeting by Slidesgo">
  <a:themeElements>
    <a:clrScheme name="Simple Light">
      <a:dk1>
        <a:srgbClr val="232323"/>
      </a:dk1>
      <a:lt1>
        <a:srgbClr val="FBFBFB"/>
      </a:lt1>
      <a:dk2>
        <a:srgbClr val="3280AE"/>
      </a:dk2>
      <a:lt2>
        <a:srgbClr val="E45A35"/>
      </a:lt2>
      <a:accent1>
        <a:srgbClr val="E9B545"/>
      </a:accent1>
      <a:accent2>
        <a:srgbClr val="61B6A1"/>
      </a:accent2>
      <a:accent3>
        <a:srgbClr val="8CB847"/>
      </a:accent3>
      <a:accent4>
        <a:srgbClr val="F1F1F1"/>
      </a:accent4>
      <a:accent5>
        <a:srgbClr val="E0E0E0"/>
      </a:accent5>
      <a:accent6>
        <a:srgbClr val="83838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4624</Words>
  <Application>WPS Presentation</Application>
  <PresentationFormat>On-screen Show (16:9)</PresentationFormat>
  <Paragraphs>333</Paragraphs>
  <Slides>20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Arial</vt:lpstr>
      <vt:lpstr>Lexend Mega Black</vt:lpstr>
      <vt:lpstr>Epilogue</vt:lpstr>
      <vt:lpstr>Russo One</vt:lpstr>
      <vt:lpstr>Open Sans</vt:lpstr>
      <vt:lpstr>Lexend Mega Light</vt:lpstr>
      <vt:lpstr>Nunito Light</vt:lpstr>
      <vt:lpstr>Segoe Print</vt:lpstr>
      <vt:lpstr>Epilogue Light</vt:lpstr>
      <vt:lpstr>PT Sans</vt:lpstr>
      <vt:lpstr>Calibri</vt:lpstr>
      <vt:lpstr>Calibri Light</vt:lpstr>
      <vt:lpstr>Segoe UI</vt:lpstr>
      <vt:lpstr>Microsoft YaHei</vt:lpstr>
      <vt:lpstr>Arial Unicode MS</vt:lpstr>
      <vt:lpstr>SMART Goals Meeting by Slidesgo</vt:lpstr>
      <vt:lpstr>Kickstarter Dataset… … when a crowdfunding campaign will be profitable? </vt:lpstr>
      <vt:lpstr>Exploring the Platform Landscape</vt:lpstr>
      <vt:lpstr>The Purpose</vt:lpstr>
      <vt:lpstr>Launch-Date Deadline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Dataset</dc:title>
  <dc:creator/>
  <cp:lastModifiedBy>linov</cp:lastModifiedBy>
  <cp:revision>4</cp:revision>
  <dcterms:created xsi:type="dcterms:W3CDTF">2024-02-22T15:37:54Z</dcterms:created>
  <dcterms:modified xsi:type="dcterms:W3CDTF">2024-02-22T15:40:22Z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0x01010089D79D9986A5BC4593699F43B6714658</vt:lpwstr>
  </property>
  <property fmtid="{D5CDD505-2E9C-101B-9397-08002B2CF9AE}" pid="3" name="ICV">
    <vt:lpwstr>E8C37216168C423EB99F50DA669BF419</vt:lpwstr>
  </property>
  <property fmtid="{D5CDD505-2E9C-101B-9397-08002B2CF9AE}" pid="4" name="KSOProductBuildVer">
    <vt:lpwstr>1033-11.2.0.11386</vt:lpwstr>
  </property>
</Properties>
</file>