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Ym3JF+URenKl7MvfHWjBOURfz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24CB9-3BE0-4873-8EB0-72289BD6CA54}">
  <a:tblStyle styleId="{58424CB9-3BE0-4873-8EB0-72289BD6C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6dd0ecd7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76dd0ecd79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6dd0ecd7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176dd0ecd79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6dd0ecd79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76dd0ecd79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6dd0ecd79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76dd0ecd79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6dd0ecd7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76dd0ecd79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76dd0ecd79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76dd0ecd79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76dd0ecd79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6dd0ecd79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76dd0ecd79_0_1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6dd0ecd7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76dd0ecd79_0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6dd0ecd7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76dd0ecd79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6dd0ecd7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76dd0ecd79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6dd0ecd7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76dd0ecd79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6dd0ecd7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76dd0ecd79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/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914400" y="3632201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5932170" y="4323845"/>
            <a:ext cx="22974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914400" y="4323846"/>
            <a:ext cx="48806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057900" y="1430867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594355" y="4697361"/>
            <a:ext cx="7956482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594355" y="977035"/>
            <a:ext cx="7950260" cy="340697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594360" y="5516716"/>
            <a:ext cx="7955280" cy="74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3" name="Google Shape;8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 txBox="1"/>
          <p:nvPr>
            <p:ph type="title"/>
          </p:nvPr>
        </p:nvSpPr>
        <p:spPr>
          <a:xfrm>
            <a:off x="594360" y="753533"/>
            <a:ext cx="795528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685800" y="3649134"/>
            <a:ext cx="7772400" cy="1330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type="title"/>
          </p:nvPr>
        </p:nvSpPr>
        <p:spPr>
          <a:xfrm>
            <a:off x="768351" y="753534"/>
            <a:ext cx="7613650" cy="2756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977899" y="3509768"/>
            <a:ext cx="7194552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85800" y="4174597"/>
            <a:ext cx="7778752" cy="821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94360" y="379438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0" name="Google Shape;10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title"/>
          </p:nvPr>
        </p:nvSpPr>
        <p:spPr>
          <a:xfrm>
            <a:off x="685800" y="1124702"/>
            <a:ext cx="777478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685792" y="3648316"/>
            <a:ext cx="7773608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4"/>
          <p:cNvSpPr txBox="1"/>
          <p:nvPr>
            <p:ph idx="10" type="dt"/>
          </p:nvPr>
        </p:nvSpPr>
        <p:spPr>
          <a:xfrm>
            <a:off x="5562176" y="378884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594360" y="378884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2171701" y="762000"/>
            <a:ext cx="637793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594361" y="2202080"/>
            <a:ext cx="2560320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59436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3302237" y="2201333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5"/>
          <p:cNvSpPr txBox="1"/>
          <p:nvPr>
            <p:ph idx="4" type="body"/>
          </p:nvPr>
        </p:nvSpPr>
        <p:spPr>
          <a:xfrm>
            <a:off x="3300781" y="2904068"/>
            <a:ext cx="2560320" cy="3359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5"/>
          <p:cNvSpPr txBox="1"/>
          <p:nvPr>
            <p:ph idx="5" type="body"/>
          </p:nvPr>
        </p:nvSpPr>
        <p:spPr>
          <a:xfrm>
            <a:off x="5989319" y="2192866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5"/>
          <p:cNvSpPr txBox="1"/>
          <p:nvPr>
            <p:ph idx="6" type="body"/>
          </p:nvPr>
        </p:nvSpPr>
        <p:spPr>
          <a:xfrm>
            <a:off x="598932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25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2171702" y="762000"/>
            <a:ext cx="638198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594360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6"/>
          <p:cNvSpPr/>
          <p:nvPr>
            <p:ph idx="2" type="pic"/>
          </p:nvPr>
        </p:nvSpPr>
        <p:spPr>
          <a:xfrm>
            <a:off x="594360" y="2331720"/>
            <a:ext cx="2560320" cy="15073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1" name="Google Shape;121;p26"/>
          <p:cNvSpPr txBox="1"/>
          <p:nvPr>
            <p:ph idx="3" type="body"/>
          </p:nvPr>
        </p:nvSpPr>
        <p:spPr>
          <a:xfrm>
            <a:off x="594360" y="4796103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6"/>
          <p:cNvSpPr txBox="1"/>
          <p:nvPr>
            <p:ph idx="4" type="body"/>
          </p:nvPr>
        </p:nvSpPr>
        <p:spPr>
          <a:xfrm>
            <a:off x="3291873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6"/>
          <p:cNvSpPr/>
          <p:nvPr>
            <p:ph idx="5" type="pic"/>
          </p:nvPr>
        </p:nvSpPr>
        <p:spPr>
          <a:xfrm>
            <a:off x="3291872" y="2331720"/>
            <a:ext cx="2560320" cy="1509862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4" name="Google Shape;124;p26"/>
          <p:cNvSpPr txBox="1"/>
          <p:nvPr>
            <p:ph idx="6" type="body"/>
          </p:nvPr>
        </p:nvSpPr>
        <p:spPr>
          <a:xfrm>
            <a:off x="3290858" y="4796102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26"/>
          <p:cNvSpPr txBox="1"/>
          <p:nvPr>
            <p:ph idx="7" type="body"/>
          </p:nvPr>
        </p:nvSpPr>
        <p:spPr>
          <a:xfrm>
            <a:off x="5993365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6"/>
          <p:cNvSpPr/>
          <p:nvPr>
            <p:ph idx="8" type="pic"/>
          </p:nvPr>
        </p:nvSpPr>
        <p:spPr>
          <a:xfrm>
            <a:off x="5993364" y="2331721"/>
            <a:ext cx="2560320" cy="1508919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7" name="Google Shape;127;p26"/>
          <p:cNvSpPr txBox="1"/>
          <p:nvPr>
            <p:ph idx="9" type="body"/>
          </p:nvPr>
        </p:nvSpPr>
        <p:spPr>
          <a:xfrm>
            <a:off x="5993272" y="4796100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2537460" y="251460"/>
            <a:ext cx="4069080" cy="79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5653777" y="2099996"/>
            <a:ext cx="4248675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1608511" y="-268026"/>
            <a:ext cx="4249732" cy="6278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-14288" y="5838825"/>
            <a:ext cx="9158288" cy="795338"/>
          </a:xfrm>
          <a:custGeom>
            <a:rect b="b" l="l" r="r" t="t"/>
            <a:pathLst>
              <a:path extrusionOk="0" h="372428" w="5721090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242649" y="339515"/>
            <a:ext cx="867989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38"/>
              <a:buNone/>
              <a:defRPr b="0" sz="3038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/>
        </p:nvSpPr>
        <p:spPr>
          <a:xfrm>
            <a:off x="-14288" y="5838825"/>
            <a:ext cx="9158288" cy="795338"/>
          </a:xfrm>
          <a:custGeom>
            <a:rect b="b" l="l" r="r" t="t"/>
            <a:pathLst>
              <a:path extrusionOk="0" h="372428" w="5721090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242649" y="339515"/>
            <a:ext cx="867989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38"/>
              <a:buNone/>
              <a:defRPr b="0" sz="3038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594360" y="2194560"/>
            <a:ext cx="3910579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642099" y="2194560"/>
            <a:ext cx="390754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7" name="Google Shape;3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 txBox="1"/>
          <p:nvPr>
            <p:ph type="title"/>
          </p:nvPr>
        </p:nvSpPr>
        <p:spPr>
          <a:xfrm>
            <a:off x="594360" y="753534"/>
            <a:ext cx="7955280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594360" y="3641726"/>
            <a:ext cx="7955281" cy="13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7882466" y="381001"/>
            <a:ext cx="6671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2171700" y="762000"/>
            <a:ext cx="637794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21279" y="2183802"/>
            <a:ext cx="36836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594359" y="3132667"/>
            <a:ext cx="3910579" cy="313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4869018" y="2183802"/>
            <a:ext cx="368062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4642098" y="3132667"/>
            <a:ext cx="3907541" cy="313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594360" y="1524000"/>
            <a:ext cx="3086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3886200" y="746760"/>
            <a:ext cx="4663440" cy="551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594360" y="3124200"/>
            <a:ext cx="308610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594360" y="1524000"/>
            <a:ext cx="407573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4877524" y="751242"/>
            <a:ext cx="3674234" cy="5512398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594360" y="3124200"/>
            <a:ext cx="407573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914400" y="2064100"/>
            <a:ext cx="73152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Century Gothic"/>
              <a:buNone/>
            </a:pPr>
            <a:r>
              <a:rPr b="1" lang="en-US" sz="3900"/>
              <a:t>Risk of having stroke among patients treated with catheterization during hospitalization</a:t>
            </a:r>
            <a:endParaRPr b="1" sz="3900"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914400" y="4327056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Moriya Yulzari &amp; Linoy Valko</a:t>
            </a:r>
            <a:endParaRPr/>
          </a:p>
        </p:txBody>
      </p:sp>
      <p:pic>
        <p:nvPicPr>
          <p:cNvPr descr="HIT - מיני אתרים - HIT היובל 50 - מיתוג"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559" y="276861"/>
            <a:ext cx="1055641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/>
        </p:nvSpPr>
        <p:spPr>
          <a:xfrm>
            <a:off x="914399" y="1336255"/>
            <a:ext cx="3299013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5957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Practical Experience</a:t>
            </a:r>
            <a:br>
              <a:rPr b="0" i="0" lang="en-US" sz="1050" u="none" cap="none" strike="noStrike">
                <a:solidFill>
                  <a:srgbClr val="25957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1050" u="none" cap="none" strike="noStrike">
                <a:solidFill>
                  <a:srgbClr val="25957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medical data sets | October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6dd0ecd79_0_45"/>
          <p:cNvSpPr txBox="1"/>
          <p:nvPr>
            <p:ph type="title"/>
          </p:nvPr>
        </p:nvSpPr>
        <p:spPr>
          <a:xfrm>
            <a:off x="2171700" y="76437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DATA&amp; VARIABLES - EDA</a:t>
            </a:r>
            <a:endParaRPr/>
          </a:p>
        </p:txBody>
      </p:sp>
      <p:pic>
        <p:nvPicPr>
          <p:cNvPr id="219" name="Google Shape;219;g176dd0ecd7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63075"/>
            <a:ext cx="7969249" cy="453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MODEL</a:t>
            </a:r>
            <a:endParaRPr/>
          </a:p>
        </p:txBody>
      </p:sp>
      <p:graphicFrame>
        <p:nvGraphicFramePr>
          <p:cNvPr id="225" name="Google Shape;225;p8"/>
          <p:cNvGraphicFramePr/>
          <p:nvPr/>
        </p:nvGraphicFramePr>
        <p:xfrm>
          <a:off x="845050" y="195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{58424CB9-3BE0-4873-8EB0-72289BD6CA54}</a:tableStyleId>
              </a:tblPr>
              <a:tblGrid>
                <a:gridCol w="1541625"/>
                <a:gridCol w="2058125"/>
                <a:gridCol w="853950"/>
                <a:gridCol w="2745800"/>
              </a:tblGrid>
              <a:tr h="79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Undersampling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Hyperparameters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SVM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7745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SVM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802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 Forest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802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n_estimators = 2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Logistic Regression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802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solver = liblinear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Logistic Regression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1:3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242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solver = liblinear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type="title"/>
          </p:nvPr>
        </p:nvSpPr>
        <p:spPr>
          <a:xfrm>
            <a:off x="-436550" y="815550"/>
            <a:ext cx="898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EVALUATION OF THE </a:t>
            </a:r>
            <a:r>
              <a:rPr b="1" lang="en-US"/>
              <a:t>FIRST </a:t>
            </a:r>
            <a:r>
              <a:rPr lang="en-US"/>
              <a:t>SVM</a:t>
            </a:r>
            <a:endParaRPr/>
          </a:p>
        </p:txBody>
      </p:sp>
      <p:sp>
        <p:nvSpPr>
          <p:cNvPr id="231" name="Google Shape;231;p9"/>
          <p:cNvSpPr txBox="1"/>
          <p:nvPr>
            <p:ph idx="1" type="body"/>
          </p:nvPr>
        </p:nvSpPr>
        <p:spPr>
          <a:xfrm>
            <a:off x="594359" y="2194560"/>
            <a:ext cx="8155193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Accuracy - 98.92%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Ratio -  1:99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Failed to </a:t>
            </a:r>
            <a:r>
              <a:rPr b="1" lang="en-US">
                <a:solidFill>
                  <a:schemeClr val="accent1"/>
                </a:solidFill>
              </a:rPr>
              <a:t>classify</a:t>
            </a:r>
            <a:br>
              <a:rPr b="1" lang="en-US">
                <a:solidFill>
                  <a:schemeClr val="accent1"/>
                </a:solidFill>
              </a:rPr>
            </a:br>
            <a:r>
              <a:rPr b="1" lang="en-US">
                <a:solidFill>
                  <a:schemeClr val="accent1"/>
                </a:solidFill>
              </a:rPr>
              <a:t>between 0 to 1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875" y="3000613"/>
            <a:ext cx="4038776" cy="32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13" y="3500425"/>
            <a:ext cx="37242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6dd0ecd79_0_63"/>
          <p:cNvSpPr txBox="1"/>
          <p:nvPr>
            <p:ph type="title"/>
          </p:nvPr>
        </p:nvSpPr>
        <p:spPr>
          <a:xfrm>
            <a:off x="0" y="901550"/>
            <a:ext cx="898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EVALUATION OF THE </a:t>
            </a:r>
            <a:r>
              <a:rPr b="1" lang="en-US"/>
              <a:t>SECOND </a:t>
            </a:r>
            <a:r>
              <a:rPr lang="en-US"/>
              <a:t>SVM</a:t>
            </a:r>
            <a:endParaRPr/>
          </a:p>
        </p:txBody>
      </p:sp>
      <p:sp>
        <p:nvSpPr>
          <p:cNvPr id="239" name="Google Shape;239;g176dd0ecd79_0_63"/>
          <p:cNvSpPr txBox="1"/>
          <p:nvPr>
            <p:ph idx="1" type="body"/>
          </p:nvPr>
        </p:nvSpPr>
        <p:spPr>
          <a:xfrm>
            <a:off x="594359" y="2194560"/>
            <a:ext cx="81552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Accuracy - 89.62%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Ratio -  1:9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Failed to classify</a:t>
            </a:r>
            <a:br>
              <a:rPr b="1" lang="en-US">
                <a:solidFill>
                  <a:schemeClr val="accent1"/>
                </a:solidFill>
              </a:rPr>
            </a:br>
            <a:r>
              <a:rPr b="1" lang="en-US">
                <a:solidFill>
                  <a:schemeClr val="accent1"/>
                </a:solidFill>
              </a:rPr>
              <a:t>between 0 to 1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240" name="Google Shape;240;g176dd0ecd79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925" y="2799738"/>
            <a:ext cx="4365624" cy="32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76dd0ecd79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50" y="3174525"/>
            <a:ext cx="37909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6dd0ecd79_0_78"/>
          <p:cNvSpPr txBox="1"/>
          <p:nvPr>
            <p:ph type="title"/>
          </p:nvPr>
        </p:nvSpPr>
        <p:spPr>
          <a:xfrm>
            <a:off x="-638600" y="901550"/>
            <a:ext cx="898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EVALUATION OF </a:t>
            </a:r>
            <a:r>
              <a:rPr lang="en-US"/>
              <a:t>Random Forest</a:t>
            </a:r>
            <a:endParaRPr/>
          </a:p>
        </p:txBody>
      </p:sp>
      <p:sp>
        <p:nvSpPr>
          <p:cNvPr id="247" name="Google Shape;247;g176dd0ecd79_0_78"/>
          <p:cNvSpPr txBox="1"/>
          <p:nvPr>
            <p:ph idx="1" type="body"/>
          </p:nvPr>
        </p:nvSpPr>
        <p:spPr>
          <a:xfrm>
            <a:off x="594359" y="2194560"/>
            <a:ext cx="81552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Accuracy - 89.63%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Ratio - 1:9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C480"/>
                </a:solidFill>
              </a:rPr>
              <a:t>Succeeded </a:t>
            </a:r>
            <a:r>
              <a:rPr b="1" lang="en-US">
                <a:solidFill>
                  <a:srgbClr val="33C480"/>
                </a:solidFill>
              </a:rPr>
              <a:t>to classify</a:t>
            </a:r>
            <a:br>
              <a:rPr b="1" lang="en-US">
                <a:solidFill>
                  <a:srgbClr val="33C480"/>
                </a:solidFill>
              </a:rPr>
            </a:br>
            <a:r>
              <a:rPr b="1" lang="en-US">
                <a:solidFill>
                  <a:srgbClr val="33C480"/>
                </a:solidFill>
              </a:rPr>
              <a:t>between 0 to 1 </a:t>
            </a:r>
            <a:endParaRPr b="1">
              <a:solidFill>
                <a:srgbClr val="33C480"/>
              </a:solidFill>
            </a:endParaRPr>
          </a:p>
        </p:txBody>
      </p:sp>
      <p:pic>
        <p:nvPicPr>
          <p:cNvPr id="248" name="Google Shape;248;g176dd0ecd79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600" y="2594367"/>
            <a:ext cx="4365624" cy="326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76dd0ecd79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63" y="3133825"/>
            <a:ext cx="3705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6dd0ecd79_0_90"/>
          <p:cNvSpPr txBox="1"/>
          <p:nvPr>
            <p:ph type="title"/>
          </p:nvPr>
        </p:nvSpPr>
        <p:spPr>
          <a:xfrm>
            <a:off x="286400" y="1052275"/>
            <a:ext cx="898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900"/>
              <a:t>EVALUATION OF </a:t>
            </a:r>
            <a:r>
              <a:rPr b="1" lang="en-US" sz="3900"/>
              <a:t>FIRST </a:t>
            </a:r>
            <a:r>
              <a:rPr lang="en-US" sz="3900"/>
              <a:t>LOGISTIC REGRESSION</a:t>
            </a:r>
            <a:endParaRPr sz="3900"/>
          </a:p>
        </p:txBody>
      </p:sp>
      <p:sp>
        <p:nvSpPr>
          <p:cNvPr id="255" name="Google Shape;255;g176dd0ecd79_0_90"/>
          <p:cNvSpPr txBox="1"/>
          <p:nvPr>
            <p:ph idx="1" type="body"/>
          </p:nvPr>
        </p:nvSpPr>
        <p:spPr>
          <a:xfrm>
            <a:off x="494409" y="2431285"/>
            <a:ext cx="81552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Accuracy - 93.77%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Ratio - 1:9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C480"/>
                </a:solidFill>
              </a:rPr>
              <a:t>Succeeded to classify</a:t>
            </a:r>
            <a:br>
              <a:rPr b="1" lang="en-US">
                <a:solidFill>
                  <a:srgbClr val="33C480"/>
                </a:solidFill>
              </a:rPr>
            </a:br>
            <a:r>
              <a:rPr b="1" lang="en-US">
                <a:solidFill>
                  <a:srgbClr val="33C480"/>
                </a:solidFill>
              </a:rPr>
              <a:t>between 0 to 1 </a:t>
            </a:r>
            <a:endParaRPr b="1">
              <a:solidFill>
                <a:srgbClr val="33C480"/>
              </a:solidFill>
            </a:endParaRPr>
          </a:p>
        </p:txBody>
      </p:sp>
      <p:pic>
        <p:nvPicPr>
          <p:cNvPr id="256" name="Google Shape;256;g176dd0ecd79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175" y="2795475"/>
            <a:ext cx="3977700" cy="31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76dd0ecd79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88" y="3227400"/>
            <a:ext cx="37242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6dd0ecd79_0_99"/>
          <p:cNvSpPr txBox="1"/>
          <p:nvPr>
            <p:ph type="title"/>
          </p:nvPr>
        </p:nvSpPr>
        <p:spPr>
          <a:xfrm>
            <a:off x="286400" y="1052275"/>
            <a:ext cx="898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900"/>
              <a:t>EVALUATION OF </a:t>
            </a:r>
            <a:r>
              <a:rPr b="1" lang="en-US" sz="3900"/>
              <a:t>SECOND </a:t>
            </a:r>
            <a:r>
              <a:rPr lang="en-US" sz="3900"/>
              <a:t>LOGISTIC REGRESSION</a:t>
            </a:r>
            <a:endParaRPr sz="3900"/>
          </a:p>
        </p:txBody>
      </p:sp>
      <p:sp>
        <p:nvSpPr>
          <p:cNvPr id="263" name="Google Shape;263;g176dd0ecd79_0_99"/>
          <p:cNvSpPr txBox="1"/>
          <p:nvPr>
            <p:ph idx="1" type="body"/>
          </p:nvPr>
        </p:nvSpPr>
        <p:spPr>
          <a:xfrm>
            <a:off x="494409" y="2345285"/>
            <a:ext cx="81552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Accuracy - 97.26%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Ratio - 1:3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C480"/>
                </a:solidFill>
              </a:rPr>
              <a:t>Succeeded to classify</a:t>
            </a:r>
            <a:br>
              <a:rPr b="1" lang="en-US">
                <a:solidFill>
                  <a:srgbClr val="33C480"/>
                </a:solidFill>
              </a:rPr>
            </a:br>
            <a:r>
              <a:rPr b="1" lang="en-US">
                <a:solidFill>
                  <a:srgbClr val="33C480"/>
                </a:solidFill>
              </a:rPr>
              <a:t>between 0 to 1 </a:t>
            </a:r>
            <a:endParaRPr b="1">
              <a:solidFill>
                <a:srgbClr val="33C480"/>
              </a:solidFill>
            </a:endParaRPr>
          </a:p>
        </p:txBody>
      </p:sp>
      <p:pic>
        <p:nvPicPr>
          <p:cNvPr id="264" name="Google Shape;264;g176dd0ecd79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750" y="2685787"/>
            <a:ext cx="3724275" cy="338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76dd0ecd79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00" y="3310563"/>
            <a:ext cx="36957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6dd0ecd79_0_127"/>
          <p:cNvSpPr txBox="1"/>
          <p:nvPr>
            <p:ph type="title"/>
          </p:nvPr>
        </p:nvSpPr>
        <p:spPr>
          <a:xfrm>
            <a:off x="2252475" y="355898"/>
            <a:ext cx="63780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272" name="Google Shape;272;g176dd0ecd79_0_127"/>
          <p:cNvGraphicFramePr/>
          <p:nvPr/>
        </p:nvGraphicFramePr>
        <p:xfrm>
          <a:off x="587075" y="15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{58424CB9-3BE0-4873-8EB0-72289BD6CA54}</a:tableStyleId>
              </a:tblPr>
              <a:tblGrid>
                <a:gridCol w="1542750"/>
                <a:gridCol w="2059625"/>
                <a:gridCol w="1435500"/>
                <a:gridCol w="1586000"/>
                <a:gridCol w="1586000"/>
              </a:tblGrid>
              <a:tr h="74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Undersampling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Accuracy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Recall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Precision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SVM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98.92%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SVM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89.62%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 Forest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89.63%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Logistic Regression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1:9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93.97%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72%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69%</a:t>
                      </a:r>
                      <a:endParaRPr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Logistic Regression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1:3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97.26%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100%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93%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78" name="Google Shape;278;p10"/>
          <p:cNvSpPr txBox="1"/>
          <p:nvPr>
            <p:ph idx="1" type="body"/>
          </p:nvPr>
        </p:nvSpPr>
        <p:spPr>
          <a:xfrm>
            <a:off x="594300" y="2431027"/>
            <a:ext cx="79554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420"/>
          </a:p>
          <a:p>
            <a:pPr indent="-24257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/>
              <a:t>The most </a:t>
            </a:r>
            <a:r>
              <a:rPr lang="en-US" sz="2420"/>
              <a:t>important</a:t>
            </a:r>
            <a:r>
              <a:rPr lang="en-US" sz="2420"/>
              <a:t> step is to characterization the </a:t>
            </a:r>
            <a:r>
              <a:rPr lang="en-US" sz="2420"/>
              <a:t>problem accurately.</a:t>
            </a:r>
            <a:endParaRPr sz="2420"/>
          </a:p>
          <a:p>
            <a:pPr indent="-24257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/>
              <a:t>The most </a:t>
            </a:r>
            <a:r>
              <a:rPr lang="en-US" sz="2420"/>
              <a:t>sophisticated</a:t>
            </a:r>
            <a:r>
              <a:rPr lang="en-US" sz="2420"/>
              <a:t> model is not </a:t>
            </a:r>
            <a:r>
              <a:rPr lang="en-US" sz="2420"/>
              <a:t>necessarily</a:t>
            </a:r>
            <a:r>
              <a:rPr lang="en-US" sz="2420"/>
              <a:t> the best one.</a:t>
            </a:r>
            <a:endParaRPr sz="2420"/>
          </a:p>
          <a:p>
            <a:pPr indent="-219075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50"/>
              <a:buChar char="•"/>
            </a:pPr>
            <a:r>
              <a:rPr lang="en-US" sz="2420"/>
              <a:t>Imbalance</a:t>
            </a:r>
            <a:r>
              <a:rPr lang="en-US" sz="2420"/>
              <a:t> in the outcome variable can fail the model.</a:t>
            </a:r>
            <a:endParaRPr sz="242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/>
          </a:p>
          <a:p>
            <a:pPr indent="-889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4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6dd0ecd79_0_109"/>
          <p:cNvSpPr txBox="1"/>
          <p:nvPr>
            <p:ph type="title"/>
          </p:nvPr>
        </p:nvSpPr>
        <p:spPr>
          <a:xfrm>
            <a:off x="2558350" y="794075"/>
            <a:ext cx="419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FURTHER STEPS</a:t>
            </a:r>
            <a:endParaRPr/>
          </a:p>
        </p:txBody>
      </p:sp>
      <p:sp>
        <p:nvSpPr>
          <p:cNvPr id="284" name="Google Shape;284;g176dd0ecd79_0_109"/>
          <p:cNvSpPr txBox="1"/>
          <p:nvPr>
            <p:ph idx="1" type="body"/>
          </p:nvPr>
        </p:nvSpPr>
        <p:spPr>
          <a:xfrm>
            <a:off x="594360" y="2194560"/>
            <a:ext cx="7955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</a:t>
            </a:r>
            <a:r>
              <a:rPr lang="en-US" sz="2400"/>
              <a:t>enrich</a:t>
            </a:r>
            <a:r>
              <a:rPr lang="en-US" sz="2400"/>
              <a:t> the data features.</a:t>
            </a:r>
            <a:endParaRPr sz="24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</a:t>
            </a:r>
            <a:r>
              <a:rPr lang="en-US" sz="2400"/>
              <a:t>increase the study population.</a:t>
            </a:r>
            <a:endParaRPr sz="24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increase the target’s values.</a:t>
            </a:r>
            <a:endParaRPr sz="24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 test additional models.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/>
          </a:p>
        </p:txBody>
      </p:sp>
      <p:pic>
        <p:nvPicPr>
          <p:cNvPr id="285" name="Google Shape;285;g176dd0ecd79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425" y="2689200"/>
            <a:ext cx="1734800" cy="188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2171700" y="57592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THE TEAM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16185" r="15633" t="26486"/>
          <a:stretch/>
        </p:blipFill>
        <p:spPr>
          <a:xfrm>
            <a:off x="4449180" y="2011213"/>
            <a:ext cx="4003632" cy="32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3468" l="7216" r="41820" t="34588"/>
          <a:stretch/>
        </p:blipFill>
        <p:spPr>
          <a:xfrm>
            <a:off x="822075" y="1542350"/>
            <a:ext cx="2726899" cy="44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5720150" y="5391025"/>
            <a:ext cx="179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Moriya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9869825" y="4293875"/>
            <a:ext cx="23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1460945" y="6110325"/>
            <a:ext cx="10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Linoy 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6dd0ecd79_0_117"/>
          <p:cNvSpPr txBox="1"/>
          <p:nvPr>
            <p:ph type="title"/>
          </p:nvPr>
        </p:nvSpPr>
        <p:spPr>
          <a:xfrm>
            <a:off x="2472300" y="3158925"/>
            <a:ext cx="419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US" sz="5900"/>
              <a:t>Thank you!</a:t>
            </a:r>
            <a:endParaRPr b="1" sz="5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6dd0ecd79_0_2"/>
          <p:cNvSpPr txBox="1"/>
          <p:nvPr>
            <p:ph type="title"/>
          </p:nvPr>
        </p:nvSpPr>
        <p:spPr>
          <a:xfrm>
            <a:off x="2171700" y="76437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73" name="Google Shape;173;g176dd0ecd79_0_2"/>
          <p:cNvSpPr txBox="1"/>
          <p:nvPr>
            <p:ph idx="1" type="body"/>
          </p:nvPr>
        </p:nvSpPr>
        <p:spPr>
          <a:xfrm>
            <a:off x="594360" y="2194560"/>
            <a:ext cx="7955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Approximately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50,000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catheterizations are performed in Israel, every year.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 the US, more than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a million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catheterizations performed every year.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 a result of the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,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blood clot can be caused.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blood clot can cause a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stroke.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is not a common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phenomenon, but can be reduced. </a:t>
            </a:r>
            <a:endParaRPr sz="2600"/>
          </a:p>
        </p:txBody>
      </p:sp>
      <p:pic>
        <p:nvPicPr>
          <p:cNvPr id="174" name="Google Shape;174;g176dd0ecd7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25" y="3783725"/>
            <a:ext cx="2707476" cy="18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594300" y="1999200"/>
            <a:ext cx="79554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3000"/>
              <a:t>To establish a model that predicts the possibility of having a stroke after treated with catheterization, during hospitalization time.</a:t>
            </a:r>
            <a:endParaRPr b="1" sz="3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b="1" sz="3000"/>
          </a:p>
          <a:p>
            <a:pPr indent="-889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5"/>
              <a:buNone/>
            </a:pPr>
            <a:r>
              <a:t/>
            </a:r>
            <a:endParaRPr b="1" sz="3000"/>
          </a:p>
          <a:p>
            <a:pPr indent="-889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5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5"/>
              <a:buNone/>
            </a:pPr>
            <a:r>
              <a:t/>
            </a:r>
            <a:endParaRPr b="1" sz="3000"/>
          </a:p>
        </p:txBody>
      </p:sp>
      <p:sp>
        <p:nvSpPr>
          <p:cNvPr id="180" name="Google Shape;180;p4"/>
          <p:cNvSpPr txBox="1"/>
          <p:nvPr>
            <p:ph type="title"/>
          </p:nvPr>
        </p:nvSpPr>
        <p:spPr>
          <a:xfrm>
            <a:off x="2171750" y="38387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AIM OF PROJECT</a:t>
            </a:r>
            <a:endParaRPr/>
          </a:p>
        </p:txBody>
      </p:sp>
      <p:pic>
        <p:nvPicPr>
          <p:cNvPr id="181" name="Google Shape;1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00" y="3959300"/>
            <a:ext cx="3402150" cy="2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429550" y="2057400"/>
            <a:ext cx="81201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400"/>
              <a:t>In a perfect world</a:t>
            </a:r>
            <a:r>
              <a:rPr lang="en-US" sz="2400"/>
              <a:t> the medical team would have the option to monitor their patients and get a real time alerts, in order to prevent strokes.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rPr b="1" lang="en-US" sz="2400"/>
              <a:t>Benefits: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Doctors will be able to prioritize treatments.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Less mistakes.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Minimize the number of in-hospital stroke cases.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Saving money and facilities.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THE PROPOSED SOLUTION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594300" y="2695925"/>
            <a:ext cx="79554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created a </a:t>
            </a:r>
            <a:r>
              <a:rPr b="1" lang="en-US" sz="2400"/>
              <a:t>classification </a:t>
            </a:r>
            <a:r>
              <a:rPr lang="en-US" sz="2400"/>
              <a:t>model that predicts the probability of having in-hospital stroke, after being </a:t>
            </a:r>
            <a:r>
              <a:rPr lang="en-US" sz="2400"/>
              <a:t>treated</a:t>
            </a:r>
            <a:r>
              <a:rPr lang="en-US" sz="2400"/>
              <a:t> with </a:t>
            </a:r>
            <a:r>
              <a:rPr lang="en-US" sz="2400"/>
              <a:t>catheterization.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6dd0ecd79_0_24"/>
          <p:cNvSpPr txBox="1"/>
          <p:nvPr>
            <p:ph type="title"/>
          </p:nvPr>
        </p:nvSpPr>
        <p:spPr>
          <a:xfrm>
            <a:off x="2171700" y="76437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DATA&amp; VARIABLES </a:t>
            </a:r>
            <a:endParaRPr/>
          </a:p>
        </p:txBody>
      </p:sp>
      <p:sp>
        <p:nvSpPr>
          <p:cNvPr id="199" name="Google Shape;199;g176dd0ecd79_0_24"/>
          <p:cNvSpPr txBox="1"/>
          <p:nvPr>
            <p:ph idx="1" type="body"/>
          </p:nvPr>
        </p:nvSpPr>
        <p:spPr>
          <a:xfrm>
            <a:off x="594360" y="2194560"/>
            <a:ext cx="7955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Our dataset was based on ‘Mimic4’ (source dataset).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</a:t>
            </a:r>
            <a:r>
              <a:rPr lang="en-US" sz="2400"/>
              <a:t>utcome variable -</a:t>
            </a:r>
            <a:r>
              <a:rPr lang="en-US" sz="2400"/>
              <a:t> </a:t>
            </a:r>
            <a:r>
              <a:rPr b="1" lang="en-US" sz="2400"/>
              <a:t>‘has a stroke’</a:t>
            </a:r>
            <a:r>
              <a:rPr lang="en-US" sz="2400"/>
              <a:t>(0-no, 1-yes).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Study population - people who were in-hospital treated with catheterization.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14 Relevant features - </a:t>
            </a:r>
            <a:r>
              <a:rPr lang="en-US" sz="2400"/>
              <a:t>comorbid</a:t>
            </a:r>
            <a:r>
              <a:rPr lang="en-US" sz="2400"/>
              <a:t> condition, age, gender.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6dd0ecd79_0_29"/>
          <p:cNvSpPr txBox="1"/>
          <p:nvPr>
            <p:ph type="title"/>
          </p:nvPr>
        </p:nvSpPr>
        <p:spPr>
          <a:xfrm>
            <a:off x="2171700" y="76437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DATA&amp; VARIABLES - EDA</a:t>
            </a:r>
            <a:endParaRPr/>
          </a:p>
        </p:txBody>
      </p:sp>
      <p:sp>
        <p:nvSpPr>
          <p:cNvPr id="205" name="Google Shape;205;g176dd0ecd79_0_29"/>
          <p:cNvSpPr txBox="1"/>
          <p:nvPr>
            <p:ph idx="1" type="body"/>
          </p:nvPr>
        </p:nvSpPr>
        <p:spPr>
          <a:xfrm>
            <a:off x="594360" y="2194560"/>
            <a:ext cx="7955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data </a:t>
            </a:r>
            <a:r>
              <a:rPr lang="en-US" sz="2400"/>
              <a:t>preparation included: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cleansing - delete duplicates by subject id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Missing values        </a:t>
            </a:r>
            <a:r>
              <a:rPr b="1" lang="en-US" sz="2400">
                <a:solidFill>
                  <a:srgbClr val="FF0000"/>
                </a:solidFill>
              </a:rPr>
              <a:t> - not needed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Outliers          </a:t>
            </a:r>
            <a:r>
              <a:rPr b="1" lang="en-US" sz="2400">
                <a:solidFill>
                  <a:srgbClr val="FF0000"/>
                </a:solidFill>
              </a:rPr>
              <a:t> - not needed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Encoding - gender (F - 0, M-1)</a:t>
            </a:r>
            <a:endParaRPr sz="2400"/>
          </a:p>
        </p:txBody>
      </p:sp>
      <p:pic>
        <p:nvPicPr>
          <p:cNvPr id="206" name="Google Shape;206;g176dd0ecd7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825" y="3645950"/>
            <a:ext cx="336450" cy="3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76dd0ecd7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175" y="3260775"/>
            <a:ext cx="336450" cy="3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6dd0ecd79_0_54"/>
          <p:cNvSpPr txBox="1"/>
          <p:nvPr>
            <p:ph type="title"/>
          </p:nvPr>
        </p:nvSpPr>
        <p:spPr>
          <a:xfrm>
            <a:off x="2171700" y="764373"/>
            <a:ext cx="63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DATA&amp; VARIABLES - EDA</a:t>
            </a:r>
            <a:endParaRPr/>
          </a:p>
        </p:txBody>
      </p:sp>
      <p:pic>
        <p:nvPicPr>
          <p:cNvPr id="213" name="Google Shape;213;g176dd0ecd7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00" y="2057366"/>
            <a:ext cx="7850999" cy="447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2021-11-29T17:50:09Z</dcterms:created>
  <dc:creator>Tron, Talia</dc:creator>
</cp:coreProperties>
</file>