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7"/>
  </p:notesMasterIdLst>
  <p:handoutMasterIdLst>
    <p:handoutMasterId r:id="rId18"/>
  </p:handoutMasterIdLst>
  <p:sldIdLst>
    <p:sldId id="2247" r:id="rId2"/>
    <p:sldId id="2403" r:id="rId3"/>
    <p:sldId id="2399" r:id="rId4"/>
    <p:sldId id="2400" r:id="rId5"/>
    <p:sldId id="2401" r:id="rId6"/>
    <p:sldId id="2402" r:id="rId7"/>
    <p:sldId id="2365" r:id="rId8"/>
    <p:sldId id="2393" r:id="rId9"/>
    <p:sldId id="2385" r:id="rId10"/>
    <p:sldId id="2386" r:id="rId11"/>
    <p:sldId id="2394" r:id="rId12"/>
    <p:sldId id="2390" r:id="rId13"/>
    <p:sldId id="2395" r:id="rId14"/>
    <p:sldId id="2391" r:id="rId15"/>
    <p:sldId id="2396" r:id="rId16"/>
  </p:sldIdLst>
  <p:sldSz cx="9906000" cy="6858000" type="A4"/>
  <p:notesSz cx="9866313" cy="6735763"/>
  <p:defaultTextStyle>
    <a:defPPr>
      <a:defRPr lang="en-US"/>
    </a:defPPr>
    <a:lvl1pPr algn="l" rtl="0" fontAlgn="base">
      <a:spcBef>
        <a:spcPct val="0"/>
      </a:spcBef>
      <a:spcAft>
        <a:spcPct val="0"/>
      </a:spcAft>
      <a:defRPr sz="1300" i="1" u="sng"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sz="1300" i="1" u="sng"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sz="1300" i="1" u="sng"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sz="1300" i="1" u="sng"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sz="1300" i="1" u="sng" kern="1200">
        <a:solidFill>
          <a:schemeClr val="tx1"/>
        </a:solidFill>
        <a:latin typeface="Arial" pitchFamily="34" charset="0"/>
        <a:ea typeface="ＭＳ Ｐゴシック" pitchFamily="50" charset="-128"/>
        <a:cs typeface="+mn-cs"/>
      </a:defRPr>
    </a:lvl5pPr>
    <a:lvl6pPr marL="2286000" algn="l" defTabSz="914400" rtl="0" eaLnBrk="1" latinLnBrk="0" hangingPunct="1">
      <a:defRPr sz="1300" i="1" u="sng" kern="1200">
        <a:solidFill>
          <a:schemeClr val="tx1"/>
        </a:solidFill>
        <a:latin typeface="Arial" pitchFamily="34" charset="0"/>
        <a:ea typeface="ＭＳ Ｐゴシック" pitchFamily="50" charset="-128"/>
        <a:cs typeface="+mn-cs"/>
      </a:defRPr>
    </a:lvl6pPr>
    <a:lvl7pPr marL="2743200" algn="l" defTabSz="914400" rtl="0" eaLnBrk="1" latinLnBrk="0" hangingPunct="1">
      <a:defRPr sz="1300" i="1" u="sng" kern="1200">
        <a:solidFill>
          <a:schemeClr val="tx1"/>
        </a:solidFill>
        <a:latin typeface="Arial" pitchFamily="34" charset="0"/>
        <a:ea typeface="ＭＳ Ｐゴシック" pitchFamily="50" charset="-128"/>
        <a:cs typeface="+mn-cs"/>
      </a:defRPr>
    </a:lvl7pPr>
    <a:lvl8pPr marL="3200400" algn="l" defTabSz="914400" rtl="0" eaLnBrk="1" latinLnBrk="0" hangingPunct="1">
      <a:defRPr sz="1300" i="1" u="sng" kern="1200">
        <a:solidFill>
          <a:schemeClr val="tx1"/>
        </a:solidFill>
        <a:latin typeface="Arial" pitchFamily="34" charset="0"/>
        <a:ea typeface="ＭＳ Ｐゴシック" pitchFamily="50" charset="-128"/>
        <a:cs typeface="+mn-cs"/>
      </a:defRPr>
    </a:lvl8pPr>
    <a:lvl9pPr marL="3657600" algn="l" defTabSz="914400" rtl="0" eaLnBrk="1" latinLnBrk="0" hangingPunct="1">
      <a:defRPr sz="1300" i="1" u="sng"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pos="625" userDrawn="1">
          <p15:clr>
            <a:srgbClr val="A4A3A4"/>
          </p15:clr>
        </p15:guide>
        <p15:guide id="2" orient="horz" pos="324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ngoku" initials="S" lastIdx="10" clrIdx="0"/>
  <p:cmAuthor id="1" name="IMG02" initials="I" lastIdx="33" clrIdx="1"/>
  <p:cmAuthor id="2" name="Ma Ikumei" initials="MI" lastIdx="1" clrIdx="2">
    <p:extLst>
      <p:ext uri="{19B8F6BF-5375-455C-9EA6-DF929625EA0E}">
        <p15:presenceInfo xmlns:p15="http://schemas.microsoft.com/office/powerpoint/2012/main" userId="b88b98fcdc20f4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7"/>
    <a:srgbClr val="91B0FF"/>
    <a:srgbClr val="66F084"/>
    <a:srgbClr val="FF9A58"/>
    <a:srgbClr val="FF9F9F"/>
    <a:srgbClr val="A4F6B6"/>
    <a:srgbClr val="9999FF"/>
    <a:srgbClr val="F2F2F2"/>
    <a:srgbClr val="FFCFCF"/>
    <a:srgbClr val="69F1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6" autoAdjust="0"/>
    <p:restoredTop sz="93715" autoAdjust="0"/>
  </p:normalViewPr>
  <p:slideViewPr>
    <p:cSldViewPr snapToGrid="0" snapToObjects="1" showGuides="1">
      <p:cViewPr>
        <p:scale>
          <a:sx n="125" d="100"/>
          <a:sy n="125" d="100"/>
        </p:scale>
        <p:origin x="619" y="926"/>
      </p:cViewPr>
      <p:guideLst>
        <p:guide pos="625"/>
        <p:guide orient="horz" pos="3249"/>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275981" cy="336631"/>
          </a:xfrm>
          <a:prstGeom prst="rect">
            <a:avLst/>
          </a:prstGeom>
          <a:noFill/>
          <a:ln w="9525">
            <a:noFill/>
            <a:miter lim="800000"/>
            <a:headEnd/>
            <a:tailEnd/>
          </a:ln>
          <a:effectLst/>
        </p:spPr>
        <p:txBody>
          <a:bodyPr vert="horz" wrap="square" lIns="91162" tIns="45581" rIns="91162" bIns="45581" numCol="1" anchor="t" anchorCtr="0" compatLnSpc="1">
            <a:prstTxWarp prst="textNoShape">
              <a:avLst/>
            </a:prstTxWarp>
          </a:bodyPr>
          <a:lstStyle>
            <a:lvl1pPr defTabSz="912361">
              <a:buSzTx/>
              <a:defRPr sz="1200" i="0" u="none">
                <a:latin typeface="Times New Roman" pitchFamily="18" charset="0"/>
                <a:ea typeface="ＭＳ Ｐゴシック" charset="-128"/>
              </a:defRPr>
            </a:lvl1pPr>
          </a:lstStyle>
          <a:p>
            <a:pPr>
              <a:defRPr/>
            </a:pPr>
            <a:endParaRPr lang="en-US" altLang="ja-JP" dirty="0"/>
          </a:p>
        </p:txBody>
      </p:sp>
      <p:sp>
        <p:nvSpPr>
          <p:cNvPr id="7171" name="Rectangle 3"/>
          <p:cNvSpPr>
            <a:spLocks noGrp="1" noChangeArrowheads="1"/>
          </p:cNvSpPr>
          <p:nvPr>
            <p:ph type="dt" sz="quarter" idx="1"/>
          </p:nvPr>
        </p:nvSpPr>
        <p:spPr bwMode="auto">
          <a:xfrm>
            <a:off x="5590333" y="0"/>
            <a:ext cx="4275981" cy="336631"/>
          </a:xfrm>
          <a:prstGeom prst="rect">
            <a:avLst/>
          </a:prstGeom>
          <a:noFill/>
          <a:ln w="9525">
            <a:noFill/>
            <a:miter lim="800000"/>
            <a:headEnd/>
            <a:tailEnd/>
          </a:ln>
          <a:effectLst/>
        </p:spPr>
        <p:txBody>
          <a:bodyPr vert="horz" wrap="square" lIns="91162" tIns="45581" rIns="91162" bIns="45581" numCol="1" anchor="t" anchorCtr="0" compatLnSpc="1">
            <a:prstTxWarp prst="textNoShape">
              <a:avLst/>
            </a:prstTxWarp>
          </a:bodyPr>
          <a:lstStyle>
            <a:lvl1pPr algn="r" defTabSz="912361">
              <a:buSzTx/>
              <a:defRPr sz="1200" i="0" u="none">
                <a:latin typeface="Times New Roman" pitchFamily="18" charset="0"/>
                <a:ea typeface="ＭＳ Ｐゴシック" charset="-128"/>
              </a:defRPr>
            </a:lvl1pPr>
          </a:lstStyle>
          <a:p>
            <a:pPr>
              <a:defRPr/>
            </a:pPr>
            <a:fld id="{3BF05A0F-F64A-4698-99CF-DAABC4255662}" type="datetime1">
              <a:rPr lang="ja-JP" altLang="en-US"/>
              <a:pPr>
                <a:defRPr/>
              </a:pPr>
              <a:t>2021/11/25</a:t>
            </a:fld>
            <a:endParaRPr lang="en-US" altLang="ja-JP" dirty="0"/>
          </a:p>
        </p:txBody>
      </p:sp>
      <p:sp>
        <p:nvSpPr>
          <p:cNvPr id="7172" name="Rectangle 4"/>
          <p:cNvSpPr>
            <a:spLocks noGrp="1" noChangeArrowheads="1"/>
          </p:cNvSpPr>
          <p:nvPr>
            <p:ph type="ftr" sz="quarter" idx="2"/>
          </p:nvPr>
        </p:nvSpPr>
        <p:spPr bwMode="auto">
          <a:xfrm>
            <a:off x="0" y="6399133"/>
            <a:ext cx="4275981" cy="336631"/>
          </a:xfrm>
          <a:prstGeom prst="rect">
            <a:avLst/>
          </a:prstGeom>
          <a:noFill/>
          <a:ln w="9525">
            <a:noFill/>
            <a:miter lim="800000"/>
            <a:headEnd/>
            <a:tailEnd/>
          </a:ln>
          <a:effectLst/>
        </p:spPr>
        <p:txBody>
          <a:bodyPr vert="horz" wrap="square" lIns="91162" tIns="45581" rIns="91162" bIns="45581" numCol="1" anchor="b" anchorCtr="0" compatLnSpc="1">
            <a:prstTxWarp prst="textNoShape">
              <a:avLst/>
            </a:prstTxWarp>
          </a:bodyPr>
          <a:lstStyle>
            <a:lvl1pPr defTabSz="912361">
              <a:buSzTx/>
              <a:defRPr sz="1200" i="0" u="none">
                <a:latin typeface="Times New Roman" pitchFamily="18" charset="0"/>
                <a:ea typeface="ＭＳ Ｐゴシック" charset="-128"/>
              </a:defRPr>
            </a:lvl1pPr>
          </a:lstStyle>
          <a:p>
            <a:pPr>
              <a:defRPr/>
            </a:pPr>
            <a:endParaRPr lang="en-US" altLang="ja-JP" dirty="0"/>
          </a:p>
        </p:txBody>
      </p:sp>
      <p:sp>
        <p:nvSpPr>
          <p:cNvPr id="7173" name="Rectangle 5"/>
          <p:cNvSpPr>
            <a:spLocks noGrp="1" noChangeArrowheads="1"/>
          </p:cNvSpPr>
          <p:nvPr>
            <p:ph type="sldNum" sz="quarter" idx="3"/>
          </p:nvPr>
        </p:nvSpPr>
        <p:spPr bwMode="auto">
          <a:xfrm>
            <a:off x="5590333" y="6399133"/>
            <a:ext cx="4275981" cy="336631"/>
          </a:xfrm>
          <a:prstGeom prst="rect">
            <a:avLst/>
          </a:prstGeom>
          <a:noFill/>
          <a:ln w="9525">
            <a:noFill/>
            <a:miter lim="800000"/>
            <a:headEnd/>
            <a:tailEnd/>
          </a:ln>
          <a:effectLst/>
        </p:spPr>
        <p:txBody>
          <a:bodyPr vert="horz" wrap="square" lIns="91162" tIns="45581" rIns="91162" bIns="45581" numCol="1" anchor="b" anchorCtr="0" compatLnSpc="1">
            <a:prstTxWarp prst="textNoShape">
              <a:avLst/>
            </a:prstTxWarp>
          </a:bodyPr>
          <a:lstStyle>
            <a:lvl1pPr algn="r" defTabSz="912361">
              <a:buSzTx/>
              <a:defRPr sz="1200" i="0" u="none">
                <a:latin typeface="Times New Roman" pitchFamily="18" charset="0"/>
                <a:ea typeface="ＭＳ Ｐゴシック" charset="-128"/>
              </a:defRPr>
            </a:lvl1pPr>
          </a:lstStyle>
          <a:p>
            <a:pPr>
              <a:defRPr/>
            </a:pPr>
            <a:fld id="{2C9B9EC5-A47C-482E-9AED-08E37EADC92A}" type="slidenum">
              <a:rPr lang="ja-JP" altLang="en-US"/>
              <a:pPr>
                <a:defRPr/>
              </a:pPr>
              <a:t>‹#›</a:t>
            </a:fld>
            <a:endParaRPr lang="en-US" altLang="ja-JP" dirty="0"/>
          </a:p>
        </p:txBody>
      </p:sp>
    </p:spTree>
    <p:extLst>
      <p:ext uri="{BB962C8B-B14F-4D97-AF65-F5344CB8AC3E}">
        <p14:creationId xmlns:p14="http://schemas.microsoft.com/office/powerpoint/2010/main" val="271266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4"/>
          <p:cNvSpPr>
            <a:spLocks noGrp="1" noRot="1" noChangeAspect="1" noChangeArrowheads="1" noTextEdit="1"/>
          </p:cNvSpPr>
          <p:nvPr>
            <p:ph type="sldImg" idx="2"/>
          </p:nvPr>
        </p:nvSpPr>
        <p:spPr bwMode="gray">
          <a:xfrm>
            <a:off x="744538" y="866775"/>
            <a:ext cx="8313737" cy="57546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gray">
          <a:xfrm>
            <a:off x="1180234" y="250114"/>
            <a:ext cx="7512157" cy="17932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ja-JP" noProof="0"/>
              <a:t>Click to edit Master text styles</a:t>
            </a:r>
          </a:p>
        </p:txBody>
      </p:sp>
      <p:sp>
        <p:nvSpPr>
          <p:cNvPr id="5126" name="doc id"/>
          <p:cNvSpPr>
            <a:spLocks noGrp="1" noChangeArrowheads="1"/>
          </p:cNvSpPr>
          <p:nvPr>
            <p:ph type="ftr" sz="quarter" idx="4"/>
          </p:nvPr>
        </p:nvSpPr>
        <p:spPr bwMode="gray">
          <a:xfrm>
            <a:off x="9568034" y="35767"/>
            <a:ext cx="6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defTabSz="912361">
              <a:buSzTx/>
              <a:defRPr sz="800" i="0" u="none">
                <a:latin typeface="Arial" charset="0"/>
                <a:ea typeface="ＭＳ Ｐゴシック" charset="-128"/>
              </a:defRPr>
            </a:lvl1pPr>
          </a:lstStyle>
          <a:p>
            <a:pPr>
              <a:defRPr/>
            </a:pPr>
            <a:endParaRPr lang="en-US" altLang="ja-JP" dirty="0"/>
          </a:p>
        </p:txBody>
      </p:sp>
      <p:sp>
        <p:nvSpPr>
          <p:cNvPr id="5127" name="pg num"/>
          <p:cNvSpPr>
            <a:spLocks noGrp="1" noChangeArrowheads="1"/>
          </p:cNvSpPr>
          <p:nvPr>
            <p:ph type="sldNum" sz="quarter" idx="5"/>
          </p:nvPr>
        </p:nvSpPr>
        <p:spPr bwMode="gray">
          <a:xfrm>
            <a:off x="8783907" y="6417389"/>
            <a:ext cx="784192" cy="184666"/>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12361">
              <a:buSzTx/>
              <a:defRPr sz="1200" i="0" u="none">
                <a:latin typeface="Arial" charset="0"/>
                <a:ea typeface="ＭＳ Ｐゴシック" charset="-128"/>
              </a:defRPr>
            </a:lvl1pPr>
          </a:lstStyle>
          <a:p>
            <a:pPr>
              <a:defRPr/>
            </a:pPr>
            <a:fld id="{56923672-E3EC-4295-B3F9-673A00F5E35B}" type="slidenum">
              <a:rPr lang="ja-JP" altLang="en-US"/>
              <a:pPr>
                <a:defRPr/>
              </a:pPr>
              <a:t>‹#›</a:t>
            </a:fld>
            <a:endParaRPr lang="en-US" altLang="ja-JP" dirty="0"/>
          </a:p>
        </p:txBody>
      </p:sp>
      <p:sp>
        <p:nvSpPr>
          <p:cNvPr id="138246" name="McK Separator" hidden="1"/>
          <p:cNvSpPr>
            <a:spLocks noChangeShapeType="1"/>
          </p:cNvSpPr>
          <p:nvPr/>
        </p:nvSpPr>
        <p:spPr bwMode="gray">
          <a:xfrm>
            <a:off x="1183390" y="1022477"/>
            <a:ext cx="75452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0763" tIns="45382" rIns="90763" bIns="45382"/>
          <a:lstStyle/>
          <a:p>
            <a:endParaRPr lang="en-GB" dirty="0"/>
          </a:p>
        </p:txBody>
      </p:sp>
    </p:spTree>
    <p:extLst>
      <p:ext uri="{BB962C8B-B14F-4D97-AF65-F5344CB8AC3E}">
        <p14:creationId xmlns:p14="http://schemas.microsoft.com/office/powerpoint/2010/main" val="130578539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600" b="1"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pg num"/>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8768" eaLnBrk="0" hangingPunct="0">
              <a:defRPr sz="1300" i="1" u="sng">
                <a:solidFill>
                  <a:schemeClr val="tx1"/>
                </a:solidFill>
                <a:latin typeface="Arial" pitchFamily="34" charset="0"/>
                <a:ea typeface="ＭＳ Ｐゴシック" pitchFamily="50" charset="-128"/>
              </a:defRPr>
            </a:lvl1pPr>
            <a:lvl2pPr marL="743916" indent="-286121" defTabSz="918768" eaLnBrk="0" hangingPunct="0">
              <a:defRPr sz="1300" i="1" u="sng">
                <a:solidFill>
                  <a:schemeClr val="tx1"/>
                </a:solidFill>
                <a:latin typeface="Arial" pitchFamily="34" charset="0"/>
                <a:ea typeface="ＭＳ Ｐゴシック" pitchFamily="50" charset="-128"/>
              </a:defRPr>
            </a:lvl2pPr>
            <a:lvl3pPr marL="1144486" indent="-228897" defTabSz="918768" eaLnBrk="0" hangingPunct="0">
              <a:defRPr sz="1300" i="1" u="sng">
                <a:solidFill>
                  <a:schemeClr val="tx1"/>
                </a:solidFill>
                <a:latin typeface="Arial" pitchFamily="34" charset="0"/>
                <a:ea typeface="ＭＳ Ｐゴシック" pitchFamily="50" charset="-128"/>
              </a:defRPr>
            </a:lvl3pPr>
            <a:lvl4pPr marL="1602280" indent="-228897" defTabSz="918768" eaLnBrk="0" hangingPunct="0">
              <a:defRPr sz="1300" i="1" u="sng">
                <a:solidFill>
                  <a:schemeClr val="tx1"/>
                </a:solidFill>
                <a:latin typeface="Arial" pitchFamily="34" charset="0"/>
                <a:ea typeface="ＭＳ Ｐゴシック" pitchFamily="50" charset="-128"/>
              </a:defRPr>
            </a:lvl4pPr>
            <a:lvl5pPr marL="2060075" indent="-228897" defTabSz="918768" eaLnBrk="0" hangingPunct="0">
              <a:defRPr sz="1300" i="1" u="sng">
                <a:solidFill>
                  <a:schemeClr val="tx1"/>
                </a:solidFill>
                <a:latin typeface="Arial" pitchFamily="34" charset="0"/>
                <a:ea typeface="ＭＳ Ｐゴシック" pitchFamily="50" charset="-128"/>
              </a:defRPr>
            </a:lvl5pPr>
            <a:lvl6pPr marL="2517869" indent="-228897" defTabSz="918768" eaLnBrk="0" fontAlgn="base" hangingPunct="0">
              <a:spcBef>
                <a:spcPct val="0"/>
              </a:spcBef>
              <a:spcAft>
                <a:spcPct val="0"/>
              </a:spcAft>
              <a:defRPr sz="1300" i="1" u="sng">
                <a:solidFill>
                  <a:schemeClr val="tx1"/>
                </a:solidFill>
                <a:latin typeface="Arial" pitchFamily="34" charset="0"/>
                <a:ea typeface="ＭＳ Ｐゴシック" pitchFamily="50" charset="-128"/>
              </a:defRPr>
            </a:lvl6pPr>
            <a:lvl7pPr marL="2975663" indent="-228897" defTabSz="918768" eaLnBrk="0" fontAlgn="base" hangingPunct="0">
              <a:spcBef>
                <a:spcPct val="0"/>
              </a:spcBef>
              <a:spcAft>
                <a:spcPct val="0"/>
              </a:spcAft>
              <a:defRPr sz="1300" i="1" u="sng">
                <a:solidFill>
                  <a:schemeClr val="tx1"/>
                </a:solidFill>
                <a:latin typeface="Arial" pitchFamily="34" charset="0"/>
                <a:ea typeface="ＭＳ Ｐゴシック" pitchFamily="50" charset="-128"/>
              </a:defRPr>
            </a:lvl7pPr>
            <a:lvl8pPr marL="3433458" indent="-228897" defTabSz="918768" eaLnBrk="0" fontAlgn="base" hangingPunct="0">
              <a:spcBef>
                <a:spcPct val="0"/>
              </a:spcBef>
              <a:spcAft>
                <a:spcPct val="0"/>
              </a:spcAft>
              <a:defRPr sz="1300" i="1" u="sng">
                <a:solidFill>
                  <a:schemeClr val="tx1"/>
                </a:solidFill>
                <a:latin typeface="Arial" pitchFamily="34" charset="0"/>
                <a:ea typeface="ＭＳ Ｐゴシック" pitchFamily="50" charset="-128"/>
              </a:defRPr>
            </a:lvl8pPr>
            <a:lvl9pPr marL="3891252" indent="-228897" defTabSz="918768" eaLnBrk="0" fontAlgn="base" hangingPunct="0">
              <a:spcBef>
                <a:spcPct val="0"/>
              </a:spcBef>
              <a:spcAft>
                <a:spcPct val="0"/>
              </a:spcAft>
              <a:defRPr sz="1300" i="1" u="sng">
                <a:solidFill>
                  <a:schemeClr val="tx1"/>
                </a:solidFill>
                <a:latin typeface="Arial" pitchFamily="34" charset="0"/>
                <a:ea typeface="ＭＳ Ｐゴシック" pitchFamily="50" charset="-128"/>
              </a:defRPr>
            </a:lvl9pPr>
          </a:lstStyle>
          <a:p>
            <a:pPr eaLnBrk="1" hangingPunct="1"/>
            <a:fld id="{1D5FFF6D-5374-4399-B542-6A2F137AC85A}" type="slidenum">
              <a:rPr lang="ja-JP" altLang="en-US" sz="1200" i="0" u="none"/>
              <a:pPr eaLnBrk="1" hangingPunct="1"/>
              <a:t>0</a:t>
            </a:fld>
            <a:endParaRPr lang="en-US" altLang="ja-JP" sz="1200" i="0" u="none" dirty="0"/>
          </a:p>
        </p:txBody>
      </p:sp>
      <p:sp>
        <p:nvSpPr>
          <p:cNvPr id="13926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622276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密度推定やクラスタリングを行うための統計モデルとしてよく知られている</a:t>
            </a:r>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9</a:t>
            </a:fld>
            <a:endParaRPr lang="en-US" altLang="ja-JP" dirty="0"/>
          </a:p>
        </p:txBody>
      </p:sp>
    </p:spTree>
    <p:extLst>
      <p:ext uri="{BB962C8B-B14F-4D97-AF65-F5344CB8AC3E}">
        <p14:creationId xmlns:p14="http://schemas.microsoft.com/office/powerpoint/2010/main" val="2788469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密度推定やクラスタリングを行うための統計モデルとしてよく知られている</a:t>
            </a:r>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10</a:t>
            </a:fld>
            <a:endParaRPr lang="en-US" altLang="ja-JP" dirty="0"/>
          </a:p>
        </p:txBody>
      </p:sp>
    </p:spTree>
    <p:extLst>
      <p:ext uri="{BB962C8B-B14F-4D97-AF65-F5344CB8AC3E}">
        <p14:creationId xmlns:p14="http://schemas.microsoft.com/office/powerpoint/2010/main" val="1567178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11</a:t>
            </a:fld>
            <a:endParaRPr lang="en-US" altLang="ja-JP" dirty="0"/>
          </a:p>
        </p:txBody>
      </p:sp>
    </p:spTree>
    <p:extLst>
      <p:ext uri="{BB962C8B-B14F-4D97-AF65-F5344CB8AC3E}">
        <p14:creationId xmlns:p14="http://schemas.microsoft.com/office/powerpoint/2010/main" val="3940227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密度推定やクラスタリングを行うための統計モデルとしてよく知られている</a:t>
            </a:r>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12</a:t>
            </a:fld>
            <a:endParaRPr lang="en-US" altLang="ja-JP" dirty="0"/>
          </a:p>
        </p:txBody>
      </p:sp>
    </p:spTree>
    <p:extLst>
      <p:ext uri="{BB962C8B-B14F-4D97-AF65-F5344CB8AC3E}">
        <p14:creationId xmlns:p14="http://schemas.microsoft.com/office/powerpoint/2010/main" val="53390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2000" b="1" i="0" u="none" kern="0" dirty="0"/>
              <a:t>-&gt;benchmark (rough volatility is a cutting edge) Charpter10#</a:t>
            </a:r>
          </a:p>
          <a:p>
            <a:r>
              <a:rPr lang="en-US" altLang="ja-JP" sz="2000" b="1" i="0" u="none" kern="0" dirty="0"/>
              <a:t>-? Traditional model::: SABR(exponentially) -&gt; interest model</a:t>
            </a:r>
          </a:p>
          <a:p>
            <a:r>
              <a:rPr lang="en-US" altLang="ja-JP" sz="2000" b="1" i="0" u="none" kern="0" dirty="0"/>
              <a:t>Arbitrage-free SABR</a:t>
            </a:r>
          </a:p>
          <a:p>
            <a:endParaRPr lang="en-US" altLang="ja-JP" sz="2000" b="1" i="0" u="none" kern="0" dirty="0"/>
          </a:p>
          <a:p>
            <a:r>
              <a:rPr lang="en-US" altLang="ja-JP" sz="2000" b="1" i="0" u="none" kern="0" dirty="0"/>
              <a:t>variance swap data is required</a:t>
            </a:r>
          </a:p>
          <a:p>
            <a:r>
              <a:rPr lang="en-US" altLang="ja-JP" sz="2000" b="1" i="0" u="none" kern="0" dirty="0"/>
              <a:t>Realized Variance</a:t>
            </a:r>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13</a:t>
            </a:fld>
            <a:endParaRPr lang="en-US" altLang="ja-JP" dirty="0"/>
          </a:p>
        </p:txBody>
      </p:sp>
    </p:spTree>
    <p:extLst>
      <p:ext uri="{BB962C8B-B14F-4D97-AF65-F5344CB8AC3E}">
        <p14:creationId xmlns:p14="http://schemas.microsoft.com/office/powerpoint/2010/main" val="1956132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密度推定やクラスタリングを行うための統計モデルとしてよく知られている</a:t>
            </a:r>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14</a:t>
            </a:fld>
            <a:endParaRPr lang="en-US" altLang="ja-JP" dirty="0"/>
          </a:p>
        </p:txBody>
      </p:sp>
    </p:spTree>
    <p:extLst>
      <p:ext uri="{BB962C8B-B14F-4D97-AF65-F5344CB8AC3E}">
        <p14:creationId xmlns:p14="http://schemas.microsoft.com/office/powerpoint/2010/main" val="667916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ja-JP" dirty="0"/>
              <a:t>Why local stochastic -&gt;</a:t>
            </a:r>
            <a:r>
              <a:rPr kumimoji="1" lang="ja-JP" altLang="en-US" dirty="0"/>
              <a:t> </a:t>
            </a:r>
            <a:r>
              <a:rPr kumimoji="1" lang="en-US" altLang="ja-JP" dirty="0"/>
              <a:t>for</a:t>
            </a:r>
            <a:r>
              <a:rPr kumimoji="1" lang="ja-JP" altLang="en-US" dirty="0"/>
              <a:t> </a:t>
            </a:r>
            <a:r>
              <a:rPr kumimoji="1" lang="en-US" altLang="ja-JP" dirty="0"/>
              <a:t>modeling implied volatility surface</a:t>
            </a:r>
          </a:p>
          <a:p>
            <a:endParaRPr kumimoji="1" lang="en-US" altLang="ja-JP" dirty="0"/>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1</a:t>
            </a:fld>
            <a:endParaRPr lang="en-US" altLang="ja-JP" dirty="0"/>
          </a:p>
        </p:txBody>
      </p:sp>
    </p:spTree>
    <p:extLst>
      <p:ext uri="{BB962C8B-B14F-4D97-AF65-F5344CB8AC3E}">
        <p14:creationId xmlns:p14="http://schemas.microsoft.com/office/powerpoint/2010/main" val="2153633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ja-JP" dirty="0"/>
              <a:t>Why local stochastic -&gt;</a:t>
            </a:r>
            <a:r>
              <a:rPr kumimoji="1" lang="ja-JP" altLang="en-US" dirty="0"/>
              <a:t> </a:t>
            </a:r>
            <a:r>
              <a:rPr kumimoji="1" lang="en-US" altLang="ja-JP" dirty="0"/>
              <a:t>for</a:t>
            </a:r>
            <a:r>
              <a:rPr kumimoji="1" lang="ja-JP" altLang="en-US" dirty="0"/>
              <a:t> </a:t>
            </a:r>
            <a:r>
              <a:rPr kumimoji="1" lang="en-US" altLang="ja-JP" dirty="0"/>
              <a:t>modeling implied volatility surface</a:t>
            </a:r>
          </a:p>
          <a:p>
            <a:endParaRPr kumimoji="1" lang="en-US" altLang="ja-JP" dirty="0"/>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2</a:t>
            </a:fld>
            <a:endParaRPr lang="en-US" altLang="ja-JP" dirty="0"/>
          </a:p>
        </p:txBody>
      </p:sp>
    </p:spTree>
    <p:extLst>
      <p:ext uri="{BB962C8B-B14F-4D97-AF65-F5344CB8AC3E}">
        <p14:creationId xmlns:p14="http://schemas.microsoft.com/office/powerpoint/2010/main" val="406847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ja-JP" dirty="0"/>
              <a:t>Why local stochastic -&gt;</a:t>
            </a:r>
            <a:r>
              <a:rPr kumimoji="1" lang="ja-JP" altLang="en-US" dirty="0"/>
              <a:t> </a:t>
            </a:r>
            <a:r>
              <a:rPr kumimoji="1" lang="en-US" altLang="ja-JP" dirty="0"/>
              <a:t>for</a:t>
            </a:r>
            <a:r>
              <a:rPr kumimoji="1" lang="ja-JP" altLang="en-US" dirty="0"/>
              <a:t> </a:t>
            </a:r>
            <a:r>
              <a:rPr kumimoji="1" lang="en-US" altLang="ja-JP" dirty="0"/>
              <a:t>modeling implied volatility surface</a:t>
            </a:r>
          </a:p>
          <a:p>
            <a:endParaRPr kumimoji="1" lang="en-US" altLang="ja-JP" dirty="0"/>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3</a:t>
            </a:fld>
            <a:endParaRPr lang="en-US" altLang="ja-JP" dirty="0"/>
          </a:p>
        </p:txBody>
      </p:sp>
    </p:spTree>
    <p:extLst>
      <p:ext uri="{BB962C8B-B14F-4D97-AF65-F5344CB8AC3E}">
        <p14:creationId xmlns:p14="http://schemas.microsoft.com/office/powerpoint/2010/main" val="1061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ja-JP" dirty="0"/>
              <a:t>Why local stochastic -&gt;</a:t>
            </a:r>
            <a:r>
              <a:rPr kumimoji="1" lang="ja-JP" altLang="en-US" dirty="0"/>
              <a:t> </a:t>
            </a:r>
            <a:r>
              <a:rPr kumimoji="1" lang="en-US" altLang="ja-JP" dirty="0"/>
              <a:t>for</a:t>
            </a:r>
            <a:r>
              <a:rPr kumimoji="1" lang="ja-JP" altLang="en-US" dirty="0"/>
              <a:t> </a:t>
            </a:r>
            <a:r>
              <a:rPr kumimoji="1" lang="en-US" altLang="ja-JP" dirty="0"/>
              <a:t>modeling implied volatility surface</a:t>
            </a:r>
          </a:p>
          <a:p>
            <a:endParaRPr kumimoji="1" lang="en-US" altLang="ja-JP" dirty="0"/>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4</a:t>
            </a:fld>
            <a:endParaRPr lang="en-US" altLang="ja-JP" dirty="0"/>
          </a:p>
        </p:txBody>
      </p:sp>
    </p:spTree>
    <p:extLst>
      <p:ext uri="{BB962C8B-B14F-4D97-AF65-F5344CB8AC3E}">
        <p14:creationId xmlns:p14="http://schemas.microsoft.com/office/powerpoint/2010/main" val="4185542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ja-JP" dirty="0"/>
              <a:t>Why local stochastic -&gt;</a:t>
            </a:r>
            <a:r>
              <a:rPr kumimoji="1" lang="ja-JP" altLang="en-US" dirty="0"/>
              <a:t> </a:t>
            </a:r>
            <a:r>
              <a:rPr kumimoji="1" lang="en-US" altLang="ja-JP" dirty="0"/>
              <a:t>for</a:t>
            </a:r>
            <a:r>
              <a:rPr kumimoji="1" lang="ja-JP" altLang="en-US" dirty="0"/>
              <a:t> </a:t>
            </a:r>
            <a:r>
              <a:rPr kumimoji="1" lang="en-US" altLang="ja-JP" dirty="0"/>
              <a:t>modeling implied volatility surface</a:t>
            </a:r>
          </a:p>
          <a:p>
            <a:endParaRPr kumimoji="1" lang="en-US" altLang="ja-JP" dirty="0"/>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5</a:t>
            </a:fld>
            <a:endParaRPr lang="en-US" altLang="ja-JP" dirty="0"/>
          </a:p>
        </p:txBody>
      </p:sp>
    </p:spTree>
    <p:extLst>
      <p:ext uri="{BB962C8B-B14F-4D97-AF65-F5344CB8AC3E}">
        <p14:creationId xmlns:p14="http://schemas.microsoft.com/office/powerpoint/2010/main" val="419958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密度推定やクラスタリングを行うための統計モデルとしてよく知られている</a:t>
            </a:r>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6</a:t>
            </a:fld>
            <a:endParaRPr lang="en-US" altLang="ja-JP" dirty="0"/>
          </a:p>
        </p:txBody>
      </p:sp>
    </p:spTree>
    <p:extLst>
      <p:ext uri="{BB962C8B-B14F-4D97-AF65-F5344CB8AC3E}">
        <p14:creationId xmlns:p14="http://schemas.microsoft.com/office/powerpoint/2010/main" val="2515393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密度推定やクラスタリングを行うための統計モデルとしてよく知られている</a:t>
            </a:r>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7</a:t>
            </a:fld>
            <a:endParaRPr lang="en-US" altLang="ja-JP" dirty="0"/>
          </a:p>
        </p:txBody>
      </p:sp>
    </p:spTree>
    <p:extLst>
      <p:ext uri="{BB962C8B-B14F-4D97-AF65-F5344CB8AC3E}">
        <p14:creationId xmlns:p14="http://schemas.microsoft.com/office/powerpoint/2010/main" val="739619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密度推定やクラスタリングを行うための統計モデルとしてよく知られている</a:t>
            </a:r>
          </a:p>
        </p:txBody>
      </p:sp>
      <p:sp>
        <p:nvSpPr>
          <p:cNvPr id="4" name="灯片编号占位符 3"/>
          <p:cNvSpPr>
            <a:spLocks noGrp="1"/>
          </p:cNvSpPr>
          <p:nvPr>
            <p:ph type="sldNum" sz="quarter" idx="5"/>
          </p:nvPr>
        </p:nvSpPr>
        <p:spPr/>
        <p:txBody>
          <a:bodyPr/>
          <a:lstStyle/>
          <a:p>
            <a:pPr>
              <a:defRPr/>
            </a:pPr>
            <a:fld id="{56923672-E3EC-4295-B3F9-673A00F5E35B}" type="slidenum">
              <a:rPr lang="ja-JP" altLang="en-US" smtClean="0"/>
              <a:pPr>
                <a:defRPr/>
              </a:pPr>
              <a:t>8</a:t>
            </a:fld>
            <a:endParaRPr lang="en-US" altLang="ja-JP" dirty="0"/>
          </a:p>
        </p:txBody>
      </p:sp>
    </p:spTree>
    <p:extLst>
      <p:ext uri="{BB962C8B-B14F-4D97-AF65-F5344CB8AC3E}">
        <p14:creationId xmlns:p14="http://schemas.microsoft.com/office/powerpoint/2010/main" val="794108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McK Title Elements"/>
          <p:cNvGrpSpPr>
            <a:grpSpLocks/>
          </p:cNvGrpSpPr>
          <p:nvPr/>
        </p:nvGrpSpPr>
        <p:grpSpPr bwMode="auto">
          <a:xfrm>
            <a:off x="2917825" y="2182813"/>
            <a:ext cx="5557838" cy="4602162"/>
            <a:chOff x="1663" y="1348"/>
            <a:chExt cx="3167" cy="2841"/>
          </a:xfrm>
        </p:grpSpPr>
        <p:sp>
          <p:nvSpPr>
            <p:cNvPr id="5" name="McK Confidential" hidden="1"/>
            <p:cNvSpPr txBox="1">
              <a:spLocks noChangeArrowheads="1"/>
            </p:cNvSpPr>
            <p:nvPr/>
          </p:nvSpPr>
          <p:spPr bwMode="auto">
            <a:xfrm>
              <a:off x="1663" y="1348"/>
              <a:ext cx="9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sz="1300" i="1" u="sng">
                  <a:solidFill>
                    <a:schemeClr val="tx1"/>
                  </a:solidFill>
                  <a:latin typeface="Arial" pitchFamily="34" charset="0"/>
                  <a:ea typeface="ＭＳ Ｐゴシック" pitchFamily="50" charset="-128"/>
                </a:defRPr>
              </a:lvl1pPr>
              <a:lvl2pPr marL="742950" indent="-285750" defTabSz="977900" eaLnBrk="0" hangingPunct="0">
                <a:defRPr sz="1300" i="1" u="sng">
                  <a:solidFill>
                    <a:schemeClr val="tx1"/>
                  </a:solidFill>
                  <a:latin typeface="Arial" pitchFamily="34" charset="0"/>
                  <a:ea typeface="ＭＳ Ｐゴシック" pitchFamily="50" charset="-128"/>
                </a:defRPr>
              </a:lvl2pPr>
              <a:lvl3pPr marL="1143000" indent="-228600" defTabSz="977900" eaLnBrk="0" hangingPunct="0">
                <a:defRPr sz="1300" i="1" u="sng">
                  <a:solidFill>
                    <a:schemeClr val="tx1"/>
                  </a:solidFill>
                  <a:latin typeface="Arial" pitchFamily="34" charset="0"/>
                  <a:ea typeface="ＭＳ Ｐゴシック" pitchFamily="50" charset="-128"/>
                </a:defRPr>
              </a:lvl3pPr>
              <a:lvl4pPr marL="1600200" indent="-228600" defTabSz="977900" eaLnBrk="0" hangingPunct="0">
                <a:defRPr sz="1300" i="1" u="sng">
                  <a:solidFill>
                    <a:schemeClr val="tx1"/>
                  </a:solidFill>
                  <a:latin typeface="Arial" pitchFamily="34" charset="0"/>
                  <a:ea typeface="ＭＳ Ｐゴシック" pitchFamily="50" charset="-128"/>
                </a:defRPr>
              </a:lvl4pPr>
              <a:lvl5pPr marL="2057400" indent="-228600" defTabSz="977900" eaLnBrk="0" hangingPunct="0">
                <a:defRPr sz="1300" i="1" u="sng">
                  <a:solidFill>
                    <a:schemeClr val="tx1"/>
                  </a:solidFill>
                  <a:latin typeface="Arial" pitchFamily="34" charset="0"/>
                  <a:ea typeface="ＭＳ Ｐゴシック" pitchFamily="50" charset="-128"/>
                </a:defRPr>
              </a:lvl5pPr>
              <a:lvl6pPr marL="25146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6pPr>
              <a:lvl7pPr marL="29718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7pPr>
              <a:lvl8pPr marL="34290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8pPr>
              <a:lvl9pPr marL="38862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9pPr>
            </a:lstStyle>
            <a:p>
              <a:pPr eaLnBrk="1" hangingPunct="1">
                <a:defRPr/>
              </a:pPr>
              <a:r>
                <a:rPr lang="en-US" altLang="ja-JP" sz="1500" i="0" u="none" dirty="0"/>
                <a:t>CONFIDENTIAL</a:t>
              </a:r>
            </a:p>
          </p:txBody>
        </p:sp>
        <p:sp>
          <p:nvSpPr>
            <p:cNvPr id="6" name="McK Document" hidden="1"/>
            <p:cNvSpPr txBox="1">
              <a:spLocks noChangeArrowheads="1"/>
            </p:cNvSpPr>
            <p:nvPr/>
          </p:nvSpPr>
          <p:spPr bwMode="auto">
            <a:xfrm>
              <a:off x="1663" y="3049"/>
              <a:ext cx="316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977900" eaLnBrk="0" hangingPunct="0">
                <a:defRPr sz="1300" i="1" u="sng">
                  <a:solidFill>
                    <a:schemeClr val="tx1"/>
                  </a:solidFill>
                  <a:latin typeface="Arial" pitchFamily="34" charset="0"/>
                  <a:ea typeface="ＭＳ Ｐゴシック" pitchFamily="50" charset="-128"/>
                </a:defRPr>
              </a:lvl1pPr>
              <a:lvl2pPr marL="742950" indent="-285750" defTabSz="977900" eaLnBrk="0" hangingPunct="0">
                <a:defRPr sz="1300" i="1" u="sng">
                  <a:solidFill>
                    <a:schemeClr val="tx1"/>
                  </a:solidFill>
                  <a:latin typeface="Arial" pitchFamily="34" charset="0"/>
                  <a:ea typeface="ＭＳ Ｐゴシック" pitchFamily="50" charset="-128"/>
                </a:defRPr>
              </a:lvl2pPr>
              <a:lvl3pPr marL="1143000" indent="-228600" defTabSz="977900" eaLnBrk="0" hangingPunct="0">
                <a:defRPr sz="1300" i="1" u="sng">
                  <a:solidFill>
                    <a:schemeClr val="tx1"/>
                  </a:solidFill>
                  <a:latin typeface="Arial" pitchFamily="34" charset="0"/>
                  <a:ea typeface="ＭＳ Ｐゴシック" pitchFamily="50" charset="-128"/>
                </a:defRPr>
              </a:lvl3pPr>
              <a:lvl4pPr marL="1600200" indent="-228600" defTabSz="977900" eaLnBrk="0" hangingPunct="0">
                <a:defRPr sz="1300" i="1" u="sng">
                  <a:solidFill>
                    <a:schemeClr val="tx1"/>
                  </a:solidFill>
                  <a:latin typeface="Arial" pitchFamily="34" charset="0"/>
                  <a:ea typeface="ＭＳ Ｐゴシック" pitchFamily="50" charset="-128"/>
                </a:defRPr>
              </a:lvl4pPr>
              <a:lvl5pPr marL="2057400" indent="-228600" defTabSz="977900" eaLnBrk="0" hangingPunct="0">
                <a:defRPr sz="1300" i="1" u="sng">
                  <a:solidFill>
                    <a:schemeClr val="tx1"/>
                  </a:solidFill>
                  <a:latin typeface="Arial" pitchFamily="34" charset="0"/>
                  <a:ea typeface="ＭＳ Ｐゴシック" pitchFamily="50" charset="-128"/>
                </a:defRPr>
              </a:lvl5pPr>
              <a:lvl6pPr marL="25146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6pPr>
              <a:lvl7pPr marL="29718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7pPr>
              <a:lvl8pPr marL="34290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8pPr>
              <a:lvl9pPr marL="38862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9pPr>
            </a:lstStyle>
            <a:p>
              <a:pPr eaLnBrk="1" hangingPunct="1">
                <a:defRPr/>
              </a:pPr>
              <a:r>
                <a:rPr lang="en-US" altLang="ja-JP" sz="1500" i="0" u="none" dirty="0"/>
                <a:t>Document</a:t>
              </a:r>
            </a:p>
          </p:txBody>
        </p:sp>
        <p:sp>
          <p:nvSpPr>
            <p:cNvPr id="7" name="McK Date" hidden="1"/>
            <p:cNvSpPr txBox="1">
              <a:spLocks noChangeArrowheads="1"/>
            </p:cNvSpPr>
            <p:nvPr/>
          </p:nvSpPr>
          <p:spPr bwMode="auto">
            <a:xfrm>
              <a:off x="1663" y="3216"/>
              <a:ext cx="316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77900" eaLnBrk="0" hangingPunct="0">
                <a:defRPr sz="1300" i="1" u="sng">
                  <a:solidFill>
                    <a:schemeClr val="tx1"/>
                  </a:solidFill>
                  <a:latin typeface="Arial" pitchFamily="34" charset="0"/>
                  <a:ea typeface="ＭＳ Ｐゴシック" pitchFamily="50" charset="-128"/>
                </a:defRPr>
              </a:lvl1pPr>
              <a:lvl2pPr marL="742950" indent="-285750" defTabSz="977900" eaLnBrk="0" hangingPunct="0">
                <a:defRPr sz="1300" i="1" u="sng">
                  <a:solidFill>
                    <a:schemeClr val="tx1"/>
                  </a:solidFill>
                  <a:latin typeface="Arial" pitchFamily="34" charset="0"/>
                  <a:ea typeface="ＭＳ Ｐゴシック" pitchFamily="50" charset="-128"/>
                </a:defRPr>
              </a:lvl2pPr>
              <a:lvl3pPr marL="1143000" indent="-228600" defTabSz="977900" eaLnBrk="0" hangingPunct="0">
                <a:defRPr sz="1300" i="1" u="sng">
                  <a:solidFill>
                    <a:schemeClr val="tx1"/>
                  </a:solidFill>
                  <a:latin typeface="Arial" pitchFamily="34" charset="0"/>
                  <a:ea typeface="ＭＳ Ｐゴシック" pitchFamily="50" charset="-128"/>
                </a:defRPr>
              </a:lvl3pPr>
              <a:lvl4pPr marL="1600200" indent="-228600" defTabSz="977900" eaLnBrk="0" hangingPunct="0">
                <a:defRPr sz="1300" i="1" u="sng">
                  <a:solidFill>
                    <a:schemeClr val="tx1"/>
                  </a:solidFill>
                  <a:latin typeface="Arial" pitchFamily="34" charset="0"/>
                  <a:ea typeface="ＭＳ Ｐゴシック" pitchFamily="50" charset="-128"/>
                </a:defRPr>
              </a:lvl4pPr>
              <a:lvl5pPr marL="2057400" indent="-228600" defTabSz="977900" eaLnBrk="0" hangingPunct="0">
                <a:defRPr sz="1300" i="1" u="sng">
                  <a:solidFill>
                    <a:schemeClr val="tx1"/>
                  </a:solidFill>
                  <a:latin typeface="Arial" pitchFamily="34" charset="0"/>
                  <a:ea typeface="ＭＳ Ｐゴシック" pitchFamily="50" charset="-128"/>
                </a:defRPr>
              </a:lvl5pPr>
              <a:lvl6pPr marL="25146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6pPr>
              <a:lvl7pPr marL="29718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7pPr>
              <a:lvl8pPr marL="34290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8pPr>
              <a:lvl9pPr marL="38862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9pPr>
            </a:lstStyle>
            <a:p>
              <a:pPr eaLnBrk="1" hangingPunct="1">
                <a:defRPr/>
              </a:pPr>
              <a:r>
                <a:rPr lang="en-US" altLang="ja-JP" sz="1500" i="0" u="none" dirty="0"/>
                <a:t>Date</a:t>
              </a:r>
            </a:p>
          </p:txBody>
        </p:sp>
        <p:sp>
          <p:nvSpPr>
            <p:cNvPr id="8" name="McK Disclaimer" hidden="1"/>
            <p:cNvSpPr>
              <a:spLocks noChangeArrowheads="1"/>
            </p:cNvSpPr>
            <p:nvPr>
              <p:custDataLst>
                <p:tags r:id="rId1"/>
              </p:custDataLst>
            </p:nvPr>
          </p:nvSpPr>
          <p:spPr bwMode="auto">
            <a:xfrm>
              <a:off x="1663" y="3759"/>
              <a:ext cx="2303"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p>
              <a:pPr defTabSz="860425" eaLnBrk="0" hangingPunct="0"/>
              <a:r>
                <a:rPr lang="en-US" altLang="ja-JP" sz="1000" i="0" u="none" dirty="0"/>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9" name="DisJ"/>
          <p:cNvSpPr txBox="1">
            <a:spLocks noChangeArrowheads="1"/>
          </p:cNvSpPr>
          <p:nvPr/>
        </p:nvSpPr>
        <p:spPr bwMode="auto">
          <a:xfrm>
            <a:off x="1143000" y="6254750"/>
            <a:ext cx="76200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740" tIns="48870" rIns="97740" bIns="48870">
            <a:spAutoFit/>
          </a:bodyPr>
          <a:lstStyle>
            <a:lvl1pPr defTabSz="977900" eaLnBrk="0" hangingPunct="0">
              <a:defRPr sz="1300" i="1" u="sng">
                <a:solidFill>
                  <a:schemeClr val="tx1"/>
                </a:solidFill>
                <a:latin typeface="Arial" pitchFamily="34" charset="0"/>
                <a:ea typeface="ＭＳ Ｐゴシック" pitchFamily="50" charset="-128"/>
              </a:defRPr>
            </a:lvl1pPr>
            <a:lvl2pPr marL="742950" indent="-285750" defTabSz="977900" eaLnBrk="0" hangingPunct="0">
              <a:defRPr sz="1300" i="1" u="sng">
                <a:solidFill>
                  <a:schemeClr val="tx1"/>
                </a:solidFill>
                <a:latin typeface="Arial" pitchFamily="34" charset="0"/>
                <a:ea typeface="ＭＳ Ｐゴシック" pitchFamily="50" charset="-128"/>
              </a:defRPr>
            </a:lvl2pPr>
            <a:lvl3pPr marL="1143000" indent="-228600" defTabSz="977900" eaLnBrk="0" hangingPunct="0">
              <a:defRPr sz="1300" i="1" u="sng">
                <a:solidFill>
                  <a:schemeClr val="tx1"/>
                </a:solidFill>
                <a:latin typeface="Arial" pitchFamily="34" charset="0"/>
                <a:ea typeface="ＭＳ Ｐゴシック" pitchFamily="50" charset="-128"/>
              </a:defRPr>
            </a:lvl3pPr>
            <a:lvl4pPr marL="1600200" indent="-228600" defTabSz="977900" eaLnBrk="0" hangingPunct="0">
              <a:defRPr sz="1300" i="1" u="sng">
                <a:solidFill>
                  <a:schemeClr val="tx1"/>
                </a:solidFill>
                <a:latin typeface="Arial" pitchFamily="34" charset="0"/>
                <a:ea typeface="ＭＳ Ｐゴシック" pitchFamily="50" charset="-128"/>
              </a:defRPr>
            </a:lvl4pPr>
            <a:lvl5pPr marL="2057400" indent="-228600" defTabSz="977900" eaLnBrk="0" hangingPunct="0">
              <a:defRPr sz="1300" i="1" u="sng">
                <a:solidFill>
                  <a:schemeClr val="tx1"/>
                </a:solidFill>
                <a:latin typeface="Arial" pitchFamily="34" charset="0"/>
                <a:ea typeface="ＭＳ Ｐゴシック" pitchFamily="50" charset="-128"/>
              </a:defRPr>
            </a:lvl5pPr>
            <a:lvl6pPr marL="25146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6pPr>
            <a:lvl7pPr marL="29718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7pPr>
            <a:lvl8pPr marL="34290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8pPr>
            <a:lvl9pPr marL="3886200" indent="-228600" defTabSz="977900" eaLnBrk="0" fontAlgn="base" hangingPunct="0">
              <a:spcBef>
                <a:spcPct val="0"/>
              </a:spcBef>
              <a:spcAft>
                <a:spcPct val="0"/>
              </a:spcAft>
              <a:defRPr sz="1300" i="1" u="sng">
                <a:solidFill>
                  <a:schemeClr val="tx1"/>
                </a:solidFill>
                <a:latin typeface="Arial" pitchFamily="34" charset="0"/>
                <a:ea typeface="ＭＳ Ｐゴシック" pitchFamily="50" charset="-128"/>
              </a:defRPr>
            </a:lvl9pPr>
          </a:lstStyle>
          <a:p>
            <a:pPr algn="ctr" eaLnBrk="1" hangingPunct="1">
              <a:defRPr/>
            </a:pPr>
            <a:r>
              <a:rPr lang="ja-JP" altLang="en-US" sz="900" i="0" u="none" dirty="0">
                <a:latin typeface="MS UI Gothic" pitchFamily="50" charset="-128"/>
                <a:ea typeface="MS UI Gothic" pitchFamily="50" charset="-128"/>
              </a:rPr>
              <a:t>この資料は、上記に示す作成者により管理され使用されるものとします。</a:t>
            </a:r>
            <a:endParaRPr lang="en-US" altLang="ja-JP" sz="900" i="0" u="none" dirty="0">
              <a:latin typeface="MS UI Gothic" pitchFamily="50" charset="-128"/>
              <a:ea typeface="MS UI Gothic" pitchFamily="50" charset="-128"/>
            </a:endParaRPr>
          </a:p>
          <a:p>
            <a:pPr algn="ctr" eaLnBrk="1" hangingPunct="1">
              <a:defRPr/>
            </a:pPr>
            <a:r>
              <a:rPr lang="ja-JP" altLang="en-US" sz="900" i="0" u="none" dirty="0">
                <a:latin typeface="MS UI Gothic" pitchFamily="50" charset="-128"/>
                <a:ea typeface="MS UI Gothic" pitchFamily="50" charset="-128"/>
              </a:rPr>
              <a:t>この資料のいかなる部分についても、本作成者の事前の書面による承諾を得ずに、回覧・引用・複製、あるいは配布してはならないものとします。</a:t>
            </a:r>
          </a:p>
        </p:txBody>
      </p:sp>
      <p:sp>
        <p:nvSpPr>
          <p:cNvPr id="13314" name="Rectangle 1026"/>
          <p:cNvSpPr>
            <a:spLocks noGrp="1" noChangeArrowheads="1"/>
          </p:cNvSpPr>
          <p:nvPr>
            <p:ph type="ctrTitle"/>
          </p:nvPr>
        </p:nvSpPr>
        <p:spPr>
          <a:xfrm>
            <a:off x="228600" y="1714500"/>
            <a:ext cx="9448800" cy="369332"/>
          </a:xfrm>
        </p:spPr>
        <p:txBody>
          <a:bodyPr/>
          <a:lstStyle>
            <a:lvl1pPr algn="l">
              <a:defRPr sz="2400" b="0">
                <a:solidFill>
                  <a:srgbClr val="002060"/>
                </a:solidFill>
                <a:effectLst/>
                <a:latin typeface="MS UI Gothic" pitchFamily="50" charset="-128"/>
                <a:ea typeface="MS UI Gothic" pitchFamily="50" charset="-128"/>
                <a:cs typeface="Microsoft Himalaya" pitchFamily="2" charset="0"/>
              </a:defRPr>
            </a:lvl1pPr>
          </a:lstStyle>
          <a:p>
            <a:r>
              <a:rPr lang="ja-JP" altLang="en-US"/>
              <a:t>マスター タイトルの書式設定</a:t>
            </a:r>
            <a:endParaRPr lang="ja-JP" altLang="en-US" dirty="0"/>
          </a:p>
        </p:txBody>
      </p:sp>
      <p:sp>
        <p:nvSpPr>
          <p:cNvPr id="13315" name="Rectangle 1027"/>
          <p:cNvSpPr>
            <a:spLocks noGrp="1" noChangeArrowheads="1"/>
          </p:cNvSpPr>
          <p:nvPr>
            <p:ph type="subTitle" idx="1"/>
          </p:nvPr>
        </p:nvSpPr>
        <p:spPr>
          <a:xfrm>
            <a:off x="228600" y="3222625"/>
            <a:ext cx="9448800" cy="212725"/>
          </a:xfrm>
          <a:prstGeom prst="rect">
            <a:avLst/>
          </a:prstGeom>
        </p:spPr>
        <p:txBody>
          <a:bodyPr/>
          <a:lstStyle>
            <a:lvl1pPr marL="0" indent="0" algn="l">
              <a:buNone/>
              <a:defRPr sz="1600">
                <a:effectLst/>
                <a:latin typeface="MS UI Gothic" pitchFamily="50" charset="-128"/>
                <a:ea typeface="MS UI Gothic" pitchFamily="50" charset="-128"/>
              </a:defRPr>
            </a:lvl1pPr>
          </a:lstStyle>
          <a:p>
            <a:r>
              <a:rPr lang="ja-JP" altLang="en-US"/>
              <a:t>マスター サブタイトルの書式設定</a:t>
            </a:r>
            <a:endParaRPr lang="ja-JP" altLang="en-US" dirty="0"/>
          </a:p>
        </p:txBody>
      </p:sp>
      <p:sp>
        <p:nvSpPr>
          <p:cNvPr id="13" name="doc id"/>
          <p:cNvSpPr>
            <a:spLocks noGrp="1" noChangeArrowheads="1"/>
          </p:cNvSpPr>
          <p:nvPr>
            <p:ph type="ftr" sz="quarter" idx="10"/>
          </p:nvPr>
        </p:nvSpPr>
        <p:spPr bwMode="auto">
          <a:xfrm>
            <a:off x="9151938" y="36513"/>
            <a:ext cx="506412" cy="136525"/>
          </a:xfrm>
          <a:prstGeom prst="rect">
            <a:avLst/>
          </a:prstGeom>
          <a:ln>
            <a:miter lim="800000"/>
            <a:headEnd/>
            <a:tailEnd/>
          </a:ln>
        </p:spPr>
        <p:txBody>
          <a:bodyPr vert="horz" wrap="none" lIns="0" tIns="0" rIns="0" bIns="0" numCol="1" anchor="t" anchorCtr="0" compatLnSpc="1">
            <a:prstTxWarp prst="textNoShape">
              <a:avLst/>
            </a:prstTxWarp>
            <a:spAutoFit/>
          </a:bodyPr>
          <a:lstStyle>
            <a:lvl1pPr algn="r">
              <a:buSzTx/>
              <a:defRPr sz="900" i="0" u="none">
                <a:solidFill>
                  <a:srgbClr val="000000"/>
                </a:solidFill>
                <a:latin typeface="Arial" charset="0"/>
                <a:ea typeface="ＭＳ Ｐゴシック" charset="-128"/>
              </a:defRPr>
            </a:lvl1pPr>
          </a:lstStyle>
          <a:p>
            <a:pPr>
              <a:defRPr/>
            </a:pPr>
            <a:endParaRPr lang="en-US" altLang="ja-JP" dirty="0"/>
          </a:p>
        </p:txBody>
      </p:sp>
      <p:pic>
        <p:nvPicPr>
          <p:cNvPr id="16" name="図 15"/>
          <p:cNvPicPr>
            <a:picLocks noChangeAspect="1"/>
          </p:cNvPicPr>
          <p:nvPr userDrawn="1"/>
        </p:nvPicPr>
        <p:blipFill>
          <a:blip r:embed="rId3"/>
          <a:stretch>
            <a:fillRect/>
          </a:stretch>
        </p:blipFill>
        <p:spPr>
          <a:xfrm>
            <a:off x="0" y="0"/>
            <a:ext cx="9906000" cy="684213"/>
          </a:xfrm>
          <a:prstGeom prst="rect">
            <a:avLst/>
          </a:prstGeom>
        </p:spPr>
      </p:pic>
      <p:pic>
        <p:nvPicPr>
          <p:cNvPr id="21506" name="Picture 2" descr="東京工業大学"/>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47624" y="87211"/>
            <a:ext cx="2480545" cy="51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33433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white">
          <a:xfrm>
            <a:off x="88105" y="42863"/>
            <a:ext cx="9075991" cy="584775"/>
          </a:xfrm>
        </p:spPr>
        <p:txBody>
          <a:bodyPr/>
          <a:lstStyle>
            <a:lvl1pPr>
              <a:defRPr>
                <a:latin typeface="MS UI Gothic" pitchFamily="50" charset="-128"/>
                <a:ea typeface="MS UI Gothic" pitchFamily="50" charset="-128"/>
              </a:defRPr>
            </a:lvl1pPr>
          </a:lstStyle>
          <a:p>
            <a:r>
              <a:rPr lang="ja-JP" altLang="en-US"/>
              <a:t>マスター タイトルの書式設定</a:t>
            </a:r>
            <a:endParaRPr lang="ja-JP" altLang="en-US" dirty="0"/>
          </a:p>
        </p:txBody>
      </p:sp>
      <p:sp>
        <p:nvSpPr>
          <p:cNvPr id="10" name="テキスト プレースホルダ 9"/>
          <p:cNvSpPr>
            <a:spLocks noGrp="1"/>
          </p:cNvSpPr>
          <p:nvPr>
            <p:ph type="body" sz="quarter" idx="13"/>
          </p:nvPr>
        </p:nvSpPr>
        <p:spPr>
          <a:xfrm>
            <a:off x="223838" y="817563"/>
            <a:ext cx="9463087" cy="1579920"/>
          </a:xfrm>
          <a:prstGeom prst="rect">
            <a:avLst/>
          </a:prstGeom>
          <a:ln>
            <a:solidFill>
              <a:schemeClr val="bg1">
                <a:lumMod val="75000"/>
              </a:schemeClr>
            </a:solidFill>
          </a:ln>
        </p:spPr>
        <p:txBody>
          <a:bodyPr>
            <a:spAutoFit/>
          </a:bodyPr>
          <a:lstStyle>
            <a:lvl1pPr>
              <a:spcAft>
                <a:spcPts val="200"/>
              </a:spcAft>
              <a:buNone/>
              <a:defRPr sz="1800">
                <a:latin typeface="MS UI Gothic" pitchFamily="50" charset="-128"/>
                <a:ea typeface="MS UI Gothic" pitchFamily="50" charset="-128"/>
              </a:defRPr>
            </a:lvl1pPr>
            <a:lvl2pPr>
              <a:spcAft>
                <a:spcPts val="200"/>
              </a:spcAft>
              <a:defRPr sz="1800">
                <a:latin typeface="MS UI Gothic" pitchFamily="50" charset="-128"/>
                <a:ea typeface="MS UI Gothic" pitchFamily="50" charset="-128"/>
              </a:defRPr>
            </a:lvl2pPr>
            <a:lvl3pPr>
              <a:spcAft>
                <a:spcPts val="200"/>
              </a:spcAft>
              <a:defRPr sz="1800">
                <a:latin typeface="MS UI Gothic" pitchFamily="50" charset="-128"/>
                <a:ea typeface="MS UI Gothic" pitchFamily="50" charset="-128"/>
              </a:defRPr>
            </a:lvl3pPr>
            <a:lvl4pPr>
              <a:spcAft>
                <a:spcPts val="200"/>
              </a:spcAft>
              <a:defRPr sz="1800">
                <a:latin typeface="MS UI Gothic" pitchFamily="50" charset="-128"/>
                <a:ea typeface="MS UI Gothic" pitchFamily="50" charset="-128"/>
              </a:defRPr>
            </a:lvl4pPr>
            <a:lvl5pPr>
              <a:spcAft>
                <a:spcPts val="200"/>
              </a:spcAft>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pg num"/>
          <p:cNvSpPr>
            <a:spLocks noGrp="1" noChangeArrowheads="1"/>
          </p:cNvSpPr>
          <p:nvPr>
            <p:ph type="sldNum" sz="quarter" idx="14"/>
          </p:nvPr>
        </p:nvSpPr>
        <p:spPr>
          <a:ln/>
        </p:spPr>
        <p:txBody>
          <a:bodyPr/>
          <a:lstStyle>
            <a:lvl1pPr>
              <a:defRPr/>
            </a:lvl1pPr>
          </a:lstStyle>
          <a:p>
            <a:pPr>
              <a:defRPr/>
            </a:pPr>
            <a:fld id="{54ED16BB-308C-4FBF-8D74-5208B3C0FC84}" type="slidenum">
              <a:rPr lang="ja-JP" altLang="en-US"/>
              <a:pPr>
                <a:defRPr/>
              </a:pPr>
              <a:t>‹#›</a:t>
            </a:fld>
            <a:endParaRPr lang="en-US" altLang="ja-JP" dirty="0"/>
          </a:p>
        </p:txBody>
      </p:sp>
    </p:spTree>
    <p:extLst>
      <p:ext uri="{BB962C8B-B14F-4D97-AF65-F5344CB8AC3E}">
        <p14:creationId xmlns:p14="http://schemas.microsoft.com/office/powerpoint/2010/main" val="132768859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white">
          <a:xfrm>
            <a:off x="88105" y="42863"/>
            <a:ext cx="9075991" cy="584775"/>
          </a:xfrm>
        </p:spPr>
        <p:txBody>
          <a:bodyPr/>
          <a:lstStyle>
            <a:lvl1pPr>
              <a:defRPr>
                <a:latin typeface="MS UI Gothic" pitchFamily="50" charset="-128"/>
                <a:ea typeface="MS UI Gothic" pitchFamily="50" charset="-128"/>
              </a:defRPr>
            </a:lvl1pPr>
          </a:lstStyle>
          <a:p>
            <a:r>
              <a:rPr lang="ja-JP" altLang="en-US"/>
              <a:t>マスター タイトルの書式設定</a:t>
            </a:r>
            <a:endParaRPr lang="ja-JP" altLang="en-US" dirty="0"/>
          </a:p>
        </p:txBody>
      </p:sp>
      <p:sp>
        <p:nvSpPr>
          <p:cNvPr id="10" name="テキスト プレースホルダ 9"/>
          <p:cNvSpPr>
            <a:spLocks noGrp="1"/>
          </p:cNvSpPr>
          <p:nvPr>
            <p:ph type="body" sz="quarter" idx="13"/>
          </p:nvPr>
        </p:nvSpPr>
        <p:spPr>
          <a:xfrm>
            <a:off x="223838" y="817563"/>
            <a:ext cx="9463087" cy="1579920"/>
          </a:xfrm>
          <a:prstGeom prst="rect">
            <a:avLst/>
          </a:prstGeom>
          <a:ln>
            <a:noFill/>
          </a:ln>
        </p:spPr>
        <p:txBody>
          <a:bodyPr>
            <a:spAutoFit/>
          </a:bodyPr>
          <a:lstStyle>
            <a:lvl1pPr>
              <a:spcAft>
                <a:spcPts val="200"/>
              </a:spcAft>
              <a:buNone/>
              <a:defRPr sz="1800">
                <a:latin typeface="MS UI Gothic" pitchFamily="50" charset="-128"/>
                <a:ea typeface="MS UI Gothic" pitchFamily="50" charset="-128"/>
              </a:defRPr>
            </a:lvl1pPr>
            <a:lvl2pPr>
              <a:spcAft>
                <a:spcPts val="200"/>
              </a:spcAft>
              <a:defRPr sz="1800">
                <a:latin typeface="MS UI Gothic" pitchFamily="50" charset="-128"/>
                <a:ea typeface="MS UI Gothic" pitchFamily="50" charset="-128"/>
              </a:defRPr>
            </a:lvl2pPr>
            <a:lvl3pPr>
              <a:spcAft>
                <a:spcPts val="200"/>
              </a:spcAft>
              <a:defRPr sz="1800">
                <a:latin typeface="MS UI Gothic" pitchFamily="50" charset="-128"/>
                <a:ea typeface="MS UI Gothic" pitchFamily="50" charset="-128"/>
              </a:defRPr>
            </a:lvl3pPr>
            <a:lvl4pPr>
              <a:spcAft>
                <a:spcPts val="200"/>
              </a:spcAft>
              <a:defRPr sz="1800">
                <a:latin typeface="MS UI Gothic" pitchFamily="50" charset="-128"/>
                <a:ea typeface="MS UI Gothic" pitchFamily="50" charset="-128"/>
              </a:defRPr>
            </a:lvl4pPr>
            <a:lvl5pPr>
              <a:spcAft>
                <a:spcPts val="200"/>
              </a:spcAft>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pg num"/>
          <p:cNvSpPr>
            <a:spLocks noGrp="1" noChangeArrowheads="1"/>
          </p:cNvSpPr>
          <p:nvPr>
            <p:ph type="sldNum" sz="quarter" idx="14"/>
          </p:nvPr>
        </p:nvSpPr>
        <p:spPr>
          <a:ln/>
        </p:spPr>
        <p:txBody>
          <a:bodyPr/>
          <a:lstStyle>
            <a:lvl1pPr>
              <a:defRPr/>
            </a:lvl1pPr>
          </a:lstStyle>
          <a:p>
            <a:pPr>
              <a:defRPr/>
            </a:pPr>
            <a:fld id="{54ED16BB-308C-4FBF-8D74-5208B3C0FC84}" type="slidenum">
              <a:rPr lang="ja-JP" altLang="en-US"/>
              <a:pPr>
                <a:defRPr/>
              </a:pPr>
              <a:t>‹#›</a:t>
            </a:fld>
            <a:endParaRPr lang="en-US" altLang="ja-JP" dirty="0"/>
          </a:p>
        </p:txBody>
      </p:sp>
    </p:spTree>
    <p:extLst>
      <p:ext uri="{BB962C8B-B14F-4D97-AF65-F5344CB8AC3E}">
        <p14:creationId xmlns:p14="http://schemas.microsoft.com/office/powerpoint/2010/main" val="368493232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white">
          <a:xfrm>
            <a:off x="82550" y="42863"/>
            <a:ext cx="9084133" cy="584200"/>
          </a:xfrm>
        </p:spPr>
        <p:txBody>
          <a:bodyPr/>
          <a:lstStyle/>
          <a:p>
            <a:r>
              <a:rPr lang="ja-JP" altLang="en-US"/>
              <a:t>マスター タイトルの書式設定</a:t>
            </a:r>
          </a:p>
        </p:txBody>
      </p:sp>
      <p:sp>
        <p:nvSpPr>
          <p:cNvPr id="3" name="pg num"/>
          <p:cNvSpPr>
            <a:spLocks noGrp="1" noChangeArrowheads="1"/>
          </p:cNvSpPr>
          <p:nvPr>
            <p:ph type="sldNum" sz="quarter" idx="10"/>
          </p:nvPr>
        </p:nvSpPr>
        <p:spPr>
          <a:ln/>
        </p:spPr>
        <p:txBody>
          <a:bodyPr/>
          <a:lstStyle>
            <a:lvl1pPr>
              <a:defRPr/>
            </a:lvl1pPr>
          </a:lstStyle>
          <a:p>
            <a:pPr>
              <a:defRPr/>
            </a:pPr>
            <a:fld id="{73A7F31F-CD9F-4C81-964A-A72B493EEE71}" type="slidenum">
              <a:rPr lang="ja-JP" altLang="en-US"/>
              <a:pPr>
                <a:defRPr/>
              </a:pPr>
              <a:t>‹#›</a:t>
            </a:fld>
            <a:endParaRPr lang="en-US" altLang="ja-JP" dirty="0"/>
          </a:p>
        </p:txBody>
      </p:sp>
    </p:spTree>
    <p:extLst>
      <p:ext uri="{BB962C8B-B14F-4D97-AF65-F5344CB8AC3E}">
        <p14:creationId xmlns:p14="http://schemas.microsoft.com/office/powerpoint/2010/main" val="308042435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bwMode="white">
          <a:xfrm>
            <a:off x="495300" y="274638"/>
            <a:ext cx="8915400" cy="292388"/>
          </a:xfrm>
        </p:spPr>
        <p:txBody>
          <a:bodyPr/>
          <a:lstStyle/>
          <a:p>
            <a:r>
              <a:rPr lang="ja-JP" altLang="en-US" dirty="0"/>
              <a:t>マスター タイトルの書式設定</a:t>
            </a:r>
          </a:p>
        </p:txBody>
      </p:sp>
      <p:sp>
        <p:nvSpPr>
          <p:cNvPr id="3" name="表プレースホルダー 2"/>
          <p:cNvSpPr>
            <a:spLocks noGrp="1"/>
          </p:cNvSpPr>
          <p:nvPr>
            <p:ph type="tbl" idx="1"/>
          </p:nvPr>
        </p:nvSpPr>
        <p:spPr>
          <a:xfrm>
            <a:off x="495300" y="1600201"/>
            <a:ext cx="8915400" cy="4525963"/>
          </a:xfrm>
          <a:prstGeom prst="rect">
            <a:avLst/>
          </a:prstGeom>
        </p:spPr>
        <p:txBody>
          <a:bodyPr/>
          <a:lstStyle/>
          <a:p>
            <a:endParaRPr lang="ja-JP" altLang="en-US" dirty="0"/>
          </a:p>
        </p:txBody>
      </p:sp>
      <p:sp>
        <p:nvSpPr>
          <p:cNvPr id="4" name="日付プレースホルダー 3"/>
          <p:cNvSpPr>
            <a:spLocks noGrp="1"/>
          </p:cNvSpPr>
          <p:nvPr>
            <p:ph type="dt" sz="half" idx="10"/>
          </p:nvPr>
        </p:nvSpPr>
        <p:spPr>
          <a:xfrm>
            <a:off x="495300" y="6356351"/>
            <a:ext cx="2311400" cy="365125"/>
          </a:xfrm>
          <a:prstGeom prst="rect">
            <a:avLst/>
          </a:prstGeom>
        </p:spPr>
        <p:txBody>
          <a:bodyPr/>
          <a:lstStyle>
            <a:lvl1pPr>
              <a:defRPr/>
            </a:lvl1pPr>
          </a:lstStyle>
          <a:p>
            <a:pPr>
              <a:defRPr/>
            </a:pPr>
            <a:endParaRPr lang="ja-JP" altLang="en-US" dirty="0"/>
          </a:p>
        </p:txBody>
      </p:sp>
      <p:sp>
        <p:nvSpPr>
          <p:cNvPr id="5" name="フッター プレースホルダー 4"/>
          <p:cNvSpPr>
            <a:spLocks noGrp="1"/>
          </p:cNvSpPr>
          <p:nvPr>
            <p:ph type="ftr" sz="quarter" idx="11"/>
          </p:nvPr>
        </p:nvSpPr>
        <p:spPr>
          <a:xfrm>
            <a:off x="3384550" y="6356351"/>
            <a:ext cx="3136900" cy="365125"/>
          </a:xfrm>
          <a:prstGeom prst="rect">
            <a:avLst/>
          </a:prstGeom>
        </p:spPr>
        <p:txBody>
          <a:bodyPr/>
          <a:lstStyle>
            <a:lvl1pPr>
              <a:defRPr/>
            </a:lvl1pPr>
          </a:lstStyle>
          <a:p>
            <a:pPr>
              <a:defRPr/>
            </a:pPr>
            <a:endParaRPr lang="ja-JP" altLang="en-US" dirty="0"/>
          </a:p>
        </p:txBody>
      </p:sp>
      <p:sp>
        <p:nvSpPr>
          <p:cNvPr id="6" name="スライド番号プレースホルダー 5"/>
          <p:cNvSpPr>
            <a:spLocks noGrp="1"/>
          </p:cNvSpPr>
          <p:nvPr>
            <p:ph type="sldNum" sz="quarter" idx="12"/>
          </p:nvPr>
        </p:nvSpPr>
        <p:spPr>
          <a:xfrm>
            <a:off x="7099300" y="6356351"/>
            <a:ext cx="2311400" cy="138499"/>
          </a:xfrm>
        </p:spPr>
        <p:txBody>
          <a:bodyPr/>
          <a:lstStyle>
            <a:lvl1pPr>
              <a:defRPr/>
            </a:lvl1pPr>
          </a:lstStyle>
          <a:p>
            <a:pPr>
              <a:defRPr/>
            </a:pPr>
            <a:fld id="{D53CAED2-C9AF-4187-B5D0-2C7A7CF8DF2C}" type="slidenum">
              <a:rPr lang="ja-JP" altLang="en-US"/>
              <a:pPr>
                <a:defRPr/>
              </a:pPr>
              <a:t>‹#›</a:t>
            </a:fld>
            <a:endParaRPr lang="ja-JP" altLang="en-US" dirty="0"/>
          </a:p>
        </p:txBody>
      </p:sp>
    </p:spTree>
    <p:extLst>
      <p:ext uri="{BB962C8B-B14F-4D97-AF65-F5344CB8AC3E}">
        <p14:creationId xmlns:p14="http://schemas.microsoft.com/office/powerpoint/2010/main" val="54289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7"/>
          <a:stretch>
            <a:fillRect/>
          </a:stretch>
        </p:blipFill>
        <p:spPr>
          <a:xfrm>
            <a:off x="0" y="0"/>
            <a:ext cx="9217536" cy="684213"/>
          </a:xfrm>
          <a:prstGeom prst="rect">
            <a:avLst/>
          </a:prstGeom>
        </p:spPr>
      </p:pic>
      <p:sp>
        <p:nvSpPr>
          <p:cNvPr id="1030" name="pg num"/>
          <p:cNvSpPr>
            <a:spLocks noGrp="1" noChangeArrowheads="1"/>
          </p:cNvSpPr>
          <p:nvPr>
            <p:ph type="sldNum" sz="quarter" idx="4"/>
          </p:nvPr>
        </p:nvSpPr>
        <p:spPr bwMode="auto">
          <a:xfrm>
            <a:off x="8759825" y="6717914"/>
            <a:ext cx="92710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buSzTx/>
              <a:defRPr sz="900" i="0" u="none">
                <a:solidFill>
                  <a:srgbClr val="000000"/>
                </a:solidFill>
                <a:latin typeface="Microsoft YaHei" pitchFamily="34" charset="-122"/>
                <a:ea typeface="Microsoft YaHei" pitchFamily="34" charset="-122"/>
              </a:defRPr>
            </a:lvl1pPr>
          </a:lstStyle>
          <a:p>
            <a:pPr>
              <a:defRPr/>
            </a:pPr>
            <a:fld id="{C86E6454-3C05-445B-AAE4-DCDF05802265}" type="slidenum">
              <a:rPr lang="ja-JP" altLang="en-US" smtClean="0"/>
              <a:pPr>
                <a:defRPr/>
              </a:pPr>
              <a:t>‹#›</a:t>
            </a:fld>
            <a:endParaRPr lang="en-US" altLang="ja-JP" dirty="0"/>
          </a:p>
        </p:txBody>
      </p:sp>
      <p:sp>
        <p:nvSpPr>
          <p:cNvPr id="1028" name="Rectangle 2"/>
          <p:cNvSpPr>
            <a:spLocks noGrp="1" noChangeArrowheads="1"/>
          </p:cNvSpPr>
          <p:nvPr>
            <p:ph type="title"/>
          </p:nvPr>
        </p:nvSpPr>
        <p:spPr bwMode="auto">
          <a:xfrm>
            <a:off x="82550" y="42863"/>
            <a:ext cx="908413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ja-JP" altLang="en-US"/>
              <a:t>マスタ タイトルの書式設定</a:t>
            </a:r>
            <a:br>
              <a:rPr lang="ja-JP" altLang="en-US"/>
            </a:br>
            <a:endParaRPr lang="ja-JP" altLang="en-US"/>
          </a:p>
        </p:txBody>
      </p:sp>
      <p:grpSp>
        <p:nvGrpSpPr>
          <p:cNvPr id="1029" name="McK Slide Elements"/>
          <p:cNvGrpSpPr>
            <a:grpSpLocks/>
          </p:cNvGrpSpPr>
          <p:nvPr/>
        </p:nvGrpSpPr>
        <p:grpSpPr bwMode="auto">
          <a:xfrm>
            <a:off x="134938" y="542925"/>
            <a:ext cx="9526587" cy="6288088"/>
            <a:chOff x="77" y="335"/>
            <a:chExt cx="5429" cy="3882"/>
          </a:xfrm>
        </p:grpSpPr>
        <p:sp>
          <p:nvSpPr>
            <p:cNvPr id="1033" name="McK Measure" hidden="1"/>
            <p:cNvSpPr txBox="1">
              <a:spLocks noChangeArrowheads="1"/>
            </p:cNvSpPr>
            <p:nvPr/>
          </p:nvSpPr>
          <p:spPr bwMode="auto">
            <a:xfrm>
              <a:off x="77" y="335"/>
              <a:ext cx="54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sz="1300" i="1" u="sng">
                  <a:solidFill>
                    <a:schemeClr val="tx1"/>
                  </a:solidFill>
                  <a:latin typeface="Arial" pitchFamily="34" charset="0"/>
                  <a:ea typeface="ＭＳ Ｐゴシック" pitchFamily="50" charset="-128"/>
                </a:defRPr>
              </a:lvl1pPr>
              <a:lvl2pPr marL="742950" indent="-285750" defTabSz="957263" eaLnBrk="0" hangingPunct="0">
                <a:defRPr sz="1300" i="1" u="sng">
                  <a:solidFill>
                    <a:schemeClr val="tx1"/>
                  </a:solidFill>
                  <a:latin typeface="Arial" pitchFamily="34" charset="0"/>
                  <a:ea typeface="ＭＳ Ｐゴシック" pitchFamily="50" charset="-128"/>
                </a:defRPr>
              </a:lvl2pPr>
              <a:lvl3pPr marL="1143000" indent="-228600" defTabSz="957263" eaLnBrk="0" hangingPunct="0">
                <a:defRPr sz="1300" i="1" u="sng">
                  <a:solidFill>
                    <a:schemeClr val="tx1"/>
                  </a:solidFill>
                  <a:latin typeface="Arial" pitchFamily="34" charset="0"/>
                  <a:ea typeface="ＭＳ Ｐゴシック" pitchFamily="50" charset="-128"/>
                </a:defRPr>
              </a:lvl3pPr>
              <a:lvl4pPr marL="1600200" indent="-228600" defTabSz="957263" eaLnBrk="0" hangingPunct="0">
                <a:defRPr sz="1300" i="1" u="sng">
                  <a:solidFill>
                    <a:schemeClr val="tx1"/>
                  </a:solidFill>
                  <a:latin typeface="Arial" pitchFamily="34" charset="0"/>
                  <a:ea typeface="ＭＳ Ｐゴシック" pitchFamily="50" charset="-128"/>
                </a:defRPr>
              </a:lvl4pPr>
              <a:lvl5pPr marL="2057400" indent="-228600" defTabSz="957263" eaLnBrk="0" hangingPunct="0">
                <a:defRPr sz="1300" i="1" u="sng">
                  <a:solidFill>
                    <a:schemeClr val="tx1"/>
                  </a:solidFill>
                  <a:latin typeface="Arial" pitchFamily="34" charset="0"/>
                  <a:ea typeface="ＭＳ Ｐゴシック" pitchFamily="50" charset="-128"/>
                </a:defRPr>
              </a:lvl5pPr>
              <a:lvl6pPr marL="2514600" indent="-228600" defTabSz="957263" eaLnBrk="0" fontAlgn="base" hangingPunct="0">
                <a:spcBef>
                  <a:spcPct val="0"/>
                </a:spcBef>
                <a:spcAft>
                  <a:spcPct val="0"/>
                </a:spcAft>
                <a:defRPr sz="1300" i="1" u="sng">
                  <a:solidFill>
                    <a:schemeClr val="tx1"/>
                  </a:solidFill>
                  <a:latin typeface="Arial" pitchFamily="34" charset="0"/>
                  <a:ea typeface="ＭＳ Ｐゴシック" pitchFamily="50" charset="-128"/>
                </a:defRPr>
              </a:lvl6pPr>
              <a:lvl7pPr marL="2971800" indent="-228600" defTabSz="957263" eaLnBrk="0" fontAlgn="base" hangingPunct="0">
                <a:spcBef>
                  <a:spcPct val="0"/>
                </a:spcBef>
                <a:spcAft>
                  <a:spcPct val="0"/>
                </a:spcAft>
                <a:defRPr sz="1300" i="1" u="sng">
                  <a:solidFill>
                    <a:schemeClr val="tx1"/>
                  </a:solidFill>
                  <a:latin typeface="Arial" pitchFamily="34" charset="0"/>
                  <a:ea typeface="ＭＳ Ｐゴシック" pitchFamily="50" charset="-128"/>
                </a:defRPr>
              </a:lvl7pPr>
              <a:lvl8pPr marL="3429000" indent="-228600" defTabSz="957263" eaLnBrk="0" fontAlgn="base" hangingPunct="0">
                <a:spcBef>
                  <a:spcPct val="0"/>
                </a:spcBef>
                <a:spcAft>
                  <a:spcPct val="0"/>
                </a:spcAft>
                <a:defRPr sz="1300" i="1" u="sng">
                  <a:solidFill>
                    <a:schemeClr val="tx1"/>
                  </a:solidFill>
                  <a:latin typeface="Arial" pitchFamily="34" charset="0"/>
                  <a:ea typeface="ＭＳ Ｐゴシック" pitchFamily="50" charset="-128"/>
                </a:defRPr>
              </a:lvl8pPr>
              <a:lvl9pPr marL="3886200" indent="-228600" defTabSz="957263" eaLnBrk="0" fontAlgn="base" hangingPunct="0">
                <a:spcBef>
                  <a:spcPct val="0"/>
                </a:spcBef>
                <a:spcAft>
                  <a:spcPct val="0"/>
                </a:spcAft>
                <a:defRPr sz="1300" i="1" u="sng">
                  <a:solidFill>
                    <a:schemeClr val="tx1"/>
                  </a:solidFill>
                  <a:latin typeface="Arial" pitchFamily="34" charset="0"/>
                  <a:ea typeface="ＭＳ Ｐゴシック" pitchFamily="50" charset="-128"/>
                </a:defRPr>
              </a:lvl9pPr>
            </a:lstStyle>
            <a:p>
              <a:pPr eaLnBrk="1" hangingPunct="1">
                <a:defRPr/>
              </a:pPr>
              <a:r>
                <a:rPr lang="en-US" altLang="ja-JP" sz="1700" i="0" u="none" dirty="0"/>
                <a:t>Unit of measure</a:t>
              </a:r>
            </a:p>
          </p:txBody>
        </p:sp>
        <p:sp>
          <p:nvSpPr>
            <p:cNvPr id="1034" name="McK Footnote" hidden="1"/>
            <p:cNvSpPr txBox="1">
              <a:spLocks noChangeArrowheads="1"/>
            </p:cNvSpPr>
            <p:nvPr/>
          </p:nvSpPr>
          <p:spPr bwMode="auto">
            <a:xfrm>
              <a:off x="79" y="3964"/>
              <a:ext cx="514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marL="614363" indent="-614363" defTabSz="957263" eaLnBrk="0" hangingPunct="0">
                <a:tabLst>
                  <a:tab pos="569913" algn="r"/>
                </a:tabLst>
                <a:defRPr sz="1300" i="1" u="sng">
                  <a:solidFill>
                    <a:schemeClr val="tx1"/>
                  </a:solidFill>
                  <a:latin typeface="Arial" pitchFamily="34" charset="0"/>
                  <a:ea typeface="ＭＳ Ｐゴシック" pitchFamily="50" charset="-128"/>
                </a:defRPr>
              </a:lvl1pPr>
              <a:lvl2pPr marL="742950" indent="-285750" defTabSz="957263" eaLnBrk="0" hangingPunct="0">
                <a:tabLst>
                  <a:tab pos="569913" algn="r"/>
                </a:tabLst>
                <a:defRPr sz="1300" i="1" u="sng">
                  <a:solidFill>
                    <a:schemeClr val="tx1"/>
                  </a:solidFill>
                  <a:latin typeface="Arial" pitchFamily="34" charset="0"/>
                  <a:ea typeface="ＭＳ Ｐゴシック" pitchFamily="50" charset="-128"/>
                </a:defRPr>
              </a:lvl2pPr>
              <a:lvl3pPr marL="1143000" indent="-228600" defTabSz="957263" eaLnBrk="0" hangingPunct="0">
                <a:tabLst>
                  <a:tab pos="569913" algn="r"/>
                </a:tabLst>
                <a:defRPr sz="1300" i="1" u="sng">
                  <a:solidFill>
                    <a:schemeClr val="tx1"/>
                  </a:solidFill>
                  <a:latin typeface="Arial" pitchFamily="34" charset="0"/>
                  <a:ea typeface="ＭＳ Ｐゴシック" pitchFamily="50" charset="-128"/>
                </a:defRPr>
              </a:lvl3pPr>
              <a:lvl4pPr marL="1600200" indent="-228600" defTabSz="957263" eaLnBrk="0" hangingPunct="0">
                <a:tabLst>
                  <a:tab pos="569913" algn="r"/>
                </a:tabLst>
                <a:defRPr sz="1300" i="1" u="sng">
                  <a:solidFill>
                    <a:schemeClr val="tx1"/>
                  </a:solidFill>
                  <a:latin typeface="Arial" pitchFamily="34" charset="0"/>
                  <a:ea typeface="ＭＳ Ｐゴシック" pitchFamily="50" charset="-128"/>
                </a:defRPr>
              </a:lvl4pPr>
              <a:lvl5pPr marL="2057400" indent="-228600" defTabSz="957263" eaLnBrk="0" hangingPunct="0">
                <a:tabLst>
                  <a:tab pos="569913" algn="r"/>
                </a:tabLst>
                <a:defRPr sz="1300" i="1" u="sng">
                  <a:solidFill>
                    <a:schemeClr val="tx1"/>
                  </a:solidFill>
                  <a:latin typeface="Arial" pitchFamily="34" charset="0"/>
                  <a:ea typeface="ＭＳ Ｐゴシック" pitchFamily="50" charset="-128"/>
                </a:defRPr>
              </a:lvl5pPr>
              <a:lvl6pPr marL="2514600" indent="-228600" defTabSz="957263" eaLnBrk="0" fontAlgn="base" hangingPunct="0">
                <a:spcBef>
                  <a:spcPct val="0"/>
                </a:spcBef>
                <a:spcAft>
                  <a:spcPct val="0"/>
                </a:spcAft>
                <a:tabLst>
                  <a:tab pos="569913" algn="r"/>
                </a:tabLst>
                <a:defRPr sz="1300" i="1" u="sng">
                  <a:solidFill>
                    <a:schemeClr val="tx1"/>
                  </a:solidFill>
                  <a:latin typeface="Arial" pitchFamily="34" charset="0"/>
                  <a:ea typeface="ＭＳ Ｐゴシック" pitchFamily="50" charset="-128"/>
                </a:defRPr>
              </a:lvl6pPr>
              <a:lvl7pPr marL="2971800" indent="-228600" defTabSz="957263" eaLnBrk="0" fontAlgn="base" hangingPunct="0">
                <a:spcBef>
                  <a:spcPct val="0"/>
                </a:spcBef>
                <a:spcAft>
                  <a:spcPct val="0"/>
                </a:spcAft>
                <a:tabLst>
                  <a:tab pos="569913" algn="r"/>
                </a:tabLst>
                <a:defRPr sz="1300" i="1" u="sng">
                  <a:solidFill>
                    <a:schemeClr val="tx1"/>
                  </a:solidFill>
                  <a:latin typeface="Arial" pitchFamily="34" charset="0"/>
                  <a:ea typeface="ＭＳ Ｐゴシック" pitchFamily="50" charset="-128"/>
                </a:defRPr>
              </a:lvl7pPr>
              <a:lvl8pPr marL="3429000" indent="-228600" defTabSz="957263" eaLnBrk="0" fontAlgn="base" hangingPunct="0">
                <a:spcBef>
                  <a:spcPct val="0"/>
                </a:spcBef>
                <a:spcAft>
                  <a:spcPct val="0"/>
                </a:spcAft>
                <a:tabLst>
                  <a:tab pos="569913" algn="r"/>
                </a:tabLst>
                <a:defRPr sz="1300" i="1" u="sng">
                  <a:solidFill>
                    <a:schemeClr val="tx1"/>
                  </a:solidFill>
                  <a:latin typeface="Arial" pitchFamily="34" charset="0"/>
                  <a:ea typeface="ＭＳ Ｐゴシック" pitchFamily="50" charset="-128"/>
                </a:defRPr>
              </a:lvl8pPr>
              <a:lvl9pPr marL="3886200" indent="-228600" defTabSz="957263" eaLnBrk="0" fontAlgn="base" hangingPunct="0">
                <a:spcBef>
                  <a:spcPct val="0"/>
                </a:spcBef>
                <a:spcAft>
                  <a:spcPct val="0"/>
                </a:spcAft>
                <a:tabLst>
                  <a:tab pos="569913" algn="r"/>
                </a:tabLst>
                <a:defRPr sz="1300" i="1" u="sng">
                  <a:solidFill>
                    <a:schemeClr val="tx1"/>
                  </a:solidFill>
                  <a:latin typeface="Arial" pitchFamily="34" charset="0"/>
                  <a:ea typeface="ＭＳ Ｐゴシック" pitchFamily="50" charset="-128"/>
                </a:defRPr>
              </a:lvl9pPr>
            </a:lstStyle>
            <a:p>
              <a:pPr eaLnBrk="1" hangingPunct="1">
                <a:defRPr/>
              </a:pPr>
              <a:r>
                <a:rPr lang="ja-JP" altLang="en-US" i="0" u="none" dirty="0">
                  <a:solidFill>
                    <a:srgbClr val="000000"/>
                  </a:solidFill>
                </a:rPr>
                <a:t>	*	</a:t>
              </a:r>
              <a:r>
                <a:rPr lang="en-US" altLang="ja-JP" i="0" u="none" dirty="0">
                  <a:solidFill>
                    <a:srgbClr val="000000"/>
                  </a:solidFill>
                </a:rPr>
                <a:t>Footnote</a:t>
              </a:r>
            </a:p>
            <a:p>
              <a:pPr eaLnBrk="1" hangingPunct="1">
                <a:spcBef>
                  <a:spcPct val="20000"/>
                </a:spcBef>
                <a:defRPr/>
              </a:pPr>
              <a:r>
                <a:rPr lang="en-US" altLang="ja-JP" i="0" u="none" dirty="0">
                  <a:solidFill>
                    <a:srgbClr val="000000"/>
                  </a:solidFill>
                </a:rPr>
                <a:t>Source:		Source</a:t>
              </a:r>
            </a:p>
          </p:txBody>
        </p:sp>
      </p:grpSp>
      <p:sp>
        <p:nvSpPr>
          <p:cNvPr id="2" name="pg num"/>
          <p:cNvSpPr>
            <a:spLocks noChangeArrowheads="1"/>
          </p:cNvSpPr>
          <p:nvPr/>
        </p:nvSpPr>
        <p:spPr bwMode="auto">
          <a:xfrm>
            <a:off x="0" y="6704307"/>
            <a:ext cx="868997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57263"/>
            <a:r>
              <a:rPr lang="en-US" altLang="ja-JP" sz="900" i="0" u="none" dirty="0">
                <a:solidFill>
                  <a:srgbClr val="000000"/>
                </a:solidFill>
                <a:latin typeface="MS UI Gothic" pitchFamily="50" charset="-128"/>
                <a:ea typeface="MS UI Gothic" pitchFamily="50" charset="-128"/>
              </a:rPr>
              <a:t>©Copyright 2021 Sengoku laboratory,</a:t>
            </a:r>
            <a:r>
              <a:rPr lang="en-US" altLang="ja-JP" sz="900" i="0" u="none" baseline="0" dirty="0">
                <a:solidFill>
                  <a:srgbClr val="000000"/>
                </a:solidFill>
                <a:latin typeface="MS UI Gothic" pitchFamily="50" charset="-128"/>
                <a:ea typeface="MS UI Gothic" pitchFamily="50" charset="-128"/>
              </a:rPr>
              <a:t> </a:t>
            </a:r>
            <a:r>
              <a:rPr lang="en-US" altLang="ja-JP" sz="900" i="0" u="none" dirty="0">
                <a:solidFill>
                  <a:srgbClr val="000000"/>
                </a:solidFill>
                <a:latin typeface="MS UI Gothic" pitchFamily="50" charset="-128"/>
                <a:ea typeface="MS UI Gothic" pitchFamily="50" charset="-128"/>
              </a:rPr>
              <a:t>School</a:t>
            </a:r>
            <a:r>
              <a:rPr lang="en-US" altLang="ja-JP" sz="900" i="0" u="none" baseline="0" dirty="0">
                <a:solidFill>
                  <a:srgbClr val="000000"/>
                </a:solidFill>
                <a:latin typeface="MS UI Gothic" pitchFamily="50" charset="-128"/>
                <a:ea typeface="MS UI Gothic" pitchFamily="50" charset="-128"/>
              </a:rPr>
              <a:t> of Environment and Society, </a:t>
            </a:r>
            <a:r>
              <a:rPr lang="en-US" altLang="ja-JP" sz="900" i="0" u="none" dirty="0">
                <a:solidFill>
                  <a:srgbClr val="000000"/>
                </a:solidFill>
                <a:latin typeface="MS UI Gothic" pitchFamily="50" charset="-128"/>
                <a:ea typeface="MS UI Gothic" pitchFamily="50" charset="-128"/>
              </a:rPr>
              <a:t>Tokyo</a:t>
            </a:r>
            <a:r>
              <a:rPr lang="en-US" altLang="ja-JP" sz="900" i="0" u="none" baseline="0" dirty="0">
                <a:solidFill>
                  <a:srgbClr val="000000"/>
                </a:solidFill>
                <a:latin typeface="MS UI Gothic" pitchFamily="50" charset="-128"/>
                <a:ea typeface="MS UI Gothic" pitchFamily="50" charset="-128"/>
              </a:rPr>
              <a:t> Institute of Technology.</a:t>
            </a:r>
            <a:r>
              <a:rPr lang="en-US" altLang="ja-JP" sz="900" i="0" u="none" dirty="0">
                <a:solidFill>
                  <a:srgbClr val="000000"/>
                </a:solidFill>
                <a:latin typeface="MS UI Gothic" pitchFamily="50" charset="-128"/>
                <a:ea typeface="MS UI Gothic" pitchFamily="50" charset="-128"/>
              </a:rPr>
              <a:t> All rights reserved.</a:t>
            </a:r>
          </a:p>
        </p:txBody>
      </p:sp>
      <p:sp>
        <p:nvSpPr>
          <p:cNvPr id="1031" name="Line 199"/>
          <p:cNvSpPr>
            <a:spLocks noChangeShapeType="1"/>
          </p:cNvSpPr>
          <p:nvPr/>
        </p:nvSpPr>
        <p:spPr bwMode="auto">
          <a:xfrm>
            <a:off x="0" y="6704307"/>
            <a:ext cx="9906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tIns="0" bIns="0" anchor="ctr"/>
          <a:lstStyle/>
          <a:p>
            <a:endParaRPr lang="en-GB" dirty="0"/>
          </a:p>
        </p:txBody>
      </p:sp>
      <p:pic>
        <p:nvPicPr>
          <p:cNvPr id="4" name="Picture 6" descr="TIT-logo.png"/>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217536" y="0"/>
            <a:ext cx="688463" cy="6842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688" r:id="rId1"/>
    <p:sldLayoutId id="2147484683" r:id="rId2"/>
    <p:sldLayoutId id="2147484689" r:id="rId3"/>
    <p:sldLayoutId id="2147484687" r:id="rId4"/>
    <p:sldLayoutId id="2147484691" r:id="rId5"/>
  </p:sldLayoutIdLst>
  <p:transition>
    <p:wipe dir="r"/>
  </p:transition>
  <p:hf hdr="0" ftr="0" dt="0"/>
  <p:txStyles>
    <p:titleStyle>
      <a:lvl1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cs typeface="+mj-cs"/>
        </a:defRPr>
      </a:lvl1pPr>
      <a:lvl2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2pPr>
      <a:lvl3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3pPr>
      <a:lvl4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4pPr>
      <a:lvl5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5pPr>
      <a:lvl6pPr marL="457200" algn="l" defTabSz="957263" rtl="0" eaLnBrk="1" fontAlgn="base" hangingPunct="1">
        <a:spcBef>
          <a:spcPct val="0"/>
        </a:spcBef>
        <a:spcAft>
          <a:spcPct val="0"/>
        </a:spcAft>
        <a:defRPr kumimoji="1" sz="1900" b="1">
          <a:solidFill>
            <a:schemeClr val="bg1"/>
          </a:solidFill>
          <a:latin typeface="Arial" charset="0"/>
          <a:ea typeface="ＭＳ Ｐゴシック" charset="-128"/>
        </a:defRPr>
      </a:lvl6pPr>
      <a:lvl7pPr marL="914400" algn="l" defTabSz="957263" rtl="0" eaLnBrk="1" fontAlgn="base" hangingPunct="1">
        <a:spcBef>
          <a:spcPct val="0"/>
        </a:spcBef>
        <a:spcAft>
          <a:spcPct val="0"/>
        </a:spcAft>
        <a:defRPr kumimoji="1" sz="1900" b="1">
          <a:solidFill>
            <a:schemeClr val="bg1"/>
          </a:solidFill>
          <a:latin typeface="Arial" charset="0"/>
          <a:ea typeface="ＭＳ Ｐゴシック" charset="-128"/>
        </a:defRPr>
      </a:lvl7pPr>
      <a:lvl8pPr marL="1371600" algn="l" defTabSz="957263" rtl="0" eaLnBrk="1" fontAlgn="base" hangingPunct="1">
        <a:spcBef>
          <a:spcPct val="0"/>
        </a:spcBef>
        <a:spcAft>
          <a:spcPct val="0"/>
        </a:spcAft>
        <a:defRPr kumimoji="1" sz="1900" b="1">
          <a:solidFill>
            <a:schemeClr val="bg1"/>
          </a:solidFill>
          <a:latin typeface="Arial" charset="0"/>
          <a:ea typeface="ＭＳ Ｐゴシック" charset="-128"/>
        </a:defRPr>
      </a:lvl8pPr>
      <a:lvl9pPr marL="1828800" algn="l" defTabSz="957263" rtl="0" eaLnBrk="1" fontAlgn="base" hangingPunct="1">
        <a:spcBef>
          <a:spcPct val="0"/>
        </a:spcBef>
        <a:spcAft>
          <a:spcPct val="0"/>
        </a:spcAft>
        <a:defRPr kumimoji="1" sz="1900" b="1">
          <a:solidFill>
            <a:schemeClr val="bg1"/>
          </a:solidFill>
          <a:latin typeface="Arial" charset="0"/>
          <a:ea typeface="ＭＳ Ｐゴシック" charset="-128"/>
        </a:defRPr>
      </a:lvl9pPr>
    </p:titleStyle>
    <p:bodyStyle>
      <a:lvl1pPr marL="342900" indent="-342900" algn="l" defTabSz="957263" rtl="0" eaLnBrk="1" fontAlgn="base" hangingPunct="1">
        <a:spcBef>
          <a:spcPct val="0"/>
        </a:spcBef>
        <a:spcAft>
          <a:spcPct val="0"/>
        </a:spcAft>
        <a:buSzPct val="120000"/>
        <a:buChar char="•"/>
        <a:defRPr kumimoji="1" sz="1400">
          <a:solidFill>
            <a:schemeClr val="tx1"/>
          </a:solidFill>
          <a:latin typeface="+mn-lt"/>
          <a:ea typeface="+mn-ea"/>
          <a:cs typeface="+mn-cs"/>
        </a:defRPr>
      </a:lvl1pPr>
      <a:lvl2pPr marL="153988" indent="-152400" algn="l" defTabSz="957263" rtl="0" eaLnBrk="1" fontAlgn="base" hangingPunct="1">
        <a:spcBef>
          <a:spcPct val="0"/>
        </a:spcBef>
        <a:spcAft>
          <a:spcPct val="0"/>
        </a:spcAft>
        <a:buSzPct val="120000"/>
        <a:buChar char="•"/>
        <a:defRPr kumimoji="1" sz="1400">
          <a:solidFill>
            <a:schemeClr val="tx1"/>
          </a:solidFill>
          <a:latin typeface="+mn-lt"/>
          <a:ea typeface="+mn-ea"/>
        </a:defRPr>
      </a:lvl2pPr>
      <a:lvl3pPr marL="315913" indent="-160338" algn="l" defTabSz="957263" rtl="0" eaLnBrk="1" fontAlgn="base" hangingPunct="1">
        <a:spcBef>
          <a:spcPct val="0"/>
        </a:spcBef>
        <a:spcAft>
          <a:spcPct val="0"/>
        </a:spcAft>
        <a:buChar char="–"/>
        <a:defRPr kumimoji="1" sz="1400">
          <a:solidFill>
            <a:schemeClr val="tx1"/>
          </a:solidFill>
          <a:latin typeface="+mn-lt"/>
          <a:ea typeface="+mn-ea"/>
        </a:defRPr>
      </a:lvl3pPr>
      <a:lvl4pPr marL="461963" indent="-144463" algn="l" defTabSz="957263" rtl="0" eaLnBrk="1" fontAlgn="base" hangingPunct="1">
        <a:spcBef>
          <a:spcPct val="0"/>
        </a:spcBef>
        <a:spcAft>
          <a:spcPct val="0"/>
        </a:spcAft>
        <a:buSzPct val="89000"/>
        <a:buChar char="•"/>
        <a:defRPr kumimoji="1" sz="1400">
          <a:solidFill>
            <a:schemeClr val="tx1"/>
          </a:solidFill>
          <a:latin typeface="+mn-lt"/>
          <a:ea typeface="+mn-ea"/>
        </a:defRPr>
      </a:lvl4pPr>
      <a:lvl5pPr marL="622300" indent="-158750" algn="l" defTabSz="957263" rtl="0" eaLnBrk="1" fontAlgn="base" hangingPunct="1">
        <a:spcBef>
          <a:spcPct val="0"/>
        </a:spcBef>
        <a:spcAft>
          <a:spcPct val="0"/>
        </a:spcAft>
        <a:buSzPct val="75000"/>
        <a:buChar char="–"/>
        <a:defRPr kumimoji="1" sz="1400">
          <a:solidFill>
            <a:schemeClr val="tx1"/>
          </a:solidFill>
          <a:latin typeface="+mn-lt"/>
          <a:ea typeface="+mn-ea"/>
        </a:defRPr>
      </a:lvl5pPr>
      <a:lvl6pPr marL="1079500" indent="-158750" algn="l" defTabSz="957263" rtl="0" eaLnBrk="1" fontAlgn="base" hangingPunct="1">
        <a:spcBef>
          <a:spcPct val="0"/>
        </a:spcBef>
        <a:spcAft>
          <a:spcPct val="0"/>
        </a:spcAft>
        <a:buSzPct val="75000"/>
        <a:buChar char="–"/>
        <a:defRPr kumimoji="1" sz="1400">
          <a:solidFill>
            <a:schemeClr val="tx1"/>
          </a:solidFill>
          <a:latin typeface="+mn-lt"/>
          <a:ea typeface="+mn-ea"/>
        </a:defRPr>
      </a:lvl6pPr>
      <a:lvl7pPr marL="1536700" indent="-158750" algn="l" defTabSz="957263" rtl="0" eaLnBrk="1" fontAlgn="base" hangingPunct="1">
        <a:spcBef>
          <a:spcPct val="0"/>
        </a:spcBef>
        <a:spcAft>
          <a:spcPct val="0"/>
        </a:spcAft>
        <a:buSzPct val="75000"/>
        <a:buChar char="–"/>
        <a:defRPr kumimoji="1" sz="1400">
          <a:solidFill>
            <a:schemeClr val="tx1"/>
          </a:solidFill>
          <a:latin typeface="+mn-lt"/>
          <a:ea typeface="+mn-ea"/>
        </a:defRPr>
      </a:lvl7pPr>
      <a:lvl8pPr marL="1993900" indent="-158750" algn="l" defTabSz="957263" rtl="0" eaLnBrk="1" fontAlgn="base" hangingPunct="1">
        <a:spcBef>
          <a:spcPct val="0"/>
        </a:spcBef>
        <a:spcAft>
          <a:spcPct val="0"/>
        </a:spcAft>
        <a:buSzPct val="75000"/>
        <a:buChar char="–"/>
        <a:defRPr kumimoji="1" sz="1400">
          <a:solidFill>
            <a:schemeClr val="tx1"/>
          </a:solidFill>
          <a:latin typeface="+mn-lt"/>
          <a:ea typeface="+mn-ea"/>
        </a:defRPr>
      </a:lvl8pPr>
      <a:lvl9pPr marL="2451100" indent="-158750" algn="l" defTabSz="957263" rtl="0" eaLnBrk="1" fontAlgn="base" hangingPunct="1">
        <a:spcBef>
          <a:spcPct val="0"/>
        </a:spcBef>
        <a:spcAft>
          <a:spcPct val="0"/>
        </a:spcAft>
        <a:buSzPct val="75000"/>
        <a:buChar char="–"/>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11.png"/><Relationship Id="rId3" Type="http://schemas.openxmlformats.org/officeDocument/2006/relationships/image" Target="../media/image4.png"/><Relationship Id="rId7" Type="http://schemas.openxmlformats.org/officeDocument/2006/relationships/image" Target="../media/image80.png"/><Relationship Id="rId12" Type="http://schemas.openxmlformats.org/officeDocument/2006/relationships/image" Target="../media/image200.png"/><Relationship Id="rId17" Type="http://schemas.openxmlformats.org/officeDocument/2006/relationships/image" Target="../media/image30.png"/><Relationship Id="rId2" Type="http://schemas.openxmlformats.org/officeDocument/2006/relationships/notesSlide" Target="../notesSlides/notesSlide10.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90.png"/><Relationship Id="rId15" Type="http://schemas.openxmlformats.org/officeDocument/2006/relationships/image" Target="../media/image230.png"/><Relationship Id="rId10" Type="http://schemas.openxmlformats.org/officeDocument/2006/relationships/image" Target="../media/image180.png"/><Relationship Id="rId4" Type="http://schemas.openxmlformats.org/officeDocument/2006/relationships/image" Target="../media/image5.png"/><Relationship Id="rId9" Type="http://schemas.openxmlformats.org/officeDocument/2006/relationships/image" Target="../media/image28.png"/><Relationship Id="rId14" Type="http://schemas.openxmlformats.org/officeDocument/2006/relationships/image" Target="../media/image220.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11.png"/><Relationship Id="rId3" Type="http://schemas.openxmlformats.org/officeDocument/2006/relationships/image" Target="../media/image4.png"/><Relationship Id="rId7" Type="http://schemas.openxmlformats.org/officeDocument/2006/relationships/image" Target="../media/image80.png"/><Relationship Id="rId12" Type="http://schemas.openxmlformats.org/officeDocument/2006/relationships/image" Target="../media/image200.png"/><Relationship Id="rId17" Type="http://schemas.openxmlformats.org/officeDocument/2006/relationships/image" Target="../media/image30.png"/><Relationship Id="rId2" Type="http://schemas.openxmlformats.org/officeDocument/2006/relationships/notesSlide" Target="../notesSlides/notesSlide11.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90.png"/><Relationship Id="rId15" Type="http://schemas.openxmlformats.org/officeDocument/2006/relationships/image" Target="../media/image230.png"/><Relationship Id="rId10" Type="http://schemas.openxmlformats.org/officeDocument/2006/relationships/image" Target="../media/image180.png"/><Relationship Id="rId4" Type="http://schemas.openxmlformats.org/officeDocument/2006/relationships/image" Target="../media/image5.png"/><Relationship Id="rId9" Type="http://schemas.openxmlformats.org/officeDocument/2006/relationships/image" Target="../media/image28.png"/><Relationship Id="rId14" Type="http://schemas.openxmlformats.org/officeDocument/2006/relationships/image" Target="../media/image220.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7" Type="http://schemas.openxmlformats.org/officeDocument/2006/relationships/image" Target="../media/image80.png"/><Relationship Id="rId12"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33.png"/><Relationship Id="rId5" Type="http://schemas.openxmlformats.org/officeDocument/2006/relationships/image" Target="../media/image5.png"/><Relationship Id="rId10" Type="http://schemas.openxmlformats.org/officeDocument/2006/relationships/image" Target="../media/image32.png"/><Relationship Id="rId4" Type="http://schemas.openxmlformats.org/officeDocument/2006/relationships/image" Target="../media/image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5.png"/><Relationship Id="rId7" Type="http://schemas.openxmlformats.org/officeDocument/2006/relationships/image" Target="../media/image8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5.png"/><Relationship Id="rId10" Type="http://schemas.openxmlformats.org/officeDocument/2006/relationships/image" Target="../media/image36.png"/><Relationship Id="rId4" Type="http://schemas.openxmlformats.org/officeDocument/2006/relationships/image" Target="../media/image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png"/><Relationship Id="rId7"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0.png"/><Relationship Id="rId10" Type="http://schemas.openxmlformats.org/officeDocument/2006/relationships/image" Target="../media/image39.png"/><Relationship Id="rId4" Type="http://schemas.openxmlformats.org/officeDocument/2006/relationships/image" Target="../media/image5.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210.png"/><Relationship Id="rId3" Type="http://schemas.openxmlformats.org/officeDocument/2006/relationships/image" Target="../media/image4.png"/><Relationship Id="rId7" Type="http://schemas.openxmlformats.org/officeDocument/2006/relationships/image" Target="../media/image80.png"/><Relationship Id="rId12" Type="http://schemas.openxmlformats.org/officeDocument/2006/relationships/image" Target="../media/image19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82.png"/><Relationship Id="rId15" Type="http://schemas.openxmlformats.org/officeDocument/2006/relationships/image" Target="../media/image340.png"/><Relationship Id="rId10" Type="http://schemas.openxmlformats.org/officeDocument/2006/relationships/image" Target="../media/image172.png"/><Relationship Id="rId4" Type="http://schemas.openxmlformats.org/officeDocument/2006/relationships/image" Target="../media/image5.png"/><Relationship Id="rId9" Type="http://schemas.openxmlformats.org/officeDocument/2006/relationships/image" Target="../media/image162.png"/><Relationship Id="rId14" Type="http://schemas.openxmlformats.org/officeDocument/2006/relationships/image" Target="../media/image33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170.png"/><Relationship Id="rId10" Type="http://schemas.openxmlformats.org/officeDocument/2006/relationships/image" Target="../media/image21.png"/><Relationship Id="rId4" Type="http://schemas.openxmlformats.org/officeDocument/2006/relationships/image" Target="../media/image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80.png"/><Relationship Id="rId12"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25.png"/><Relationship Id="rId10" Type="http://schemas.openxmlformats.org/officeDocument/2006/relationships/image" Target="../media/image24.png"/><Relationship Id="rId4" Type="http://schemas.openxmlformats.org/officeDocument/2006/relationships/image" Target="../media/image5.png"/><Relationship Id="rId9" Type="http://schemas.openxmlformats.org/officeDocument/2006/relationships/image" Target="../media/image23.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8" name="Rectangle 4"/>
          <p:cNvSpPr>
            <a:spLocks noChangeArrowheads="1"/>
          </p:cNvSpPr>
          <p:nvPr/>
        </p:nvSpPr>
        <p:spPr bwMode="auto">
          <a:xfrm>
            <a:off x="806406" y="3861740"/>
            <a:ext cx="7789606" cy="2185214"/>
          </a:xfrm>
          <a:prstGeom prst="rect">
            <a:avLst/>
          </a:prstGeom>
          <a:noFill/>
          <a:ln w="9525">
            <a:noFill/>
            <a:miter lim="800000"/>
            <a:headEnd/>
            <a:tailEnd/>
          </a:ln>
          <a:effectLst/>
        </p:spPr>
        <p:txBody>
          <a:bodyPr wrap="square" lIns="0" tIns="0" rIns="0" bIns="0">
            <a:spAutoFit/>
          </a:bodyPr>
          <a:lstStyle/>
          <a:p>
            <a:pPr defTabSz="957263">
              <a:buSzPct val="120000"/>
              <a:defRPr/>
            </a:pPr>
            <a:r>
              <a:rPr lang="en-US" altLang="ja-JP" sz="1800" b="1" i="0" u="none" dirty="0">
                <a:solidFill>
                  <a:schemeClr val="tx1">
                    <a:lumMod val="75000"/>
                    <a:lumOff val="25000"/>
                  </a:schemeClr>
                </a:solidFill>
                <a:latin typeface="+mn-lt"/>
                <a:ea typeface="+mn-ea"/>
              </a:rPr>
              <a:t>2021</a:t>
            </a:r>
            <a:r>
              <a:rPr lang="ja-JP" altLang="en-US" sz="1800" b="1" i="0" u="none" dirty="0">
                <a:solidFill>
                  <a:schemeClr val="tx1">
                    <a:lumMod val="75000"/>
                    <a:lumOff val="25000"/>
                  </a:schemeClr>
                </a:solidFill>
                <a:latin typeface="+mn-lt"/>
                <a:ea typeface="+mn-ea"/>
              </a:rPr>
              <a:t>年</a:t>
            </a:r>
            <a:r>
              <a:rPr lang="en-US" altLang="ja-JP" sz="1800" b="1" i="0" u="none" dirty="0">
                <a:solidFill>
                  <a:schemeClr val="tx1">
                    <a:lumMod val="75000"/>
                    <a:lumOff val="25000"/>
                  </a:schemeClr>
                </a:solidFill>
                <a:latin typeface="+mn-lt"/>
                <a:ea typeface="+mn-ea"/>
              </a:rPr>
              <a:t>11</a:t>
            </a:r>
            <a:r>
              <a:rPr lang="ja-JP" altLang="en-US" sz="1800" b="1" i="0" u="none" dirty="0">
                <a:solidFill>
                  <a:schemeClr val="tx1">
                    <a:lumMod val="75000"/>
                    <a:lumOff val="25000"/>
                  </a:schemeClr>
                </a:solidFill>
                <a:latin typeface="+mn-lt"/>
                <a:ea typeface="+mn-ea"/>
              </a:rPr>
              <a:t>月</a:t>
            </a:r>
            <a:r>
              <a:rPr lang="en-US" altLang="ja-JP" sz="1800" b="1" i="0" u="none" dirty="0">
                <a:solidFill>
                  <a:schemeClr val="tx1">
                    <a:lumMod val="75000"/>
                    <a:lumOff val="25000"/>
                  </a:schemeClr>
                </a:solidFill>
                <a:latin typeface="+mn-lt"/>
                <a:ea typeface="+mn-ea"/>
              </a:rPr>
              <a:t>26</a:t>
            </a:r>
            <a:r>
              <a:rPr lang="ja-JP" altLang="en-US" sz="1800" b="1" i="0" u="none" dirty="0">
                <a:solidFill>
                  <a:schemeClr val="tx1">
                    <a:lumMod val="75000"/>
                    <a:lumOff val="25000"/>
                  </a:schemeClr>
                </a:solidFill>
                <a:latin typeface="+mn-lt"/>
                <a:ea typeface="+mn-ea"/>
              </a:rPr>
              <a:t>日   </a:t>
            </a:r>
            <a:r>
              <a:rPr lang="en-US" altLang="ja-JP" sz="1800" b="1" i="0" u="none" dirty="0">
                <a:solidFill>
                  <a:schemeClr val="tx1">
                    <a:lumMod val="75000"/>
                    <a:lumOff val="25000"/>
                  </a:schemeClr>
                </a:solidFill>
                <a:latin typeface="+mn-lt"/>
                <a:ea typeface="+mn-ea"/>
              </a:rPr>
              <a:t>|   26 Nov. 2021</a:t>
            </a:r>
          </a:p>
          <a:p>
            <a:pPr defTabSz="957263">
              <a:buSzPct val="120000"/>
              <a:defRPr/>
            </a:pPr>
            <a:endParaRPr lang="en-US" altLang="ja-JP" sz="1800" b="1" i="0" u="none" dirty="0">
              <a:solidFill>
                <a:schemeClr val="tx1">
                  <a:lumMod val="75000"/>
                  <a:lumOff val="25000"/>
                </a:schemeClr>
              </a:solidFill>
              <a:latin typeface="+mn-lt"/>
              <a:ea typeface="+mn-ea"/>
            </a:endParaRPr>
          </a:p>
          <a:p>
            <a:pPr defTabSz="957263">
              <a:buSzPct val="120000"/>
              <a:defRPr/>
            </a:pPr>
            <a:r>
              <a:rPr lang="ja-JP" altLang="en-US" sz="1800" b="1" i="0" u="none" dirty="0">
                <a:solidFill>
                  <a:schemeClr val="tx1">
                    <a:lumMod val="75000"/>
                    <a:lumOff val="25000"/>
                  </a:schemeClr>
                </a:solidFill>
                <a:latin typeface="+mn-lt"/>
                <a:ea typeface="+mn-ea"/>
              </a:rPr>
              <a:t>馬　煜茗   </a:t>
            </a:r>
            <a:r>
              <a:rPr lang="en-US" altLang="ja-JP" sz="1800" b="1" i="0" u="none" dirty="0">
                <a:solidFill>
                  <a:schemeClr val="tx1">
                    <a:lumMod val="75000"/>
                    <a:lumOff val="25000"/>
                  </a:schemeClr>
                </a:solidFill>
                <a:latin typeface="+mn-lt"/>
                <a:ea typeface="+mn-ea"/>
              </a:rPr>
              <a:t>|   Yuming</a:t>
            </a:r>
            <a:r>
              <a:rPr lang="ja-JP" altLang="en-US" sz="1800" b="1" i="0" u="none" dirty="0">
                <a:solidFill>
                  <a:schemeClr val="tx1">
                    <a:lumMod val="75000"/>
                    <a:lumOff val="25000"/>
                  </a:schemeClr>
                </a:solidFill>
                <a:latin typeface="+mn-lt"/>
                <a:ea typeface="+mn-ea"/>
              </a:rPr>
              <a:t> </a:t>
            </a:r>
            <a:r>
              <a:rPr lang="en-US" altLang="ja-JP" sz="1800" b="1" i="0" u="none" dirty="0">
                <a:solidFill>
                  <a:schemeClr val="tx1">
                    <a:lumMod val="75000"/>
                    <a:lumOff val="25000"/>
                  </a:schemeClr>
                </a:solidFill>
                <a:latin typeface="+mn-lt"/>
                <a:ea typeface="+mn-ea"/>
              </a:rPr>
              <a:t>MA</a:t>
            </a:r>
          </a:p>
          <a:p>
            <a:pPr>
              <a:defRPr/>
            </a:pPr>
            <a:endParaRPr lang="en-US" altLang="ja-JP" sz="1600" b="1" i="0" u="none" dirty="0">
              <a:solidFill>
                <a:schemeClr val="tx1">
                  <a:lumMod val="75000"/>
                  <a:lumOff val="25000"/>
                </a:schemeClr>
              </a:solidFill>
              <a:latin typeface="+mn-lt"/>
              <a:ea typeface="+mn-ea"/>
            </a:endParaRPr>
          </a:p>
          <a:p>
            <a:pPr>
              <a:defRPr/>
            </a:pPr>
            <a:endParaRPr lang="en-US" altLang="ja-JP" sz="1600" b="1" i="0" u="none" dirty="0">
              <a:solidFill>
                <a:schemeClr val="tx1">
                  <a:lumMod val="75000"/>
                  <a:lumOff val="25000"/>
                </a:schemeClr>
              </a:solidFill>
              <a:latin typeface="+mn-lt"/>
              <a:ea typeface="+mn-ea"/>
            </a:endParaRPr>
          </a:p>
          <a:p>
            <a:pPr>
              <a:defRPr/>
            </a:pPr>
            <a:r>
              <a:rPr lang="ja-JP" altLang="en-US" sz="1400" b="1" i="0" u="none" dirty="0">
                <a:solidFill>
                  <a:schemeClr val="tx1">
                    <a:lumMod val="75000"/>
                    <a:lumOff val="25000"/>
                  </a:schemeClr>
                </a:solidFill>
                <a:latin typeface="+mn-lt"/>
                <a:ea typeface="+mn-ea"/>
              </a:rPr>
              <a:t>東京工業大学 　環境・社会理工学院　技術経営専門職学位課程</a:t>
            </a:r>
            <a:endParaRPr lang="en-US" altLang="ja-JP" sz="1400" b="1" i="0" u="none" dirty="0">
              <a:solidFill>
                <a:schemeClr val="tx1">
                  <a:lumMod val="75000"/>
                  <a:lumOff val="25000"/>
                </a:schemeClr>
              </a:solidFill>
              <a:latin typeface="+mn-lt"/>
              <a:ea typeface="+mn-ea"/>
            </a:endParaRPr>
          </a:p>
          <a:p>
            <a:pPr>
              <a:defRPr/>
            </a:pPr>
            <a:r>
              <a:rPr lang="en-US" altLang="ja-JP" sz="1400" b="1" i="0" u="none" dirty="0">
                <a:solidFill>
                  <a:schemeClr val="tx1">
                    <a:lumMod val="75000"/>
                    <a:lumOff val="25000"/>
                  </a:schemeClr>
                </a:solidFill>
                <a:latin typeface="+mn-lt"/>
                <a:ea typeface="+mn-ea"/>
              </a:rPr>
              <a:t>Department</a:t>
            </a:r>
            <a:r>
              <a:rPr lang="ja-JP" altLang="en-US" sz="1400" b="1" i="0" u="none" dirty="0">
                <a:solidFill>
                  <a:schemeClr val="tx1">
                    <a:lumMod val="75000"/>
                    <a:lumOff val="25000"/>
                  </a:schemeClr>
                </a:solidFill>
                <a:latin typeface="+mn-lt"/>
                <a:ea typeface="+mn-ea"/>
              </a:rPr>
              <a:t> </a:t>
            </a:r>
            <a:r>
              <a:rPr lang="en-US" altLang="ja-JP" sz="1400" b="1" i="0" u="none" dirty="0">
                <a:solidFill>
                  <a:schemeClr val="tx1">
                    <a:lumMod val="75000"/>
                    <a:lumOff val="25000"/>
                  </a:schemeClr>
                </a:solidFill>
                <a:latin typeface="+mn-lt"/>
                <a:ea typeface="+mn-ea"/>
              </a:rPr>
              <a:t>of</a:t>
            </a:r>
            <a:r>
              <a:rPr lang="ja-JP" altLang="en-US" sz="1400" b="1" i="0" u="none" dirty="0">
                <a:solidFill>
                  <a:schemeClr val="tx1">
                    <a:lumMod val="75000"/>
                    <a:lumOff val="25000"/>
                  </a:schemeClr>
                </a:solidFill>
                <a:latin typeface="+mn-lt"/>
                <a:ea typeface="+mn-ea"/>
              </a:rPr>
              <a:t> </a:t>
            </a:r>
            <a:r>
              <a:rPr lang="en-US" altLang="ja-JP" sz="1400" b="1" i="0" u="none" dirty="0">
                <a:solidFill>
                  <a:schemeClr val="tx1">
                    <a:lumMod val="75000"/>
                    <a:lumOff val="25000"/>
                  </a:schemeClr>
                </a:solidFill>
                <a:latin typeface="+mn-lt"/>
                <a:ea typeface="+mn-ea"/>
              </a:rPr>
              <a:t>Technology and Innovation Management</a:t>
            </a:r>
          </a:p>
          <a:p>
            <a:pPr>
              <a:defRPr/>
            </a:pPr>
            <a:r>
              <a:rPr lang="en-US" altLang="ja-JP" sz="1400" b="1" i="0" u="none" dirty="0">
                <a:solidFill>
                  <a:schemeClr val="tx1">
                    <a:lumMod val="75000"/>
                    <a:lumOff val="25000"/>
                  </a:schemeClr>
                </a:solidFill>
                <a:latin typeface="+mn-lt"/>
                <a:ea typeface="+mn-ea"/>
              </a:rPr>
              <a:t>School</a:t>
            </a:r>
            <a:r>
              <a:rPr lang="ja-JP" altLang="en-US" sz="1400" b="1" i="0" u="none" dirty="0">
                <a:solidFill>
                  <a:schemeClr val="tx1">
                    <a:lumMod val="75000"/>
                    <a:lumOff val="25000"/>
                  </a:schemeClr>
                </a:solidFill>
                <a:latin typeface="+mn-lt"/>
                <a:ea typeface="+mn-ea"/>
              </a:rPr>
              <a:t> </a:t>
            </a:r>
            <a:r>
              <a:rPr lang="en-US" altLang="ja-JP" sz="1400" b="1" i="0" u="none" dirty="0">
                <a:solidFill>
                  <a:schemeClr val="tx1">
                    <a:lumMod val="75000"/>
                    <a:lumOff val="25000"/>
                  </a:schemeClr>
                </a:solidFill>
                <a:latin typeface="+mn-lt"/>
                <a:ea typeface="+mn-ea"/>
              </a:rPr>
              <a:t>of</a:t>
            </a:r>
            <a:r>
              <a:rPr lang="ja-JP" altLang="en-US" sz="1400" b="1" i="0" u="none" dirty="0">
                <a:solidFill>
                  <a:schemeClr val="tx1">
                    <a:lumMod val="75000"/>
                    <a:lumOff val="25000"/>
                  </a:schemeClr>
                </a:solidFill>
                <a:latin typeface="+mn-lt"/>
                <a:ea typeface="+mn-ea"/>
              </a:rPr>
              <a:t> </a:t>
            </a:r>
            <a:r>
              <a:rPr lang="en-US" altLang="ja-JP" sz="1400" b="1" i="0" u="none" dirty="0">
                <a:solidFill>
                  <a:schemeClr val="tx1">
                    <a:lumMod val="75000"/>
                    <a:lumOff val="25000"/>
                  </a:schemeClr>
                </a:solidFill>
                <a:latin typeface="+mn-lt"/>
                <a:ea typeface="+mn-ea"/>
              </a:rPr>
              <a:t>Environment</a:t>
            </a:r>
            <a:r>
              <a:rPr lang="ja-JP" altLang="en-US" sz="1400" b="1" i="0" u="none" dirty="0">
                <a:solidFill>
                  <a:schemeClr val="tx1">
                    <a:lumMod val="75000"/>
                    <a:lumOff val="25000"/>
                  </a:schemeClr>
                </a:solidFill>
                <a:latin typeface="+mn-lt"/>
                <a:ea typeface="+mn-ea"/>
              </a:rPr>
              <a:t> </a:t>
            </a:r>
            <a:r>
              <a:rPr lang="en-US" altLang="ja-JP" sz="1400" b="1" i="0" u="none" dirty="0">
                <a:solidFill>
                  <a:schemeClr val="tx1">
                    <a:lumMod val="75000"/>
                    <a:lumOff val="25000"/>
                  </a:schemeClr>
                </a:solidFill>
                <a:latin typeface="+mn-lt"/>
                <a:ea typeface="+mn-ea"/>
              </a:rPr>
              <a:t>and</a:t>
            </a:r>
            <a:r>
              <a:rPr lang="ja-JP" altLang="en-US" sz="1400" b="1" i="0" u="none" dirty="0">
                <a:solidFill>
                  <a:schemeClr val="tx1">
                    <a:lumMod val="75000"/>
                    <a:lumOff val="25000"/>
                  </a:schemeClr>
                </a:solidFill>
                <a:latin typeface="+mn-lt"/>
                <a:ea typeface="+mn-ea"/>
              </a:rPr>
              <a:t> </a:t>
            </a:r>
            <a:r>
              <a:rPr lang="en-US" altLang="ja-JP" sz="1400" b="1" i="0" u="none" dirty="0">
                <a:solidFill>
                  <a:schemeClr val="tx1">
                    <a:lumMod val="75000"/>
                    <a:lumOff val="25000"/>
                  </a:schemeClr>
                </a:solidFill>
                <a:latin typeface="+mn-lt"/>
                <a:ea typeface="+mn-ea"/>
              </a:rPr>
              <a:t>Society</a:t>
            </a:r>
          </a:p>
          <a:p>
            <a:pPr>
              <a:defRPr/>
            </a:pPr>
            <a:r>
              <a:rPr lang="en-US" altLang="ja-JP" sz="1400" b="1" i="0" u="none" dirty="0">
                <a:solidFill>
                  <a:schemeClr val="tx1">
                    <a:lumMod val="75000"/>
                    <a:lumOff val="25000"/>
                  </a:schemeClr>
                </a:solidFill>
                <a:latin typeface="+mn-lt"/>
                <a:ea typeface="+mn-ea"/>
              </a:rPr>
              <a:t>Tokyo Institute of Technology </a:t>
            </a:r>
          </a:p>
        </p:txBody>
      </p:sp>
      <p:sp>
        <p:nvSpPr>
          <p:cNvPr id="12291" name="Rectangle 5"/>
          <p:cNvSpPr>
            <a:spLocks noGrp="1" noChangeArrowheads="1"/>
          </p:cNvSpPr>
          <p:nvPr>
            <p:ph type="ctrTitle"/>
          </p:nvPr>
        </p:nvSpPr>
        <p:spPr>
          <a:xfrm>
            <a:off x="806406" y="1026504"/>
            <a:ext cx="8776253" cy="2462213"/>
          </a:xfrm>
        </p:spPr>
        <p:txBody>
          <a:bodyPr/>
          <a:lstStyle/>
          <a:p>
            <a:r>
              <a:rPr lang="en-US" altLang="ja-JP" sz="3200" b="0" i="0" dirty="0">
                <a:solidFill>
                  <a:srgbClr val="1D1C1D"/>
                </a:solidFill>
                <a:effectLst/>
                <a:latin typeface="Slack-Lato"/>
              </a:rPr>
              <a:t>Bayesian Nonparametric Estimation for Stochastic</a:t>
            </a:r>
            <a:br>
              <a:rPr lang="en-US" altLang="ja-JP" sz="3200" b="0" i="0" dirty="0">
                <a:solidFill>
                  <a:srgbClr val="1D1C1D"/>
                </a:solidFill>
                <a:effectLst/>
                <a:latin typeface="Slack-Lato"/>
              </a:rPr>
            </a:br>
            <a:r>
              <a:rPr lang="en-US" altLang="ja-JP" sz="3200" b="0" i="0" dirty="0">
                <a:solidFill>
                  <a:srgbClr val="1D1C1D"/>
                </a:solidFill>
                <a:effectLst/>
                <a:latin typeface="Slack-Lato"/>
              </a:rPr>
              <a:t>Local Volatility Models using High Frequency Data</a:t>
            </a:r>
            <a:br>
              <a:rPr lang="en-US" altLang="ja-JP" sz="3200" b="0" i="0" dirty="0">
                <a:solidFill>
                  <a:srgbClr val="1D1C1D"/>
                </a:solidFill>
                <a:effectLst/>
                <a:latin typeface="Slack-Lato"/>
              </a:rPr>
            </a:br>
            <a:r>
              <a:rPr lang="en-US" altLang="ja-JP" sz="3200" b="0" i="0" dirty="0">
                <a:solidFill>
                  <a:srgbClr val="1D1C1D"/>
                </a:solidFill>
                <a:effectLst/>
                <a:latin typeface="Slack-Lato"/>
              </a:rPr>
              <a:t>in Financial Markets</a:t>
            </a:r>
            <a:br>
              <a:rPr lang="en-US" altLang="ja-JP" sz="3200" b="0" i="0" dirty="0">
                <a:solidFill>
                  <a:srgbClr val="1D1C1D"/>
                </a:solidFill>
                <a:effectLst/>
                <a:latin typeface="Slack-Lato"/>
              </a:rPr>
            </a:br>
            <a:r>
              <a:rPr lang="ja-JP" altLang="en-US" sz="3200" b="0" i="0" dirty="0">
                <a:solidFill>
                  <a:srgbClr val="1D1C1D"/>
                </a:solidFill>
                <a:effectLst/>
                <a:latin typeface="Slack-Lato"/>
              </a:rPr>
              <a:t>確率的局所ボラティリティモデルのための金融市場の高</a:t>
            </a:r>
            <a:br>
              <a:rPr lang="ja-JP" altLang="en-US" sz="3200" b="0" i="0" dirty="0">
                <a:solidFill>
                  <a:srgbClr val="1D1C1D"/>
                </a:solidFill>
                <a:effectLst/>
                <a:latin typeface="Slack-Lato"/>
              </a:rPr>
            </a:br>
            <a:r>
              <a:rPr lang="ja-JP" altLang="en-US" sz="3200" b="0" i="0" dirty="0">
                <a:solidFill>
                  <a:srgbClr val="1D1C1D"/>
                </a:solidFill>
                <a:effectLst/>
                <a:latin typeface="Slack-Lato"/>
              </a:rPr>
              <a:t>頻度データを用いたベイジアンノンパラメトリック推定</a:t>
            </a:r>
            <a:endParaRPr lang="ja-JP" altLang="en-US" sz="4800" dirty="0">
              <a:latin typeface="+mj-lt"/>
              <a:ea typeface="+mn-ea"/>
            </a:endParaRPr>
          </a:p>
        </p:txBody>
      </p:sp>
    </p:spTree>
    <p:extLst>
      <p:ext uri="{BB962C8B-B14F-4D97-AF65-F5344CB8AC3E}">
        <p14:creationId xmlns:p14="http://schemas.microsoft.com/office/powerpoint/2010/main" val="73394479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9</a:t>
            </a:fld>
            <a:endParaRPr lang="en-US" altLang="ja-JP"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CAC3F55-F481-497C-BC24-C770E0D16CF0}"/>
                  </a:ext>
                </a:extLst>
              </p:cNvPr>
              <p:cNvSpPr txBox="1"/>
              <p:nvPr/>
            </p:nvSpPr>
            <p:spPr>
              <a:xfrm>
                <a:off x="-5387704" y="-3642969"/>
                <a:ext cx="4456176" cy="1704121"/>
              </a:xfrm>
              <a:prstGeom prst="rect">
                <a:avLst/>
              </a:prstGeom>
              <a:noFill/>
            </p:spPr>
            <p:txBody>
              <a:bodyPr wrap="square" rtlCol="0">
                <a:spAutoFit/>
              </a:bodyPr>
              <a:lstStyle/>
              <a:p>
                <a:r>
                  <a:rPr kumimoji="1" lang="en-US" altLang="ja-JP" i="0" u="none" dirty="0"/>
                  <a:t>Prior Distribution(a naïve case):</a:t>
                </a:r>
              </a:p>
              <a:p>
                <a:r>
                  <a:rPr kumimoji="1" lang="en-US" altLang="ja-JP" i="0" u="none" dirty="0"/>
                  <a:t>Trading Volume ~ Poisson Distribution(</a:t>
                </a:r>
                <a14:m>
                  <m:oMath xmlns:m="http://schemas.openxmlformats.org/officeDocument/2006/math">
                    <m:r>
                      <a:rPr kumimoji="1" lang="ja-JP" altLang="en-US" i="1" u="none" smtClean="0">
                        <a:latin typeface="Cambria Math" panose="02040503050406030204" pitchFamily="18" charset="0"/>
                      </a:rPr>
                      <m:t>𝜆</m:t>
                    </m:r>
                  </m:oMath>
                </a14:m>
                <a:r>
                  <a:rPr kumimoji="1" lang="en-US" altLang="ja-JP" i="0" u="none" dirty="0"/>
                  <a:t>)</a:t>
                </a:r>
              </a:p>
              <a:p>
                <a:pPr/>
                <a14:m>
                  <m:oMathPara xmlns:m="http://schemas.openxmlformats.org/officeDocument/2006/math">
                    <m:oMathParaPr>
                      <m:jc m:val="centerGroup"/>
                    </m:oMathParaPr>
                    <m:oMath xmlns:m="http://schemas.openxmlformats.org/officeDocument/2006/math">
                      <m:r>
                        <a:rPr kumimoji="1" lang="en-US" altLang="ja-JP" b="0" i="1" u="none" smtClean="0">
                          <a:latin typeface="Cambria Math" panose="02040503050406030204" pitchFamily="18" charset="0"/>
                        </a:rPr>
                        <m:t>𝑃</m:t>
                      </m:r>
                      <m:d>
                        <m:dPr>
                          <m:ctrlPr>
                            <a:rPr kumimoji="1" lang="en-US" altLang="ja-JP" b="0" i="1" u="none" smtClean="0">
                              <a:latin typeface="Cambria Math" panose="02040503050406030204" pitchFamily="18" charset="0"/>
                            </a:rPr>
                          </m:ctrlPr>
                        </m:dPr>
                        <m:e>
                          <m:r>
                            <a:rPr kumimoji="1" lang="en-US" altLang="ja-JP" b="0" i="1" u="none" smtClean="0">
                              <a:latin typeface="Cambria Math" panose="02040503050406030204" pitchFamily="18" charset="0"/>
                            </a:rPr>
                            <m:t>𝑇𝑟𝑎𝑑𝑖𝑛𝑔</m:t>
                          </m:r>
                          <m:r>
                            <a:rPr kumimoji="1" lang="en-US" altLang="ja-JP" b="0" i="1" u="none" smtClean="0">
                              <a:latin typeface="Cambria Math" panose="02040503050406030204" pitchFamily="18" charset="0"/>
                            </a:rPr>
                            <m:t> </m:t>
                          </m:r>
                          <m:r>
                            <a:rPr kumimoji="1" lang="en-US" altLang="ja-JP" b="0" i="1" u="none" smtClean="0">
                              <a:latin typeface="Cambria Math" panose="02040503050406030204" pitchFamily="18" charset="0"/>
                            </a:rPr>
                            <m:t>𝑉𝑜𝑙𝑢𝑚𝑒</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𝑘</m:t>
                          </m:r>
                        </m:e>
                      </m:d>
                      <m:r>
                        <a:rPr kumimoji="1" lang="en-US" altLang="ja-JP" b="0" i="1" u="none" smtClean="0">
                          <a:latin typeface="Cambria Math" panose="02040503050406030204" pitchFamily="18" charset="0"/>
                        </a:rPr>
                        <m:t>=</m:t>
                      </m:r>
                      <m:f>
                        <m:fPr>
                          <m:ctrlPr>
                            <a:rPr kumimoji="1" lang="en-US" altLang="ja-JP" b="0" i="1" u="none" smtClean="0">
                              <a:latin typeface="Cambria Math" panose="02040503050406030204" pitchFamily="18" charset="0"/>
                            </a:rPr>
                          </m:ctrlPr>
                        </m:fPr>
                        <m:num>
                          <m:sSup>
                            <m:sSupPr>
                              <m:ctrlPr>
                                <a:rPr kumimoji="1" lang="en-US" altLang="ja-JP" b="0" i="1" u="none" smtClean="0">
                                  <a:latin typeface="Cambria Math" panose="02040503050406030204" pitchFamily="18" charset="0"/>
                                </a:rPr>
                              </m:ctrlPr>
                            </m:sSupPr>
                            <m:e>
                              <m:r>
                                <a:rPr kumimoji="1" lang="en-US" altLang="ja-JP" b="0" i="1" u="none" smtClean="0">
                                  <a:latin typeface="Cambria Math" panose="02040503050406030204" pitchFamily="18" charset="0"/>
                                </a:rPr>
                                <m:t>𝑒</m:t>
                              </m:r>
                            </m:e>
                            <m:sup>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𝜆</m:t>
                              </m:r>
                            </m:sup>
                          </m:sSup>
                          <m:sSup>
                            <m:sSupPr>
                              <m:ctrlPr>
                                <a:rPr kumimoji="1" lang="en-US" altLang="ja-JP" b="0" i="1" u="none" smtClean="0">
                                  <a:latin typeface="Cambria Math" panose="02040503050406030204" pitchFamily="18" charset="0"/>
                                </a:rPr>
                              </m:ctrlPr>
                            </m:sSupPr>
                            <m:e>
                              <m:r>
                                <a:rPr kumimoji="1" lang="ja-JP" altLang="en-US" b="0" i="1" u="none" smtClean="0">
                                  <a:latin typeface="Cambria Math" panose="02040503050406030204" pitchFamily="18" charset="0"/>
                                </a:rPr>
                                <m:t>𝜆</m:t>
                              </m:r>
                            </m:e>
                            <m:sup>
                              <m:r>
                                <a:rPr kumimoji="1" lang="en-US" altLang="ja-JP" b="0" i="1" u="none" smtClean="0">
                                  <a:latin typeface="Cambria Math" panose="02040503050406030204" pitchFamily="18" charset="0"/>
                                </a:rPr>
                                <m:t>𝑘</m:t>
                              </m:r>
                            </m:sup>
                          </m:sSup>
                        </m:num>
                        <m:den>
                          <m:r>
                            <a:rPr kumimoji="1" lang="en-US" altLang="ja-JP" b="0" i="1" u="none" smtClean="0">
                              <a:latin typeface="Cambria Math" panose="02040503050406030204" pitchFamily="18" charset="0"/>
                            </a:rPr>
                            <m:t>𝑘</m:t>
                          </m:r>
                          <m:r>
                            <a:rPr kumimoji="1" lang="en-US" altLang="ja-JP" b="0" i="1" u="none" smtClean="0">
                              <a:latin typeface="Cambria Math" panose="02040503050406030204" pitchFamily="18" charset="0"/>
                            </a:rPr>
                            <m:t>!</m:t>
                          </m:r>
                        </m:den>
                      </m:f>
                    </m:oMath>
                  </m:oMathPara>
                </a14:m>
                <a:endParaRPr kumimoji="1" lang="en-US" altLang="ja-JP" u="none" dirty="0"/>
              </a:p>
              <a:p>
                <a:endParaRPr kumimoji="1" lang="en-US" altLang="ja-JP" i="0" u="none" dirty="0"/>
              </a:p>
              <a:p>
                <a:r>
                  <a:rPr kumimoji="1" lang="en-US" altLang="ja-JP" i="0" u="none" dirty="0"/>
                  <a:t>The variation of Trading Volume can be described as a Poisson Process with </a:t>
                </a:r>
                <a14:m>
                  <m:oMath xmlns:m="http://schemas.openxmlformats.org/officeDocument/2006/math">
                    <m:r>
                      <a:rPr kumimoji="1" lang="ja-JP" altLang="en-US" i="1" u="none" smtClean="0">
                        <a:latin typeface="Cambria Math" panose="02040503050406030204" pitchFamily="18" charset="0"/>
                      </a:rPr>
                      <m:t>𝜆</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𝑡</m:t>
                    </m:r>
                    <m:r>
                      <a:rPr kumimoji="1" lang="en-US" altLang="ja-JP" b="0" i="1" u="none" smtClean="0">
                        <a:latin typeface="Cambria Math" panose="02040503050406030204" pitchFamily="18" charset="0"/>
                      </a:rPr>
                      <m:t>)</m:t>
                    </m:r>
                  </m:oMath>
                </a14:m>
                <a:r>
                  <a:rPr kumimoji="1" lang="ja-JP" altLang="en-US" i="0" u="none" dirty="0"/>
                  <a:t> </a:t>
                </a:r>
                <a:r>
                  <a:rPr kumimoji="1" lang="en-US" altLang="ja-JP" i="0" u="none" dirty="0"/>
                  <a:t>over time </a:t>
                </a:r>
                <a14:m>
                  <m:oMath xmlns:m="http://schemas.openxmlformats.org/officeDocument/2006/math">
                    <m:r>
                      <a:rPr kumimoji="1" lang="en-US" altLang="ja-JP" b="0" i="1" u="none" smtClean="0">
                        <a:latin typeface="Cambria Math" panose="02040503050406030204" pitchFamily="18" charset="0"/>
                      </a:rPr>
                      <m:t>𝑡</m:t>
                    </m:r>
                  </m:oMath>
                </a14:m>
                <a:endParaRPr kumimoji="1" lang="en-US" altLang="ja-JP" b="0" i="0" u="none" dirty="0"/>
              </a:p>
              <a:p>
                <a:pPr/>
                <a14:m>
                  <m:oMathPara xmlns:m="http://schemas.openxmlformats.org/officeDocument/2006/math">
                    <m:oMathParaPr>
                      <m:jc m:val="centerGroup"/>
                    </m:oMathParaPr>
                    <m:oMath xmlns:m="http://schemas.openxmlformats.org/officeDocument/2006/math">
                      <m:r>
                        <a:rPr kumimoji="1" lang="ja-JP" altLang="en-US" u="none">
                          <a:latin typeface="Cambria Math" panose="02040503050406030204" pitchFamily="18" charset="0"/>
                        </a:rPr>
                        <m:t>𝜆</m:t>
                      </m:r>
                      <m:d>
                        <m:dPr>
                          <m:ctrlPr>
                            <a:rPr kumimoji="1" lang="en-US" altLang="ja-JP" i="1" u="none">
                              <a:latin typeface="Cambria Math" panose="02040503050406030204" pitchFamily="18" charset="0"/>
                            </a:rPr>
                          </m:ctrlPr>
                        </m:dPr>
                        <m:e>
                          <m:r>
                            <a:rPr kumimoji="1" lang="en-US" altLang="ja-JP" u="none">
                              <a:latin typeface="Cambria Math" panose="02040503050406030204" pitchFamily="18" charset="0"/>
                            </a:rPr>
                            <m:t>𝑡</m:t>
                          </m:r>
                        </m:e>
                      </m:d>
                      <m:r>
                        <a:rPr kumimoji="1" lang="en-US" altLang="ja-JP" b="0" i="1" u="none" smtClean="0">
                          <a:latin typeface="Cambria Math" panose="02040503050406030204" pitchFamily="18" charset="0"/>
                        </a:rPr>
                        <m:t> ~ </m:t>
                      </m:r>
                      <m:r>
                        <a:rPr kumimoji="1" lang="en-US" altLang="ja-JP" b="0" i="1" u="none" smtClean="0">
                          <a:latin typeface="Cambria Math" panose="02040503050406030204" pitchFamily="18" charset="0"/>
                        </a:rPr>
                        <m:t>𝐵𝑒𝑡𝑎</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𝛼</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𝛽</m:t>
                      </m:r>
                      <m:r>
                        <a:rPr kumimoji="1" lang="en-US" altLang="ja-JP" b="0" i="1" u="none" smtClean="0">
                          <a:latin typeface="Cambria Math" panose="02040503050406030204" pitchFamily="18" charset="0"/>
                        </a:rPr>
                        <m:t>)</m:t>
                      </m:r>
                    </m:oMath>
                  </m:oMathPara>
                </a14:m>
                <a:endParaRPr kumimoji="1" lang="en-US" altLang="ja-JP" i="0" u="none" dirty="0"/>
              </a:p>
            </p:txBody>
          </p:sp>
        </mc:Choice>
        <mc:Fallback xmlns="">
          <p:sp>
            <p:nvSpPr>
              <p:cNvPr id="42" name="文本框 41">
                <a:extLst>
                  <a:ext uri="{FF2B5EF4-FFF2-40B4-BE49-F238E27FC236}">
                    <a16:creationId xmlns:a16="http://schemas.microsoft.com/office/drawing/2014/main" id="{5CAC3F55-F481-497C-BC24-C770E0D16CF0}"/>
                  </a:ext>
                </a:extLst>
              </p:cNvPr>
              <p:cNvSpPr txBox="1">
                <a:spLocks noRot="1" noChangeAspect="1" noMove="1" noResize="1" noEditPoints="1" noAdjustHandles="1" noChangeArrowheads="1" noChangeShapeType="1" noTextEdit="1"/>
              </p:cNvSpPr>
              <p:nvPr/>
            </p:nvSpPr>
            <p:spPr>
              <a:xfrm>
                <a:off x="-5387704" y="-3642969"/>
                <a:ext cx="4456176" cy="1704121"/>
              </a:xfrm>
              <a:prstGeom prst="rect">
                <a:avLst/>
              </a:prstGeom>
              <a:blipFill>
                <a:blip r:embed="rId3"/>
                <a:stretch>
                  <a:fillRect l="-137" t="-357" b="-1071"/>
                </a:stretch>
              </a:blipFill>
            </p:spPr>
            <p:txBody>
              <a:bodyPr/>
              <a:lstStyle/>
              <a:p>
                <a:r>
                  <a:rPr lang="ja-JP" altLang="en-US">
                    <a:noFill/>
                  </a:rPr>
                  <a:t> </a:t>
                </a:r>
              </a:p>
            </p:txBody>
          </p:sp>
        </mc:Fallback>
      </mc:AlternateContent>
      <p:pic>
        <p:nvPicPr>
          <p:cNvPr id="70" name="Picture 2" descr="Probability density function for the Beta distribution">
            <a:extLst>
              <a:ext uri="{FF2B5EF4-FFF2-40B4-BE49-F238E27FC236}">
                <a16:creationId xmlns:a16="http://schemas.microsoft.com/office/drawing/2014/main" id="{662544C2-95BC-4BAD-8E63-F5FE9C9363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2447" y="-1487332"/>
            <a:ext cx="3175185" cy="254203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接箭头连接符 75">
            <a:extLst>
              <a:ext uri="{FF2B5EF4-FFF2-40B4-BE49-F238E27FC236}">
                <a16:creationId xmlns:a16="http://schemas.microsoft.com/office/drawing/2014/main" id="{F42CD8D1-F274-4D57-9D06-5B9B7B548C36}"/>
              </a:ext>
            </a:extLst>
          </p:cNvPr>
          <p:cNvCxnSpPr>
            <a:cxnSpLocks/>
          </p:cNvCxnSpPr>
          <p:nvPr/>
        </p:nvCxnSpPr>
        <p:spPr bwMode="auto">
          <a:xfrm flipV="1">
            <a:off x="-4198411" y="2266488"/>
            <a:ext cx="807341" cy="1276113"/>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grpSp>
        <p:nvGrpSpPr>
          <p:cNvPr id="3" name="组合 2">
            <a:extLst>
              <a:ext uri="{FF2B5EF4-FFF2-40B4-BE49-F238E27FC236}">
                <a16:creationId xmlns:a16="http://schemas.microsoft.com/office/drawing/2014/main" id="{41289781-9C38-45CA-B867-6401D8314BC5}"/>
              </a:ext>
            </a:extLst>
          </p:cNvPr>
          <p:cNvGrpSpPr/>
          <p:nvPr/>
        </p:nvGrpSpPr>
        <p:grpSpPr>
          <a:xfrm>
            <a:off x="-5863952" y="1678484"/>
            <a:ext cx="5256070" cy="4139543"/>
            <a:chOff x="257687" y="2470291"/>
            <a:chExt cx="5256070" cy="4139543"/>
          </a:xfrm>
        </p:grpSpPr>
        <p:grpSp>
          <p:nvGrpSpPr>
            <p:cNvPr id="40" name="组合 39">
              <a:extLst>
                <a:ext uri="{FF2B5EF4-FFF2-40B4-BE49-F238E27FC236}">
                  <a16:creationId xmlns:a16="http://schemas.microsoft.com/office/drawing/2014/main" id="{3FC1CC59-B9DF-4186-8A4F-7ACF179E6992}"/>
                </a:ext>
              </a:extLst>
            </p:cNvPr>
            <p:cNvGrpSpPr/>
            <p:nvPr/>
          </p:nvGrpSpPr>
          <p:grpSpPr>
            <a:xfrm>
              <a:off x="257687" y="2470291"/>
              <a:ext cx="5256070" cy="4139543"/>
              <a:chOff x="2133379" y="2263102"/>
              <a:chExt cx="5256070" cy="4139543"/>
            </a:xfrm>
          </p:grpSpPr>
          <p:grpSp>
            <p:nvGrpSpPr>
              <p:cNvPr id="38" name="组合 37">
                <a:extLst>
                  <a:ext uri="{FF2B5EF4-FFF2-40B4-BE49-F238E27FC236}">
                    <a16:creationId xmlns:a16="http://schemas.microsoft.com/office/drawing/2014/main" id="{324CEF5A-B58F-410B-A11D-F4CD5BBE9AD8}"/>
                  </a:ext>
                </a:extLst>
              </p:cNvPr>
              <p:cNvGrpSpPr/>
              <p:nvPr/>
            </p:nvGrpSpPr>
            <p:grpSpPr>
              <a:xfrm>
                <a:off x="2133379" y="3575626"/>
                <a:ext cx="5256070" cy="2827019"/>
                <a:chOff x="1577340" y="3152717"/>
                <a:chExt cx="5256070" cy="2827019"/>
              </a:xfrm>
            </p:grpSpPr>
            <p:cxnSp>
              <p:nvCxnSpPr>
                <p:cNvPr id="8" name="直接箭头连接符 7">
                  <a:extLst>
                    <a:ext uri="{FF2B5EF4-FFF2-40B4-BE49-F238E27FC236}">
                      <a16:creationId xmlns:a16="http://schemas.microsoft.com/office/drawing/2014/main" id="{BF9859A2-0024-42CB-92D7-EB10BE590C1C}"/>
                    </a:ext>
                  </a:extLst>
                </p:cNvPr>
                <p:cNvCxnSpPr>
                  <a:cxnSpLocks/>
                </p:cNvCxnSpPr>
                <p:nvPr/>
              </p:nvCxnSpPr>
              <p:spPr bwMode="auto">
                <a:xfrm>
                  <a:off x="1577340" y="5448300"/>
                  <a:ext cx="5256070"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00883E61-4BF9-4F5A-84AA-F68CB8C2711B}"/>
                    </a:ext>
                  </a:extLst>
                </p:cNvPr>
                <p:cNvCxnSpPr>
                  <a:cxnSpLocks/>
                </p:cNvCxnSpPr>
                <p:nvPr/>
              </p:nvCxnSpPr>
              <p:spPr bwMode="auto">
                <a:xfrm flipV="1">
                  <a:off x="196596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83FFA114-9535-41B4-80E0-297F430AD44A}"/>
                    </a:ext>
                  </a:extLst>
                </p:cNvPr>
                <p:cNvCxnSpPr>
                  <a:cxnSpLocks/>
                </p:cNvCxnSpPr>
                <p:nvPr/>
              </p:nvCxnSpPr>
              <p:spPr bwMode="auto">
                <a:xfrm flipV="1">
                  <a:off x="645414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34" name="文本框 33">
                  <a:extLst>
                    <a:ext uri="{FF2B5EF4-FFF2-40B4-BE49-F238E27FC236}">
                      <a16:creationId xmlns:a16="http://schemas.microsoft.com/office/drawing/2014/main" id="{044D4DB7-4784-4C8E-A52C-E7F129E53D5D}"/>
                    </a:ext>
                  </a:extLst>
                </p:cNvPr>
                <p:cNvSpPr txBox="1"/>
                <p:nvPr/>
              </p:nvSpPr>
              <p:spPr>
                <a:xfrm>
                  <a:off x="1637985" y="5687348"/>
                  <a:ext cx="655949" cy="292388"/>
                </a:xfrm>
                <a:prstGeom prst="rect">
                  <a:avLst/>
                </a:prstGeom>
                <a:noFill/>
              </p:spPr>
              <p:txBody>
                <a:bodyPr wrap="none" rtlCol="0">
                  <a:spAutoFit/>
                </a:bodyPr>
                <a:lstStyle/>
                <a:p>
                  <a:r>
                    <a:rPr kumimoji="1" lang="en-US" altLang="ja-JP" b="1" i="0" u="none" dirty="0"/>
                    <a:t>OPEN</a:t>
                  </a:r>
                  <a:endParaRPr kumimoji="1" lang="ja-JP" altLang="en-US" b="1" i="0" u="none" dirty="0"/>
                </a:p>
              </p:txBody>
            </p:sp>
            <p:sp>
              <p:nvSpPr>
                <p:cNvPr id="41" name="文本框 40">
                  <a:extLst>
                    <a:ext uri="{FF2B5EF4-FFF2-40B4-BE49-F238E27FC236}">
                      <a16:creationId xmlns:a16="http://schemas.microsoft.com/office/drawing/2014/main" id="{95424D65-938D-48B6-9218-E116F92F356E}"/>
                    </a:ext>
                  </a:extLst>
                </p:cNvPr>
                <p:cNvSpPr txBox="1"/>
                <p:nvPr/>
              </p:nvSpPr>
              <p:spPr>
                <a:xfrm>
                  <a:off x="6074869" y="5685384"/>
                  <a:ext cx="758541" cy="292388"/>
                </a:xfrm>
                <a:prstGeom prst="rect">
                  <a:avLst/>
                </a:prstGeom>
                <a:noFill/>
              </p:spPr>
              <p:txBody>
                <a:bodyPr wrap="none" rtlCol="0">
                  <a:spAutoFit/>
                </a:bodyPr>
                <a:lstStyle/>
                <a:p>
                  <a:r>
                    <a:rPr kumimoji="1" lang="en-US" altLang="ja-JP" b="1" i="0" u="none" dirty="0"/>
                    <a:t>CLOSE</a:t>
                  </a:r>
                  <a:endParaRPr kumimoji="1" lang="ja-JP" altLang="en-US" b="1" i="0" u="none" dirty="0"/>
                </a:p>
              </p:txBody>
            </p:sp>
            <p:sp>
              <p:nvSpPr>
                <p:cNvPr id="36" name="矩形 35">
                  <a:extLst>
                    <a:ext uri="{FF2B5EF4-FFF2-40B4-BE49-F238E27FC236}">
                      <a16:creationId xmlns:a16="http://schemas.microsoft.com/office/drawing/2014/main" id="{0DD0EE34-5632-4538-AD18-D69DA3BB623C}"/>
                    </a:ext>
                  </a:extLst>
                </p:cNvPr>
                <p:cNvSpPr/>
                <p:nvPr/>
              </p:nvSpPr>
              <p:spPr bwMode="auto">
                <a:xfrm>
                  <a:off x="1878331" y="3152717"/>
                  <a:ext cx="175257" cy="22860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3" name="矩形 42">
                  <a:extLst>
                    <a:ext uri="{FF2B5EF4-FFF2-40B4-BE49-F238E27FC236}">
                      <a16:creationId xmlns:a16="http://schemas.microsoft.com/office/drawing/2014/main" id="{5E2C1662-D405-44A7-97ED-8D9A4DE03751}"/>
                    </a:ext>
                  </a:extLst>
                </p:cNvPr>
                <p:cNvSpPr/>
                <p:nvPr/>
              </p:nvSpPr>
              <p:spPr bwMode="auto">
                <a:xfrm>
                  <a:off x="2059961" y="4447346"/>
                  <a:ext cx="175257" cy="99137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4" name="矩形 43">
                  <a:extLst>
                    <a:ext uri="{FF2B5EF4-FFF2-40B4-BE49-F238E27FC236}">
                      <a16:creationId xmlns:a16="http://schemas.microsoft.com/office/drawing/2014/main" id="{99B717A9-1EEC-4021-8C3F-52224F1642DD}"/>
                    </a:ext>
                  </a:extLst>
                </p:cNvPr>
                <p:cNvSpPr/>
                <p:nvPr/>
              </p:nvSpPr>
              <p:spPr bwMode="auto">
                <a:xfrm>
                  <a:off x="2241591" y="4815533"/>
                  <a:ext cx="175256"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5" name="矩形 44">
                  <a:extLst>
                    <a:ext uri="{FF2B5EF4-FFF2-40B4-BE49-F238E27FC236}">
                      <a16:creationId xmlns:a16="http://schemas.microsoft.com/office/drawing/2014/main" id="{B8D4836B-5E9E-4235-B5B5-E1719AF12322}"/>
                    </a:ext>
                  </a:extLst>
                </p:cNvPr>
                <p:cNvSpPr/>
                <p:nvPr/>
              </p:nvSpPr>
              <p:spPr bwMode="auto">
                <a:xfrm>
                  <a:off x="2423220" y="4577661"/>
                  <a:ext cx="175256" cy="86105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6" name="矩形 45">
                  <a:extLst>
                    <a:ext uri="{FF2B5EF4-FFF2-40B4-BE49-F238E27FC236}">
                      <a16:creationId xmlns:a16="http://schemas.microsoft.com/office/drawing/2014/main" id="{D2671D8E-D5C1-477C-BB15-BE7CA6836443}"/>
                    </a:ext>
                  </a:extLst>
                </p:cNvPr>
                <p:cNvSpPr/>
                <p:nvPr/>
              </p:nvSpPr>
              <p:spPr bwMode="auto">
                <a:xfrm>
                  <a:off x="2604849" y="4989136"/>
                  <a:ext cx="175256" cy="44958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7" name="矩形 46">
                  <a:extLst>
                    <a:ext uri="{FF2B5EF4-FFF2-40B4-BE49-F238E27FC236}">
                      <a16:creationId xmlns:a16="http://schemas.microsoft.com/office/drawing/2014/main" id="{8E8F3E26-DEC9-49B2-810A-7C4255D2E7B7}"/>
                    </a:ext>
                  </a:extLst>
                </p:cNvPr>
                <p:cNvSpPr/>
                <p:nvPr/>
              </p:nvSpPr>
              <p:spPr bwMode="auto">
                <a:xfrm>
                  <a:off x="2786478" y="5248218"/>
                  <a:ext cx="175256" cy="19049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8" name="矩形 47">
                  <a:extLst>
                    <a:ext uri="{FF2B5EF4-FFF2-40B4-BE49-F238E27FC236}">
                      <a16:creationId xmlns:a16="http://schemas.microsoft.com/office/drawing/2014/main" id="{F3110729-E48A-4B7D-A6C3-C3B443A1E3EE}"/>
                    </a:ext>
                  </a:extLst>
                </p:cNvPr>
                <p:cNvSpPr/>
                <p:nvPr/>
              </p:nvSpPr>
              <p:spPr bwMode="auto">
                <a:xfrm>
                  <a:off x="2968107" y="5335853"/>
                  <a:ext cx="175256" cy="1028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9" name="矩形 48">
                  <a:extLst>
                    <a:ext uri="{FF2B5EF4-FFF2-40B4-BE49-F238E27FC236}">
                      <a16:creationId xmlns:a16="http://schemas.microsoft.com/office/drawing/2014/main" id="{395F24ED-50CF-461F-9A7F-3C223E60052E}"/>
                    </a:ext>
                  </a:extLst>
                </p:cNvPr>
                <p:cNvSpPr/>
                <p:nvPr/>
              </p:nvSpPr>
              <p:spPr bwMode="auto">
                <a:xfrm>
                  <a:off x="3149736" y="5129752"/>
                  <a:ext cx="175257"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0" name="矩形 49">
                  <a:extLst>
                    <a:ext uri="{FF2B5EF4-FFF2-40B4-BE49-F238E27FC236}">
                      <a16:creationId xmlns:a16="http://schemas.microsoft.com/office/drawing/2014/main" id="{946FBD06-F75E-480F-905E-D2400868D6F3}"/>
                    </a:ext>
                  </a:extLst>
                </p:cNvPr>
                <p:cNvSpPr/>
                <p:nvPr/>
              </p:nvSpPr>
              <p:spPr bwMode="auto">
                <a:xfrm>
                  <a:off x="3331366" y="4676737"/>
                  <a:ext cx="175257" cy="76198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1" name="矩形 50">
                  <a:extLst>
                    <a:ext uri="{FF2B5EF4-FFF2-40B4-BE49-F238E27FC236}">
                      <a16:creationId xmlns:a16="http://schemas.microsoft.com/office/drawing/2014/main" id="{2D3B8DB6-ED98-4C1F-8E6D-9D4BD724B768}"/>
                    </a:ext>
                  </a:extLst>
                </p:cNvPr>
                <p:cNvSpPr/>
                <p:nvPr/>
              </p:nvSpPr>
              <p:spPr bwMode="auto">
                <a:xfrm>
                  <a:off x="3512996" y="5046286"/>
                  <a:ext cx="175257"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2" name="矩形 51">
                  <a:extLst>
                    <a:ext uri="{FF2B5EF4-FFF2-40B4-BE49-F238E27FC236}">
                      <a16:creationId xmlns:a16="http://schemas.microsoft.com/office/drawing/2014/main" id="{859F1565-3AFC-4F53-B701-5E00AE1723D9}"/>
                    </a:ext>
                  </a:extLst>
                </p:cNvPr>
                <p:cNvSpPr/>
                <p:nvPr/>
              </p:nvSpPr>
              <p:spPr bwMode="auto">
                <a:xfrm>
                  <a:off x="369462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3" name="矩形 52">
                  <a:extLst>
                    <a:ext uri="{FF2B5EF4-FFF2-40B4-BE49-F238E27FC236}">
                      <a16:creationId xmlns:a16="http://schemas.microsoft.com/office/drawing/2014/main" id="{611EC30B-E572-40B6-947A-AE2EB77D94C1}"/>
                    </a:ext>
                  </a:extLst>
                </p:cNvPr>
                <p:cNvSpPr/>
                <p:nvPr/>
              </p:nvSpPr>
              <p:spPr bwMode="auto">
                <a:xfrm>
                  <a:off x="3872424" y="5209253"/>
                  <a:ext cx="171425" cy="2294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4" name="矩形 53">
                  <a:extLst>
                    <a:ext uri="{FF2B5EF4-FFF2-40B4-BE49-F238E27FC236}">
                      <a16:creationId xmlns:a16="http://schemas.microsoft.com/office/drawing/2014/main" id="{100B5708-47B8-4004-B3A7-F0C38D171004}"/>
                    </a:ext>
                  </a:extLst>
                </p:cNvPr>
                <p:cNvSpPr/>
                <p:nvPr/>
              </p:nvSpPr>
              <p:spPr bwMode="auto">
                <a:xfrm>
                  <a:off x="4050222"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5" name="矩形 54">
                  <a:extLst>
                    <a:ext uri="{FF2B5EF4-FFF2-40B4-BE49-F238E27FC236}">
                      <a16:creationId xmlns:a16="http://schemas.microsoft.com/office/drawing/2014/main" id="{E170880D-4556-44D6-81E0-09B3A226A88F}"/>
                    </a:ext>
                  </a:extLst>
                </p:cNvPr>
                <p:cNvSpPr/>
                <p:nvPr/>
              </p:nvSpPr>
              <p:spPr bwMode="auto">
                <a:xfrm>
                  <a:off x="4228020" y="4815533"/>
                  <a:ext cx="171425"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6" name="矩形 55">
                  <a:extLst>
                    <a:ext uri="{FF2B5EF4-FFF2-40B4-BE49-F238E27FC236}">
                      <a16:creationId xmlns:a16="http://schemas.microsoft.com/office/drawing/2014/main" id="{A242D5EC-0CFB-43D5-BBC0-4F434F333182}"/>
                    </a:ext>
                  </a:extLst>
                </p:cNvPr>
                <p:cNvSpPr/>
                <p:nvPr/>
              </p:nvSpPr>
              <p:spPr bwMode="auto">
                <a:xfrm>
                  <a:off x="4405819" y="5129752"/>
                  <a:ext cx="171416"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7" name="矩形 56">
                  <a:extLst>
                    <a:ext uri="{FF2B5EF4-FFF2-40B4-BE49-F238E27FC236}">
                      <a16:creationId xmlns:a16="http://schemas.microsoft.com/office/drawing/2014/main" id="{AAB7A7CE-E11A-4417-989F-5717061A29ED}"/>
                    </a:ext>
                  </a:extLst>
                </p:cNvPr>
                <p:cNvSpPr/>
                <p:nvPr/>
              </p:nvSpPr>
              <p:spPr bwMode="auto">
                <a:xfrm>
                  <a:off x="458361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8" name="矩形 57">
                  <a:extLst>
                    <a:ext uri="{FF2B5EF4-FFF2-40B4-BE49-F238E27FC236}">
                      <a16:creationId xmlns:a16="http://schemas.microsoft.com/office/drawing/2014/main" id="{A548C05B-2DCC-4116-AF1D-049B2607D6F3}"/>
                    </a:ext>
                  </a:extLst>
                </p:cNvPr>
                <p:cNvSpPr/>
                <p:nvPr/>
              </p:nvSpPr>
              <p:spPr bwMode="auto">
                <a:xfrm>
                  <a:off x="4761414"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9" name="矩形 58">
                  <a:extLst>
                    <a:ext uri="{FF2B5EF4-FFF2-40B4-BE49-F238E27FC236}">
                      <a16:creationId xmlns:a16="http://schemas.microsoft.com/office/drawing/2014/main" id="{37FA728B-ECD9-4E8C-A3F3-73CC6E823F50}"/>
                    </a:ext>
                  </a:extLst>
                </p:cNvPr>
                <p:cNvSpPr/>
                <p:nvPr/>
              </p:nvSpPr>
              <p:spPr bwMode="auto">
                <a:xfrm>
                  <a:off x="4939212" y="5046286"/>
                  <a:ext cx="171425"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0" name="矩形 59">
                  <a:extLst>
                    <a:ext uri="{FF2B5EF4-FFF2-40B4-BE49-F238E27FC236}">
                      <a16:creationId xmlns:a16="http://schemas.microsoft.com/office/drawing/2014/main" id="{D3EBEBA9-F73F-4157-97F5-D085C6A8F39C}"/>
                    </a:ext>
                  </a:extLst>
                </p:cNvPr>
                <p:cNvSpPr/>
                <p:nvPr/>
              </p:nvSpPr>
              <p:spPr bwMode="auto">
                <a:xfrm>
                  <a:off x="5117010" y="5234942"/>
                  <a:ext cx="171425" cy="20377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1" name="矩形 60">
                  <a:extLst>
                    <a:ext uri="{FF2B5EF4-FFF2-40B4-BE49-F238E27FC236}">
                      <a16:creationId xmlns:a16="http://schemas.microsoft.com/office/drawing/2014/main" id="{FA5624C8-AD1C-4661-8B93-02CAC418CD3F}"/>
                    </a:ext>
                  </a:extLst>
                </p:cNvPr>
                <p:cNvSpPr/>
                <p:nvPr/>
              </p:nvSpPr>
              <p:spPr bwMode="auto">
                <a:xfrm>
                  <a:off x="5294808" y="4802258"/>
                  <a:ext cx="171425" cy="63645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2" name="矩形 61">
                  <a:extLst>
                    <a:ext uri="{FF2B5EF4-FFF2-40B4-BE49-F238E27FC236}">
                      <a16:creationId xmlns:a16="http://schemas.microsoft.com/office/drawing/2014/main" id="{9A3DE895-1B0C-43E1-9D95-5AC7F9AA026C}"/>
                    </a:ext>
                  </a:extLst>
                </p:cNvPr>
                <p:cNvSpPr/>
                <p:nvPr/>
              </p:nvSpPr>
              <p:spPr bwMode="auto">
                <a:xfrm>
                  <a:off x="5472606" y="5046286"/>
                  <a:ext cx="171424"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5" name="矩形 64">
                  <a:extLst>
                    <a:ext uri="{FF2B5EF4-FFF2-40B4-BE49-F238E27FC236}">
                      <a16:creationId xmlns:a16="http://schemas.microsoft.com/office/drawing/2014/main" id="{353C3562-54DE-4DB2-84C3-640A6DCB15DA}"/>
                    </a:ext>
                  </a:extLst>
                </p:cNvPr>
                <p:cNvSpPr/>
                <p:nvPr/>
              </p:nvSpPr>
              <p:spPr bwMode="auto">
                <a:xfrm>
                  <a:off x="6361427" y="3589055"/>
                  <a:ext cx="171424" cy="18496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6" name="矩形 65">
                  <a:extLst>
                    <a:ext uri="{FF2B5EF4-FFF2-40B4-BE49-F238E27FC236}">
                      <a16:creationId xmlns:a16="http://schemas.microsoft.com/office/drawing/2014/main" id="{FFBC69EE-B125-43EE-A678-47627B5AAD92}"/>
                    </a:ext>
                  </a:extLst>
                </p:cNvPr>
                <p:cNvSpPr/>
                <p:nvPr/>
              </p:nvSpPr>
              <p:spPr bwMode="auto">
                <a:xfrm>
                  <a:off x="6183620" y="4291620"/>
                  <a:ext cx="171424" cy="114709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7" name="矩形 66">
                  <a:extLst>
                    <a:ext uri="{FF2B5EF4-FFF2-40B4-BE49-F238E27FC236}">
                      <a16:creationId xmlns:a16="http://schemas.microsoft.com/office/drawing/2014/main" id="{8ED17CAC-6D3A-40EF-9475-62FD34FAE182}"/>
                    </a:ext>
                  </a:extLst>
                </p:cNvPr>
                <p:cNvSpPr/>
                <p:nvPr/>
              </p:nvSpPr>
              <p:spPr bwMode="auto">
                <a:xfrm>
                  <a:off x="6001990" y="4169701"/>
                  <a:ext cx="175257" cy="126901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8" name="矩形 67">
                  <a:extLst>
                    <a:ext uri="{FF2B5EF4-FFF2-40B4-BE49-F238E27FC236}">
                      <a16:creationId xmlns:a16="http://schemas.microsoft.com/office/drawing/2014/main" id="{2E04C9E7-5DE3-45AB-B99D-09DC7E2C9FF8}"/>
                    </a:ext>
                  </a:extLst>
                </p:cNvPr>
                <p:cNvSpPr/>
                <p:nvPr/>
              </p:nvSpPr>
              <p:spPr bwMode="auto">
                <a:xfrm>
                  <a:off x="5824192" y="4573563"/>
                  <a:ext cx="171425" cy="8651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9" name="矩形 68">
                  <a:extLst>
                    <a:ext uri="{FF2B5EF4-FFF2-40B4-BE49-F238E27FC236}">
                      <a16:creationId xmlns:a16="http://schemas.microsoft.com/office/drawing/2014/main" id="{17B50DC0-AEEA-467B-8FBD-E2225807E8AB}"/>
                    </a:ext>
                  </a:extLst>
                </p:cNvPr>
                <p:cNvSpPr/>
                <p:nvPr/>
              </p:nvSpPr>
              <p:spPr bwMode="auto">
                <a:xfrm>
                  <a:off x="5650403" y="4741198"/>
                  <a:ext cx="167416" cy="69751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
            <p:nvSpPr>
              <p:cNvPr id="39" name="任意多边形: 形状 38">
                <a:extLst>
                  <a:ext uri="{FF2B5EF4-FFF2-40B4-BE49-F238E27FC236}">
                    <a16:creationId xmlns:a16="http://schemas.microsoft.com/office/drawing/2014/main" id="{B57C18E6-9103-44C8-9399-049B21B3893B}"/>
                  </a:ext>
                </a:extLst>
              </p:cNvPr>
              <p:cNvSpPr/>
              <p:nvPr/>
            </p:nvSpPr>
            <p:spPr bwMode="auto">
              <a:xfrm>
                <a:off x="2434370" y="2263102"/>
                <a:ext cx="4659850" cy="3408025"/>
              </a:xfrm>
              <a:custGeom>
                <a:avLst/>
                <a:gdLst>
                  <a:gd name="connsiteX0" fmla="*/ 0 w 4724400"/>
                  <a:gd name="connsiteY0" fmla="*/ 0 h 3570758"/>
                  <a:gd name="connsiteX1" fmla="*/ 586740 w 4724400"/>
                  <a:gd name="connsiteY1" fmla="*/ 2743200 h 3570758"/>
                  <a:gd name="connsiteX2" fmla="*/ 2613660 w 4724400"/>
                  <a:gd name="connsiteY2" fmla="*/ 3566160 h 3570758"/>
                  <a:gd name="connsiteX3" fmla="*/ 3977640 w 4724400"/>
                  <a:gd name="connsiteY3" fmla="*/ 2918460 h 3570758"/>
                  <a:gd name="connsiteX4" fmla="*/ 4724400 w 4724400"/>
                  <a:gd name="connsiteY4" fmla="*/ 91440 h 357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3570758">
                    <a:moveTo>
                      <a:pt x="0" y="0"/>
                    </a:moveTo>
                    <a:cubicBezTo>
                      <a:pt x="75565" y="1074420"/>
                      <a:pt x="151130" y="2148840"/>
                      <a:pt x="586740" y="2743200"/>
                    </a:cubicBezTo>
                    <a:cubicBezTo>
                      <a:pt x="1022350" y="3337560"/>
                      <a:pt x="2048510" y="3536950"/>
                      <a:pt x="2613660" y="3566160"/>
                    </a:cubicBezTo>
                    <a:cubicBezTo>
                      <a:pt x="3178810" y="3595370"/>
                      <a:pt x="3625850" y="3497580"/>
                      <a:pt x="3977640" y="2918460"/>
                    </a:cubicBezTo>
                    <a:cubicBezTo>
                      <a:pt x="4329430" y="2339340"/>
                      <a:pt x="4526915" y="1215390"/>
                      <a:pt x="4724400" y="91440"/>
                    </a:cubicBezTo>
                  </a:path>
                </a:pathLst>
              </a:cu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dirty="0">
                  <a:ln>
                    <a:noFill/>
                  </a:ln>
                  <a:solidFill>
                    <a:schemeClr val="tx1"/>
                  </a:solidFill>
                  <a:effectLst/>
                  <a:latin typeface="Arial" charset="0"/>
                  <a:ea typeface="ＭＳ Ｐゴシック" charset="-128"/>
                </a:endParaRPr>
              </a:p>
            </p:txBody>
          </p:sp>
        </p:grpSp>
        <p:cxnSp>
          <p:nvCxnSpPr>
            <p:cNvPr id="79" name="直接箭头连接符 78">
              <a:extLst>
                <a:ext uri="{FF2B5EF4-FFF2-40B4-BE49-F238E27FC236}">
                  <a16:creationId xmlns:a16="http://schemas.microsoft.com/office/drawing/2014/main" id="{8362D47F-26A4-4E02-8161-815D7D3F06AA}"/>
                </a:ext>
              </a:extLst>
            </p:cNvPr>
            <p:cNvCxnSpPr>
              <a:cxnSpLocks/>
            </p:cNvCxnSpPr>
            <p:nvPr/>
          </p:nvCxnSpPr>
          <p:spPr bwMode="auto">
            <a:xfrm flipV="1">
              <a:off x="2380923" y="6078398"/>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80" name="直接箭头连接符 79">
              <a:extLst>
                <a:ext uri="{FF2B5EF4-FFF2-40B4-BE49-F238E27FC236}">
                  <a16:creationId xmlns:a16="http://schemas.microsoft.com/office/drawing/2014/main" id="{9EB259B5-1E03-4428-B9A2-57C04646A2C3}"/>
                </a:ext>
              </a:extLst>
            </p:cNvPr>
            <p:cNvCxnSpPr>
              <a:cxnSpLocks/>
            </p:cNvCxnSpPr>
            <p:nvPr/>
          </p:nvCxnSpPr>
          <p:spPr bwMode="auto">
            <a:xfrm flipV="1">
              <a:off x="3079792" y="6071642"/>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81" name="文本框 80">
              <a:extLst>
                <a:ext uri="{FF2B5EF4-FFF2-40B4-BE49-F238E27FC236}">
                  <a16:creationId xmlns:a16="http://schemas.microsoft.com/office/drawing/2014/main" id="{13F22FA4-1C89-4AFD-A213-738E4C060C08}"/>
                </a:ext>
              </a:extLst>
            </p:cNvPr>
            <p:cNvSpPr txBox="1"/>
            <p:nvPr/>
          </p:nvSpPr>
          <p:spPr>
            <a:xfrm>
              <a:off x="2123672" y="6317446"/>
              <a:ext cx="1213794" cy="292388"/>
            </a:xfrm>
            <a:prstGeom prst="rect">
              <a:avLst/>
            </a:prstGeom>
            <a:noFill/>
          </p:spPr>
          <p:txBody>
            <a:bodyPr wrap="none" rtlCol="0">
              <a:spAutoFit/>
            </a:bodyPr>
            <a:lstStyle/>
            <a:p>
              <a:r>
                <a:rPr kumimoji="1" lang="en-US" altLang="ja-JP" b="1" i="0" u="none" dirty="0"/>
                <a:t>LUNCH TIME</a:t>
              </a:r>
              <a:endParaRPr kumimoji="1" lang="ja-JP" altLang="en-US" b="1" i="0" u="none" dirty="0"/>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15395FC-65B9-4B76-8A30-166C8DF54904}"/>
                  </a:ext>
                </a:extLst>
              </p:cNvPr>
              <p:cNvSpPr txBox="1"/>
              <p:nvPr/>
            </p:nvSpPr>
            <p:spPr>
              <a:xfrm>
                <a:off x="2742436" y="-2327215"/>
                <a:ext cx="3210431" cy="1676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3"/>
                                    <m:mcJc m:val="center"/>
                                  </m:mcPr>
                                </m:mc>
                              </m:mcs>
                              <m:ctrlPr>
                                <a:rPr kumimoji="1" lang="en-US" altLang="ja-JP" i="1" u="none">
                                  <a:latin typeface="Cambria Math" panose="02040503050406030204" pitchFamily="18" charset="0"/>
                                </a:rPr>
                              </m:ctrlPr>
                            </m:mPr>
                            <m:mr>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102</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
                        </m:e>
                      </m:d>
                    </m:oMath>
                  </m:oMathPara>
                </a14:m>
                <a:endParaRPr kumimoji="1" lang="ja-JP" altLang="en-US" u="none" dirty="0"/>
              </a:p>
            </p:txBody>
          </p:sp>
        </mc:Choice>
        <mc:Fallback xmlns="">
          <p:sp>
            <p:nvSpPr>
              <p:cNvPr id="5" name="文本框 4">
                <a:extLst>
                  <a:ext uri="{FF2B5EF4-FFF2-40B4-BE49-F238E27FC236}">
                    <a16:creationId xmlns:a16="http://schemas.microsoft.com/office/drawing/2014/main" id="{F15395FC-65B9-4B76-8A30-166C8DF54904}"/>
                  </a:ext>
                </a:extLst>
              </p:cNvPr>
              <p:cNvSpPr txBox="1">
                <a:spLocks noRot="1" noChangeAspect="1" noMove="1" noResize="1" noEditPoints="1" noAdjustHandles="1" noChangeArrowheads="1" noChangeShapeType="1" noTextEdit="1"/>
              </p:cNvSpPr>
              <p:nvPr/>
            </p:nvSpPr>
            <p:spPr>
              <a:xfrm>
                <a:off x="2742436" y="-2327215"/>
                <a:ext cx="3210431" cy="167642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D3F18ED0-5A67-43AD-A990-F202C0A76C98}"/>
                  </a:ext>
                </a:extLst>
              </p:cNvPr>
              <p:cNvSpPr txBox="1"/>
              <p:nvPr/>
            </p:nvSpPr>
            <p:spPr>
              <a:xfrm>
                <a:off x="1701853" y="-2309966"/>
                <a:ext cx="578300" cy="16750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1"/>
                                    <m:mcJc m:val="center"/>
                                  </m:mcPr>
                                </m:mc>
                              </m:mcs>
                              <m:ctrlPr>
                                <a:rPr kumimoji="1" lang="en-US" altLang="ja-JP" i="1" u="none" smtClean="0">
                                  <a:latin typeface="Cambria Math" panose="02040503050406030204" pitchFamily="18" charset="0"/>
                                </a:rPr>
                              </m:ctrlPr>
                            </m:mP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mr>
                                  <m:mr>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102</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9</m:t>
                                      </m:r>
                                      <m:r>
                                        <a:rPr kumimoji="1" lang="en-US" altLang="ja-JP" b="0" i="1" u="none" smtClean="0">
                                          <a:latin typeface="Cambria Math" panose="02040503050406030204" pitchFamily="18" charset="0"/>
                                        </a:rPr>
                                        <m:t>8</m:t>
                                      </m:r>
                                    </m:e>
                                  </m:mr>
                                  <m:mr>
                                    <m:e>
                                      <m:r>
                                        <a:rPr kumimoji="1" lang="en-US" altLang="ja-JP" b="0" i="1" u="none" smtClean="0">
                                          <a:latin typeface="Cambria Math" panose="02040503050406030204" pitchFamily="18" charset="0"/>
                                        </a:rPr>
                                        <m:t>97</m:t>
                                      </m:r>
                                    </m:e>
                                  </m:mr>
                                  <m:mr>
                                    <m:e>
                                      <m:r>
                                        <a:rPr kumimoji="1" lang="en-US" altLang="ja-JP" b="0" i="1" u="none" smtClean="0">
                                          <a:latin typeface="Cambria Math" panose="02040503050406030204" pitchFamily="18" charset="0"/>
                                        </a:rPr>
                                        <m:t>97</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4</m:t>
                                      </m:r>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105</m:t>
                                      </m:r>
                                    </m:e>
                                  </m:mr>
                                  <m:mr>
                                    <m:e>
                                      <m:r>
                                        <a:rPr kumimoji="1" lang="en-US" altLang="ja-JP" b="0" i="1" u="none" smtClean="0">
                                          <a:latin typeface="Cambria Math" panose="02040503050406030204" pitchFamily="18" charset="0"/>
                                        </a:rPr>
                                        <m:t>100</m:t>
                                      </m:r>
                                    </m:e>
                                  </m:mr>
                                </m:m>
                              </m:e>
                            </m:mr>
                          </m:m>
                        </m:e>
                      </m:d>
                    </m:oMath>
                  </m:oMathPara>
                </a14:m>
                <a:endParaRPr kumimoji="1" lang="ja-JP" altLang="en-US" u="none" dirty="0"/>
              </a:p>
            </p:txBody>
          </p:sp>
        </mc:Choice>
        <mc:Fallback xmlns="">
          <p:sp>
            <p:nvSpPr>
              <p:cNvPr id="78" name="文本框 77">
                <a:extLst>
                  <a:ext uri="{FF2B5EF4-FFF2-40B4-BE49-F238E27FC236}">
                    <a16:creationId xmlns:a16="http://schemas.microsoft.com/office/drawing/2014/main" id="{D3F18ED0-5A67-43AD-A990-F202C0A76C98}"/>
                  </a:ext>
                </a:extLst>
              </p:cNvPr>
              <p:cNvSpPr txBox="1">
                <a:spLocks noRot="1" noChangeAspect="1" noMove="1" noResize="1" noEditPoints="1" noAdjustHandles="1" noChangeArrowheads="1" noChangeShapeType="1" noTextEdit="1"/>
              </p:cNvSpPr>
              <p:nvPr/>
            </p:nvSpPr>
            <p:spPr>
              <a:xfrm>
                <a:off x="1701853" y="-2309966"/>
                <a:ext cx="578300" cy="1675074"/>
              </a:xfrm>
              <a:prstGeom prst="rect">
                <a:avLst/>
              </a:prstGeom>
              <a:blipFill>
                <a:blip r:embed="rId7"/>
                <a:stretch>
                  <a:fillRect/>
                </a:stretch>
              </a:blipFill>
            </p:spPr>
            <p:txBody>
              <a:bodyPr/>
              <a:lstStyle/>
              <a:p>
                <a:r>
                  <a:rPr lang="ja-JP" altLang="en-US">
                    <a:noFill/>
                  </a:rPr>
                  <a:t> </a:t>
                </a:r>
              </a:p>
            </p:txBody>
          </p:sp>
        </mc:Fallback>
      </mc:AlternateContent>
      <p:sp>
        <p:nvSpPr>
          <p:cNvPr id="63" name="タイトル 1">
            <a:extLst>
              <a:ext uri="{FF2B5EF4-FFF2-40B4-BE49-F238E27FC236}">
                <a16:creationId xmlns:a16="http://schemas.microsoft.com/office/drawing/2014/main" id="{6ED51345-9B84-499B-9F77-9B3DAABC8278}"/>
              </a:ext>
            </a:extLst>
          </p:cNvPr>
          <p:cNvSpPr txBox="1">
            <a:spLocks/>
          </p:cNvSpPr>
          <p:nvPr/>
        </p:nvSpPr>
        <p:spPr bwMode="white">
          <a:xfrm>
            <a:off x="88105" y="42863"/>
            <a:ext cx="90759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cs typeface="+mj-cs"/>
              </a:defRPr>
            </a:lvl1pPr>
            <a:lvl2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2pPr>
            <a:lvl3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3pPr>
            <a:lvl4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4pPr>
            <a:lvl5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5pPr>
            <a:lvl6pPr marL="457200" algn="l" defTabSz="957263" rtl="0" eaLnBrk="1" fontAlgn="base" hangingPunct="1">
              <a:spcBef>
                <a:spcPct val="0"/>
              </a:spcBef>
              <a:spcAft>
                <a:spcPct val="0"/>
              </a:spcAft>
              <a:defRPr kumimoji="1" sz="1900" b="1">
                <a:solidFill>
                  <a:schemeClr val="bg1"/>
                </a:solidFill>
                <a:latin typeface="Arial" charset="0"/>
                <a:ea typeface="ＭＳ Ｐゴシック" charset="-128"/>
              </a:defRPr>
            </a:lvl6pPr>
            <a:lvl7pPr marL="914400" algn="l" defTabSz="957263" rtl="0" eaLnBrk="1" fontAlgn="base" hangingPunct="1">
              <a:spcBef>
                <a:spcPct val="0"/>
              </a:spcBef>
              <a:spcAft>
                <a:spcPct val="0"/>
              </a:spcAft>
              <a:defRPr kumimoji="1" sz="1900" b="1">
                <a:solidFill>
                  <a:schemeClr val="bg1"/>
                </a:solidFill>
                <a:latin typeface="Arial" charset="0"/>
                <a:ea typeface="ＭＳ Ｐゴシック" charset="-128"/>
              </a:defRPr>
            </a:lvl7pPr>
            <a:lvl8pPr marL="1371600" algn="l" defTabSz="957263" rtl="0" eaLnBrk="1" fontAlgn="base" hangingPunct="1">
              <a:spcBef>
                <a:spcPct val="0"/>
              </a:spcBef>
              <a:spcAft>
                <a:spcPct val="0"/>
              </a:spcAft>
              <a:defRPr kumimoji="1" sz="1900" b="1">
                <a:solidFill>
                  <a:schemeClr val="bg1"/>
                </a:solidFill>
                <a:latin typeface="Arial" charset="0"/>
                <a:ea typeface="ＭＳ Ｐゴシック" charset="-128"/>
              </a:defRPr>
            </a:lvl8pPr>
            <a:lvl9pPr marL="1828800" algn="l" defTabSz="957263" rtl="0" eaLnBrk="1" fontAlgn="base" hangingPunct="1">
              <a:spcBef>
                <a:spcPct val="0"/>
              </a:spcBef>
              <a:spcAft>
                <a:spcPct val="0"/>
              </a:spcAft>
              <a:defRPr kumimoji="1" sz="1900" b="1">
                <a:solidFill>
                  <a:schemeClr val="bg1"/>
                </a:solidFill>
                <a:latin typeface="Arial" charset="0"/>
                <a:ea typeface="ＭＳ Ｐゴシック" charset="-128"/>
              </a:defRPr>
            </a:lvl9pPr>
          </a:lstStyle>
          <a:p>
            <a:r>
              <a:rPr lang="en-US" altLang="ja-JP" sz="2000" i="0" u="none" kern="0" dirty="0"/>
              <a:t>Price-Time Stick-Breaking Mixture Model</a:t>
            </a:r>
            <a:endParaRPr lang="ja-JP" altLang="en-US" sz="2000" i="0" u="none" kern="0" dirty="0"/>
          </a:p>
        </p:txBody>
      </p:sp>
      <p:grpSp>
        <p:nvGrpSpPr>
          <p:cNvPr id="20" name="组合 19">
            <a:extLst>
              <a:ext uri="{FF2B5EF4-FFF2-40B4-BE49-F238E27FC236}">
                <a16:creationId xmlns:a16="http://schemas.microsoft.com/office/drawing/2014/main" id="{B97166BD-7947-42D4-B9E3-4BDE11931B23}"/>
              </a:ext>
            </a:extLst>
          </p:cNvPr>
          <p:cNvGrpSpPr/>
          <p:nvPr/>
        </p:nvGrpSpPr>
        <p:grpSpPr>
          <a:xfrm>
            <a:off x="5382920" y="982186"/>
            <a:ext cx="4331210" cy="2930527"/>
            <a:chOff x="4710737" y="1263179"/>
            <a:chExt cx="4331210" cy="2930527"/>
          </a:xfrm>
        </p:grpSpPr>
        <p:grpSp>
          <p:nvGrpSpPr>
            <p:cNvPr id="19" name="组合 18">
              <a:extLst>
                <a:ext uri="{FF2B5EF4-FFF2-40B4-BE49-F238E27FC236}">
                  <a16:creationId xmlns:a16="http://schemas.microsoft.com/office/drawing/2014/main" id="{7E36579B-5FDB-4BE4-B3EC-3DC896CAF29D}"/>
                </a:ext>
              </a:extLst>
            </p:cNvPr>
            <p:cNvGrpSpPr/>
            <p:nvPr/>
          </p:nvGrpSpPr>
          <p:grpSpPr>
            <a:xfrm>
              <a:off x="4710737" y="1263179"/>
              <a:ext cx="4331210" cy="2930527"/>
              <a:chOff x="4710737" y="1263179"/>
              <a:chExt cx="4331210" cy="2930527"/>
            </a:xfrm>
          </p:grpSpPr>
          <p:grpSp>
            <p:nvGrpSpPr>
              <p:cNvPr id="77" name="组合 76">
                <a:extLst>
                  <a:ext uri="{FF2B5EF4-FFF2-40B4-BE49-F238E27FC236}">
                    <a16:creationId xmlns:a16="http://schemas.microsoft.com/office/drawing/2014/main" id="{D610871C-C852-4FB6-87D2-514AF0873EBE}"/>
                  </a:ext>
                </a:extLst>
              </p:cNvPr>
              <p:cNvGrpSpPr/>
              <p:nvPr/>
            </p:nvGrpSpPr>
            <p:grpSpPr>
              <a:xfrm>
                <a:off x="4710737" y="1263179"/>
                <a:ext cx="4331210" cy="2930527"/>
                <a:chOff x="97177" y="1136431"/>
                <a:chExt cx="4331210" cy="2930527"/>
              </a:xfrm>
            </p:grpSpPr>
            <p:pic>
              <p:nvPicPr>
                <p:cNvPr id="82" name="图片 81" descr="图表&#10;&#10;描述已自动生成">
                  <a:extLst>
                    <a:ext uri="{FF2B5EF4-FFF2-40B4-BE49-F238E27FC236}">
                      <a16:creationId xmlns:a16="http://schemas.microsoft.com/office/drawing/2014/main" id="{0788AB1A-E540-44F5-BA69-56F94AF352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182" y="1136431"/>
                  <a:ext cx="4142205" cy="2739378"/>
                </a:xfrm>
                <a:prstGeom prst="rect">
                  <a:avLst/>
                </a:prstGeom>
              </p:spPr>
            </p:pic>
            <p:sp>
              <p:nvSpPr>
                <p:cNvPr id="83" name="文本框 82">
                  <a:extLst>
                    <a:ext uri="{FF2B5EF4-FFF2-40B4-BE49-F238E27FC236}">
                      <a16:creationId xmlns:a16="http://schemas.microsoft.com/office/drawing/2014/main" id="{76F640F4-E731-4A76-95F5-C942D0F4E1B6}"/>
                    </a:ext>
                  </a:extLst>
                </p:cNvPr>
                <p:cNvSpPr txBox="1"/>
                <p:nvPr/>
              </p:nvSpPr>
              <p:spPr>
                <a:xfrm>
                  <a:off x="1591818" y="3789959"/>
                  <a:ext cx="2154308" cy="276999"/>
                </a:xfrm>
                <a:prstGeom prst="rect">
                  <a:avLst/>
                </a:prstGeom>
                <a:noFill/>
              </p:spPr>
              <p:txBody>
                <a:bodyPr wrap="none" rtlCol="0">
                  <a:spAutoFit/>
                </a:bodyPr>
                <a:lstStyle/>
                <a:p>
                  <a:r>
                    <a:rPr kumimoji="1" lang="en-US" altLang="ja-JP" sz="1200" i="0" u="none" dirty="0"/>
                    <a:t>Counted Trade Data Number</a:t>
                  </a:r>
                  <a:endParaRPr kumimoji="1" lang="ja-JP" altLang="en-US" sz="1200" i="0" u="none" dirty="0"/>
                </a:p>
              </p:txBody>
            </p:sp>
            <p:sp>
              <p:nvSpPr>
                <p:cNvPr id="84" name="文本框 83">
                  <a:extLst>
                    <a:ext uri="{FF2B5EF4-FFF2-40B4-BE49-F238E27FC236}">
                      <a16:creationId xmlns:a16="http://schemas.microsoft.com/office/drawing/2014/main" id="{266C3443-FB3E-469E-93E0-EA54B6568376}"/>
                    </a:ext>
                  </a:extLst>
                </p:cNvPr>
                <p:cNvSpPr txBox="1"/>
                <p:nvPr/>
              </p:nvSpPr>
              <p:spPr>
                <a:xfrm rot="16200000">
                  <a:off x="-437745" y="2201381"/>
                  <a:ext cx="1346844" cy="276999"/>
                </a:xfrm>
                <a:prstGeom prst="rect">
                  <a:avLst/>
                </a:prstGeom>
                <a:noFill/>
              </p:spPr>
              <p:txBody>
                <a:bodyPr wrap="none" rtlCol="0">
                  <a:spAutoFit/>
                </a:bodyPr>
                <a:lstStyle/>
                <a:p>
                  <a:r>
                    <a:rPr kumimoji="1" lang="en-US" altLang="ja-JP" sz="1200" i="0" u="none" dirty="0"/>
                    <a:t>Spot Price [USD]</a:t>
                  </a:r>
                  <a:endParaRPr kumimoji="1" lang="ja-JP" altLang="en-US" sz="1200" i="0" u="none" dirty="0"/>
                </a:p>
              </p:txBody>
            </p:sp>
          </p:grpSp>
          <p:cxnSp>
            <p:nvCxnSpPr>
              <p:cNvPr id="6" name="直接连接符 5">
                <a:extLst>
                  <a:ext uri="{FF2B5EF4-FFF2-40B4-BE49-F238E27FC236}">
                    <a16:creationId xmlns:a16="http://schemas.microsoft.com/office/drawing/2014/main" id="{6FF5F03B-04E8-47D6-8916-754576410551}"/>
                  </a:ext>
                </a:extLst>
              </p:cNvPr>
              <p:cNvCxnSpPr>
                <a:cxnSpLocks/>
              </p:cNvCxnSpPr>
              <p:nvPr/>
            </p:nvCxnSpPr>
            <p:spPr bwMode="auto">
              <a:xfrm>
                <a:off x="5253627" y="1839620"/>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85" name="直接连接符 84">
                <a:extLst>
                  <a:ext uri="{FF2B5EF4-FFF2-40B4-BE49-F238E27FC236}">
                    <a16:creationId xmlns:a16="http://schemas.microsoft.com/office/drawing/2014/main" id="{61C9DAC9-5D3A-4483-9657-D8E641D96992}"/>
                  </a:ext>
                </a:extLst>
              </p:cNvPr>
              <p:cNvCxnSpPr>
                <a:cxnSpLocks/>
              </p:cNvCxnSpPr>
              <p:nvPr/>
            </p:nvCxnSpPr>
            <p:spPr bwMode="auto">
              <a:xfrm>
                <a:off x="5253627" y="1404934"/>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86" name="直接连接符 85">
                <a:extLst>
                  <a:ext uri="{FF2B5EF4-FFF2-40B4-BE49-F238E27FC236}">
                    <a16:creationId xmlns:a16="http://schemas.microsoft.com/office/drawing/2014/main" id="{7C0B6E68-137C-4945-86BC-D2479E47E7D0}"/>
                  </a:ext>
                </a:extLst>
              </p:cNvPr>
              <p:cNvCxnSpPr>
                <a:cxnSpLocks/>
              </p:cNvCxnSpPr>
              <p:nvPr/>
            </p:nvCxnSpPr>
            <p:spPr bwMode="auto">
              <a:xfrm>
                <a:off x="5253627" y="2275577"/>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87" name="直接连接符 86">
                <a:extLst>
                  <a:ext uri="{FF2B5EF4-FFF2-40B4-BE49-F238E27FC236}">
                    <a16:creationId xmlns:a16="http://schemas.microsoft.com/office/drawing/2014/main" id="{521E9D64-DEFF-46A1-998D-19F87C9E2111}"/>
                  </a:ext>
                </a:extLst>
              </p:cNvPr>
              <p:cNvCxnSpPr>
                <a:cxnSpLocks/>
              </p:cNvCxnSpPr>
              <p:nvPr/>
            </p:nvCxnSpPr>
            <p:spPr bwMode="auto">
              <a:xfrm>
                <a:off x="5253627" y="2718922"/>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88" name="直接连接符 87">
                <a:extLst>
                  <a:ext uri="{FF2B5EF4-FFF2-40B4-BE49-F238E27FC236}">
                    <a16:creationId xmlns:a16="http://schemas.microsoft.com/office/drawing/2014/main" id="{9C5B68EA-4854-425E-BB77-56D8BA6FB66E}"/>
                  </a:ext>
                </a:extLst>
              </p:cNvPr>
              <p:cNvCxnSpPr>
                <a:cxnSpLocks/>
              </p:cNvCxnSpPr>
              <p:nvPr/>
            </p:nvCxnSpPr>
            <p:spPr bwMode="auto">
              <a:xfrm>
                <a:off x="5263868" y="3156732"/>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89" name="直接连接符 88">
                <a:extLst>
                  <a:ext uri="{FF2B5EF4-FFF2-40B4-BE49-F238E27FC236}">
                    <a16:creationId xmlns:a16="http://schemas.microsoft.com/office/drawing/2014/main" id="{F27A2C1E-5DE8-479F-8357-190BCD32AE21}"/>
                  </a:ext>
                </a:extLst>
              </p:cNvPr>
              <p:cNvCxnSpPr>
                <a:cxnSpLocks/>
              </p:cNvCxnSpPr>
              <p:nvPr/>
            </p:nvCxnSpPr>
            <p:spPr bwMode="auto">
              <a:xfrm>
                <a:off x="5263868" y="3601411"/>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90" name="直接连接符 89">
                <a:extLst>
                  <a:ext uri="{FF2B5EF4-FFF2-40B4-BE49-F238E27FC236}">
                    <a16:creationId xmlns:a16="http://schemas.microsoft.com/office/drawing/2014/main" id="{1E1986D6-6929-4CC9-B5A4-1C50C416C2F6}"/>
                  </a:ext>
                </a:extLst>
              </p:cNvPr>
              <p:cNvCxnSpPr>
                <a:cxnSpLocks/>
              </p:cNvCxnSpPr>
              <p:nvPr/>
            </p:nvCxnSpPr>
            <p:spPr bwMode="auto">
              <a:xfrm flipV="1">
                <a:off x="5444838" y="1339465"/>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17" name="直接连接符 116">
                <a:extLst>
                  <a:ext uri="{FF2B5EF4-FFF2-40B4-BE49-F238E27FC236}">
                    <a16:creationId xmlns:a16="http://schemas.microsoft.com/office/drawing/2014/main" id="{08A15B82-B58F-40EB-A43A-B4E6F30D2068}"/>
                  </a:ext>
                </a:extLst>
              </p:cNvPr>
              <p:cNvCxnSpPr>
                <a:cxnSpLocks/>
              </p:cNvCxnSpPr>
              <p:nvPr/>
            </p:nvCxnSpPr>
            <p:spPr bwMode="auto">
              <a:xfrm flipV="1">
                <a:off x="5903769" y="1340620"/>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18" name="直接连接符 117">
                <a:extLst>
                  <a:ext uri="{FF2B5EF4-FFF2-40B4-BE49-F238E27FC236}">
                    <a16:creationId xmlns:a16="http://schemas.microsoft.com/office/drawing/2014/main" id="{A2DFA8A5-593A-4D37-9FDD-13EE1B7554E9}"/>
                  </a:ext>
                </a:extLst>
              </p:cNvPr>
              <p:cNvCxnSpPr>
                <a:cxnSpLocks/>
              </p:cNvCxnSpPr>
              <p:nvPr/>
            </p:nvCxnSpPr>
            <p:spPr bwMode="auto">
              <a:xfrm flipV="1">
                <a:off x="6362701" y="1322756"/>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19" name="直接连接符 118">
                <a:extLst>
                  <a:ext uri="{FF2B5EF4-FFF2-40B4-BE49-F238E27FC236}">
                    <a16:creationId xmlns:a16="http://schemas.microsoft.com/office/drawing/2014/main" id="{0172E6DF-CDDC-4BC5-BE03-85A9E3B0E5C0}"/>
                  </a:ext>
                </a:extLst>
              </p:cNvPr>
              <p:cNvCxnSpPr>
                <a:cxnSpLocks/>
              </p:cNvCxnSpPr>
              <p:nvPr/>
            </p:nvCxnSpPr>
            <p:spPr bwMode="auto">
              <a:xfrm flipV="1">
                <a:off x="6826828" y="1340620"/>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20" name="直接连接符 119">
                <a:extLst>
                  <a:ext uri="{FF2B5EF4-FFF2-40B4-BE49-F238E27FC236}">
                    <a16:creationId xmlns:a16="http://schemas.microsoft.com/office/drawing/2014/main" id="{40327A48-D254-4329-A7CA-2692C32A4747}"/>
                  </a:ext>
                </a:extLst>
              </p:cNvPr>
              <p:cNvCxnSpPr>
                <a:cxnSpLocks/>
              </p:cNvCxnSpPr>
              <p:nvPr/>
            </p:nvCxnSpPr>
            <p:spPr bwMode="auto">
              <a:xfrm flipV="1">
                <a:off x="7289460" y="1340620"/>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21" name="直接连接符 120">
                <a:extLst>
                  <a:ext uri="{FF2B5EF4-FFF2-40B4-BE49-F238E27FC236}">
                    <a16:creationId xmlns:a16="http://schemas.microsoft.com/office/drawing/2014/main" id="{6549E404-1C49-49C6-B150-4098BD92AE7F}"/>
                  </a:ext>
                </a:extLst>
              </p:cNvPr>
              <p:cNvCxnSpPr>
                <a:cxnSpLocks/>
              </p:cNvCxnSpPr>
              <p:nvPr/>
            </p:nvCxnSpPr>
            <p:spPr bwMode="auto">
              <a:xfrm flipV="1">
                <a:off x="7753588" y="1322755"/>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22" name="直接连接符 121">
                <a:extLst>
                  <a:ext uri="{FF2B5EF4-FFF2-40B4-BE49-F238E27FC236}">
                    <a16:creationId xmlns:a16="http://schemas.microsoft.com/office/drawing/2014/main" id="{5E831D95-6102-4218-AF4A-B87C9FE1ADB7}"/>
                  </a:ext>
                </a:extLst>
              </p:cNvPr>
              <p:cNvCxnSpPr>
                <a:cxnSpLocks/>
              </p:cNvCxnSpPr>
              <p:nvPr/>
            </p:nvCxnSpPr>
            <p:spPr bwMode="auto">
              <a:xfrm flipV="1">
                <a:off x="8211564" y="1337588"/>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23" name="直接连接符 122">
                <a:extLst>
                  <a:ext uri="{FF2B5EF4-FFF2-40B4-BE49-F238E27FC236}">
                    <a16:creationId xmlns:a16="http://schemas.microsoft.com/office/drawing/2014/main" id="{554AE57F-A318-4D9B-B49E-F53CE0A7AE6E}"/>
                  </a:ext>
                </a:extLst>
              </p:cNvPr>
              <p:cNvCxnSpPr>
                <a:cxnSpLocks/>
              </p:cNvCxnSpPr>
              <p:nvPr/>
            </p:nvCxnSpPr>
            <p:spPr bwMode="auto">
              <a:xfrm flipV="1">
                <a:off x="8680887" y="1322756"/>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grpSp>
        <p:sp>
          <p:nvSpPr>
            <p:cNvPr id="124" name="矩形 123">
              <a:extLst>
                <a:ext uri="{FF2B5EF4-FFF2-40B4-BE49-F238E27FC236}">
                  <a16:creationId xmlns:a16="http://schemas.microsoft.com/office/drawing/2014/main" id="{EDE41547-4B57-474E-A94E-DE455B01CE35}"/>
                </a:ext>
              </a:extLst>
            </p:cNvPr>
            <p:cNvSpPr/>
            <p:nvPr/>
          </p:nvSpPr>
          <p:spPr bwMode="auto">
            <a:xfrm>
              <a:off x="6362701" y="2718387"/>
              <a:ext cx="464127" cy="438345"/>
            </a:xfrm>
            <a:prstGeom prst="rect">
              <a:avLst/>
            </a:prstGeom>
            <a:solidFill>
              <a:srgbClr val="FF0000">
                <a:alpha val="60000"/>
              </a:srgb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
        <p:nvSpPr>
          <p:cNvPr id="21" name="文本框 20">
            <a:extLst>
              <a:ext uri="{FF2B5EF4-FFF2-40B4-BE49-F238E27FC236}">
                <a16:creationId xmlns:a16="http://schemas.microsoft.com/office/drawing/2014/main" id="{617CE2F7-5328-447A-9CA2-D6133AA66C4D}"/>
              </a:ext>
            </a:extLst>
          </p:cNvPr>
          <p:cNvSpPr txBox="1"/>
          <p:nvPr/>
        </p:nvSpPr>
        <p:spPr>
          <a:xfrm>
            <a:off x="88105" y="6460406"/>
            <a:ext cx="5314275" cy="253916"/>
          </a:xfrm>
          <a:prstGeom prst="rect">
            <a:avLst/>
          </a:prstGeom>
          <a:noFill/>
        </p:spPr>
        <p:txBody>
          <a:bodyPr wrap="none" rtlCol="0">
            <a:spAutoFit/>
          </a:bodyPr>
          <a:lstStyle/>
          <a:p>
            <a:r>
              <a:rPr kumimoji="1" lang="en-US" altLang="ja-JP" sz="1050" u="none" dirty="0"/>
              <a:t>※https://towardsdatascience.com/gaussian-mixture-models-explained-6986aaf5a95</a:t>
            </a:r>
            <a:endParaRPr kumimoji="1" lang="ja-JP" altLang="en-US" sz="1050" u="none" dirty="0"/>
          </a:p>
        </p:txBody>
      </p:sp>
      <p:grpSp>
        <p:nvGrpSpPr>
          <p:cNvPr id="24" name="组合 23">
            <a:extLst>
              <a:ext uri="{FF2B5EF4-FFF2-40B4-BE49-F238E27FC236}">
                <a16:creationId xmlns:a16="http://schemas.microsoft.com/office/drawing/2014/main" id="{29EFEB9A-75A0-46CF-9D77-982C99FF0F63}"/>
              </a:ext>
            </a:extLst>
          </p:cNvPr>
          <p:cNvGrpSpPr/>
          <p:nvPr/>
        </p:nvGrpSpPr>
        <p:grpSpPr>
          <a:xfrm>
            <a:off x="6438455" y="3898974"/>
            <a:ext cx="3567152" cy="1524744"/>
            <a:chOff x="6130192" y="3854877"/>
            <a:chExt cx="3567152" cy="1524744"/>
          </a:xfrm>
        </p:grpSpPr>
        <p:pic>
          <p:nvPicPr>
            <p:cNvPr id="1028" name="Picture 4" descr="Gaussian Mixture Models Explained | by Oscar Contreras Carrasco | Towards  Data Science">
              <a:extLst>
                <a:ext uri="{FF2B5EF4-FFF2-40B4-BE49-F238E27FC236}">
                  <a16:creationId xmlns:a16="http://schemas.microsoft.com/office/drawing/2014/main" id="{629842A9-3566-472F-90F5-484993DF3C5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25321" y="3946481"/>
              <a:ext cx="2651485" cy="1433140"/>
            </a:xfrm>
            <a:prstGeom prst="rect">
              <a:avLst/>
            </a:prstGeom>
            <a:noFill/>
            <a:extLst>
              <a:ext uri="{909E8E84-426E-40DD-AFC4-6F175D3DCCD1}">
                <a14:hiddenFill xmlns:a14="http://schemas.microsoft.com/office/drawing/2010/main">
                  <a:solidFill>
                    <a:srgbClr val="FFFFFF"/>
                  </a:solidFill>
                </a14:hiddenFill>
              </a:ext>
            </a:extLst>
          </p:spPr>
        </p:pic>
        <p:sp>
          <p:nvSpPr>
            <p:cNvPr id="125" name="文本框 124">
              <a:extLst>
                <a:ext uri="{FF2B5EF4-FFF2-40B4-BE49-F238E27FC236}">
                  <a16:creationId xmlns:a16="http://schemas.microsoft.com/office/drawing/2014/main" id="{4A1D5B4F-918C-463B-872B-02DD29903823}"/>
                </a:ext>
              </a:extLst>
            </p:cNvPr>
            <p:cNvSpPr txBox="1"/>
            <p:nvPr/>
          </p:nvSpPr>
          <p:spPr>
            <a:xfrm>
              <a:off x="6130192" y="3854877"/>
              <a:ext cx="347677" cy="246221"/>
            </a:xfrm>
            <a:prstGeom prst="rect">
              <a:avLst/>
            </a:prstGeom>
            <a:noFill/>
          </p:spPr>
          <p:txBody>
            <a:bodyPr wrap="square">
              <a:spAutoFit/>
            </a:bodyPr>
            <a:lstStyle/>
            <a:p>
              <a:r>
                <a:rPr kumimoji="1" lang="en-US" altLang="ja-JP" sz="1000" i="0" u="none" dirty="0"/>
                <a:t>※</a:t>
              </a:r>
              <a:endParaRPr lang="ja-JP" altLang="en-US" sz="1000" i="0" dirty="0"/>
            </a:p>
          </p:txBody>
        </p:sp>
        <p:sp>
          <p:nvSpPr>
            <p:cNvPr id="23" name="文本框 22">
              <a:extLst>
                <a:ext uri="{FF2B5EF4-FFF2-40B4-BE49-F238E27FC236}">
                  <a16:creationId xmlns:a16="http://schemas.microsoft.com/office/drawing/2014/main" id="{645F84C4-6FFB-4AAA-B22E-7B77ACF949EA}"/>
                </a:ext>
              </a:extLst>
            </p:cNvPr>
            <p:cNvSpPr txBox="1"/>
            <p:nvPr/>
          </p:nvSpPr>
          <p:spPr>
            <a:xfrm>
              <a:off x="8805753" y="4925030"/>
              <a:ext cx="891591" cy="292388"/>
            </a:xfrm>
            <a:prstGeom prst="rect">
              <a:avLst/>
            </a:prstGeom>
            <a:noFill/>
          </p:spPr>
          <p:txBody>
            <a:bodyPr wrap="none" rtlCol="0">
              <a:spAutoFit/>
            </a:bodyPr>
            <a:lstStyle/>
            <a:p>
              <a:r>
                <a:rPr kumimoji="1" lang="en-US" altLang="ja-JP" i="0" u="none" dirty="0"/>
                <a:t>log return</a:t>
              </a:r>
              <a:endParaRPr kumimoji="1" lang="ja-JP" altLang="en-US" i="0" u="none" dirty="0"/>
            </a:p>
          </p:txBody>
        </p:sp>
      </p:grpSp>
      <p:grpSp>
        <p:nvGrpSpPr>
          <p:cNvPr id="126" name="组合 125">
            <a:extLst>
              <a:ext uri="{FF2B5EF4-FFF2-40B4-BE49-F238E27FC236}">
                <a16:creationId xmlns:a16="http://schemas.microsoft.com/office/drawing/2014/main" id="{AB61C2D6-665F-46A5-A151-960DE0A11558}"/>
              </a:ext>
            </a:extLst>
          </p:cNvPr>
          <p:cNvGrpSpPr/>
          <p:nvPr/>
        </p:nvGrpSpPr>
        <p:grpSpPr>
          <a:xfrm>
            <a:off x="690686" y="1237390"/>
            <a:ext cx="4319154" cy="1926759"/>
            <a:chOff x="633846" y="842819"/>
            <a:chExt cx="4319154" cy="1926759"/>
          </a:xfrm>
        </p:grpSpPr>
        <p:grpSp>
          <p:nvGrpSpPr>
            <p:cNvPr id="127" name="组合 126">
              <a:extLst>
                <a:ext uri="{FF2B5EF4-FFF2-40B4-BE49-F238E27FC236}">
                  <a16:creationId xmlns:a16="http://schemas.microsoft.com/office/drawing/2014/main" id="{FEDC4D5D-F481-4A81-A429-FD961CEE9CA9}"/>
                </a:ext>
              </a:extLst>
            </p:cNvPr>
            <p:cNvGrpSpPr/>
            <p:nvPr/>
          </p:nvGrpSpPr>
          <p:grpSpPr>
            <a:xfrm>
              <a:off x="633846" y="1096241"/>
              <a:ext cx="4319154" cy="145473"/>
              <a:chOff x="633846" y="1096241"/>
              <a:chExt cx="4319154" cy="145473"/>
            </a:xfrm>
          </p:grpSpPr>
          <p:cxnSp>
            <p:nvCxnSpPr>
              <p:cNvPr id="156" name="直接连接符 155">
                <a:extLst>
                  <a:ext uri="{FF2B5EF4-FFF2-40B4-BE49-F238E27FC236}">
                    <a16:creationId xmlns:a16="http://schemas.microsoft.com/office/drawing/2014/main" id="{702E78A2-0136-47DE-A67C-3AAC1A6EE696}"/>
                  </a:ext>
                </a:extLst>
              </p:cNvPr>
              <p:cNvCxnSpPr/>
              <p:nvPr/>
            </p:nvCxnSpPr>
            <p:spPr bwMode="auto">
              <a:xfrm>
                <a:off x="633846"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157" name="直接连接符 156">
                <a:extLst>
                  <a:ext uri="{FF2B5EF4-FFF2-40B4-BE49-F238E27FC236}">
                    <a16:creationId xmlns:a16="http://schemas.microsoft.com/office/drawing/2014/main" id="{64E32203-AB34-49F5-95D2-EDCC8C38E68C}"/>
                  </a:ext>
                </a:extLst>
              </p:cNvPr>
              <p:cNvCxnSpPr/>
              <p:nvPr/>
            </p:nvCxnSpPr>
            <p:spPr bwMode="auto">
              <a:xfrm>
                <a:off x="4953000"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158" name="直接连接符 157">
                <a:extLst>
                  <a:ext uri="{FF2B5EF4-FFF2-40B4-BE49-F238E27FC236}">
                    <a16:creationId xmlns:a16="http://schemas.microsoft.com/office/drawing/2014/main" id="{038E6DCF-E3D1-4E0F-B471-5FE80E91E7F0}"/>
                  </a:ext>
                </a:extLst>
              </p:cNvPr>
              <p:cNvCxnSpPr>
                <a:cxnSpLocks/>
              </p:cNvCxnSpPr>
              <p:nvPr/>
            </p:nvCxnSpPr>
            <p:spPr bwMode="auto">
              <a:xfrm flipH="1">
                <a:off x="633846" y="1174173"/>
                <a:ext cx="4319154" cy="0"/>
              </a:xfrm>
              <a:prstGeom prst="line">
                <a:avLst/>
              </a:prstGeom>
              <a:solidFill>
                <a:schemeClr val="accent2"/>
              </a:solidFill>
              <a:ln w="28575" cap="flat" cmpd="sng" algn="ctr">
                <a:solidFill>
                  <a:schemeClr val="tx1"/>
                </a:solidFill>
                <a:prstDash val="solid"/>
                <a:round/>
                <a:headEnd type="none" w="med" len="med"/>
                <a:tailEnd type="none" w="med" len="med"/>
              </a:ln>
              <a:effectLst/>
            </p:spPr>
          </p:cxnSp>
        </p:grpSp>
        <p:grpSp>
          <p:nvGrpSpPr>
            <p:cNvPr id="128" name="组合 127">
              <a:extLst>
                <a:ext uri="{FF2B5EF4-FFF2-40B4-BE49-F238E27FC236}">
                  <a16:creationId xmlns:a16="http://schemas.microsoft.com/office/drawing/2014/main" id="{5C97F544-B858-4A80-9268-966CEA130A67}"/>
                </a:ext>
              </a:extLst>
            </p:cNvPr>
            <p:cNvGrpSpPr/>
            <p:nvPr/>
          </p:nvGrpSpPr>
          <p:grpSpPr>
            <a:xfrm>
              <a:off x="633846" y="1857576"/>
              <a:ext cx="4319154" cy="145473"/>
              <a:chOff x="633846" y="1470988"/>
              <a:chExt cx="4319154" cy="145473"/>
            </a:xfrm>
          </p:grpSpPr>
          <p:grpSp>
            <p:nvGrpSpPr>
              <p:cNvPr id="148" name="组合 147">
                <a:extLst>
                  <a:ext uri="{FF2B5EF4-FFF2-40B4-BE49-F238E27FC236}">
                    <a16:creationId xmlns:a16="http://schemas.microsoft.com/office/drawing/2014/main" id="{C4515785-5064-4A13-88A6-0A2F2DC97E41}"/>
                  </a:ext>
                </a:extLst>
              </p:cNvPr>
              <p:cNvGrpSpPr/>
              <p:nvPr/>
            </p:nvGrpSpPr>
            <p:grpSpPr>
              <a:xfrm>
                <a:off x="1935480" y="1470988"/>
                <a:ext cx="3017520" cy="145473"/>
                <a:chOff x="633846" y="1096241"/>
                <a:chExt cx="4319154" cy="145473"/>
              </a:xfrm>
            </p:grpSpPr>
            <p:cxnSp>
              <p:nvCxnSpPr>
                <p:cNvPr id="153" name="直接连接符 152">
                  <a:extLst>
                    <a:ext uri="{FF2B5EF4-FFF2-40B4-BE49-F238E27FC236}">
                      <a16:creationId xmlns:a16="http://schemas.microsoft.com/office/drawing/2014/main" id="{CC836A2A-2D92-4D5A-9107-7A6A5E257982}"/>
                    </a:ext>
                  </a:extLst>
                </p:cNvPr>
                <p:cNvCxnSpPr/>
                <p:nvPr/>
              </p:nvCxnSpPr>
              <p:spPr bwMode="auto">
                <a:xfrm>
                  <a:off x="633846"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154" name="直接连接符 153">
                  <a:extLst>
                    <a:ext uri="{FF2B5EF4-FFF2-40B4-BE49-F238E27FC236}">
                      <a16:creationId xmlns:a16="http://schemas.microsoft.com/office/drawing/2014/main" id="{BD634B7A-E43B-4CB9-8D31-D27B2BE4DC1B}"/>
                    </a:ext>
                  </a:extLst>
                </p:cNvPr>
                <p:cNvCxnSpPr/>
                <p:nvPr/>
              </p:nvCxnSpPr>
              <p:spPr bwMode="auto">
                <a:xfrm>
                  <a:off x="4953000"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155" name="直接连接符 154">
                  <a:extLst>
                    <a:ext uri="{FF2B5EF4-FFF2-40B4-BE49-F238E27FC236}">
                      <a16:creationId xmlns:a16="http://schemas.microsoft.com/office/drawing/2014/main" id="{F6F2318C-CCEF-4BB9-954C-F785DFEC23E7}"/>
                    </a:ext>
                  </a:extLst>
                </p:cNvPr>
                <p:cNvCxnSpPr>
                  <a:cxnSpLocks/>
                </p:cNvCxnSpPr>
                <p:nvPr/>
              </p:nvCxnSpPr>
              <p:spPr bwMode="auto">
                <a:xfrm flipH="1">
                  <a:off x="633846" y="1174173"/>
                  <a:ext cx="4319154" cy="0"/>
                </a:xfrm>
                <a:prstGeom prst="line">
                  <a:avLst/>
                </a:prstGeom>
                <a:solidFill>
                  <a:schemeClr val="accent2"/>
                </a:solidFill>
                <a:ln w="28575" cap="flat" cmpd="sng" algn="ctr">
                  <a:solidFill>
                    <a:schemeClr val="tx1"/>
                  </a:solidFill>
                  <a:prstDash val="solid"/>
                  <a:round/>
                  <a:headEnd type="none" w="med" len="med"/>
                  <a:tailEnd type="none" w="med" len="med"/>
                </a:ln>
                <a:effectLst/>
              </p:spPr>
            </p:cxnSp>
          </p:grpSp>
          <p:grpSp>
            <p:nvGrpSpPr>
              <p:cNvPr id="149" name="组合 148">
                <a:extLst>
                  <a:ext uri="{FF2B5EF4-FFF2-40B4-BE49-F238E27FC236}">
                    <a16:creationId xmlns:a16="http://schemas.microsoft.com/office/drawing/2014/main" id="{295E2AD7-AA00-49EA-AD59-ED70EE4903EE}"/>
                  </a:ext>
                </a:extLst>
              </p:cNvPr>
              <p:cNvGrpSpPr/>
              <p:nvPr/>
            </p:nvGrpSpPr>
            <p:grpSpPr>
              <a:xfrm>
                <a:off x="633846" y="1470988"/>
                <a:ext cx="1301632" cy="145473"/>
                <a:chOff x="633846" y="1096241"/>
                <a:chExt cx="4319154" cy="145473"/>
              </a:xfrm>
            </p:grpSpPr>
            <p:cxnSp>
              <p:nvCxnSpPr>
                <p:cNvPr id="150" name="直接连接符 149">
                  <a:extLst>
                    <a:ext uri="{FF2B5EF4-FFF2-40B4-BE49-F238E27FC236}">
                      <a16:creationId xmlns:a16="http://schemas.microsoft.com/office/drawing/2014/main" id="{2F5F8DA7-E558-4A3B-B122-A27AA439D421}"/>
                    </a:ext>
                  </a:extLst>
                </p:cNvPr>
                <p:cNvCxnSpPr/>
                <p:nvPr/>
              </p:nvCxnSpPr>
              <p:spPr bwMode="auto">
                <a:xfrm>
                  <a:off x="633846" y="1096241"/>
                  <a:ext cx="0" cy="145473"/>
                </a:xfrm>
                <a:prstGeom prst="line">
                  <a:avLst/>
                </a:prstGeom>
                <a:solidFill>
                  <a:schemeClr val="accent2"/>
                </a:solidFill>
                <a:ln w="28575" cap="flat" cmpd="sng" algn="ctr">
                  <a:solidFill>
                    <a:srgbClr val="FF0000"/>
                  </a:solidFill>
                  <a:prstDash val="solid"/>
                  <a:round/>
                  <a:headEnd type="none" w="med" len="med"/>
                  <a:tailEnd type="none" w="med" len="med"/>
                </a:ln>
                <a:effectLst/>
              </p:spPr>
            </p:cxnSp>
            <p:cxnSp>
              <p:nvCxnSpPr>
                <p:cNvPr id="151" name="直接连接符 150">
                  <a:extLst>
                    <a:ext uri="{FF2B5EF4-FFF2-40B4-BE49-F238E27FC236}">
                      <a16:creationId xmlns:a16="http://schemas.microsoft.com/office/drawing/2014/main" id="{F7D0446A-2DFD-4633-8E50-3AA9DD5CC244}"/>
                    </a:ext>
                  </a:extLst>
                </p:cNvPr>
                <p:cNvCxnSpPr/>
                <p:nvPr/>
              </p:nvCxnSpPr>
              <p:spPr bwMode="auto">
                <a:xfrm>
                  <a:off x="4953000" y="1096241"/>
                  <a:ext cx="0" cy="145473"/>
                </a:xfrm>
                <a:prstGeom prst="line">
                  <a:avLst/>
                </a:prstGeom>
                <a:solidFill>
                  <a:schemeClr val="accent2"/>
                </a:solidFill>
                <a:ln w="28575" cap="flat" cmpd="sng" algn="ctr">
                  <a:solidFill>
                    <a:srgbClr val="FF0000"/>
                  </a:solidFill>
                  <a:prstDash val="solid"/>
                  <a:round/>
                  <a:headEnd type="none" w="med" len="med"/>
                  <a:tailEnd type="none" w="med" len="med"/>
                </a:ln>
                <a:effectLst/>
              </p:spPr>
            </p:cxnSp>
            <p:cxnSp>
              <p:nvCxnSpPr>
                <p:cNvPr id="152" name="直接连接符 151">
                  <a:extLst>
                    <a:ext uri="{FF2B5EF4-FFF2-40B4-BE49-F238E27FC236}">
                      <a16:creationId xmlns:a16="http://schemas.microsoft.com/office/drawing/2014/main" id="{2BFE40DB-AC85-4105-A63E-7561AE1B5396}"/>
                    </a:ext>
                  </a:extLst>
                </p:cNvPr>
                <p:cNvCxnSpPr>
                  <a:cxnSpLocks/>
                </p:cNvCxnSpPr>
                <p:nvPr/>
              </p:nvCxnSpPr>
              <p:spPr bwMode="auto">
                <a:xfrm flipH="1">
                  <a:off x="633846" y="1174173"/>
                  <a:ext cx="4319154" cy="0"/>
                </a:xfrm>
                <a:prstGeom prst="line">
                  <a:avLst/>
                </a:prstGeom>
                <a:solidFill>
                  <a:schemeClr val="accent2"/>
                </a:solidFill>
                <a:ln w="28575" cap="flat" cmpd="sng" algn="ctr">
                  <a:solidFill>
                    <a:srgbClr val="FF0000"/>
                  </a:solidFill>
                  <a:prstDash val="solid"/>
                  <a:round/>
                  <a:headEnd type="none" w="med" len="med"/>
                  <a:tailEnd type="none" w="med" len="med"/>
                </a:ln>
                <a:effectLst/>
              </p:spPr>
            </p:cxnSp>
          </p:grpSp>
        </p:grpSp>
        <p:grpSp>
          <p:nvGrpSpPr>
            <p:cNvPr id="129" name="组合 128">
              <a:extLst>
                <a:ext uri="{FF2B5EF4-FFF2-40B4-BE49-F238E27FC236}">
                  <a16:creationId xmlns:a16="http://schemas.microsoft.com/office/drawing/2014/main" id="{7AEAA509-A126-43D6-9E97-938F5A060023}"/>
                </a:ext>
              </a:extLst>
            </p:cNvPr>
            <p:cNvGrpSpPr/>
            <p:nvPr/>
          </p:nvGrpSpPr>
          <p:grpSpPr>
            <a:xfrm>
              <a:off x="633846" y="2618910"/>
              <a:ext cx="4319154" cy="150668"/>
              <a:chOff x="633846" y="1894125"/>
              <a:chExt cx="4319154" cy="150668"/>
            </a:xfrm>
          </p:grpSpPr>
          <p:grpSp>
            <p:nvGrpSpPr>
              <p:cNvPr id="136" name="组合 135">
                <a:extLst>
                  <a:ext uri="{FF2B5EF4-FFF2-40B4-BE49-F238E27FC236}">
                    <a16:creationId xmlns:a16="http://schemas.microsoft.com/office/drawing/2014/main" id="{81AF9849-2B2E-4A66-8EEE-8048EB279365}"/>
                  </a:ext>
                </a:extLst>
              </p:cNvPr>
              <p:cNvGrpSpPr/>
              <p:nvPr/>
            </p:nvGrpSpPr>
            <p:grpSpPr>
              <a:xfrm>
                <a:off x="3159758" y="1899320"/>
                <a:ext cx="1793242" cy="145473"/>
                <a:chOff x="633846" y="1096241"/>
                <a:chExt cx="4319154" cy="145473"/>
              </a:xfrm>
            </p:grpSpPr>
            <p:cxnSp>
              <p:nvCxnSpPr>
                <p:cNvPr id="145" name="直接连接符 144">
                  <a:extLst>
                    <a:ext uri="{FF2B5EF4-FFF2-40B4-BE49-F238E27FC236}">
                      <a16:creationId xmlns:a16="http://schemas.microsoft.com/office/drawing/2014/main" id="{08148B37-6C30-4694-B82A-73C75CE49B42}"/>
                    </a:ext>
                  </a:extLst>
                </p:cNvPr>
                <p:cNvCxnSpPr/>
                <p:nvPr/>
              </p:nvCxnSpPr>
              <p:spPr bwMode="auto">
                <a:xfrm>
                  <a:off x="633846"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146" name="直接连接符 145">
                  <a:extLst>
                    <a:ext uri="{FF2B5EF4-FFF2-40B4-BE49-F238E27FC236}">
                      <a16:creationId xmlns:a16="http://schemas.microsoft.com/office/drawing/2014/main" id="{F0BD3C62-0B21-4CC2-BAA5-E53F88532EE7}"/>
                    </a:ext>
                  </a:extLst>
                </p:cNvPr>
                <p:cNvCxnSpPr/>
                <p:nvPr/>
              </p:nvCxnSpPr>
              <p:spPr bwMode="auto">
                <a:xfrm>
                  <a:off x="4953000"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147" name="直接连接符 146">
                  <a:extLst>
                    <a:ext uri="{FF2B5EF4-FFF2-40B4-BE49-F238E27FC236}">
                      <a16:creationId xmlns:a16="http://schemas.microsoft.com/office/drawing/2014/main" id="{0BD6B63C-A8E3-4E96-A8D3-CA524DA9E7B6}"/>
                    </a:ext>
                  </a:extLst>
                </p:cNvPr>
                <p:cNvCxnSpPr>
                  <a:cxnSpLocks/>
                </p:cNvCxnSpPr>
                <p:nvPr/>
              </p:nvCxnSpPr>
              <p:spPr bwMode="auto">
                <a:xfrm flipH="1">
                  <a:off x="633846" y="1174173"/>
                  <a:ext cx="4319154" cy="0"/>
                </a:xfrm>
                <a:prstGeom prst="line">
                  <a:avLst/>
                </a:prstGeom>
                <a:solidFill>
                  <a:schemeClr val="accent2"/>
                </a:solidFill>
                <a:ln w="28575" cap="flat" cmpd="sng" algn="ctr">
                  <a:solidFill>
                    <a:schemeClr val="tx1"/>
                  </a:solidFill>
                  <a:prstDash val="solid"/>
                  <a:round/>
                  <a:headEnd type="none" w="med" len="med"/>
                  <a:tailEnd type="none" w="med" len="med"/>
                </a:ln>
                <a:effectLst/>
              </p:spPr>
            </p:cxnSp>
          </p:grpSp>
          <p:grpSp>
            <p:nvGrpSpPr>
              <p:cNvPr id="137" name="组合 136">
                <a:extLst>
                  <a:ext uri="{FF2B5EF4-FFF2-40B4-BE49-F238E27FC236}">
                    <a16:creationId xmlns:a16="http://schemas.microsoft.com/office/drawing/2014/main" id="{609374F0-27CE-447A-AD84-6C0251EC3C29}"/>
                  </a:ext>
                </a:extLst>
              </p:cNvPr>
              <p:cNvGrpSpPr/>
              <p:nvPr/>
            </p:nvGrpSpPr>
            <p:grpSpPr>
              <a:xfrm>
                <a:off x="633846" y="1894125"/>
                <a:ext cx="1301632" cy="145473"/>
                <a:chOff x="633846" y="1096241"/>
                <a:chExt cx="4319154" cy="145473"/>
              </a:xfrm>
            </p:grpSpPr>
            <p:cxnSp>
              <p:nvCxnSpPr>
                <p:cNvPr id="142" name="直接连接符 141">
                  <a:extLst>
                    <a:ext uri="{FF2B5EF4-FFF2-40B4-BE49-F238E27FC236}">
                      <a16:creationId xmlns:a16="http://schemas.microsoft.com/office/drawing/2014/main" id="{69B8F686-F7C0-4D67-A9F9-B4F835071A79}"/>
                    </a:ext>
                  </a:extLst>
                </p:cNvPr>
                <p:cNvCxnSpPr/>
                <p:nvPr/>
              </p:nvCxnSpPr>
              <p:spPr bwMode="auto">
                <a:xfrm>
                  <a:off x="633846" y="1096241"/>
                  <a:ext cx="0" cy="145473"/>
                </a:xfrm>
                <a:prstGeom prst="line">
                  <a:avLst/>
                </a:prstGeom>
                <a:solidFill>
                  <a:schemeClr val="accent2"/>
                </a:solidFill>
                <a:ln w="28575" cap="flat" cmpd="sng" algn="ctr">
                  <a:solidFill>
                    <a:srgbClr val="FF0000"/>
                  </a:solidFill>
                  <a:prstDash val="solid"/>
                  <a:round/>
                  <a:headEnd type="none" w="med" len="med"/>
                  <a:tailEnd type="none" w="med" len="med"/>
                </a:ln>
                <a:effectLst/>
              </p:spPr>
            </p:cxnSp>
            <p:cxnSp>
              <p:nvCxnSpPr>
                <p:cNvPr id="143" name="直接连接符 142">
                  <a:extLst>
                    <a:ext uri="{FF2B5EF4-FFF2-40B4-BE49-F238E27FC236}">
                      <a16:creationId xmlns:a16="http://schemas.microsoft.com/office/drawing/2014/main" id="{18FC71ED-7170-4945-AE91-8FF9A62A8B7B}"/>
                    </a:ext>
                  </a:extLst>
                </p:cNvPr>
                <p:cNvCxnSpPr/>
                <p:nvPr/>
              </p:nvCxnSpPr>
              <p:spPr bwMode="auto">
                <a:xfrm>
                  <a:off x="4953000" y="1096241"/>
                  <a:ext cx="0" cy="145473"/>
                </a:xfrm>
                <a:prstGeom prst="line">
                  <a:avLst/>
                </a:prstGeom>
                <a:solidFill>
                  <a:schemeClr val="accent2"/>
                </a:solidFill>
                <a:ln w="28575" cap="flat" cmpd="sng" algn="ctr">
                  <a:solidFill>
                    <a:srgbClr val="FF0000"/>
                  </a:solidFill>
                  <a:prstDash val="solid"/>
                  <a:round/>
                  <a:headEnd type="none" w="med" len="med"/>
                  <a:tailEnd type="none" w="med" len="med"/>
                </a:ln>
                <a:effectLst/>
              </p:spPr>
            </p:cxnSp>
            <p:cxnSp>
              <p:nvCxnSpPr>
                <p:cNvPr id="144" name="直接连接符 143">
                  <a:extLst>
                    <a:ext uri="{FF2B5EF4-FFF2-40B4-BE49-F238E27FC236}">
                      <a16:creationId xmlns:a16="http://schemas.microsoft.com/office/drawing/2014/main" id="{F8536D2D-9AA3-4E37-816C-CC8B98FEA29A}"/>
                    </a:ext>
                  </a:extLst>
                </p:cNvPr>
                <p:cNvCxnSpPr>
                  <a:cxnSpLocks/>
                </p:cNvCxnSpPr>
                <p:nvPr/>
              </p:nvCxnSpPr>
              <p:spPr bwMode="auto">
                <a:xfrm flipH="1">
                  <a:off x="633846" y="1174173"/>
                  <a:ext cx="4319154" cy="0"/>
                </a:xfrm>
                <a:prstGeom prst="line">
                  <a:avLst/>
                </a:prstGeom>
                <a:solidFill>
                  <a:schemeClr val="accent2"/>
                </a:solidFill>
                <a:ln w="28575" cap="flat" cmpd="sng" algn="ctr">
                  <a:solidFill>
                    <a:srgbClr val="FF0000"/>
                  </a:solidFill>
                  <a:prstDash val="solid"/>
                  <a:round/>
                  <a:headEnd type="none" w="med" len="med"/>
                  <a:tailEnd type="none" w="med" len="med"/>
                </a:ln>
                <a:effectLst/>
              </p:spPr>
            </p:cxnSp>
          </p:grpSp>
          <p:grpSp>
            <p:nvGrpSpPr>
              <p:cNvPr id="138" name="组合 137">
                <a:extLst>
                  <a:ext uri="{FF2B5EF4-FFF2-40B4-BE49-F238E27FC236}">
                    <a16:creationId xmlns:a16="http://schemas.microsoft.com/office/drawing/2014/main" id="{4F087141-DD52-4AF1-979C-AB44F96312D3}"/>
                  </a:ext>
                </a:extLst>
              </p:cNvPr>
              <p:cNvGrpSpPr/>
              <p:nvPr/>
            </p:nvGrpSpPr>
            <p:grpSpPr>
              <a:xfrm>
                <a:off x="1936529" y="1894125"/>
                <a:ext cx="1219839" cy="145473"/>
                <a:chOff x="633846" y="1096241"/>
                <a:chExt cx="4319154" cy="145473"/>
              </a:xfrm>
            </p:grpSpPr>
            <p:cxnSp>
              <p:nvCxnSpPr>
                <p:cNvPr id="139" name="直接连接符 138">
                  <a:extLst>
                    <a:ext uri="{FF2B5EF4-FFF2-40B4-BE49-F238E27FC236}">
                      <a16:creationId xmlns:a16="http://schemas.microsoft.com/office/drawing/2014/main" id="{729A9A40-2F25-4609-A0AA-F4C6CFEA119B}"/>
                    </a:ext>
                  </a:extLst>
                </p:cNvPr>
                <p:cNvCxnSpPr/>
                <p:nvPr/>
              </p:nvCxnSpPr>
              <p:spPr bwMode="auto">
                <a:xfrm>
                  <a:off x="633846" y="1096241"/>
                  <a:ext cx="0" cy="145473"/>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40" name="直接连接符 139">
                  <a:extLst>
                    <a:ext uri="{FF2B5EF4-FFF2-40B4-BE49-F238E27FC236}">
                      <a16:creationId xmlns:a16="http://schemas.microsoft.com/office/drawing/2014/main" id="{CCFC6FF6-EBDC-4AD0-AE66-01CBC68E66C0}"/>
                    </a:ext>
                  </a:extLst>
                </p:cNvPr>
                <p:cNvCxnSpPr/>
                <p:nvPr/>
              </p:nvCxnSpPr>
              <p:spPr bwMode="auto">
                <a:xfrm>
                  <a:off x="4953000" y="1096241"/>
                  <a:ext cx="0" cy="145473"/>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41" name="直接连接符 140">
                  <a:extLst>
                    <a:ext uri="{FF2B5EF4-FFF2-40B4-BE49-F238E27FC236}">
                      <a16:creationId xmlns:a16="http://schemas.microsoft.com/office/drawing/2014/main" id="{15F0881E-700A-4808-B476-E0F099666D40}"/>
                    </a:ext>
                  </a:extLst>
                </p:cNvPr>
                <p:cNvCxnSpPr>
                  <a:cxnSpLocks/>
                </p:cNvCxnSpPr>
                <p:nvPr/>
              </p:nvCxnSpPr>
              <p:spPr bwMode="auto">
                <a:xfrm flipH="1">
                  <a:off x="633846" y="1174173"/>
                  <a:ext cx="4319154"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grpSp>
        </p:grpSp>
        <mc:AlternateContent xmlns:mc="http://schemas.openxmlformats.org/markup-compatibility/2006" xmlns:a14="http://schemas.microsoft.com/office/drawing/2010/main">
          <mc:Choice Requires="a14">
            <p:sp>
              <p:nvSpPr>
                <p:cNvPr id="130" name="文本框 129">
                  <a:extLst>
                    <a:ext uri="{FF2B5EF4-FFF2-40B4-BE49-F238E27FC236}">
                      <a16:creationId xmlns:a16="http://schemas.microsoft.com/office/drawing/2014/main" id="{8E26402A-E8DB-43F7-A8DC-CC8324895E28}"/>
                    </a:ext>
                  </a:extLst>
                </p:cNvPr>
                <p:cNvSpPr txBox="1"/>
                <p:nvPr/>
              </p:nvSpPr>
              <p:spPr>
                <a:xfrm>
                  <a:off x="1109175" y="1616460"/>
                  <a:ext cx="422423"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u="none" smtClean="0">
                                <a:latin typeface="Cambria Math" panose="02040503050406030204" pitchFamily="18" charset="0"/>
                              </a:rPr>
                            </m:ctrlPr>
                          </m:sSubPr>
                          <m:e>
                            <m:r>
                              <a:rPr kumimoji="1" lang="ja-JP" altLang="en-US" b="1" i="1" u="none" smtClean="0">
                                <a:latin typeface="Cambria Math" panose="02040503050406030204" pitchFamily="18" charset="0"/>
                              </a:rPr>
                              <m:t>𝜷</m:t>
                            </m:r>
                          </m:e>
                          <m:sub>
                            <m:r>
                              <a:rPr kumimoji="1" lang="en-US" altLang="ja-JP" b="1" i="1" u="none" smtClean="0">
                                <a:latin typeface="Cambria Math" panose="02040503050406030204" pitchFamily="18" charset="0"/>
                              </a:rPr>
                              <m:t>𝟎</m:t>
                            </m:r>
                          </m:sub>
                        </m:sSub>
                      </m:oMath>
                    </m:oMathPara>
                  </a14:m>
                  <a:endParaRPr kumimoji="1" lang="ja-JP" altLang="en-US" b="1" u="none" dirty="0"/>
                </a:p>
              </p:txBody>
            </p:sp>
          </mc:Choice>
          <mc:Fallback xmlns="">
            <p:sp>
              <p:nvSpPr>
                <p:cNvPr id="130" name="文本框 129">
                  <a:extLst>
                    <a:ext uri="{FF2B5EF4-FFF2-40B4-BE49-F238E27FC236}">
                      <a16:creationId xmlns:a16="http://schemas.microsoft.com/office/drawing/2014/main" id="{8E26402A-E8DB-43F7-A8DC-CC8324895E28}"/>
                    </a:ext>
                  </a:extLst>
                </p:cNvPr>
                <p:cNvSpPr txBox="1">
                  <a:spLocks noRot="1" noChangeAspect="1" noMove="1" noResize="1" noEditPoints="1" noAdjustHandles="1" noChangeArrowheads="1" noChangeShapeType="1" noTextEdit="1"/>
                </p:cNvSpPr>
                <p:nvPr/>
              </p:nvSpPr>
              <p:spPr>
                <a:xfrm>
                  <a:off x="1109175" y="1616460"/>
                  <a:ext cx="422423" cy="292388"/>
                </a:xfrm>
                <a:prstGeom prst="rect">
                  <a:avLst/>
                </a:prstGeom>
                <a:blipFill>
                  <a:blip r:embed="rId10"/>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8043A2D5-7974-4BFD-A406-DB7FB7382BBB}"/>
                    </a:ext>
                  </a:extLst>
                </p:cNvPr>
                <p:cNvSpPr txBox="1"/>
                <p:nvPr/>
              </p:nvSpPr>
              <p:spPr>
                <a:xfrm>
                  <a:off x="2582212" y="842819"/>
                  <a:ext cx="330540"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1" i="1" u="none" smtClean="0">
                            <a:latin typeface="Cambria Math" panose="02040503050406030204" pitchFamily="18" charset="0"/>
                          </a:rPr>
                          <m:t>𝟏</m:t>
                        </m:r>
                      </m:oMath>
                    </m:oMathPara>
                  </a14:m>
                  <a:endParaRPr kumimoji="1" lang="ja-JP" altLang="en-US" b="1" u="none" dirty="0"/>
                </a:p>
              </p:txBody>
            </p:sp>
          </mc:Choice>
          <mc:Fallback xmlns="">
            <p:sp>
              <p:nvSpPr>
                <p:cNvPr id="131" name="文本框 130">
                  <a:extLst>
                    <a:ext uri="{FF2B5EF4-FFF2-40B4-BE49-F238E27FC236}">
                      <a16:creationId xmlns:a16="http://schemas.microsoft.com/office/drawing/2014/main" id="{8043A2D5-7974-4BFD-A406-DB7FB7382BBB}"/>
                    </a:ext>
                  </a:extLst>
                </p:cNvPr>
                <p:cNvSpPr txBox="1">
                  <a:spLocks noRot="1" noChangeAspect="1" noMove="1" noResize="1" noEditPoints="1" noAdjustHandles="1" noChangeArrowheads="1" noChangeShapeType="1" noTextEdit="1"/>
                </p:cNvSpPr>
                <p:nvPr/>
              </p:nvSpPr>
              <p:spPr>
                <a:xfrm>
                  <a:off x="2582212" y="842819"/>
                  <a:ext cx="330540" cy="292388"/>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2" name="文本框 131">
                  <a:extLst>
                    <a:ext uri="{FF2B5EF4-FFF2-40B4-BE49-F238E27FC236}">
                      <a16:creationId xmlns:a16="http://schemas.microsoft.com/office/drawing/2014/main" id="{A5615300-70AB-4692-A9F4-64D57EF47C8C}"/>
                    </a:ext>
                  </a:extLst>
                </p:cNvPr>
                <p:cNvSpPr txBox="1"/>
                <p:nvPr/>
              </p:nvSpPr>
              <p:spPr>
                <a:xfrm>
                  <a:off x="3105044" y="1616460"/>
                  <a:ext cx="683905" cy="292388"/>
                </a:xfrm>
                <a:prstGeom prst="rect">
                  <a:avLst/>
                </a:prstGeom>
                <a:noFill/>
              </p:spPr>
              <p:txBody>
                <a:bodyPr wrap="none" rtlCol="0">
                  <a:spAutoFit/>
                </a:bodyPr>
                <a:lstStyle/>
                <a:p>
                  <a14:m>
                    <m:oMath xmlns:m="http://schemas.openxmlformats.org/officeDocument/2006/math">
                      <m:r>
                        <a:rPr kumimoji="1" lang="en-US" altLang="ja-JP" b="1" i="1" u="none" smtClean="0">
                          <a:latin typeface="Cambria Math" panose="02040503050406030204" pitchFamily="18" charset="0"/>
                        </a:rPr>
                        <m:t>𝟏</m:t>
                      </m:r>
                      <m:r>
                        <a:rPr kumimoji="1" lang="en-US" altLang="ja-JP" b="1" i="1" u="none" smtClean="0">
                          <a:latin typeface="Cambria Math" panose="02040503050406030204" pitchFamily="18" charset="0"/>
                        </a:rPr>
                        <m:t>−</m:t>
                      </m:r>
                    </m:oMath>
                  </a14:m>
                  <a:r>
                    <a:rPr kumimoji="1" lang="en-US" altLang="ja-JP" b="1" u="none" dirty="0"/>
                    <a:t> </a:t>
                  </a:r>
                  <a14:m>
                    <m:oMath xmlns:m="http://schemas.openxmlformats.org/officeDocument/2006/math">
                      <m:sSub>
                        <m:sSubPr>
                          <m:ctrlPr>
                            <a:rPr kumimoji="1" lang="en-US" altLang="ja-JP" b="1" i="1" u="none">
                              <a:latin typeface="Cambria Math" panose="02040503050406030204" pitchFamily="18" charset="0"/>
                            </a:rPr>
                          </m:ctrlPr>
                        </m:sSubPr>
                        <m:e>
                          <m:r>
                            <a:rPr kumimoji="1" lang="ja-JP" altLang="en-US" b="1" u="none">
                              <a:latin typeface="Cambria Math" panose="02040503050406030204" pitchFamily="18" charset="0"/>
                            </a:rPr>
                            <m:t>𝜷</m:t>
                          </m:r>
                        </m:e>
                        <m:sub>
                          <m:r>
                            <a:rPr kumimoji="1" lang="en-US" altLang="ja-JP" b="1" u="none">
                              <a:latin typeface="Cambria Math" panose="02040503050406030204" pitchFamily="18" charset="0"/>
                            </a:rPr>
                            <m:t>𝟎</m:t>
                          </m:r>
                        </m:sub>
                      </m:sSub>
                    </m:oMath>
                  </a14:m>
                  <a:endParaRPr kumimoji="1" lang="ja-JP" altLang="en-US" b="1" u="none" dirty="0"/>
                </a:p>
              </p:txBody>
            </p:sp>
          </mc:Choice>
          <mc:Fallback xmlns="">
            <p:sp>
              <p:nvSpPr>
                <p:cNvPr id="132" name="文本框 131">
                  <a:extLst>
                    <a:ext uri="{FF2B5EF4-FFF2-40B4-BE49-F238E27FC236}">
                      <a16:creationId xmlns:a16="http://schemas.microsoft.com/office/drawing/2014/main" id="{A5615300-70AB-4692-A9F4-64D57EF47C8C}"/>
                    </a:ext>
                  </a:extLst>
                </p:cNvPr>
                <p:cNvSpPr txBox="1">
                  <a:spLocks noRot="1" noChangeAspect="1" noMove="1" noResize="1" noEditPoints="1" noAdjustHandles="1" noChangeArrowheads="1" noChangeShapeType="1" noTextEdit="1"/>
                </p:cNvSpPr>
                <p:nvPr/>
              </p:nvSpPr>
              <p:spPr>
                <a:xfrm>
                  <a:off x="3105044" y="1616460"/>
                  <a:ext cx="683905" cy="292388"/>
                </a:xfrm>
                <a:prstGeom prst="rect">
                  <a:avLst/>
                </a:prstGeom>
                <a:blipFill>
                  <a:blip r:embed="rId1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3" name="文本框 132">
                  <a:extLst>
                    <a:ext uri="{FF2B5EF4-FFF2-40B4-BE49-F238E27FC236}">
                      <a16:creationId xmlns:a16="http://schemas.microsoft.com/office/drawing/2014/main" id="{4C07D619-0148-443E-AED1-BBE9BECFE712}"/>
                    </a:ext>
                  </a:extLst>
                </p:cNvPr>
                <p:cNvSpPr txBox="1"/>
                <p:nvPr/>
              </p:nvSpPr>
              <p:spPr>
                <a:xfrm>
                  <a:off x="1073451" y="2324257"/>
                  <a:ext cx="422423"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u="none" smtClean="0">
                                <a:latin typeface="Cambria Math" panose="02040503050406030204" pitchFamily="18" charset="0"/>
                              </a:rPr>
                            </m:ctrlPr>
                          </m:sSubPr>
                          <m:e>
                            <m:r>
                              <a:rPr kumimoji="1" lang="ja-JP" altLang="en-US" b="1" i="1" u="none" smtClean="0">
                                <a:latin typeface="Cambria Math" panose="02040503050406030204" pitchFamily="18" charset="0"/>
                              </a:rPr>
                              <m:t>𝜷</m:t>
                            </m:r>
                          </m:e>
                          <m:sub>
                            <m:r>
                              <a:rPr kumimoji="1" lang="en-US" altLang="ja-JP" b="1" i="1" u="none" smtClean="0">
                                <a:latin typeface="Cambria Math" panose="02040503050406030204" pitchFamily="18" charset="0"/>
                              </a:rPr>
                              <m:t>𝟎</m:t>
                            </m:r>
                          </m:sub>
                        </m:sSub>
                      </m:oMath>
                    </m:oMathPara>
                  </a14:m>
                  <a:endParaRPr kumimoji="1" lang="ja-JP" altLang="en-US" b="1" u="none" dirty="0"/>
                </a:p>
              </p:txBody>
            </p:sp>
          </mc:Choice>
          <mc:Fallback xmlns="">
            <p:sp>
              <p:nvSpPr>
                <p:cNvPr id="133" name="文本框 132">
                  <a:extLst>
                    <a:ext uri="{FF2B5EF4-FFF2-40B4-BE49-F238E27FC236}">
                      <a16:creationId xmlns:a16="http://schemas.microsoft.com/office/drawing/2014/main" id="{4C07D619-0148-443E-AED1-BBE9BECFE712}"/>
                    </a:ext>
                  </a:extLst>
                </p:cNvPr>
                <p:cNvSpPr txBox="1">
                  <a:spLocks noRot="1" noChangeAspect="1" noMove="1" noResize="1" noEditPoints="1" noAdjustHandles="1" noChangeArrowheads="1" noChangeShapeType="1" noTextEdit="1"/>
                </p:cNvSpPr>
                <p:nvPr/>
              </p:nvSpPr>
              <p:spPr>
                <a:xfrm>
                  <a:off x="1073451" y="2324257"/>
                  <a:ext cx="422423" cy="292388"/>
                </a:xfrm>
                <a:prstGeom prst="rect">
                  <a:avLst/>
                </a:prstGeom>
                <a:blipFill>
                  <a:blip r:embed="rId13"/>
                  <a:stretch>
                    <a:fillRect b="-10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文本框 133">
                  <a:extLst>
                    <a:ext uri="{FF2B5EF4-FFF2-40B4-BE49-F238E27FC236}">
                      <a16:creationId xmlns:a16="http://schemas.microsoft.com/office/drawing/2014/main" id="{D8B6B357-422B-4DB1-A1AD-1EF9CEC7BBEE}"/>
                    </a:ext>
                  </a:extLst>
                </p:cNvPr>
                <p:cNvSpPr txBox="1"/>
                <p:nvPr/>
              </p:nvSpPr>
              <p:spPr>
                <a:xfrm>
                  <a:off x="2065174" y="2324257"/>
                  <a:ext cx="1053109" cy="292388"/>
                </a:xfrm>
                <a:prstGeom prst="rect">
                  <a:avLst/>
                </a:prstGeom>
                <a:noFill/>
              </p:spPr>
              <p:txBody>
                <a:bodyPr wrap="none" rtlCol="0">
                  <a:spAutoFit/>
                </a:bodyPr>
                <a:lstStyle/>
                <a:p>
                  <a14:m>
                    <m:oMath xmlns:m="http://schemas.openxmlformats.org/officeDocument/2006/math">
                      <m:sSub>
                        <m:sSubPr>
                          <m:ctrlPr>
                            <a:rPr kumimoji="1" lang="en-US" altLang="ja-JP" b="1" i="1" u="none" smtClean="0">
                              <a:latin typeface="Cambria Math" panose="02040503050406030204" pitchFamily="18" charset="0"/>
                            </a:rPr>
                          </m:ctrlPr>
                        </m:sSubPr>
                        <m:e>
                          <m:r>
                            <a:rPr kumimoji="1" lang="ja-JP" altLang="en-US" b="1" u="none">
                              <a:latin typeface="Cambria Math" panose="02040503050406030204" pitchFamily="18" charset="0"/>
                            </a:rPr>
                            <m:t>𝜷</m:t>
                          </m:r>
                        </m:e>
                        <m:sub>
                          <m:r>
                            <a:rPr kumimoji="1" lang="en-US" altLang="ja-JP" b="1" i="1" u="none" smtClean="0">
                              <a:latin typeface="Cambria Math" panose="02040503050406030204" pitchFamily="18" charset="0"/>
                            </a:rPr>
                            <m:t>𝟏</m:t>
                          </m:r>
                        </m:sub>
                      </m:sSub>
                      <m:r>
                        <a:rPr kumimoji="1" lang="en-US" altLang="ja-JP" b="1" i="1" u="none" smtClean="0">
                          <a:latin typeface="Cambria Math" panose="02040503050406030204" pitchFamily="18" charset="0"/>
                        </a:rPr>
                        <m:t>(</m:t>
                      </m:r>
                      <m:r>
                        <a:rPr kumimoji="1" lang="en-US" altLang="ja-JP" b="1" i="1" u="none" smtClean="0">
                          <a:latin typeface="Cambria Math" panose="02040503050406030204" pitchFamily="18" charset="0"/>
                        </a:rPr>
                        <m:t>𝟏</m:t>
                      </m:r>
                      <m:r>
                        <a:rPr kumimoji="1" lang="en-US" altLang="ja-JP" b="1" i="1" u="none" smtClean="0">
                          <a:latin typeface="Cambria Math" panose="02040503050406030204" pitchFamily="18" charset="0"/>
                        </a:rPr>
                        <m:t>−</m:t>
                      </m:r>
                    </m:oMath>
                  </a14:m>
                  <a:r>
                    <a:rPr kumimoji="1" lang="en-US" altLang="ja-JP" b="1" u="none" dirty="0"/>
                    <a:t> </a:t>
                  </a:r>
                  <a14:m>
                    <m:oMath xmlns:m="http://schemas.openxmlformats.org/officeDocument/2006/math">
                      <m:sSub>
                        <m:sSubPr>
                          <m:ctrlPr>
                            <a:rPr kumimoji="1" lang="en-US" altLang="ja-JP" b="1" i="1" u="none">
                              <a:latin typeface="Cambria Math" panose="02040503050406030204" pitchFamily="18" charset="0"/>
                            </a:rPr>
                          </m:ctrlPr>
                        </m:sSubPr>
                        <m:e>
                          <m:r>
                            <a:rPr kumimoji="1" lang="ja-JP" altLang="en-US" b="1" u="none">
                              <a:latin typeface="Cambria Math" panose="02040503050406030204" pitchFamily="18" charset="0"/>
                            </a:rPr>
                            <m:t>𝜷</m:t>
                          </m:r>
                        </m:e>
                        <m:sub>
                          <m:r>
                            <a:rPr kumimoji="1" lang="en-US" altLang="ja-JP" b="1" u="none">
                              <a:latin typeface="Cambria Math" panose="02040503050406030204" pitchFamily="18" charset="0"/>
                            </a:rPr>
                            <m:t>𝟎</m:t>
                          </m:r>
                        </m:sub>
                      </m:sSub>
                      <m:r>
                        <a:rPr kumimoji="1" lang="en-US" altLang="ja-JP" b="1" i="1" u="none" smtClean="0">
                          <a:latin typeface="Cambria Math" panose="02040503050406030204" pitchFamily="18" charset="0"/>
                        </a:rPr>
                        <m:t>)</m:t>
                      </m:r>
                    </m:oMath>
                  </a14:m>
                  <a:endParaRPr kumimoji="1" lang="ja-JP" altLang="en-US" b="1" u="none" dirty="0"/>
                </a:p>
              </p:txBody>
            </p:sp>
          </mc:Choice>
          <mc:Fallback xmlns="">
            <p:sp>
              <p:nvSpPr>
                <p:cNvPr id="134" name="文本框 133">
                  <a:extLst>
                    <a:ext uri="{FF2B5EF4-FFF2-40B4-BE49-F238E27FC236}">
                      <a16:creationId xmlns:a16="http://schemas.microsoft.com/office/drawing/2014/main" id="{D8B6B357-422B-4DB1-A1AD-1EF9CEC7BBEE}"/>
                    </a:ext>
                  </a:extLst>
                </p:cNvPr>
                <p:cNvSpPr txBox="1">
                  <a:spLocks noRot="1" noChangeAspect="1" noMove="1" noResize="1" noEditPoints="1" noAdjustHandles="1" noChangeArrowheads="1" noChangeShapeType="1" noTextEdit="1"/>
                </p:cNvSpPr>
                <p:nvPr/>
              </p:nvSpPr>
              <p:spPr>
                <a:xfrm>
                  <a:off x="2065174" y="2324257"/>
                  <a:ext cx="1053109" cy="292388"/>
                </a:xfrm>
                <a:prstGeom prst="rect">
                  <a:avLst/>
                </a:prstGeom>
                <a:blipFill>
                  <a:blip r:embed="rId14"/>
                  <a:stretch>
                    <a:fillRect b="-10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D14FD5F0-EF27-4922-B425-FA728D902DB9}"/>
                    </a:ext>
                  </a:extLst>
                </p:cNvPr>
                <p:cNvSpPr txBox="1"/>
                <p:nvPr/>
              </p:nvSpPr>
              <p:spPr>
                <a:xfrm>
                  <a:off x="3401375" y="2324257"/>
                  <a:ext cx="1311578" cy="292388"/>
                </a:xfrm>
                <a:prstGeom prst="rect">
                  <a:avLst/>
                </a:prstGeom>
                <a:noFill/>
              </p:spPr>
              <p:txBody>
                <a:bodyPr wrap="none" rtlCol="0">
                  <a:spAutoFit/>
                </a:bodyPr>
                <a:lstStyle/>
                <a:p>
                  <a14:m>
                    <m:oMath xmlns:m="http://schemas.openxmlformats.org/officeDocument/2006/math">
                      <m:r>
                        <a:rPr kumimoji="1" lang="en-US" altLang="ja-JP" b="1" u="none" smtClean="0">
                          <a:latin typeface="Cambria Math" panose="02040503050406030204" pitchFamily="18" charset="0"/>
                        </a:rPr>
                        <m:t>𝟏</m:t>
                      </m:r>
                      <m:r>
                        <a:rPr kumimoji="1" lang="en-US" altLang="ja-JP" b="1" i="1" u="none" smtClean="0">
                          <a:latin typeface="Cambria Math" panose="02040503050406030204" pitchFamily="18" charset="0"/>
                        </a:rPr>
                        <m:t>−</m:t>
                      </m:r>
                      <m:sSub>
                        <m:sSubPr>
                          <m:ctrlPr>
                            <a:rPr kumimoji="1" lang="en-US" altLang="ja-JP" b="1" i="1" u="none" smtClean="0">
                              <a:latin typeface="Cambria Math" panose="02040503050406030204" pitchFamily="18" charset="0"/>
                            </a:rPr>
                          </m:ctrlPr>
                        </m:sSubPr>
                        <m:e>
                          <m:r>
                            <a:rPr kumimoji="1" lang="ja-JP" altLang="en-US" b="1" u="none">
                              <a:latin typeface="Cambria Math" panose="02040503050406030204" pitchFamily="18" charset="0"/>
                            </a:rPr>
                            <m:t>𝜷</m:t>
                          </m:r>
                        </m:e>
                        <m:sub>
                          <m:r>
                            <a:rPr kumimoji="1" lang="en-US" altLang="ja-JP" b="1" i="1" u="none" smtClean="0">
                              <a:latin typeface="Cambria Math" panose="02040503050406030204" pitchFamily="18" charset="0"/>
                            </a:rPr>
                            <m:t>𝟏</m:t>
                          </m:r>
                        </m:sub>
                      </m:sSub>
                      <m:r>
                        <a:rPr kumimoji="1" lang="en-US" altLang="ja-JP" b="1" i="1" u="none" smtClean="0">
                          <a:latin typeface="Cambria Math" panose="02040503050406030204" pitchFamily="18" charset="0"/>
                        </a:rPr>
                        <m:t>(</m:t>
                      </m:r>
                      <m:r>
                        <a:rPr kumimoji="1" lang="en-US" altLang="ja-JP" b="1" i="1" u="none" smtClean="0">
                          <a:latin typeface="Cambria Math" panose="02040503050406030204" pitchFamily="18" charset="0"/>
                        </a:rPr>
                        <m:t>𝟏</m:t>
                      </m:r>
                      <m:r>
                        <a:rPr kumimoji="1" lang="en-US" altLang="ja-JP" b="1" i="1" u="none" smtClean="0">
                          <a:latin typeface="Cambria Math" panose="02040503050406030204" pitchFamily="18" charset="0"/>
                        </a:rPr>
                        <m:t>−</m:t>
                      </m:r>
                    </m:oMath>
                  </a14:m>
                  <a:r>
                    <a:rPr kumimoji="1" lang="en-US" altLang="ja-JP" b="1" u="none" dirty="0"/>
                    <a:t> </a:t>
                  </a:r>
                  <a14:m>
                    <m:oMath xmlns:m="http://schemas.openxmlformats.org/officeDocument/2006/math">
                      <m:sSub>
                        <m:sSubPr>
                          <m:ctrlPr>
                            <a:rPr kumimoji="1" lang="en-US" altLang="ja-JP" b="1" i="1" u="none">
                              <a:latin typeface="Cambria Math" panose="02040503050406030204" pitchFamily="18" charset="0"/>
                            </a:rPr>
                          </m:ctrlPr>
                        </m:sSubPr>
                        <m:e>
                          <m:r>
                            <a:rPr kumimoji="1" lang="ja-JP" altLang="en-US" b="1" u="none">
                              <a:latin typeface="Cambria Math" panose="02040503050406030204" pitchFamily="18" charset="0"/>
                            </a:rPr>
                            <m:t>𝜷</m:t>
                          </m:r>
                        </m:e>
                        <m:sub>
                          <m:r>
                            <a:rPr kumimoji="1" lang="en-US" altLang="ja-JP" b="1" u="none">
                              <a:latin typeface="Cambria Math" panose="02040503050406030204" pitchFamily="18" charset="0"/>
                            </a:rPr>
                            <m:t>𝟎</m:t>
                          </m:r>
                        </m:sub>
                      </m:sSub>
                      <m:r>
                        <a:rPr kumimoji="1" lang="en-US" altLang="ja-JP" b="1" i="1" u="none" smtClean="0">
                          <a:latin typeface="Cambria Math" panose="02040503050406030204" pitchFamily="18" charset="0"/>
                        </a:rPr>
                        <m:t>)</m:t>
                      </m:r>
                    </m:oMath>
                  </a14:m>
                  <a:endParaRPr kumimoji="1" lang="ja-JP" altLang="en-US" b="1" u="none" dirty="0"/>
                </a:p>
              </p:txBody>
            </p:sp>
          </mc:Choice>
          <mc:Fallback xmlns="">
            <p:sp>
              <p:nvSpPr>
                <p:cNvPr id="135" name="文本框 134">
                  <a:extLst>
                    <a:ext uri="{FF2B5EF4-FFF2-40B4-BE49-F238E27FC236}">
                      <a16:creationId xmlns:a16="http://schemas.microsoft.com/office/drawing/2014/main" id="{D14FD5F0-EF27-4922-B425-FA728D902DB9}"/>
                    </a:ext>
                  </a:extLst>
                </p:cNvPr>
                <p:cNvSpPr txBox="1">
                  <a:spLocks noRot="1" noChangeAspect="1" noMove="1" noResize="1" noEditPoints="1" noAdjustHandles="1" noChangeArrowheads="1" noChangeShapeType="1" noTextEdit="1"/>
                </p:cNvSpPr>
                <p:nvPr/>
              </p:nvSpPr>
              <p:spPr>
                <a:xfrm>
                  <a:off x="3401375" y="2324257"/>
                  <a:ext cx="1311578" cy="292388"/>
                </a:xfrm>
                <a:prstGeom prst="rect">
                  <a:avLst/>
                </a:prstGeom>
                <a:blipFill>
                  <a:blip r:embed="rId15"/>
                  <a:stretch>
                    <a:fillRect b="-10417"/>
                  </a:stretch>
                </a:blipFill>
              </p:spPr>
              <p:txBody>
                <a:bodyPr/>
                <a:lstStyle/>
                <a:p>
                  <a:r>
                    <a:rPr lang="ja-JP" altLang="en-US">
                      <a:noFill/>
                    </a:rPr>
                    <a:t> </a:t>
                  </a:r>
                </a:p>
              </p:txBody>
            </p:sp>
          </mc:Fallback>
        </mc:AlternateContent>
      </p:grpSp>
      <p:sp>
        <p:nvSpPr>
          <p:cNvPr id="159" name="文本框 158">
            <a:extLst>
              <a:ext uri="{FF2B5EF4-FFF2-40B4-BE49-F238E27FC236}">
                <a16:creationId xmlns:a16="http://schemas.microsoft.com/office/drawing/2014/main" id="{917AADF1-2F0F-42D8-8983-26A7BB488629}"/>
              </a:ext>
            </a:extLst>
          </p:cNvPr>
          <p:cNvSpPr txBox="1"/>
          <p:nvPr/>
        </p:nvSpPr>
        <p:spPr>
          <a:xfrm>
            <a:off x="265768" y="932075"/>
            <a:ext cx="1800493" cy="369332"/>
          </a:xfrm>
          <a:prstGeom prst="rect">
            <a:avLst/>
          </a:prstGeom>
          <a:noFill/>
        </p:spPr>
        <p:txBody>
          <a:bodyPr wrap="none" rtlCol="0">
            <a:spAutoFit/>
          </a:bodyPr>
          <a:lstStyle/>
          <a:p>
            <a:r>
              <a:rPr kumimoji="1" lang="en-US" altLang="ja-JP" sz="1800" b="1" i="0" u="none" dirty="0"/>
              <a:t>Stick-Breaking</a:t>
            </a:r>
            <a:endParaRPr kumimoji="1" lang="ja-JP" altLang="en-US" sz="1800" b="1" i="0" u="none" dirty="0"/>
          </a:p>
        </p:txBody>
      </p:sp>
      <p:sp>
        <p:nvSpPr>
          <p:cNvPr id="160" name="文本框 159">
            <a:extLst>
              <a:ext uri="{FF2B5EF4-FFF2-40B4-BE49-F238E27FC236}">
                <a16:creationId xmlns:a16="http://schemas.microsoft.com/office/drawing/2014/main" id="{A2FB8B69-82CB-493A-9485-7F3E46C655D6}"/>
              </a:ext>
            </a:extLst>
          </p:cNvPr>
          <p:cNvSpPr txBox="1"/>
          <p:nvPr/>
        </p:nvSpPr>
        <p:spPr>
          <a:xfrm>
            <a:off x="265768" y="3335677"/>
            <a:ext cx="2796599" cy="369332"/>
          </a:xfrm>
          <a:prstGeom prst="rect">
            <a:avLst/>
          </a:prstGeom>
          <a:noFill/>
        </p:spPr>
        <p:txBody>
          <a:bodyPr wrap="none" rtlCol="0">
            <a:spAutoFit/>
          </a:bodyPr>
          <a:lstStyle/>
          <a:p>
            <a:r>
              <a:rPr kumimoji="1" lang="en-US" altLang="ja-JP" sz="1800" b="1" i="0" u="none" dirty="0"/>
              <a:t>Price-Time Dependency</a:t>
            </a:r>
            <a:endParaRPr kumimoji="1" lang="ja-JP" altLang="en-US" sz="1800" b="1" i="0" u="none" dirty="0"/>
          </a:p>
        </p:txBody>
      </p:sp>
      <p:pic>
        <p:nvPicPr>
          <p:cNvPr id="26" name="图片 25" descr="图表, 折线图&#10;&#10;描述已自动生成">
            <a:extLst>
              <a:ext uri="{FF2B5EF4-FFF2-40B4-BE49-F238E27FC236}">
                <a16:creationId xmlns:a16="http://schemas.microsoft.com/office/drawing/2014/main" id="{30498D8E-2B96-4ED6-8C3B-14B54A7F954E}"/>
              </a:ext>
            </a:extLst>
          </p:cNvPr>
          <p:cNvPicPr>
            <a:picLocks noChangeAspect="1"/>
          </p:cNvPicPr>
          <p:nvPr/>
        </p:nvPicPr>
        <p:blipFill rotWithShape="1">
          <a:blip r:embed="rId16">
            <a:extLst>
              <a:ext uri="{28A0092B-C50C-407E-A947-70E740481C1C}">
                <a14:useLocalDpi xmlns:a14="http://schemas.microsoft.com/office/drawing/2010/main" val="0"/>
              </a:ext>
            </a:extLst>
          </a:blip>
          <a:srcRect l="4629" t="11202" r="2364" b="13480"/>
          <a:stretch/>
        </p:blipFill>
        <p:spPr>
          <a:xfrm>
            <a:off x="127490" y="3714366"/>
            <a:ext cx="3141629" cy="1635488"/>
          </a:xfrm>
          <a:prstGeom prst="rect">
            <a:avLst/>
          </a:prstGeom>
        </p:spPr>
      </p:pic>
      <p:pic>
        <p:nvPicPr>
          <p:cNvPr id="28" name="图片 27" descr="图表, 折线图&#10;&#10;描述已自动生成">
            <a:extLst>
              <a:ext uri="{FF2B5EF4-FFF2-40B4-BE49-F238E27FC236}">
                <a16:creationId xmlns:a16="http://schemas.microsoft.com/office/drawing/2014/main" id="{CE2B47C1-C820-4A71-821E-0A8886E85651}"/>
              </a:ext>
            </a:extLst>
          </p:cNvPr>
          <p:cNvPicPr>
            <a:picLocks noChangeAspect="1"/>
          </p:cNvPicPr>
          <p:nvPr/>
        </p:nvPicPr>
        <p:blipFill rotWithShape="1">
          <a:blip r:embed="rId17">
            <a:extLst>
              <a:ext uri="{28A0092B-C50C-407E-A947-70E740481C1C}">
                <a14:useLocalDpi xmlns:a14="http://schemas.microsoft.com/office/drawing/2010/main" val="0"/>
              </a:ext>
            </a:extLst>
          </a:blip>
          <a:srcRect l="2466" t="12666" r="2015" b="7748"/>
          <a:stretch/>
        </p:blipFill>
        <p:spPr>
          <a:xfrm>
            <a:off x="3279060" y="3742183"/>
            <a:ext cx="3126447" cy="1674612"/>
          </a:xfrm>
          <a:prstGeom prst="rect">
            <a:avLst/>
          </a:prstGeom>
        </p:spPr>
      </p:pic>
      <p:sp>
        <p:nvSpPr>
          <p:cNvPr id="29" name="文本框 28">
            <a:extLst>
              <a:ext uri="{FF2B5EF4-FFF2-40B4-BE49-F238E27FC236}">
                <a16:creationId xmlns:a16="http://schemas.microsoft.com/office/drawing/2014/main" id="{B80FF537-5E69-460F-B8F6-C7003F9B742E}"/>
              </a:ext>
            </a:extLst>
          </p:cNvPr>
          <p:cNvSpPr txBox="1"/>
          <p:nvPr/>
        </p:nvSpPr>
        <p:spPr>
          <a:xfrm>
            <a:off x="539579" y="5552346"/>
            <a:ext cx="5381088" cy="338554"/>
          </a:xfrm>
          <a:prstGeom prst="rect">
            <a:avLst/>
          </a:prstGeom>
          <a:noFill/>
        </p:spPr>
        <p:txBody>
          <a:bodyPr wrap="none" rtlCol="0">
            <a:spAutoFit/>
          </a:bodyPr>
          <a:lstStyle/>
          <a:p>
            <a:r>
              <a:rPr kumimoji="1" lang="en-US" altLang="ja-JP" sz="1600" i="0" u="none" dirty="0"/>
              <a:t>Define massive clusters internally sharing different trends</a:t>
            </a:r>
            <a:endParaRPr kumimoji="1" lang="ja-JP" altLang="en-US" sz="1600" i="0" u="none" dirty="0"/>
          </a:p>
        </p:txBody>
      </p:sp>
    </p:spTree>
    <p:extLst>
      <p:ext uri="{BB962C8B-B14F-4D97-AF65-F5344CB8AC3E}">
        <p14:creationId xmlns:p14="http://schemas.microsoft.com/office/powerpoint/2010/main" val="25025899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10</a:t>
            </a:fld>
            <a:endParaRPr lang="en-US" altLang="ja-JP"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CAC3F55-F481-497C-BC24-C770E0D16CF0}"/>
                  </a:ext>
                </a:extLst>
              </p:cNvPr>
              <p:cNvSpPr txBox="1"/>
              <p:nvPr/>
            </p:nvSpPr>
            <p:spPr>
              <a:xfrm>
                <a:off x="-5387704" y="-3642969"/>
                <a:ext cx="4456176" cy="1704121"/>
              </a:xfrm>
              <a:prstGeom prst="rect">
                <a:avLst/>
              </a:prstGeom>
              <a:noFill/>
            </p:spPr>
            <p:txBody>
              <a:bodyPr wrap="square" rtlCol="0">
                <a:spAutoFit/>
              </a:bodyPr>
              <a:lstStyle/>
              <a:p>
                <a:r>
                  <a:rPr kumimoji="1" lang="en-US" altLang="ja-JP" i="0" u="none" dirty="0"/>
                  <a:t>Prior Distribution(a naïve case):</a:t>
                </a:r>
              </a:p>
              <a:p>
                <a:r>
                  <a:rPr kumimoji="1" lang="en-US" altLang="ja-JP" i="0" u="none" dirty="0"/>
                  <a:t>Trading Volume ~ Poisson Distribution(</a:t>
                </a:r>
                <a14:m>
                  <m:oMath xmlns:m="http://schemas.openxmlformats.org/officeDocument/2006/math">
                    <m:r>
                      <a:rPr kumimoji="1" lang="ja-JP" altLang="en-US" i="1" u="none" smtClean="0">
                        <a:latin typeface="Cambria Math" panose="02040503050406030204" pitchFamily="18" charset="0"/>
                      </a:rPr>
                      <m:t>𝜆</m:t>
                    </m:r>
                  </m:oMath>
                </a14:m>
                <a:r>
                  <a:rPr kumimoji="1" lang="en-US" altLang="ja-JP" i="0" u="none" dirty="0"/>
                  <a:t>)</a:t>
                </a:r>
              </a:p>
              <a:p>
                <a:pPr/>
                <a14:m>
                  <m:oMathPara xmlns:m="http://schemas.openxmlformats.org/officeDocument/2006/math">
                    <m:oMathParaPr>
                      <m:jc m:val="centerGroup"/>
                    </m:oMathParaPr>
                    <m:oMath xmlns:m="http://schemas.openxmlformats.org/officeDocument/2006/math">
                      <m:r>
                        <a:rPr kumimoji="1" lang="en-US" altLang="ja-JP" b="0" i="1" u="none" smtClean="0">
                          <a:latin typeface="Cambria Math" panose="02040503050406030204" pitchFamily="18" charset="0"/>
                        </a:rPr>
                        <m:t>𝑃</m:t>
                      </m:r>
                      <m:d>
                        <m:dPr>
                          <m:ctrlPr>
                            <a:rPr kumimoji="1" lang="en-US" altLang="ja-JP" b="0" i="1" u="none" smtClean="0">
                              <a:latin typeface="Cambria Math" panose="02040503050406030204" pitchFamily="18" charset="0"/>
                            </a:rPr>
                          </m:ctrlPr>
                        </m:dPr>
                        <m:e>
                          <m:r>
                            <a:rPr kumimoji="1" lang="en-US" altLang="ja-JP" b="0" i="1" u="none" smtClean="0">
                              <a:latin typeface="Cambria Math" panose="02040503050406030204" pitchFamily="18" charset="0"/>
                            </a:rPr>
                            <m:t>𝑇𝑟𝑎𝑑𝑖𝑛𝑔</m:t>
                          </m:r>
                          <m:r>
                            <a:rPr kumimoji="1" lang="en-US" altLang="ja-JP" b="0" i="1" u="none" smtClean="0">
                              <a:latin typeface="Cambria Math" panose="02040503050406030204" pitchFamily="18" charset="0"/>
                            </a:rPr>
                            <m:t> </m:t>
                          </m:r>
                          <m:r>
                            <a:rPr kumimoji="1" lang="en-US" altLang="ja-JP" b="0" i="1" u="none" smtClean="0">
                              <a:latin typeface="Cambria Math" panose="02040503050406030204" pitchFamily="18" charset="0"/>
                            </a:rPr>
                            <m:t>𝑉𝑜𝑙𝑢𝑚𝑒</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𝑘</m:t>
                          </m:r>
                        </m:e>
                      </m:d>
                      <m:r>
                        <a:rPr kumimoji="1" lang="en-US" altLang="ja-JP" b="0" i="1" u="none" smtClean="0">
                          <a:latin typeface="Cambria Math" panose="02040503050406030204" pitchFamily="18" charset="0"/>
                        </a:rPr>
                        <m:t>=</m:t>
                      </m:r>
                      <m:f>
                        <m:fPr>
                          <m:ctrlPr>
                            <a:rPr kumimoji="1" lang="en-US" altLang="ja-JP" b="0" i="1" u="none" smtClean="0">
                              <a:latin typeface="Cambria Math" panose="02040503050406030204" pitchFamily="18" charset="0"/>
                            </a:rPr>
                          </m:ctrlPr>
                        </m:fPr>
                        <m:num>
                          <m:sSup>
                            <m:sSupPr>
                              <m:ctrlPr>
                                <a:rPr kumimoji="1" lang="en-US" altLang="ja-JP" b="0" i="1" u="none" smtClean="0">
                                  <a:latin typeface="Cambria Math" panose="02040503050406030204" pitchFamily="18" charset="0"/>
                                </a:rPr>
                              </m:ctrlPr>
                            </m:sSupPr>
                            <m:e>
                              <m:r>
                                <a:rPr kumimoji="1" lang="en-US" altLang="ja-JP" b="0" i="1" u="none" smtClean="0">
                                  <a:latin typeface="Cambria Math" panose="02040503050406030204" pitchFamily="18" charset="0"/>
                                </a:rPr>
                                <m:t>𝑒</m:t>
                              </m:r>
                            </m:e>
                            <m:sup>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𝜆</m:t>
                              </m:r>
                            </m:sup>
                          </m:sSup>
                          <m:sSup>
                            <m:sSupPr>
                              <m:ctrlPr>
                                <a:rPr kumimoji="1" lang="en-US" altLang="ja-JP" b="0" i="1" u="none" smtClean="0">
                                  <a:latin typeface="Cambria Math" panose="02040503050406030204" pitchFamily="18" charset="0"/>
                                </a:rPr>
                              </m:ctrlPr>
                            </m:sSupPr>
                            <m:e>
                              <m:r>
                                <a:rPr kumimoji="1" lang="ja-JP" altLang="en-US" b="0" i="1" u="none" smtClean="0">
                                  <a:latin typeface="Cambria Math" panose="02040503050406030204" pitchFamily="18" charset="0"/>
                                </a:rPr>
                                <m:t>𝜆</m:t>
                              </m:r>
                            </m:e>
                            <m:sup>
                              <m:r>
                                <a:rPr kumimoji="1" lang="en-US" altLang="ja-JP" b="0" i="1" u="none" smtClean="0">
                                  <a:latin typeface="Cambria Math" panose="02040503050406030204" pitchFamily="18" charset="0"/>
                                </a:rPr>
                                <m:t>𝑘</m:t>
                              </m:r>
                            </m:sup>
                          </m:sSup>
                        </m:num>
                        <m:den>
                          <m:r>
                            <a:rPr kumimoji="1" lang="en-US" altLang="ja-JP" b="0" i="1" u="none" smtClean="0">
                              <a:latin typeface="Cambria Math" panose="02040503050406030204" pitchFamily="18" charset="0"/>
                            </a:rPr>
                            <m:t>𝑘</m:t>
                          </m:r>
                          <m:r>
                            <a:rPr kumimoji="1" lang="en-US" altLang="ja-JP" b="0" i="1" u="none" smtClean="0">
                              <a:latin typeface="Cambria Math" panose="02040503050406030204" pitchFamily="18" charset="0"/>
                            </a:rPr>
                            <m:t>!</m:t>
                          </m:r>
                        </m:den>
                      </m:f>
                    </m:oMath>
                  </m:oMathPara>
                </a14:m>
                <a:endParaRPr kumimoji="1" lang="en-US" altLang="ja-JP" u="none" dirty="0"/>
              </a:p>
              <a:p>
                <a:endParaRPr kumimoji="1" lang="en-US" altLang="ja-JP" i="0" u="none" dirty="0"/>
              </a:p>
              <a:p>
                <a:r>
                  <a:rPr kumimoji="1" lang="en-US" altLang="ja-JP" i="0" u="none" dirty="0"/>
                  <a:t>The variation of Trading Volume can be described as a Poisson Process with </a:t>
                </a:r>
                <a14:m>
                  <m:oMath xmlns:m="http://schemas.openxmlformats.org/officeDocument/2006/math">
                    <m:r>
                      <a:rPr kumimoji="1" lang="ja-JP" altLang="en-US" i="1" u="none" smtClean="0">
                        <a:latin typeface="Cambria Math" panose="02040503050406030204" pitchFamily="18" charset="0"/>
                      </a:rPr>
                      <m:t>𝜆</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𝑡</m:t>
                    </m:r>
                    <m:r>
                      <a:rPr kumimoji="1" lang="en-US" altLang="ja-JP" b="0" i="1" u="none" smtClean="0">
                        <a:latin typeface="Cambria Math" panose="02040503050406030204" pitchFamily="18" charset="0"/>
                      </a:rPr>
                      <m:t>)</m:t>
                    </m:r>
                  </m:oMath>
                </a14:m>
                <a:r>
                  <a:rPr kumimoji="1" lang="ja-JP" altLang="en-US" i="0" u="none" dirty="0"/>
                  <a:t> </a:t>
                </a:r>
                <a:r>
                  <a:rPr kumimoji="1" lang="en-US" altLang="ja-JP" i="0" u="none" dirty="0"/>
                  <a:t>over time </a:t>
                </a:r>
                <a14:m>
                  <m:oMath xmlns:m="http://schemas.openxmlformats.org/officeDocument/2006/math">
                    <m:r>
                      <a:rPr kumimoji="1" lang="en-US" altLang="ja-JP" b="0" i="1" u="none" smtClean="0">
                        <a:latin typeface="Cambria Math" panose="02040503050406030204" pitchFamily="18" charset="0"/>
                      </a:rPr>
                      <m:t>𝑡</m:t>
                    </m:r>
                  </m:oMath>
                </a14:m>
                <a:endParaRPr kumimoji="1" lang="en-US" altLang="ja-JP" b="0" i="0" u="none" dirty="0"/>
              </a:p>
              <a:p>
                <a:pPr/>
                <a14:m>
                  <m:oMathPara xmlns:m="http://schemas.openxmlformats.org/officeDocument/2006/math">
                    <m:oMathParaPr>
                      <m:jc m:val="centerGroup"/>
                    </m:oMathParaPr>
                    <m:oMath xmlns:m="http://schemas.openxmlformats.org/officeDocument/2006/math">
                      <m:r>
                        <a:rPr kumimoji="1" lang="ja-JP" altLang="en-US" u="none">
                          <a:latin typeface="Cambria Math" panose="02040503050406030204" pitchFamily="18" charset="0"/>
                        </a:rPr>
                        <m:t>𝜆</m:t>
                      </m:r>
                      <m:d>
                        <m:dPr>
                          <m:ctrlPr>
                            <a:rPr kumimoji="1" lang="en-US" altLang="ja-JP" i="1" u="none">
                              <a:latin typeface="Cambria Math" panose="02040503050406030204" pitchFamily="18" charset="0"/>
                            </a:rPr>
                          </m:ctrlPr>
                        </m:dPr>
                        <m:e>
                          <m:r>
                            <a:rPr kumimoji="1" lang="en-US" altLang="ja-JP" u="none">
                              <a:latin typeface="Cambria Math" panose="02040503050406030204" pitchFamily="18" charset="0"/>
                            </a:rPr>
                            <m:t>𝑡</m:t>
                          </m:r>
                        </m:e>
                      </m:d>
                      <m:r>
                        <a:rPr kumimoji="1" lang="en-US" altLang="ja-JP" b="0" i="1" u="none" smtClean="0">
                          <a:latin typeface="Cambria Math" panose="02040503050406030204" pitchFamily="18" charset="0"/>
                        </a:rPr>
                        <m:t> ~ </m:t>
                      </m:r>
                      <m:r>
                        <a:rPr kumimoji="1" lang="en-US" altLang="ja-JP" b="0" i="1" u="none" smtClean="0">
                          <a:latin typeface="Cambria Math" panose="02040503050406030204" pitchFamily="18" charset="0"/>
                        </a:rPr>
                        <m:t>𝐵𝑒𝑡𝑎</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𝛼</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𝛽</m:t>
                      </m:r>
                      <m:r>
                        <a:rPr kumimoji="1" lang="en-US" altLang="ja-JP" b="0" i="1" u="none" smtClean="0">
                          <a:latin typeface="Cambria Math" panose="02040503050406030204" pitchFamily="18" charset="0"/>
                        </a:rPr>
                        <m:t>)</m:t>
                      </m:r>
                    </m:oMath>
                  </m:oMathPara>
                </a14:m>
                <a:endParaRPr kumimoji="1" lang="en-US" altLang="ja-JP" i="0" u="none" dirty="0"/>
              </a:p>
            </p:txBody>
          </p:sp>
        </mc:Choice>
        <mc:Fallback xmlns="">
          <p:sp>
            <p:nvSpPr>
              <p:cNvPr id="42" name="文本框 41">
                <a:extLst>
                  <a:ext uri="{FF2B5EF4-FFF2-40B4-BE49-F238E27FC236}">
                    <a16:creationId xmlns:a16="http://schemas.microsoft.com/office/drawing/2014/main" id="{5CAC3F55-F481-497C-BC24-C770E0D16CF0}"/>
                  </a:ext>
                </a:extLst>
              </p:cNvPr>
              <p:cNvSpPr txBox="1">
                <a:spLocks noRot="1" noChangeAspect="1" noMove="1" noResize="1" noEditPoints="1" noAdjustHandles="1" noChangeArrowheads="1" noChangeShapeType="1" noTextEdit="1"/>
              </p:cNvSpPr>
              <p:nvPr/>
            </p:nvSpPr>
            <p:spPr>
              <a:xfrm>
                <a:off x="-5387704" y="-3642969"/>
                <a:ext cx="4456176" cy="1704121"/>
              </a:xfrm>
              <a:prstGeom prst="rect">
                <a:avLst/>
              </a:prstGeom>
              <a:blipFill>
                <a:blip r:embed="rId3"/>
                <a:stretch>
                  <a:fillRect l="-137" t="-357" b="-1071"/>
                </a:stretch>
              </a:blipFill>
            </p:spPr>
            <p:txBody>
              <a:bodyPr/>
              <a:lstStyle/>
              <a:p>
                <a:r>
                  <a:rPr lang="ja-JP" altLang="en-US">
                    <a:noFill/>
                  </a:rPr>
                  <a:t> </a:t>
                </a:r>
              </a:p>
            </p:txBody>
          </p:sp>
        </mc:Fallback>
      </mc:AlternateContent>
      <p:pic>
        <p:nvPicPr>
          <p:cNvPr id="70" name="Picture 2" descr="Probability density function for the Beta distribution">
            <a:extLst>
              <a:ext uri="{FF2B5EF4-FFF2-40B4-BE49-F238E27FC236}">
                <a16:creationId xmlns:a16="http://schemas.microsoft.com/office/drawing/2014/main" id="{662544C2-95BC-4BAD-8E63-F5FE9C9363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2447" y="-1487332"/>
            <a:ext cx="3175185" cy="254203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接箭头连接符 75">
            <a:extLst>
              <a:ext uri="{FF2B5EF4-FFF2-40B4-BE49-F238E27FC236}">
                <a16:creationId xmlns:a16="http://schemas.microsoft.com/office/drawing/2014/main" id="{F42CD8D1-F274-4D57-9D06-5B9B7B548C36}"/>
              </a:ext>
            </a:extLst>
          </p:cNvPr>
          <p:cNvCxnSpPr>
            <a:cxnSpLocks/>
          </p:cNvCxnSpPr>
          <p:nvPr/>
        </p:nvCxnSpPr>
        <p:spPr bwMode="auto">
          <a:xfrm flipV="1">
            <a:off x="-4198411" y="2266488"/>
            <a:ext cx="807341" cy="1276113"/>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grpSp>
        <p:nvGrpSpPr>
          <p:cNvPr id="3" name="组合 2">
            <a:extLst>
              <a:ext uri="{FF2B5EF4-FFF2-40B4-BE49-F238E27FC236}">
                <a16:creationId xmlns:a16="http://schemas.microsoft.com/office/drawing/2014/main" id="{41289781-9C38-45CA-B867-6401D8314BC5}"/>
              </a:ext>
            </a:extLst>
          </p:cNvPr>
          <p:cNvGrpSpPr/>
          <p:nvPr/>
        </p:nvGrpSpPr>
        <p:grpSpPr>
          <a:xfrm>
            <a:off x="-5863952" y="1678484"/>
            <a:ext cx="5256070" cy="4139543"/>
            <a:chOff x="257687" y="2470291"/>
            <a:chExt cx="5256070" cy="4139543"/>
          </a:xfrm>
        </p:grpSpPr>
        <p:grpSp>
          <p:nvGrpSpPr>
            <p:cNvPr id="40" name="组合 39">
              <a:extLst>
                <a:ext uri="{FF2B5EF4-FFF2-40B4-BE49-F238E27FC236}">
                  <a16:creationId xmlns:a16="http://schemas.microsoft.com/office/drawing/2014/main" id="{3FC1CC59-B9DF-4186-8A4F-7ACF179E6992}"/>
                </a:ext>
              </a:extLst>
            </p:cNvPr>
            <p:cNvGrpSpPr/>
            <p:nvPr/>
          </p:nvGrpSpPr>
          <p:grpSpPr>
            <a:xfrm>
              <a:off x="257687" y="2470291"/>
              <a:ext cx="5256070" cy="4139543"/>
              <a:chOff x="2133379" y="2263102"/>
              <a:chExt cx="5256070" cy="4139543"/>
            </a:xfrm>
          </p:grpSpPr>
          <p:grpSp>
            <p:nvGrpSpPr>
              <p:cNvPr id="38" name="组合 37">
                <a:extLst>
                  <a:ext uri="{FF2B5EF4-FFF2-40B4-BE49-F238E27FC236}">
                    <a16:creationId xmlns:a16="http://schemas.microsoft.com/office/drawing/2014/main" id="{324CEF5A-B58F-410B-A11D-F4CD5BBE9AD8}"/>
                  </a:ext>
                </a:extLst>
              </p:cNvPr>
              <p:cNvGrpSpPr/>
              <p:nvPr/>
            </p:nvGrpSpPr>
            <p:grpSpPr>
              <a:xfrm>
                <a:off x="2133379" y="3575626"/>
                <a:ext cx="5256070" cy="2827019"/>
                <a:chOff x="1577340" y="3152717"/>
                <a:chExt cx="5256070" cy="2827019"/>
              </a:xfrm>
            </p:grpSpPr>
            <p:cxnSp>
              <p:nvCxnSpPr>
                <p:cNvPr id="8" name="直接箭头连接符 7">
                  <a:extLst>
                    <a:ext uri="{FF2B5EF4-FFF2-40B4-BE49-F238E27FC236}">
                      <a16:creationId xmlns:a16="http://schemas.microsoft.com/office/drawing/2014/main" id="{BF9859A2-0024-42CB-92D7-EB10BE590C1C}"/>
                    </a:ext>
                  </a:extLst>
                </p:cNvPr>
                <p:cNvCxnSpPr>
                  <a:cxnSpLocks/>
                </p:cNvCxnSpPr>
                <p:nvPr/>
              </p:nvCxnSpPr>
              <p:spPr bwMode="auto">
                <a:xfrm>
                  <a:off x="1577340" y="5448300"/>
                  <a:ext cx="5256070"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00883E61-4BF9-4F5A-84AA-F68CB8C2711B}"/>
                    </a:ext>
                  </a:extLst>
                </p:cNvPr>
                <p:cNvCxnSpPr>
                  <a:cxnSpLocks/>
                </p:cNvCxnSpPr>
                <p:nvPr/>
              </p:nvCxnSpPr>
              <p:spPr bwMode="auto">
                <a:xfrm flipV="1">
                  <a:off x="196596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83FFA114-9535-41B4-80E0-297F430AD44A}"/>
                    </a:ext>
                  </a:extLst>
                </p:cNvPr>
                <p:cNvCxnSpPr>
                  <a:cxnSpLocks/>
                </p:cNvCxnSpPr>
                <p:nvPr/>
              </p:nvCxnSpPr>
              <p:spPr bwMode="auto">
                <a:xfrm flipV="1">
                  <a:off x="645414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34" name="文本框 33">
                  <a:extLst>
                    <a:ext uri="{FF2B5EF4-FFF2-40B4-BE49-F238E27FC236}">
                      <a16:creationId xmlns:a16="http://schemas.microsoft.com/office/drawing/2014/main" id="{044D4DB7-4784-4C8E-A52C-E7F129E53D5D}"/>
                    </a:ext>
                  </a:extLst>
                </p:cNvPr>
                <p:cNvSpPr txBox="1"/>
                <p:nvPr/>
              </p:nvSpPr>
              <p:spPr>
                <a:xfrm>
                  <a:off x="1637985" y="5687348"/>
                  <a:ext cx="655949" cy="292388"/>
                </a:xfrm>
                <a:prstGeom prst="rect">
                  <a:avLst/>
                </a:prstGeom>
                <a:noFill/>
              </p:spPr>
              <p:txBody>
                <a:bodyPr wrap="none" rtlCol="0">
                  <a:spAutoFit/>
                </a:bodyPr>
                <a:lstStyle/>
                <a:p>
                  <a:r>
                    <a:rPr kumimoji="1" lang="en-US" altLang="ja-JP" b="1" i="0" u="none" dirty="0"/>
                    <a:t>OPEN</a:t>
                  </a:r>
                  <a:endParaRPr kumimoji="1" lang="ja-JP" altLang="en-US" b="1" i="0" u="none" dirty="0"/>
                </a:p>
              </p:txBody>
            </p:sp>
            <p:sp>
              <p:nvSpPr>
                <p:cNvPr id="41" name="文本框 40">
                  <a:extLst>
                    <a:ext uri="{FF2B5EF4-FFF2-40B4-BE49-F238E27FC236}">
                      <a16:creationId xmlns:a16="http://schemas.microsoft.com/office/drawing/2014/main" id="{95424D65-938D-48B6-9218-E116F92F356E}"/>
                    </a:ext>
                  </a:extLst>
                </p:cNvPr>
                <p:cNvSpPr txBox="1"/>
                <p:nvPr/>
              </p:nvSpPr>
              <p:spPr>
                <a:xfrm>
                  <a:off x="6074869" y="5685384"/>
                  <a:ext cx="758541" cy="292388"/>
                </a:xfrm>
                <a:prstGeom prst="rect">
                  <a:avLst/>
                </a:prstGeom>
                <a:noFill/>
              </p:spPr>
              <p:txBody>
                <a:bodyPr wrap="none" rtlCol="0">
                  <a:spAutoFit/>
                </a:bodyPr>
                <a:lstStyle/>
                <a:p>
                  <a:r>
                    <a:rPr kumimoji="1" lang="en-US" altLang="ja-JP" b="1" i="0" u="none" dirty="0"/>
                    <a:t>CLOSE</a:t>
                  </a:r>
                  <a:endParaRPr kumimoji="1" lang="ja-JP" altLang="en-US" b="1" i="0" u="none" dirty="0"/>
                </a:p>
              </p:txBody>
            </p:sp>
            <p:sp>
              <p:nvSpPr>
                <p:cNvPr id="36" name="矩形 35">
                  <a:extLst>
                    <a:ext uri="{FF2B5EF4-FFF2-40B4-BE49-F238E27FC236}">
                      <a16:creationId xmlns:a16="http://schemas.microsoft.com/office/drawing/2014/main" id="{0DD0EE34-5632-4538-AD18-D69DA3BB623C}"/>
                    </a:ext>
                  </a:extLst>
                </p:cNvPr>
                <p:cNvSpPr/>
                <p:nvPr/>
              </p:nvSpPr>
              <p:spPr bwMode="auto">
                <a:xfrm>
                  <a:off x="1878331" y="3152717"/>
                  <a:ext cx="175257" cy="22860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3" name="矩形 42">
                  <a:extLst>
                    <a:ext uri="{FF2B5EF4-FFF2-40B4-BE49-F238E27FC236}">
                      <a16:creationId xmlns:a16="http://schemas.microsoft.com/office/drawing/2014/main" id="{5E2C1662-D405-44A7-97ED-8D9A4DE03751}"/>
                    </a:ext>
                  </a:extLst>
                </p:cNvPr>
                <p:cNvSpPr/>
                <p:nvPr/>
              </p:nvSpPr>
              <p:spPr bwMode="auto">
                <a:xfrm>
                  <a:off x="2059961" y="4447346"/>
                  <a:ext cx="175257" cy="99137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4" name="矩形 43">
                  <a:extLst>
                    <a:ext uri="{FF2B5EF4-FFF2-40B4-BE49-F238E27FC236}">
                      <a16:creationId xmlns:a16="http://schemas.microsoft.com/office/drawing/2014/main" id="{99B717A9-1EEC-4021-8C3F-52224F1642DD}"/>
                    </a:ext>
                  </a:extLst>
                </p:cNvPr>
                <p:cNvSpPr/>
                <p:nvPr/>
              </p:nvSpPr>
              <p:spPr bwMode="auto">
                <a:xfrm>
                  <a:off x="2241591" y="4815533"/>
                  <a:ext cx="175256"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5" name="矩形 44">
                  <a:extLst>
                    <a:ext uri="{FF2B5EF4-FFF2-40B4-BE49-F238E27FC236}">
                      <a16:creationId xmlns:a16="http://schemas.microsoft.com/office/drawing/2014/main" id="{B8D4836B-5E9E-4235-B5B5-E1719AF12322}"/>
                    </a:ext>
                  </a:extLst>
                </p:cNvPr>
                <p:cNvSpPr/>
                <p:nvPr/>
              </p:nvSpPr>
              <p:spPr bwMode="auto">
                <a:xfrm>
                  <a:off x="2423220" y="4577661"/>
                  <a:ext cx="175256" cy="86105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6" name="矩形 45">
                  <a:extLst>
                    <a:ext uri="{FF2B5EF4-FFF2-40B4-BE49-F238E27FC236}">
                      <a16:creationId xmlns:a16="http://schemas.microsoft.com/office/drawing/2014/main" id="{D2671D8E-D5C1-477C-BB15-BE7CA6836443}"/>
                    </a:ext>
                  </a:extLst>
                </p:cNvPr>
                <p:cNvSpPr/>
                <p:nvPr/>
              </p:nvSpPr>
              <p:spPr bwMode="auto">
                <a:xfrm>
                  <a:off x="2604849" y="4989136"/>
                  <a:ext cx="175256" cy="44958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7" name="矩形 46">
                  <a:extLst>
                    <a:ext uri="{FF2B5EF4-FFF2-40B4-BE49-F238E27FC236}">
                      <a16:creationId xmlns:a16="http://schemas.microsoft.com/office/drawing/2014/main" id="{8E8F3E26-DEC9-49B2-810A-7C4255D2E7B7}"/>
                    </a:ext>
                  </a:extLst>
                </p:cNvPr>
                <p:cNvSpPr/>
                <p:nvPr/>
              </p:nvSpPr>
              <p:spPr bwMode="auto">
                <a:xfrm>
                  <a:off x="2786478" y="5248218"/>
                  <a:ext cx="175256" cy="19049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8" name="矩形 47">
                  <a:extLst>
                    <a:ext uri="{FF2B5EF4-FFF2-40B4-BE49-F238E27FC236}">
                      <a16:creationId xmlns:a16="http://schemas.microsoft.com/office/drawing/2014/main" id="{F3110729-E48A-4B7D-A6C3-C3B443A1E3EE}"/>
                    </a:ext>
                  </a:extLst>
                </p:cNvPr>
                <p:cNvSpPr/>
                <p:nvPr/>
              </p:nvSpPr>
              <p:spPr bwMode="auto">
                <a:xfrm>
                  <a:off x="2968107" y="5335853"/>
                  <a:ext cx="175256" cy="1028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9" name="矩形 48">
                  <a:extLst>
                    <a:ext uri="{FF2B5EF4-FFF2-40B4-BE49-F238E27FC236}">
                      <a16:creationId xmlns:a16="http://schemas.microsoft.com/office/drawing/2014/main" id="{395F24ED-50CF-461F-9A7F-3C223E60052E}"/>
                    </a:ext>
                  </a:extLst>
                </p:cNvPr>
                <p:cNvSpPr/>
                <p:nvPr/>
              </p:nvSpPr>
              <p:spPr bwMode="auto">
                <a:xfrm>
                  <a:off x="3149736" y="5129752"/>
                  <a:ext cx="175257"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0" name="矩形 49">
                  <a:extLst>
                    <a:ext uri="{FF2B5EF4-FFF2-40B4-BE49-F238E27FC236}">
                      <a16:creationId xmlns:a16="http://schemas.microsoft.com/office/drawing/2014/main" id="{946FBD06-F75E-480F-905E-D2400868D6F3}"/>
                    </a:ext>
                  </a:extLst>
                </p:cNvPr>
                <p:cNvSpPr/>
                <p:nvPr/>
              </p:nvSpPr>
              <p:spPr bwMode="auto">
                <a:xfrm>
                  <a:off x="3331366" y="4676737"/>
                  <a:ext cx="175257" cy="76198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1" name="矩形 50">
                  <a:extLst>
                    <a:ext uri="{FF2B5EF4-FFF2-40B4-BE49-F238E27FC236}">
                      <a16:creationId xmlns:a16="http://schemas.microsoft.com/office/drawing/2014/main" id="{2D3B8DB6-ED98-4C1F-8E6D-9D4BD724B768}"/>
                    </a:ext>
                  </a:extLst>
                </p:cNvPr>
                <p:cNvSpPr/>
                <p:nvPr/>
              </p:nvSpPr>
              <p:spPr bwMode="auto">
                <a:xfrm>
                  <a:off x="3512996" y="5046286"/>
                  <a:ext cx="175257"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2" name="矩形 51">
                  <a:extLst>
                    <a:ext uri="{FF2B5EF4-FFF2-40B4-BE49-F238E27FC236}">
                      <a16:creationId xmlns:a16="http://schemas.microsoft.com/office/drawing/2014/main" id="{859F1565-3AFC-4F53-B701-5E00AE1723D9}"/>
                    </a:ext>
                  </a:extLst>
                </p:cNvPr>
                <p:cNvSpPr/>
                <p:nvPr/>
              </p:nvSpPr>
              <p:spPr bwMode="auto">
                <a:xfrm>
                  <a:off x="369462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3" name="矩形 52">
                  <a:extLst>
                    <a:ext uri="{FF2B5EF4-FFF2-40B4-BE49-F238E27FC236}">
                      <a16:creationId xmlns:a16="http://schemas.microsoft.com/office/drawing/2014/main" id="{611EC30B-E572-40B6-947A-AE2EB77D94C1}"/>
                    </a:ext>
                  </a:extLst>
                </p:cNvPr>
                <p:cNvSpPr/>
                <p:nvPr/>
              </p:nvSpPr>
              <p:spPr bwMode="auto">
                <a:xfrm>
                  <a:off x="3872424" y="5209253"/>
                  <a:ext cx="171425" cy="2294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4" name="矩形 53">
                  <a:extLst>
                    <a:ext uri="{FF2B5EF4-FFF2-40B4-BE49-F238E27FC236}">
                      <a16:creationId xmlns:a16="http://schemas.microsoft.com/office/drawing/2014/main" id="{100B5708-47B8-4004-B3A7-F0C38D171004}"/>
                    </a:ext>
                  </a:extLst>
                </p:cNvPr>
                <p:cNvSpPr/>
                <p:nvPr/>
              </p:nvSpPr>
              <p:spPr bwMode="auto">
                <a:xfrm>
                  <a:off x="4050222"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5" name="矩形 54">
                  <a:extLst>
                    <a:ext uri="{FF2B5EF4-FFF2-40B4-BE49-F238E27FC236}">
                      <a16:creationId xmlns:a16="http://schemas.microsoft.com/office/drawing/2014/main" id="{E170880D-4556-44D6-81E0-09B3A226A88F}"/>
                    </a:ext>
                  </a:extLst>
                </p:cNvPr>
                <p:cNvSpPr/>
                <p:nvPr/>
              </p:nvSpPr>
              <p:spPr bwMode="auto">
                <a:xfrm>
                  <a:off x="4228020" y="4815533"/>
                  <a:ext cx="171425"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6" name="矩形 55">
                  <a:extLst>
                    <a:ext uri="{FF2B5EF4-FFF2-40B4-BE49-F238E27FC236}">
                      <a16:creationId xmlns:a16="http://schemas.microsoft.com/office/drawing/2014/main" id="{A242D5EC-0CFB-43D5-BBC0-4F434F333182}"/>
                    </a:ext>
                  </a:extLst>
                </p:cNvPr>
                <p:cNvSpPr/>
                <p:nvPr/>
              </p:nvSpPr>
              <p:spPr bwMode="auto">
                <a:xfrm>
                  <a:off x="4405819" y="5129752"/>
                  <a:ext cx="171416"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7" name="矩形 56">
                  <a:extLst>
                    <a:ext uri="{FF2B5EF4-FFF2-40B4-BE49-F238E27FC236}">
                      <a16:creationId xmlns:a16="http://schemas.microsoft.com/office/drawing/2014/main" id="{AAB7A7CE-E11A-4417-989F-5717061A29ED}"/>
                    </a:ext>
                  </a:extLst>
                </p:cNvPr>
                <p:cNvSpPr/>
                <p:nvPr/>
              </p:nvSpPr>
              <p:spPr bwMode="auto">
                <a:xfrm>
                  <a:off x="458361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8" name="矩形 57">
                  <a:extLst>
                    <a:ext uri="{FF2B5EF4-FFF2-40B4-BE49-F238E27FC236}">
                      <a16:creationId xmlns:a16="http://schemas.microsoft.com/office/drawing/2014/main" id="{A548C05B-2DCC-4116-AF1D-049B2607D6F3}"/>
                    </a:ext>
                  </a:extLst>
                </p:cNvPr>
                <p:cNvSpPr/>
                <p:nvPr/>
              </p:nvSpPr>
              <p:spPr bwMode="auto">
                <a:xfrm>
                  <a:off x="4761414"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9" name="矩形 58">
                  <a:extLst>
                    <a:ext uri="{FF2B5EF4-FFF2-40B4-BE49-F238E27FC236}">
                      <a16:creationId xmlns:a16="http://schemas.microsoft.com/office/drawing/2014/main" id="{37FA728B-ECD9-4E8C-A3F3-73CC6E823F50}"/>
                    </a:ext>
                  </a:extLst>
                </p:cNvPr>
                <p:cNvSpPr/>
                <p:nvPr/>
              </p:nvSpPr>
              <p:spPr bwMode="auto">
                <a:xfrm>
                  <a:off x="4939212" y="5046286"/>
                  <a:ext cx="171425"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0" name="矩形 59">
                  <a:extLst>
                    <a:ext uri="{FF2B5EF4-FFF2-40B4-BE49-F238E27FC236}">
                      <a16:creationId xmlns:a16="http://schemas.microsoft.com/office/drawing/2014/main" id="{D3EBEBA9-F73F-4157-97F5-D085C6A8F39C}"/>
                    </a:ext>
                  </a:extLst>
                </p:cNvPr>
                <p:cNvSpPr/>
                <p:nvPr/>
              </p:nvSpPr>
              <p:spPr bwMode="auto">
                <a:xfrm>
                  <a:off x="5117010" y="5234942"/>
                  <a:ext cx="171425" cy="20377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1" name="矩形 60">
                  <a:extLst>
                    <a:ext uri="{FF2B5EF4-FFF2-40B4-BE49-F238E27FC236}">
                      <a16:creationId xmlns:a16="http://schemas.microsoft.com/office/drawing/2014/main" id="{FA5624C8-AD1C-4661-8B93-02CAC418CD3F}"/>
                    </a:ext>
                  </a:extLst>
                </p:cNvPr>
                <p:cNvSpPr/>
                <p:nvPr/>
              </p:nvSpPr>
              <p:spPr bwMode="auto">
                <a:xfrm>
                  <a:off x="5294808" y="4802258"/>
                  <a:ext cx="171425" cy="63645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2" name="矩形 61">
                  <a:extLst>
                    <a:ext uri="{FF2B5EF4-FFF2-40B4-BE49-F238E27FC236}">
                      <a16:creationId xmlns:a16="http://schemas.microsoft.com/office/drawing/2014/main" id="{9A3DE895-1B0C-43E1-9D95-5AC7F9AA026C}"/>
                    </a:ext>
                  </a:extLst>
                </p:cNvPr>
                <p:cNvSpPr/>
                <p:nvPr/>
              </p:nvSpPr>
              <p:spPr bwMode="auto">
                <a:xfrm>
                  <a:off x="5472606" y="5046286"/>
                  <a:ext cx="171424"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5" name="矩形 64">
                  <a:extLst>
                    <a:ext uri="{FF2B5EF4-FFF2-40B4-BE49-F238E27FC236}">
                      <a16:creationId xmlns:a16="http://schemas.microsoft.com/office/drawing/2014/main" id="{353C3562-54DE-4DB2-84C3-640A6DCB15DA}"/>
                    </a:ext>
                  </a:extLst>
                </p:cNvPr>
                <p:cNvSpPr/>
                <p:nvPr/>
              </p:nvSpPr>
              <p:spPr bwMode="auto">
                <a:xfrm>
                  <a:off x="6361427" y="3589055"/>
                  <a:ext cx="171424" cy="18496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6" name="矩形 65">
                  <a:extLst>
                    <a:ext uri="{FF2B5EF4-FFF2-40B4-BE49-F238E27FC236}">
                      <a16:creationId xmlns:a16="http://schemas.microsoft.com/office/drawing/2014/main" id="{FFBC69EE-B125-43EE-A678-47627B5AAD92}"/>
                    </a:ext>
                  </a:extLst>
                </p:cNvPr>
                <p:cNvSpPr/>
                <p:nvPr/>
              </p:nvSpPr>
              <p:spPr bwMode="auto">
                <a:xfrm>
                  <a:off x="6183620" y="4291620"/>
                  <a:ext cx="171424" cy="114709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7" name="矩形 66">
                  <a:extLst>
                    <a:ext uri="{FF2B5EF4-FFF2-40B4-BE49-F238E27FC236}">
                      <a16:creationId xmlns:a16="http://schemas.microsoft.com/office/drawing/2014/main" id="{8ED17CAC-6D3A-40EF-9475-62FD34FAE182}"/>
                    </a:ext>
                  </a:extLst>
                </p:cNvPr>
                <p:cNvSpPr/>
                <p:nvPr/>
              </p:nvSpPr>
              <p:spPr bwMode="auto">
                <a:xfrm>
                  <a:off x="6001990" y="4169701"/>
                  <a:ext cx="175257" cy="126901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8" name="矩形 67">
                  <a:extLst>
                    <a:ext uri="{FF2B5EF4-FFF2-40B4-BE49-F238E27FC236}">
                      <a16:creationId xmlns:a16="http://schemas.microsoft.com/office/drawing/2014/main" id="{2E04C9E7-5DE3-45AB-B99D-09DC7E2C9FF8}"/>
                    </a:ext>
                  </a:extLst>
                </p:cNvPr>
                <p:cNvSpPr/>
                <p:nvPr/>
              </p:nvSpPr>
              <p:spPr bwMode="auto">
                <a:xfrm>
                  <a:off x="5824192" y="4573563"/>
                  <a:ext cx="171425" cy="8651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9" name="矩形 68">
                  <a:extLst>
                    <a:ext uri="{FF2B5EF4-FFF2-40B4-BE49-F238E27FC236}">
                      <a16:creationId xmlns:a16="http://schemas.microsoft.com/office/drawing/2014/main" id="{17B50DC0-AEEA-467B-8FBD-E2225807E8AB}"/>
                    </a:ext>
                  </a:extLst>
                </p:cNvPr>
                <p:cNvSpPr/>
                <p:nvPr/>
              </p:nvSpPr>
              <p:spPr bwMode="auto">
                <a:xfrm>
                  <a:off x="5650403" y="4741198"/>
                  <a:ext cx="167416" cy="69751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
            <p:nvSpPr>
              <p:cNvPr id="39" name="任意多边形: 形状 38">
                <a:extLst>
                  <a:ext uri="{FF2B5EF4-FFF2-40B4-BE49-F238E27FC236}">
                    <a16:creationId xmlns:a16="http://schemas.microsoft.com/office/drawing/2014/main" id="{B57C18E6-9103-44C8-9399-049B21B3893B}"/>
                  </a:ext>
                </a:extLst>
              </p:cNvPr>
              <p:cNvSpPr/>
              <p:nvPr/>
            </p:nvSpPr>
            <p:spPr bwMode="auto">
              <a:xfrm>
                <a:off x="2434370" y="2263102"/>
                <a:ext cx="4659850" cy="3408025"/>
              </a:xfrm>
              <a:custGeom>
                <a:avLst/>
                <a:gdLst>
                  <a:gd name="connsiteX0" fmla="*/ 0 w 4724400"/>
                  <a:gd name="connsiteY0" fmla="*/ 0 h 3570758"/>
                  <a:gd name="connsiteX1" fmla="*/ 586740 w 4724400"/>
                  <a:gd name="connsiteY1" fmla="*/ 2743200 h 3570758"/>
                  <a:gd name="connsiteX2" fmla="*/ 2613660 w 4724400"/>
                  <a:gd name="connsiteY2" fmla="*/ 3566160 h 3570758"/>
                  <a:gd name="connsiteX3" fmla="*/ 3977640 w 4724400"/>
                  <a:gd name="connsiteY3" fmla="*/ 2918460 h 3570758"/>
                  <a:gd name="connsiteX4" fmla="*/ 4724400 w 4724400"/>
                  <a:gd name="connsiteY4" fmla="*/ 91440 h 357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3570758">
                    <a:moveTo>
                      <a:pt x="0" y="0"/>
                    </a:moveTo>
                    <a:cubicBezTo>
                      <a:pt x="75565" y="1074420"/>
                      <a:pt x="151130" y="2148840"/>
                      <a:pt x="586740" y="2743200"/>
                    </a:cubicBezTo>
                    <a:cubicBezTo>
                      <a:pt x="1022350" y="3337560"/>
                      <a:pt x="2048510" y="3536950"/>
                      <a:pt x="2613660" y="3566160"/>
                    </a:cubicBezTo>
                    <a:cubicBezTo>
                      <a:pt x="3178810" y="3595370"/>
                      <a:pt x="3625850" y="3497580"/>
                      <a:pt x="3977640" y="2918460"/>
                    </a:cubicBezTo>
                    <a:cubicBezTo>
                      <a:pt x="4329430" y="2339340"/>
                      <a:pt x="4526915" y="1215390"/>
                      <a:pt x="4724400" y="91440"/>
                    </a:cubicBezTo>
                  </a:path>
                </a:pathLst>
              </a:cu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dirty="0">
                  <a:ln>
                    <a:noFill/>
                  </a:ln>
                  <a:solidFill>
                    <a:schemeClr val="tx1"/>
                  </a:solidFill>
                  <a:effectLst/>
                  <a:latin typeface="Arial" charset="0"/>
                  <a:ea typeface="ＭＳ Ｐゴシック" charset="-128"/>
                </a:endParaRPr>
              </a:p>
            </p:txBody>
          </p:sp>
        </p:grpSp>
        <p:cxnSp>
          <p:nvCxnSpPr>
            <p:cNvPr id="79" name="直接箭头连接符 78">
              <a:extLst>
                <a:ext uri="{FF2B5EF4-FFF2-40B4-BE49-F238E27FC236}">
                  <a16:creationId xmlns:a16="http://schemas.microsoft.com/office/drawing/2014/main" id="{8362D47F-26A4-4E02-8161-815D7D3F06AA}"/>
                </a:ext>
              </a:extLst>
            </p:cNvPr>
            <p:cNvCxnSpPr>
              <a:cxnSpLocks/>
            </p:cNvCxnSpPr>
            <p:nvPr/>
          </p:nvCxnSpPr>
          <p:spPr bwMode="auto">
            <a:xfrm flipV="1">
              <a:off x="2380923" y="6078398"/>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80" name="直接箭头连接符 79">
              <a:extLst>
                <a:ext uri="{FF2B5EF4-FFF2-40B4-BE49-F238E27FC236}">
                  <a16:creationId xmlns:a16="http://schemas.microsoft.com/office/drawing/2014/main" id="{9EB259B5-1E03-4428-B9A2-57C04646A2C3}"/>
                </a:ext>
              </a:extLst>
            </p:cNvPr>
            <p:cNvCxnSpPr>
              <a:cxnSpLocks/>
            </p:cNvCxnSpPr>
            <p:nvPr/>
          </p:nvCxnSpPr>
          <p:spPr bwMode="auto">
            <a:xfrm flipV="1">
              <a:off x="3079792" y="6071642"/>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81" name="文本框 80">
              <a:extLst>
                <a:ext uri="{FF2B5EF4-FFF2-40B4-BE49-F238E27FC236}">
                  <a16:creationId xmlns:a16="http://schemas.microsoft.com/office/drawing/2014/main" id="{13F22FA4-1C89-4AFD-A213-738E4C060C08}"/>
                </a:ext>
              </a:extLst>
            </p:cNvPr>
            <p:cNvSpPr txBox="1"/>
            <p:nvPr/>
          </p:nvSpPr>
          <p:spPr>
            <a:xfrm>
              <a:off x="2123672" y="6317446"/>
              <a:ext cx="1213794" cy="292388"/>
            </a:xfrm>
            <a:prstGeom prst="rect">
              <a:avLst/>
            </a:prstGeom>
            <a:noFill/>
          </p:spPr>
          <p:txBody>
            <a:bodyPr wrap="none" rtlCol="0">
              <a:spAutoFit/>
            </a:bodyPr>
            <a:lstStyle/>
            <a:p>
              <a:r>
                <a:rPr kumimoji="1" lang="en-US" altLang="ja-JP" b="1" i="0" u="none" dirty="0"/>
                <a:t>LUNCH TIME</a:t>
              </a:r>
              <a:endParaRPr kumimoji="1" lang="ja-JP" altLang="en-US" b="1" i="0" u="none" dirty="0"/>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15395FC-65B9-4B76-8A30-166C8DF54904}"/>
                  </a:ext>
                </a:extLst>
              </p:cNvPr>
              <p:cNvSpPr txBox="1"/>
              <p:nvPr/>
            </p:nvSpPr>
            <p:spPr>
              <a:xfrm>
                <a:off x="2742436" y="-2327215"/>
                <a:ext cx="3210431" cy="1676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3"/>
                                    <m:mcJc m:val="center"/>
                                  </m:mcPr>
                                </m:mc>
                              </m:mcs>
                              <m:ctrlPr>
                                <a:rPr kumimoji="1" lang="en-US" altLang="ja-JP" i="1" u="none">
                                  <a:latin typeface="Cambria Math" panose="02040503050406030204" pitchFamily="18" charset="0"/>
                                </a:rPr>
                              </m:ctrlPr>
                            </m:mPr>
                            <m:mr>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102</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
                        </m:e>
                      </m:d>
                    </m:oMath>
                  </m:oMathPara>
                </a14:m>
                <a:endParaRPr kumimoji="1" lang="ja-JP" altLang="en-US" u="none" dirty="0"/>
              </a:p>
            </p:txBody>
          </p:sp>
        </mc:Choice>
        <mc:Fallback xmlns="">
          <p:sp>
            <p:nvSpPr>
              <p:cNvPr id="5" name="文本框 4">
                <a:extLst>
                  <a:ext uri="{FF2B5EF4-FFF2-40B4-BE49-F238E27FC236}">
                    <a16:creationId xmlns:a16="http://schemas.microsoft.com/office/drawing/2014/main" id="{F15395FC-65B9-4B76-8A30-166C8DF54904}"/>
                  </a:ext>
                </a:extLst>
              </p:cNvPr>
              <p:cNvSpPr txBox="1">
                <a:spLocks noRot="1" noChangeAspect="1" noMove="1" noResize="1" noEditPoints="1" noAdjustHandles="1" noChangeArrowheads="1" noChangeShapeType="1" noTextEdit="1"/>
              </p:cNvSpPr>
              <p:nvPr/>
            </p:nvSpPr>
            <p:spPr>
              <a:xfrm>
                <a:off x="2742436" y="-2327215"/>
                <a:ext cx="3210431" cy="167642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D3F18ED0-5A67-43AD-A990-F202C0A76C98}"/>
                  </a:ext>
                </a:extLst>
              </p:cNvPr>
              <p:cNvSpPr txBox="1"/>
              <p:nvPr/>
            </p:nvSpPr>
            <p:spPr>
              <a:xfrm>
                <a:off x="1701853" y="-2309966"/>
                <a:ext cx="578300" cy="16750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1"/>
                                    <m:mcJc m:val="center"/>
                                  </m:mcPr>
                                </m:mc>
                              </m:mcs>
                              <m:ctrlPr>
                                <a:rPr kumimoji="1" lang="en-US" altLang="ja-JP" i="1" u="none" smtClean="0">
                                  <a:latin typeface="Cambria Math" panose="02040503050406030204" pitchFamily="18" charset="0"/>
                                </a:rPr>
                              </m:ctrlPr>
                            </m:mP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mr>
                                  <m:mr>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102</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9</m:t>
                                      </m:r>
                                      <m:r>
                                        <a:rPr kumimoji="1" lang="en-US" altLang="ja-JP" b="0" i="1" u="none" smtClean="0">
                                          <a:latin typeface="Cambria Math" panose="02040503050406030204" pitchFamily="18" charset="0"/>
                                        </a:rPr>
                                        <m:t>8</m:t>
                                      </m:r>
                                    </m:e>
                                  </m:mr>
                                  <m:mr>
                                    <m:e>
                                      <m:r>
                                        <a:rPr kumimoji="1" lang="en-US" altLang="ja-JP" b="0" i="1" u="none" smtClean="0">
                                          <a:latin typeface="Cambria Math" panose="02040503050406030204" pitchFamily="18" charset="0"/>
                                        </a:rPr>
                                        <m:t>97</m:t>
                                      </m:r>
                                    </m:e>
                                  </m:mr>
                                  <m:mr>
                                    <m:e>
                                      <m:r>
                                        <a:rPr kumimoji="1" lang="en-US" altLang="ja-JP" b="0" i="1" u="none" smtClean="0">
                                          <a:latin typeface="Cambria Math" panose="02040503050406030204" pitchFamily="18" charset="0"/>
                                        </a:rPr>
                                        <m:t>97</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4</m:t>
                                      </m:r>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105</m:t>
                                      </m:r>
                                    </m:e>
                                  </m:mr>
                                  <m:mr>
                                    <m:e>
                                      <m:r>
                                        <a:rPr kumimoji="1" lang="en-US" altLang="ja-JP" b="0" i="1" u="none" smtClean="0">
                                          <a:latin typeface="Cambria Math" panose="02040503050406030204" pitchFamily="18" charset="0"/>
                                        </a:rPr>
                                        <m:t>100</m:t>
                                      </m:r>
                                    </m:e>
                                  </m:mr>
                                </m:m>
                              </m:e>
                            </m:mr>
                          </m:m>
                        </m:e>
                      </m:d>
                    </m:oMath>
                  </m:oMathPara>
                </a14:m>
                <a:endParaRPr kumimoji="1" lang="ja-JP" altLang="en-US" u="none" dirty="0"/>
              </a:p>
            </p:txBody>
          </p:sp>
        </mc:Choice>
        <mc:Fallback xmlns="">
          <p:sp>
            <p:nvSpPr>
              <p:cNvPr id="78" name="文本框 77">
                <a:extLst>
                  <a:ext uri="{FF2B5EF4-FFF2-40B4-BE49-F238E27FC236}">
                    <a16:creationId xmlns:a16="http://schemas.microsoft.com/office/drawing/2014/main" id="{D3F18ED0-5A67-43AD-A990-F202C0A76C98}"/>
                  </a:ext>
                </a:extLst>
              </p:cNvPr>
              <p:cNvSpPr txBox="1">
                <a:spLocks noRot="1" noChangeAspect="1" noMove="1" noResize="1" noEditPoints="1" noAdjustHandles="1" noChangeArrowheads="1" noChangeShapeType="1" noTextEdit="1"/>
              </p:cNvSpPr>
              <p:nvPr/>
            </p:nvSpPr>
            <p:spPr>
              <a:xfrm>
                <a:off x="1701853" y="-2309966"/>
                <a:ext cx="578300" cy="1675074"/>
              </a:xfrm>
              <a:prstGeom prst="rect">
                <a:avLst/>
              </a:prstGeom>
              <a:blipFill>
                <a:blip r:embed="rId7"/>
                <a:stretch>
                  <a:fillRect/>
                </a:stretch>
              </a:blipFill>
            </p:spPr>
            <p:txBody>
              <a:bodyPr/>
              <a:lstStyle/>
              <a:p>
                <a:r>
                  <a:rPr lang="ja-JP" altLang="en-US">
                    <a:noFill/>
                  </a:rPr>
                  <a:t> </a:t>
                </a:r>
              </a:p>
            </p:txBody>
          </p:sp>
        </mc:Fallback>
      </mc:AlternateContent>
      <p:sp>
        <p:nvSpPr>
          <p:cNvPr id="63" name="タイトル 1">
            <a:extLst>
              <a:ext uri="{FF2B5EF4-FFF2-40B4-BE49-F238E27FC236}">
                <a16:creationId xmlns:a16="http://schemas.microsoft.com/office/drawing/2014/main" id="{6ED51345-9B84-499B-9F77-9B3DAABC8278}"/>
              </a:ext>
            </a:extLst>
          </p:cNvPr>
          <p:cNvSpPr txBox="1">
            <a:spLocks/>
          </p:cNvSpPr>
          <p:nvPr/>
        </p:nvSpPr>
        <p:spPr bwMode="white">
          <a:xfrm>
            <a:off x="88105" y="42863"/>
            <a:ext cx="90759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cs typeface="+mj-cs"/>
              </a:defRPr>
            </a:lvl1pPr>
            <a:lvl2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2pPr>
            <a:lvl3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3pPr>
            <a:lvl4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4pPr>
            <a:lvl5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5pPr>
            <a:lvl6pPr marL="457200" algn="l" defTabSz="957263" rtl="0" eaLnBrk="1" fontAlgn="base" hangingPunct="1">
              <a:spcBef>
                <a:spcPct val="0"/>
              </a:spcBef>
              <a:spcAft>
                <a:spcPct val="0"/>
              </a:spcAft>
              <a:defRPr kumimoji="1" sz="1900" b="1">
                <a:solidFill>
                  <a:schemeClr val="bg1"/>
                </a:solidFill>
                <a:latin typeface="Arial" charset="0"/>
                <a:ea typeface="ＭＳ Ｐゴシック" charset="-128"/>
              </a:defRPr>
            </a:lvl6pPr>
            <a:lvl7pPr marL="914400" algn="l" defTabSz="957263" rtl="0" eaLnBrk="1" fontAlgn="base" hangingPunct="1">
              <a:spcBef>
                <a:spcPct val="0"/>
              </a:spcBef>
              <a:spcAft>
                <a:spcPct val="0"/>
              </a:spcAft>
              <a:defRPr kumimoji="1" sz="1900" b="1">
                <a:solidFill>
                  <a:schemeClr val="bg1"/>
                </a:solidFill>
                <a:latin typeface="Arial" charset="0"/>
                <a:ea typeface="ＭＳ Ｐゴシック" charset="-128"/>
              </a:defRPr>
            </a:lvl7pPr>
            <a:lvl8pPr marL="1371600" algn="l" defTabSz="957263" rtl="0" eaLnBrk="1" fontAlgn="base" hangingPunct="1">
              <a:spcBef>
                <a:spcPct val="0"/>
              </a:spcBef>
              <a:spcAft>
                <a:spcPct val="0"/>
              </a:spcAft>
              <a:defRPr kumimoji="1" sz="1900" b="1">
                <a:solidFill>
                  <a:schemeClr val="bg1"/>
                </a:solidFill>
                <a:latin typeface="Arial" charset="0"/>
                <a:ea typeface="ＭＳ Ｐゴシック" charset="-128"/>
              </a:defRPr>
            </a:lvl8pPr>
            <a:lvl9pPr marL="1828800" algn="l" defTabSz="957263" rtl="0" eaLnBrk="1" fontAlgn="base" hangingPunct="1">
              <a:spcBef>
                <a:spcPct val="0"/>
              </a:spcBef>
              <a:spcAft>
                <a:spcPct val="0"/>
              </a:spcAft>
              <a:defRPr kumimoji="1" sz="1900" b="1">
                <a:solidFill>
                  <a:schemeClr val="bg1"/>
                </a:solidFill>
                <a:latin typeface="Arial" charset="0"/>
                <a:ea typeface="ＭＳ Ｐゴシック" charset="-128"/>
              </a:defRPr>
            </a:lvl9pPr>
          </a:lstStyle>
          <a:p>
            <a:r>
              <a:rPr lang="en-US" altLang="ja-JP" sz="2000" i="0" u="none" kern="0" dirty="0"/>
              <a:t>Price-Time Stick-Breaking Mixture Model</a:t>
            </a:r>
            <a:endParaRPr lang="ja-JP" altLang="en-US" sz="2000" i="0" u="none" kern="0" dirty="0"/>
          </a:p>
        </p:txBody>
      </p:sp>
      <p:sp>
        <p:nvSpPr>
          <p:cNvPr id="21" name="文本框 20">
            <a:extLst>
              <a:ext uri="{FF2B5EF4-FFF2-40B4-BE49-F238E27FC236}">
                <a16:creationId xmlns:a16="http://schemas.microsoft.com/office/drawing/2014/main" id="{617CE2F7-5328-447A-9CA2-D6133AA66C4D}"/>
              </a:ext>
            </a:extLst>
          </p:cNvPr>
          <p:cNvSpPr txBox="1"/>
          <p:nvPr/>
        </p:nvSpPr>
        <p:spPr>
          <a:xfrm>
            <a:off x="88105" y="6460406"/>
            <a:ext cx="5314275" cy="253916"/>
          </a:xfrm>
          <a:prstGeom prst="rect">
            <a:avLst/>
          </a:prstGeom>
          <a:noFill/>
        </p:spPr>
        <p:txBody>
          <a:bodyPr wrap="none" rtlCol="0">
            <a:spAutoFit/>
          </a:bodyPr>
          <a:lstStyle/>
          <a:p>
            <a:r>
              <a:rPr kumimoji="1" lang="en-US" altLang="ja-JP" sz="1050" u="none" dirty="0"/>
              <a:t>※https://towardsdatascience.com/gaussian-mixture-models-explained-6986aaf5a95</a:t>
            </a:r>
            <a:endParaRPr kumimoji="1" lang="ja-JP" altLang="en-US" sz="1050" u="none" dirty="0"/>
          </a:p>
        </p:txBody>
      </p:sp>
      <p:grpSp>
        <p:nvGrpSpPr>
          <p:cNvPr id="9" name="组合 8">
            <a:extLst>
              <a:ext uri="{FF2B5EF4-FFF2-40B4-BE49-F238E27FC236}">
                <a16:creationId xmlns:a16="http://schemas.microsoft.com/office/drawing/2014/main" id="{EE3D3DC4-BCF6-4EFC-80C1-E92A25BE7B4F}"/>
              </a:ext>
            </a:extLst>
          </p:cNvPr>
          <p:cNvGrpSpPr/>
          <p:nvPr/>
        </p:nvGrpSpPr>
        <p:grpSpPr>
          <a:xfrm>
            <a:off x="4977648" y="1327755"/>
            <a:ext cx="5761141" cy="3898028"/>
            <a:chOff x="4626100" y="1537215"/>
            <a:chExt cx="5761141" cy="3898028"/>
          </a:xfrm>
        </p:grpSpPr>
        <p:grpSp>
          <p:nvGrpSpPr>
            <p:cNvPr id="20" name="组合 19">
              <a:extLst>
                <a:ext uri="{FF2B5EF4-FFF2-40B4-BE49-F238E27FC236}">
                  <a16:creationId xmlns:a16="http://schemas.microsoft.com/office/drawing/2014/main" id="{B97166BD-7947-42D4-B9E3-4BDE11931B23}"/>
                </a:ext>
              </a:extLst>
            </p:cNvPr>
            <p:cNvGrpSpPr/>
            <p:nvPr/>
          </p:nvGrpSpPr>
          <p:grpSpPr>
            <a:xfrm>
              <a:off x="4626100" y="1537215"/>
              <a:ext cx="5761141" cy="3898028"/>
              <a:chOff x="4710737" y="1263179"/>
              <a:chExt cx="4331210" cy="2930527"/>
            </a:xfrm>
            <a:scene3d>
              <a:camera prst="isometricLeftDown"/>
              <a:lightRig rig="threePt" dir="t"/>
            </a:scene3d>
          </p:grpSpPr>
          <p:grpSp>
            <p:nvGrpSpPr>
              <p:cNvPr id="19" name="组合 18">
                <a:extLst>
                  <a:ext uri="{FF2B5EF4-FFF2-40B4-BE49-F238E27FC236}">
                    <a16:creationId xmlns:a16="http://schemas.microsoft.com/office/drawing/2014/main" id="{7E36579B-5FDB-4BE4-B3EC-3DC896CAF29D}"/>
                  </a:ext>
                </a:extLst>
              </p:cNvPr>
              <p:cNvGrpSpPr/>
              <p:nvPr/>
            </p:nvGrpSpPr>
            <p:grpSpPr>
              <a:xfrm>
                <a:off x="4710737" y="1263179"/>
                <a:ext cx="4331210" cy="2930527"/>
                <a:chOff x="4710737" y="1263179"/>
                <a:chExt cx="4331210" cy="2930527"/>
              </a:xfrm>
            </p:grpSpPr>
            <p:grpSp>
              <p:nvGrpSpPr>
                <p:cNvPr id="77" name="组合 76">
                  <a:extLst>
                    <a:ext uri="{FF2B5EF4-FFF2-40B4-BE49-F238E27FC236}">
                      <a16:creationId xmlns:a16="http://schemas.microsoft.com/office/drawing/2014/main" id="{D610871C-C852-4FB6-87D2-514AF0873EBE}"/>
                    </a:ext>
                  </a:extLst>
                </p:cNvPr>
                <p:cNvGrpSpPr/>
                <p:nvPr/>
              </p:nvGrpSpPr>
              <p:grpSpPr>
                <a:xfrm>
                  <a:off x="4710737" y="1263179"/>
                  <a:ext cx="4331210" cy="2930527"/>
                  <a:chOff x="97177" y="1136431"/>
                  <a:chExt cx="4331210" cy="2930527"/>
                </a:xfrm>
              </p:grpSpPr>
              <p:pic>
                <p:nvPicPr>
                  <p:cNvPr id="82" name="图片 81" descr="图表&#10;&#10;描述已自动生成">
                    <a:extLst>
                      <a:ext uri="{FF2B5EF4-FFF2-40B4-BE49-F238E27FC236}">
                        <a16:creationId xmlns:a16="http://schemas.microsoft.com/office/drawing/2014/main" id="{0788AB1A-E540-44F5-BA69-56F94AF352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182" y="1136431"/>
                    <a:ext cx="4142205" cy="2739378"/>
                  </a:xfrm>
                  <a:prstGeom prst="rect">
                    <a:avLst/>
                  </a:prstGeom>
                </p:spPr>
              </p:pic>
              <p:sp>
                <p:nvSpPr>
                  <p:cNvPr id="83" name="文本框 82">
                    <a:extLst>
                      <a:ext uri="{FF2B5EF4-FFF2-40B4-BE49-F238E27FC236}">
                        <a16:creationId xmlns:a16="http://schemas.microsoft.com/office/drawing/2014/main" id="{76F640F4-E731-4A76-95F5-C942D0F4E1B6}"/>
                      </a:ext>
                    </a:extLst>
                  </p:cNvPr>
                  <p:cNvSpPr txBox="1"/>
                  <p:nvPr/>
                </p:nvSpPr>
                <p:spPr>
                  <a:xfrm>
                    <a:off x="1591818" y="3789959"/>
                    <a:ext cx="2154308" cy="276999"/>
                  </a:xfrm>
                  <a:prstGeom prst="rect">
                    <a:avLst/>
                  </a:prstGeom>
                  <a:noFill/>
                </p:spPr>
                <p:txBody>
                  <a:bodyPr wrap="none" rtlCol="0">
                    <a:spAutoFit/>
                  </a:bodyPr>
                  <a:lstStyle/>
                  <a:p>
                    <a:r>
                      <a:rPr kumimoji="1" lang="en-US" altLang="ja-JP" sz="1200" i="0" u="none" dirty="0"/>
                      <a:t>Counted Trade Data Number</a:t>
                    </a:r>
                    <a:endParaRPr kumimoji="1" lang="ja-JP" altLang="en-US" sz="1200" i="0" u="none" dirty="0"/>
                  </a:p>
                </p:txBody>
              </p:sp>
              <p:sp>
                <p:nvSpPr>
                  <p:cNvPr id="84" name="文本框 83">
                    <a:extLst>
                      <a:ext uri="{FF2B5EF4-FFF2-40B4-BE49-F238E27FC236}">
                        <a16:creationId xmlns:a16="http://schemas.microsoft.com/office/drawing/2014/main" id="{266C3443-FB3E-469E-93E0-EA54B6568376}"/>
                      </a:ext>
                    </a:extLst>
                  </p:cNvPr>
                  <p:cNvSpPr txBox="1"/>
                  <p:nvPr/>
                </p:nvSpPr>
                <p:spPr>
                  <a:xfrm rot="16200000">
                    <a:off x="-437745" y="2201381"/>
                    <a:ext cx="1346844" cy="276999"/>
                  </a:xfrm>
                  <a:prstGeom prst="rect">
                    <a:avLst/>
                  </a:prstGeom>
                  <a:noFill/>
                </p:spPr>
                <p:txBody>
                  <a:bodyPr wrap="none" rtlCol="0">
                    <a:spAutoFit/>
                  </a:bodyPr>
                  <a:lstStyle/>
                  <a:p>
                    <a:r>
                      <a:rPr kumimoji="1" lang="en-US" altLang="ja-JP" sz="1200" i="0" u="none" dirty="0"/>
                      <a:t>Spot Price [USD]</a:t>
                    </a:r>
                    <a:endParaRPr kumimoji="1" lang="ja-JP" altLang="en-US" sz="1200" i="0" u="none" dirty="0"/>
                  </a:p>
                </p:txBody>
              </p:sp>
            </p:grpSp>
            <p:cxnSp>
              <p:nvCxnSpPr>
                <p:cNvPr id="6" name="直接连接符 5">
                  <a:extLst>
                    <a:ext uri="{FF2B5EF4-FFF2-40B4-BE49-F238E27FC236}">
                      <a16:creationId xmlns:a16="http://schemas.microsoft.com/office/drawing/2014/main" id="{6FF5F03B-04E8-47D6-8916-754576410551}"/>
                    </a:ext>
                  </a:extLst>
                </p:cNvPr>
                <p:cNvCxnSpPr>
                  <a:cxnSpLocks/>
                </p:cNvCxnSpPr>
                <p:nvPr/>
              </p:nvCxnSpPr>
              <p:spPr bwMode="auto">
                <a:xfrm>
                  <a:off x="5253627" y="1839620"/>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85" name="直接连接符 84">
                  <a:extLst>
                    <a:ext uri="{FF2B5EF4-FFF2-40B4-BE49-F238E27FC236}">
                      <a16:creationId xmlns:a16="http://schemas.microsoft.com/office/drawing/2014/main" id="{61C9DAC9-5D3A-4483-9657-D8E641D96992}"/>
                    </a:ext>
                  </a:extLst>
                </p:cNvPr>
                <p:cNvCxnSpPr>
                  <a:cxnSpLocks/>
                </p:cNvCxnSpPr>
                <p:nvPr/>
              </p:nvCxnSpPr>
              <p:spPr bwMode="auto">
                <a:xfrm>
                  <a:off x="5253627" y="1404934"/>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86" name="直接连接符 85">
                  <a:extLst>
                    <a:ext uri="{FF2B5EF4-FFF2-40B4-BE49-F238E27FC236}">
                      <a16:creationId xmlns:a16="http://schemas.microsoft.com/office/drawing/2014/main" id="{7C0B6E68-137C-4945-86BC-D2479E47E7D0}"/>
                    </a:ext>
                  </a:extLst>
                </p:cNvPr>
                <p:cNvCxnSpPr>
                  <a:cxnSpLocks/>
                </p:cNvCxnSpPr>
                <p:nvPr/>
              </p:nvCxnSpPr>
              <p:spPr bwMode="auto">
                <a:xfrm>
                  <a:off x="5253627" y="2275577"/>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87" name="直接连接符 86">
                  <a:extLst>
                    <a:ext uri="{FF2B5EF4-FFF2-40B4-BE49-F238E27FC236}">
                      <a16:creationId xmlns:a16="http://schemas.microsoft.com/office/drawing/2014/main" id="{521E9D64-DEFF-46A1-998D-19F87C9E2111}"/>
                    </a:ext>
                  </a:extLst>
                </p:cNvPr>
                <p:cNvCxnSpPr>
                  <a:cxnSpLocks/>
                </p:cNvCxnSpPr>
                <p:nvPr/>
              </p:nvCxnSpPr>
              <p:spPr bwMode="auto">
                <a:xfrm>
                  <a:off x="5253627" y="2718922"/>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88" name="直接连接符 87">
                  <a:extLst>
                    <a:ext uri="{FF2B5EF4-FFF2-40B4-BE49-F238E27FC236}">
                      <a16:creationId xmlns:a16="http://schemas.microsoft.com/office/drawing/2014/main" id="{9C5B68EA-4854-425E-BB77-56D8BA6FB66E}"/>
                    </a:ext>
                  </a:extLst>
                </p:cNvPr>
                <p:cNvCxnSpPr>
                  <a:cxnSpLocks/>
                </p:cNvCxnSpPr>
                <p:nvPr/>
              </p:nvCxnSpPr>
              <p:spPr bwMode="auto">
                <a:xfrm>
                  <a:off x="5263868" y="3156732"/>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89" name="直接连接符 88">
                  <a:extLst>
                    <a:ext uri="{FF2B5EF4-FFF2-40B4-BE49-F238E27FC236}">
                      <a16:creationId xmlns:a16="http://schemas.microsoft.com/office/drawing/2014/main" id="{F27A2C1E-5DE8-479F-8357-190BCD32AE21}"/>
                    </a:ext>
                  </a:extLst>
                </p:cNvPr>
                <p:cNvCxnSpPr>
                  <a:cxnSpLocks/>
                </p:cNvCxnSpPr>
                <p:nvPr/>
              </p:nvCxnSpPr>
              <p:spPr bwMode="auto">
                <a:xfrm>
                  <a:off x="5263868" y="3601411"/>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90" name="直接连接符 89">
                  <a:extLst>
                    <a:ext uri="{FF2B5EF4-FFF2-40B4-BE49-F238E27FC236}">
                      <a16:creationId xmlns:a16="http://schemas.microsoft.com/office/drawing/2014/main" id="{1E1986D6-6929-4CC9-B5A4-1C50C416C2F6}"/>
                    </a:ext>
                  </a:extLst>
                </p:cNvPr>
                <p:cNvCxnSpPr>
                  <a:cxnSpLocks/>
                </p:cNvCxnSpPr>
                <p:nvPr/>
              </p:nvCxnSpPr>
              <p:spPr bwMode="auto">
                <a:xfrm flipV="1">
                  <a:off x="5444838" y="1339465"/>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17" name="直接连接符 116">
                  <a:extLst>
                    <a:ext uri="{FF2B5EF4-FFF2-40B4-BE49-F238E27FC236}">
                      <a16:creationId xmlns:a16="http://schemas.microsoft.com/office/drawing/2014/main" id="{08A15B82-B58F-40EB-A43A-B4E6F30D2068}"/>
                    </a:ext>
                  </a:extLst>
                </p:cNvPr>
                <p:cNvCxnSpPr>
                  <a:cxnSpLocks/>
                </p:cNvCxnSpPr>
                <p:nvPr/>
              </p:nvCxnSpPr>
              <p:spPr bwMode="auto">
                <a:xfrm flipV="1">
                  <a:off x="5903769" y="1340620"/>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18" name="直接连接符 117">
                  <a:extLst>
                    <a:ext uri="{FF2B5EF4-FFF2-40B4-BE49-F238E27FC236}">
                      <a16:creationId xmlns:a16="http://schemas.microsoft.com/office/drawing/2014/main" id="{A2DFA8A5-593A-4D37-9FDD-13EE1B7554E9}"/>
                    </a:ext>
                  </a:extLst>
                </p:cNvPr>
                <p:cNvCxnSpPr>
                  <a:cxnSpLocks/>
                </p:cNvCxnSpPr>
                <p:nvPr/>
              </p:nvCxnSpPr>
              <p:spPr bwMode="auto">
                <a:xfrm flipV="1">
                  <a:off x="6362701" y="1322756"/>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19" name="直接连接符 118">
                  <a:extLst>
                    <a:ext uri="{FF2B5EF4-FFF2-40B4-BE49-F238E27FC236}">
                      <a16:creationId xmlns:a16="http://schemas.microsoft.com/office/drawing/2014/main" id="{0172E6DF-CDDC-4BC5-BE03-85A9E3B0E5C0}"/>
                    </a:ext>
                  </a:extLst>
                </p:cNvPr>
                <p:cNvCxnSpPr>
                  <a:cxnSpLocks/>
                </p:cNvCxnSpPr>
                <p:nvPr/>
              </p:nvCxnSpPr>
              <p:spPr bwMode="auto">
                <a:xfrm flipV="1">
                  <a:off x="6826828" y="1340620"/>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20" name="直接连接符 119">
                  <a:extLst>
                    <a:ext uri="{FF2B5EF4-FFF2-40B4-BE49-F238E27FC236}">
                      <a16:creationId xmlns:a16="http://schemas.microsoft.com/office/drawing/2014/main" id="{40327A48-D254-4329-A7CA-2692C32A4747}"/>
                    </a:ext>
                  </a:extLst>
                </p:cNvPr>
                <p:cNvCxnSpPr>
                  <a:cxnSpLocks/>
                </p:cNvCxnSpPr>
                <p:nvPr/>
              </p:nvCxnSpPr>
              <p:spPr bwMode="auto">
                <a:xfrm flipV="1">
                  <a:off x="7289460" y="1340620"/>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21" name="直接连接符 120">
                  <a:extLst>
                    <a:ext uri="{FF2B5EF4-FFF2-40B4-BE49-F238E27FC236}">
                      <a16:creationId xmlns:a16="http://schemas.microsoft.com/office/drawing/2014/main" id="{6549E404-1C49-49C6-B150-4098BD92AE7F}"/>
                    </a:ext>
                  </a:extLst>
                </p:cNvPr>
                <p:cNvCxnSpPr>
                  <a:cxnSpLocks/>
                </p:cNvCxnSpPr>
                <p:nvPr/>
              </p:nvCxnSpPr>
              <p:spPr bwMode="auto">
                <a:xfrm flipV="1">
                  <a:off x="7753588" y="1322755"/>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22" name="直接连接符 121">
                  <a:extLst>
                    <a:ext uri="{FF2B5EF4-FFF2-40B4-BE49-F238E27FC236}">
                      <a16:creationId xmlns:a16="http://schemas.microsoft.com/office/drawing/2014/main" id="{5E831D95-6102-4218-AF4A-B87C9FE1ADB7}"/>
                    </a:ext>
                  </a:extLst>
                </p:cNvPr>
                <p:cNvCxnSpPr>
                  <a:cxnSpLocks/>
                </p:cNvCxnSpPr>
                <p:nvPr/>
              </p:nvCxnSpPr>
              <p:spPr bwMode="auto">
                <a:xfrm flipV="1">
                  <a:off x="8211564" y="1337588"/>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23" name="直接连接符 122">
                  <a:extLst>
                    <a:ext uri="{FF2B5EF4-FFF2-40B4-BE49-F238E27FC236}">
                      <a16:creationId xmlns:a16="http://schemas.microsoft.com/office/drawing/2014/main" id="{554AE57F-A318-4D9B-B49E-F53CE0A7AE6E}"/>
                    </a:ext>
                  </a:extLst>
                </p:cNvPr>
                <p:cNvCxnSpPr>
                  <a:cxnSpLocks/>
                </p:cNvCxnSpPr>
                <p:nvPr/>
              </p:nvCxnSpPr>
              <p:spPr bwMode="auto">
                <a:xfrm flipV="1">
                  <a:off x="8680887" y="1322756"/>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grpSp>
          <p:sp>
            <p:nvSpPr>
              <p:cNvPr id="124" name="矩形 123">
                <a:extLst>
                  <a:ext uri="{FF2B5EF4-FFF2-40B4-BE49-F238E27FC236}">
                    <a16:creationId xmlns:a16="http://schemas.microsoft.com/office/drawing/2014/main" id="{EDE41547-4B57-474E-A94E-DE455B01CE35}"/>
                  </a:ext>
                </a:extLst>
              </p:cNvPr>
              <p:cNvSpPr/>
              <p:nvPr/>
            </p:nvSpPr>
            <p:spPr bwMode="auto">
              <a:xfrm>
                <a:off x="6362701" y="2718387"/>
                <a:ext cx="464127" cy="438345"/>
              </a:xfrm>
              <a:prstGeom prst="rect">
                <a:avLst/>
              </a:prstGeom>
              <a:solidFill>
                <a:srgbClr val="FF0000">
                  <a:alpha val="60000"/>
                </a:srgb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grpSp>
          <p:nvGrpSpPr>
            <p:cNvPr id="2" name="组合 1">
              <a:extLst>
                <a:ext uri="{FF2B5EF4-FFF2-40B4-BE49-F238E27FC236}">
                  <a16:creationId xmlns:a16="http://schemas.microsoft.com/office/drawing/2014/main" id="{A728204D-8B26-499F-BB87-1ACB09C0A012}"/>
                </a:ext>
              </a:extLst>
            </p:cNvPr>
            <p:cNvGrpSpPr/>
            <p:nvPr/>
          </p:nvGrpSpPr>
          <p:grpSpPr>
            <a:xfrm>
              <a:off x="5009840" y="1766866"/>
              <a:ext cx="5260250" cy="2171263"/>
              <a:chOff x="6225321" y="3946481"/>
              <a:chExt cx="3472023" cy="1433140"/>
            </a:xfrm>
            <a:scene3d>
              <a:camera prst="isometricRightUp"/>
              <a:lightRig rig="threePt" dir="t"/>
            </a:scene3d>
          </p:grpSpPr>
          <p:pic>
            <p:nvPicPr>
              <p:cNvPr id="1028" name="Picture 4" descr="Gaussian Mixture Models Explained | by Oscar Contreras Carrasco | Towards  Data Science">
                <a:extLst>
                  <a:ext uri="{FF2B5EF4-FFF2-40B4-BE49-F238E27FC236}">
                    <a16:creationId xmlns:a16="http://schemas.microsoft.com/office/drawing/2014/main" id="{629842A9-3566-472F-90F5-484993DF3C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5321" y="3946481"/>
                <a:ext cx="2651485" cy="1433140"/>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645F84C4-6FFB-4AAA-B22E-7B77ACF949EA}"/>
                  </a:ext>
                </a:extLst>
              </p:cNvPr>
              <p:cNvSpPr txBox="1"/>
              <p:nvPr/>
            </p:nvSpPr>
            <p:spPr>
              <a:xfrm>
                <a:off x="8805753" y="4925030"/>
                <a:ext cx="891591" cy="292388"/>
              </a:xfrm>
              <a:prstGeom prst="rect">
                <a:avLst/>
              </a:prstGeom>
              <a:noFill/>
            </p:spPr>
            <p:txBody>
              <a:bodyPr wrap="none" rtlCol="0">
                <a:spAutoFit/>
              </a:bodyPr>
              <a:lstStyle/>
              <a:p>
                <a:r>
                  <a:rPr kumimoji="1" lang="en-US" altLang="ja-JP" i="0" u="none" dirty="0"/>
                  <a:t>log return</a:t>
                </a:r>
                <a:endParaRPr kumimoji="1" lang="ja-JP" altLang="en-US" i="0" u="none" dirty="0"/>
              </a:p>
            </p:txBody>
          </p:sp>
        </p:grpSp>
      </p:grpSp>
      <p:grpSp>
        <p:nvGrpSpPr>
          <p:cNvPr id="26" name="组合 25">
            <a:extLst>
              <a:ext uri="{FF2B5EF4-FFF2-40B4-BE49-F238E27FC236}">
                <a16:creationId xmlns:a16="http://schemas.microsoft.com/office/drawing/2014/main" id="{0D01A076-43F8-4862-BE63-25E74F53E0D8}"/>
              </a:ext>
            </a:extLst>
          </p:cNvPr>
          <p:cNvGrpSpPr/>
          <p:nvPr/>
        </p:nvGrpSpPr>
        <p:grpSpPr>
          <a:xfrm>
            <a:off x="690686" y="1237390"/>
            <a:ext cx="4319154" cy="1926759"/>
            <a:chOff x="633846" y="842819"/>
            <a:chExt cx="4319154" cy="1926759"/>
          </a:xfrm>
        </p:grpSpPr>
        <p:grpSp>
          <p:nvGrpSpPr>
            <p:cNvPr id="18" name="组合 17">
              <a:extLst>
                <a:ext uri="{FF2B5EF4-FFF2-40B4-BE49-F238E27FC236}">
                  <a16:creationId xmlns:a16="http://schemas.microsoft.com/office/drawing/2014/main" id="{4B2CFBD3-D89F-4A57-9569-C798A7FA969E}"/>
                </a:ext>
              </a:extLst>
            </p:cNvPr>
            <p:cNvGrpSpPr/>
            <p:nvPr/>
          </p:nvGrpSpPr>
          <p:grpSpPr>
            <a:xfrm>
              <a:off x="633846" y="1096241"/>
              <a:ext cx="4319154" cy="145473"/>
              <a:chOff x="633846" y="1096241"/>
              <a:chExt cx="4319154" cy="145473"/>
            </a:xfrm>
          </p:grpSpPr>
          <p:cxnSp>
            <p:nvCxnSpPr>
              <p:cNvPr id="11" name="直接连接符 10">
                <a:extLst>
                  <a:ext uri="{FF2B5EF4-FFF2-40B4-BE49-F238E27FC236}">
                    <a16:creationId xmlns:a16="http://schemas.microsoft.com/office/drawing/2014/main" id="{AEFC49AD-3FB2-419E-A9E8-F391647C6708}"/>
                  </a:ext>
                </a:extLst>
              </p:cNvPr>
              <p:cNvCxnSpPr/>
              <p:nvPr/>
            </p:nvCxnSpPr>
            <p:spPr bwMode="auto">
              <a:xfrm>
                <a:off x="633846"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91" name="直接连接符 90">
                <a:extLst>
                  <a:ext uri="{FF2B5EF4-FFF2-40B4-BE49-F238E27FC236}">
                    <a16:creationId xmlns:a16="http://schemas.microsoft.com/office/drawing/2014/main" id="{5A58559E-28F1-4D7D-90BF-C744D7F1AA5C}"/>
                  </a:ext>
                </a:extLst>
              </p:cNvPr>
              <p:cNvCxnSpPr/>
              <p:nvPr/>
            </p:nvCxnSpPr>
            <p:spPr bwMode="auto">
              <a:xfrm>
                <a:off x="4953000"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92" name="直接连接符 91">
                <a:extLst>
                  <a:ext uri="{FF2B5EF4-FFF2-40B4-BE49-F238E27FC236}">
                    <a16:creationId xmlns:a16="http://schemas.microsoft.com/office/drawing/2014/main" id="{0837A555-E86C-4963-AB50-34515C2CCCE8}"/>
                  </a:ext>
                </a:extLst>
              </p:cNvPr>
              <p:cNvCxnSpPr>
                <a:cxnSpLocks/>
              </p:cNvCxnSpPr>
              <p:nvPr/>
            </p:nvCxnSpPr>
            <p:spPr bwMode="auto">
              <a:xfrm flipH="1">
                <a:off x="633846" y="1174173"/>
                <a:ext cx="4319154" cy="0"/>
              </a:xfrm>
              <a:prstGeom prst="line">
                <a:avLst/>
              </a:prstGeom>
              <a:solidFill>
                <a:schemeClr val="accent2"/>
              </a:solidFill>
              <a:ln w="28575" cap="flat" cmpd="sng" algn="ctr">
                <a:solidFill>
                  <a:schemeClr val="tx1"/>
                </a:solidFill>
                <a:prstDash val="solid"/>
                <a:round/>
                <a:headEnd type="none" w="med" len="med"/>
                <a:tailEnd type="none" w="med" len="med"/>
              </a:ln>
              <a:effectLst/>
            </p:spPr>
          </p:cxnSp>
        </p:grpSp>
        <p:grpSp>
          <p:nvGrpSpPr>
            <p:cNvPr id="22" name="组合 21">
              <a:extLst>
                <a:ext uri="{FF2B5EF4-FFF2-40B4-BE49-F238E27FC236}">
                  <a16:creationId xmlns:a16="http://schemas.microsoft.com/office/drawing/2014/main" id="{CA012CF9-D4A9-45E8-9266-5B0C785F82E8}"/>
                </a:ext>
              </a:extLst>
            </p:cNvPr>
            <p:cNvGrpSpPr/>
            <p:nvPr/>
          </p:nvGrpSpPr>
          <p:grpSpPr>
            <a:xfrm>
              <a:off x="633846" y="1857576"/>
              <a:ext cx="4319154" cy="145473"/>
              <a:chOff x="633846" y="1470988"/>
              <a:chExt cx="4319154" cy="145473"/>
            </a:xfrm>
          </p:grpSpPr>
          <p:grpSp>
            <p:nvGrpSpPr>
              <p:cNvPr id="96" name="组合 95">
                <a:extLst>
                  <a:ext uri="{FF2B5EF4-FFF2-40B4-BE49-F238E27FC236}">
                    <a16:creationId xmlns:a16="http://schemas.microsoft.com/office/drawing/2014/main" id="{5F8534DC-751A-4EBC-8013-AFD5672C58E1}"/>
                  </a:ext>
                </a:extLst>
              </p:cNvPr>
              <p:cNvGrpSpPr/>
              <p:nvPr/>
            </p:nvGrpSpPr>
            <p:grpSpPr>
              <a:xfrm>
                <a:off x="1935480" y="1470988"/>
                <a:ext cx="3017520" cy="145473"/>
                <a:chOff x="633846" y="1096241"/>
                <a:chExt cx="4319154" cy="145473"/>
              </a:xfrm>
            </p:grpSpPr>
            <p:cxnSp>
              <p:nvCxnSpPr>
                <p:cNvPr id="100" name="直接连接符 99">
                  <a:extLst>
                    <a:ext uri="{FF2B5EF4-FFF2-40B4-BE49-F238E27FC236}">
                      <a16:creationId xmlns:a16="http://schemas.microsoft.com/office/drawing/2014/main" id="{2C9715F4-257B-4C38-A7C1-7786CC9115DE}"/>
                    </a:ext>
                  </a:extLst>
                </p:cNvPr>
                <p:cNvCxnSpPr/>
                <p:nvPr/>
              </p:nvCxnSpPr>
              <p:spPr bwMode="auto">
                <a:xfrm>
                  <a:off x="633846"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101" name="直接连接符 100">
                  <a:extLst>
                    <a:ext uri="{FF2B5EF4-FFF2-40B4-BE49-F238E27FC236}">
                      <a16:creationId xmlns:a16="http://schemas.microsoft.com/office/drawing/2014/main" id="{2BC79DE6-AC66-4A00-B2E7-0147BA196BE7}"/>
                    </a:ext>
                  </a:extLst>
                </p:cNvPr>
                <p:cNvCxnSpPr/>
                <p:nvPr/>
              </p:nvCxnSpPr>
              <p:spPr bwMode="auto">
                <a:xfrm>
                  <a:off x="4953000"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102" name="直接连接符 101">
                  <a:extLst>
                    <a:ext uri="{FF2B5EF4-FFF2-40B4-BE49-F238E27FC236}">
                      <a16:creationId xmlns:a16="http://schemas.microsoft.com/office/drawing/2014/main" id="{D0002310-7352-4DFB-99DD-FAFDC6745293}"/>
                    </a:ext>
                  </a:extLst>
                </p:cNvPr>
                <p:cNvCxnSpPr>
                  <a:cxnSpLocks/>
                </p:cNvCxnSpPr>
                <p:nvPr/>
              </p:nvCxnSpPr>
              <p:spPr bwMode="auto">
                <a:xfrm flipH="1">
                  <a:off x="633846" y="1174173"/>
                  <a:ext cx="4319154" cy="0"/>
                </a:xfrm>
                <a:prstGeom prst="line">
                  <a:avLst/>
                </a:prstGeom>
                <a:solidFill>
                  <a:schemeClr val="accent2"/>
                </a:solidFill>
                <a:ln w="28575" cap="flat" cmpd="sng" algn="ctr">
                  <a:solidFill>
                    <a:schemeClr val="tx1"/>
                  </a:solidFill>
                  <a:prstDash val="solid"/>
                  <a:round/>
                  <a:headEnd type="none" w="med" len="med"/>
                  <a:tailEnd type="none" w="med" len="med"/>
                </a:ln>
                <a:effectLst/>
              </p:spPr>
            </p:cxnSp>
          </p:grpSp>
          <p:grpSp>
            <p:nvGrpSpPr>
              <p:cNvPr id="107" name="组合 106">
                <a:extLst>
                  <a:ext uri="{FF2B5EF4-FFF2-40B4-BE49-F238E27FC236}">
                    <a16:creationId xmlns:a16="http://schemas.microsoft.com/office/drawing/2014/main" id="{F1ABE55A-B841-40D7-ADCC-F8A7205A2FAA}"/>
                  </a:ext>
                </a:extLst>
              </p:cNvPr>
              <p:cNvGrpSpPr/>
              <p:nvPr/>
            </p:nvGrpSpPr>
            <p:grpSpPr>
              <a:xfrm>
                <a:off x="633846" y="1470988"/>
                <a:ext cx="1301632" cy="145473"/>
                <a:chOff x="633846" y="1096241"/>
                <a:chExt cx="4319154" cy="145473"/>
              </a:xfrm>
            </p:grpSpPr>
            <p:cxnSp>
              <p:nvCxnSpPr>
                <p:cNvPr id="108" name="直接连接符 107">
                  <a:extLst>
                    <a:ext uri="{FF2B5EF4-FFF2-40B4-BE49-F238E27FC236}">
                      <a16:creationId xmlns:a16="http://schemas.microsoft.com/office/drawing/2014/main" id="{1F006199-BC87-4AD3-9877-53D39244B640}"/>
                    </a:ext>
                  </a:extLst>
                </p:cNvPr>
                <p:cNvCxnSpPr/>
                <p:nvPr/>
              </p:nvCxnSpPr>
              <p:spPr bwMode="auto">
                <a:xfrm>
                  <a:off x="633846" y="1096241"/>
                  <a:ext cx="0" cy="145473"/>
                </a:xfrm>
                <a:prstGeom prst="line">
                  <a:avLst/>
                </a:prstGeom>
                <a:solidFill>
                  <a:schemeClr val="accent2"/>
                </a:solidFill>
                <a:ln w="28575" cap="flat" cmpd="sng" algn="ctr">
                  <a:solidFill>
                    <a:srgbClr val="FF0000"/>
                  </a:solidFill>
                  <a:prstDash val="solid"/>
                  <a:round/>
                  <a:headEnd type="none" w="med" len="med"/>
                  <a:tailEnd type="none" w="med" len="med"/>
                </a:ln>
                <a:effectLst/>
              </p:spPr>
            </p:cxnSp>
            <p:cxnSp>
              <p:nvCxnSpPr>
                <p:cNvPr id="109" name="直接连接符 108">
                  <a:extLst>
                    <a:ext uri="{FF2B5EF4-FFF2-40B4-BE49-F238E27FC236}">
                      <a16:creationId xmlns:a16="http://schemas.microsoft.com/office/drawing/2014/main" id="{A314FC04-0236-4800-8DB6-0E1FBFE48052}"/>
                    </a:ext>
                  </a:extLst>
                </p:cNvPr>
                <p:cNvCxnSpPr/>
                <p:nvPr/>
              </p:nvCxnSpPr>
              <p:spPr bwMode="auto">
                <a:xfrm>
                  <a:off x="4953000" y="1096241"/>
                  <a:ext cx="0" cy="145473"/>
                </a:xfrm>
                <a:prstGeom prst="line">
                  <a:avLst/>
                </a:prstGeom>
                <a:solidFill>
                  <a:schemeClr val="accent2"/>
                </a:solidFill>
                <a:ln w="28575" cap="flat" cmpd="sng" algn="ctr">
                  <a:solidFill>
                    <a:srgbClr val="FF0000"/>
                  </a:solidFill>
                  <a:prstDash val="solid"/>
                  <a:round/>
                  <a:headEnd type="none" w="med" len="med"/>
                  <a:tailEnd type="none" w="med" len="med"/>
                </a:ln>
                <a:effectLst/>
              </p:spPr>
            </p:cxnSp>
            <p:cxnSp>
              <p:nvCxnSpPr>
                <p:cNvPr id="110" name="直接连接符 109">
                  <a:extLst>
                    <a:ext uri="{FF2B5EF4-FFF2-40B4-BE49-F238E27FC236}">
                      <a16:creationId xmlns:a16="http://schemas.microsoft.com/office/drawing/2014/main" id="{AE797B08-6748-41CB-A9AB-FAB956AD7B14}"/>
                    </a:ext>
                  </a:extLst>
                </p:cNvPr>
                <p:cNvCxnSpPr>
                  <a:cxnSpLocks/>
                </p:cNvCxnSpPr>
                <p:nvPr/>
              </p:nvCxnSpPr>
              <p:spPr bwMode="auto">
                <a:xfrm flipH="1">
                  <a:off x="633846" y="1174173"/>
                  <a:ext cx="4319154" cy="0"/>
                </a:xfrm>
                <a:prstGeom prst="line">
                  <a:avLst/>
                </a:prstGeom>
                <a:solidFill>
                  <a:schemeClr val="accent2"/>
                </a:solidFill>
                <a:ln w="28575" cap="flat" cmpd="sng" algn="ctr">
                  <a:solidFill>
                    <a:srgbClr val="FF0000"/>
                  </a:solidFill>
                  <a:prstDash val="solid"/>
                  <a:round/>
                  <a:headEnd type="none" w="med" len="med"/>
                  <a:tailEnd type="none" w="med" len="med"/>
                </a:ln>
                <a:effectLst/>
              </p:spPr>
            </p:cxnSp>
          </p:grpSp>
        </p:grpSp>
        <p:grpSp>
          <p:nvGrpSpPr>
            <p:cNvPr id="24" name="组合 23">
              <a:extLst>
                <a:ext uri="{FF2B5EF4-FFF2-40B4-BE49-F238E27FC236}">
                  <a16:creationId xmlns:a16="http://schemas.microsoft.com/office/drawing/2014/main" id="{B5CD12EA-594A-40DE-A382-CE9291C7864D}"/>
                </a:ext>
              </a:extLst>
            </p:cNvPr>
            <p:cNvGrpSpPr/>
            <p:nvPr/>
          </p:nvGrpSpPr>
          <p:grpSpPr>
            <a:xfrm>
              <a:off x="633846" y="2618910"/>
              <a:ext cx="4319154" cy="150668"/>
              <a:chOff x="633846" y="1894125"/>
              <a:chExt cx="4319154" cy="150668"/>
            </a:xfrm>
          </p:grpSpPr>
          <p:grpSp>
            <p:nvGrpSpPr>
              <p:cNvPr id="103" name="组合 102">
                <a:extLst>
                  <a:ext uri="{FF2B5EF4-FFF2-40B4-BE49-F238E27FC236}">
                    <a16:creationId xmlns:a16="http://schemas.microsoft.com/office/drawing/2014/main" id="{4C140405-E74F-4EC4-B7ED-7C565E10F1D0}"/>
                  </a:ext>
                </a:extLst>
              </p:cNvPr>
              <p:cNvGrpSpPr/>
              <p:nvPr/>
            </p:nvGrpSpPr>
            <p:grpSpPr>
              <a:xfrm>
                <a:off x="3159758" y="1899320"/>
                <a:ext cx="1793242" cy="145473"/>
                <a:chOff x="633846" y="1096241"/>
                <a:chExt cx="4319154" cy="145473"/>
              </a:xfrm>
            </p:grpSpPr>
            <p:cxnSp>
              <p:nvCxnSpPr>
                <p:cNvPr id="104" name="直接连接符 103">
                  <a:extLst>
                    <a:ext uri="{FF2B5EF4-FFF2-40B4-BE49-F238E27FC236}">
                      <a16:creationId xmlns:a16="http://schemas.microsoft.com/office/drawing/2014/main" id="{D6356F50-06CF-42B0-B79B-5D6FC9F4A706}"/>
                    </a:ext>
                  </a:extLst>
                </p:cNvPr>
                <p:cNvCxnSpPr/>
                <p:nvPr/>
              </p:nvCxnSpPr>
              <p:spPr bwMode="auto">
                <a:xfrm>
                  <a:off x="633846"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105" name="直接连接符 104">
                  <a:extLst>
                    <a:ext uri="{FF2B5EF4-FFF2-40B4-BE49-F238E27FC236}">
                      <a16:creationId xmlns:a16="http://schemas.microsoft.com/office/drawing/2014/main" id="{485A01CC-B01B-460C-9A40-CFAC2BFEE7F6}"/>
                    </a:ext>
                  </a:extLst>
                </p:cNvPr>
                <p:cNvCxnSpPr/>
                <p:nvPr/>
              </p:nvCxnSpPr>
              <p:spPr bwMode="auto">
                <a:xfrm>
                  <a:off x="4953000" y="1096241"/>
                  <a:ext cx="0" cy="145473"/>
                </a:xfrm>
                <a:prstGeom prst="line">
                  <a:avLst/>
                </a:prstGeom>
                <a:solidFill>
                  <a:schemeClr val="accent2"/>
                </a:solidFill>
                <a:ln w="28575" cap="flat" cmpd="sng" algn="ctr">
                  <a:solidFill>
                    <a:schemeClr val="tx1"/>
                  </a:solidFill>
                  <a:prstDash val="solid"/>
                  <a:round/>
                  <a:headEnd type="none" w="med" len="med"/>
                  <a:tailEnd type="none" w="med" len="med"/>
                </a:ln>
                <a:effectLst/>
              </p:spPr>
            </p:cxnSp>
            <p:cxnSp>
              <p:nvCxnSpPr>
                <p:cNvPr id="106" name="直接连接符 105">
                  <a:extLst>
                    <a:ext uri="{FF2B5EF4-FFF2-40B4-BE49-F238E27FC236}">
                      <a16:creationId xmlns:a16="http://schemas.microsoft.com/office/drawing/2014/main" id="{6395FC00-F488-44FE-A3D4-1F6B39C6C1DB}"/>
                    </a:ext>
                  </a:extLst>
                </p:cNvPr>
                <p:cNvCxnSpPr>
                  <a:cxnSpLocks/>
                </p:cNvCxnSpPr>
                <p:nvPr/>
              </p:nvCxnSpPr>
              <p:spPr bwMode="auto">
                <a:xfrm flipH="1">
                  <a:off x="633846" y="1174173"/>
                  <a:ext cx="4319154" cy="0"/>
                </a:xfrm>
                <a:prstGeom prst="line">
                  <a:avLst/>
                </a:prstGeom>
                <a:solidFill>
                  <a:schemeClr val="accent2"/>
                </a:solidFill>
                <a:ln w="28575" cap="flat" cmpd="sng" algn="ctr">
                  <a:solidFill>
                    <a:schemeClr val="tx1"/>
                  </a:solidFill>
                  <a:prstDash val="solid"/>
                  <a:round/>
                  <a:headEnd type="none" w="med" len="med"/>
                  <a:tailEnd type="none" w="med" len="med"/>
                </a:ln>
                <a:effectLst/>
              </p:spPr>
            </p:cxnSp>
          </p:grpSp>
          <p:grpSp>
            <p:nvGrpSpPr>
              <p:cNvPr id="111" name="组合 110">
                <a:extLst>
                  <a:ext uri="{FF2B5EF4-FFF2-40B4-BE49-F238E27FC236}">
                    <a16:creationId xmlns:a16="http://schemas.microsoft.com/office/drawing/2014/main" id="{E0AB8EE6-7A51-4903-AF1C-F97F07DF0569}"/>
                  </a:ext>
                </a:extLst>
              </p:cNvPr>
              <p:cNvGrpSpPr/>
              <p:nvPr/>
            </p:nvGrpSpPr>
            <p:grpSpPr>
              <a:xfrm>
                <a:off x="633846" y="1894125"/>
                <a:ext cx="1301632" cy="145473"/>
                <a:chOff x="633846" y="1096241"/>
                <a:chExt cx="4319154" cy="145473"/>
              </a:xfrm>
            </p:grpSpPr>
            <p:cxnSp>
              <p:nvCxnSpPr>
                <p:cNvPr id="112" name="直接连接符 111">
                  <a:extLst>
                    <a:ext uri="{FF2B5EF4-FFF2-40B4-BE49-F238E27FC236}">
                      <a16:creationId xmlns:a16="http://schemas.microsoft.com/office/drawing/2014/main" id="{4E0EC588-7643-4CA6-8786-D6ACA7CFFEFE}"/>
                    </a:ext>
                  </a:extLst>
                </p:cNvPr>
                <p:cNvCxnSpPr/>
                <p:nvPr/>
              </p:nvCxnSpPr>
              <p:spPr bwMode="auto">
                <a:xfrm>
                  <a:off x="633846" y="1096241"/>
                  <a:ext cx="0" cy="145473"/>
                </a:xfrm>
                <a:prstGeom prst="line">
                  <a:avLst/>
                </a:prstGeom>
                <a:solidFill>
                  <a:schemeClr val="accent2"/>
                </a:solidFill>
                <a:ln w="28575" cap="flat" cmpd="sng" algn="ctr">
                  <a:solidFill>
                    <a:srgbClr val="FF0000"/>
                  </a:solidFill>
                  <a:prstDash val="solid"/>
                  <a:round/>
                  <a:headEnd type="none" w="med" len="med"/>
                  <a:tailEnd type="none" w="med" len="med"/>
                </a:ln>
                <a:effectLst/>
              </p:spPr>
            </p:cxnSp>
            <p:cxnSp>
              <p:nvCxnSpPr>
                <p:cNvPr id="113" name="直接连接符 112">
                  <a:extLst>
                    <a:ext uri="{FF2B5EF4-FFF2-40B4-BE49-F238E27FC236}">
                      <a16:creationId xmlns:a16="http://schemas.microsoft.com/office/drawing/2014/main" id="{E2BF0291-E3CB-4D25-8BDE-5B3CB2923919}"/>
                    </a:ext>
                  </a:extLst>
                </p:cNvPr>
                <p:cNvCxnSpPr/>
                <p:nvPr/>
              </p:nvCxnSpPr>
              <p:spPr bwMode="auto">
                <a:xfrm>
                  <a:off x="4953000" y="1096241"/>
                  <a:ext cx="0" cy="145473"/>
                </a:xfrm>
                <a:prstGeom prst="line">
                  <a:avLst/>
                </a:prstGeom>
                <a:solidFill>
                  <a:schemeClr val="accent2"/>
                </a:solidFill>
                <a:ln w="28575" cap="flat" cmpd="sng" algn="ctr">
                  <a:solidFill>
                    <a:srgbClr val="FF0000"/>
                  </a:solidFill>
                  <a:prstDash val="solid"/>
                  <a:round/>
                  <a:headEnd type="none" w="med" len="med"/>
                  <a:tailEnd type="none" w="med" len="med"/>
                </a:ln>
                <a:effectLst/>
              </p:spPr>
            </p:cxnSp>
            <p:cxnSp>
              <p:nvCxnSpPr>
                <p:cNvPr id="114" name="直接连接符 113">
                  <a:extLst>
                    <a:ext uri="{FF2B5EF4-FFF2-40B4-BE49-F238E27FC236}">
                      <a16:creationId xmlns:a16="http://schemas.microsoft.com/office/drawing/2014/main" id="{874F142E-F711-4696-89D2-368EEDEE9297}"/>
                    </a:ext>
                  </a:extLst>
                </p:cNvPr>
                <p:cNvCxnSpPr>
                  <a:cxnSpLocks/>
                </p:cNvCxnSpPr>
                <p:nvPr/>
              </p:nvCxnSpPr>
              <p:spPr bwMode="auto">
                <a:xfrm flipH="1">
                  <a:off x="633846" y="1174173"/>
                  <a:ext cx="4319154" cy="0"/>
                </a:xfrm>
                <a:prstGeom prst="line">
                  <a:avLst/>
                </a:prstGeom>
                <a:solidFill>
                  <a:schemeClr val="accent2"/>
                </a:solidFill>
                <a:ln w="28575" cap="flat" cmpd="sng" algn="ctr">
                  <a:solidFill>
                    <a:srgbClr val="FF0000"/>
                  </a:solidFill>
                  <a:prstDash val="solid"/>
                  <a:round/>
                  <a:headEnd type="none" w="med" len="med"/>
                  <a:tailEnd type="none" w="med" len="med"/>
                </a:ln>
                <a:effectLst/>
              </p:spPr>
            </p:cxnSp>
          </p:grpSp>
          <p:grpSp>
            <p:nvGrpSpPr>
              <p:cNvPr id="115" name="组合 114">
                <a:extLst>
                  <a:ext uri="{FF2B5EF4-FFF2-40B4-BE49-F238E27FC236}">
                    <a16:creationId xmlns:a16="http://schemas.microsoft.com/office/drawing/2014/main" id="{A7773170-61C2-4F15-855C-A5C232E74857}"/>
                  </a:ext>
                </a:extLst>
              </p:cNvPr>
              <p:cNvGrpSpPr/>
              <p:nvPr/>
            </p:nvGrpSpPr>
            <p:grpSpPr>
              <a:xfrm>
                <a:off x="1936529" y="1894125"/>
                <a:ext cx="1219839" cy="145473"/>
                <a:chOff x="633846" y="1096241"/>
                <a:chExt cx="4319154" cy="145473"/>
              </a:xfrm>
            </p:grpSpPr>
            <p:cxnSp>
              <p:nvCxnSpPr>
                <p:cNvPr id="116" name="直接连接符 115">
                  <a:extLst>
                    <a:ext uri="{FF2B5EF4-FFF2-40B4-BE49-F238E27FC236}">
                      <a16:creationId xmlns:a16="http://schemas.microsoft.com/office/drawing/2014/main" id="{CB4E8CF4-9A4E-4D53-A366-288D4394F49B}"/>
                    </a:ext>
                  </a:extLst>
                </p:cNvPr>
                <p:cNvCxnSpPr/>
                <p:nvPr/>
              </p:nvCxnSpPr>
              <p:spPr bwMode="auto">
                <a:xfrm>
                  <a:off x="633846" y="1096241"/>
                  <a:ext cx="0" cy="145473"/>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26" name="直接连接符 125">
                  <a:extLst>
                    <a:ext uri="{FF2B5EF4-FFF2-40B4-BE49-F238E27FC236}">
                      <a16:creationId xmlns:a16="http://schemas.microsoft.com/office/drawing/2014/main" id="{A414C906-96FC-492D-8D7D-F292D4E9AC52}"/>
                    </a:ext>
                  </a:extLst>
                </p:cNvPr>
                <p:cNvCxnSpPr/>
                <p:nvPr/>
              </p:nvCxnSpPr>
              <p:spPr bwMode="auto">
                <a:xfrm>
                  <a:off x="4953000" y="1096241"/>
                  <a:ext cx="0" cy="145473"/>
                </a:xfrm>
                <a:prstGeom prst="line">
                  <a:avLst/>
                </a:prstGeom>
                <a:solidFill>
                  <a:schemeClr val="accent2"/>
                </a:solidFill>
                <a:ln w="28575" cap="flat" cmpd="sng" algn="ctr">
                  <a:solidFill>
                    <a:srgbClr val="00B050"/>
                  </a:solidFill>
                  <a:prstDash val="solid"/>
                  <a:round/>
                  <a:headEnd type="none" w="med" len="med"/>
                  <a:tailEnd type="none" w="med" len="med"/>
                </a:ln>
                <a:effectLst/>
              </p:spPr>
            </p:cxnSp>
            <p:cxnSp>
              <p:nvCxnSpPr>
                <p:cNvPr id="127" name="直接连接符 126">
                  <a:extLst>
                    <a:ext uri="{FF2B5EF4-FFF2-40B4-BE49-F238E27FC236}">
                      <a16:creationId xmlns:a16="http://schemas.microsoft.com/office/drawing/2014/main" id="{A6EC93B1-F8D8-4BBB-8D8B-5039BAC2C959}"/>
                    </a:ext>
                  </a:extLst>
                </p:cNvPr>
                <p:cNvCxnSpPr>
                  <a:cxnSpLocks/>
                </p:cNvCxnSpPr>
                <p:nvPr/>
              </p:nvCxnSpPr>
              <p:spPr bwMode="auto">
                <a:xfrm flipH="1">
                  <a:off x="633846" y="1174173"/>
                  <a:ext cx="4319154" cy="0"/>
                </a:xfrm>
                <a:prstGeom prst="line">
                  <a:avLst/>
                </a:prstGeom>
                <a:solidFill>
                  <a:schemeClr val="accent2"/>
                </a:solidFill>
                <a:ln w="28575" cap="flat" cmpd="sng" algn="ctr">
                  <a:solidFill>
                    <a:srgbClr val="00B050"/>
                  </a:solidFill>
                  <a:prstDash val="solid"/>
                  <a:round/>
                  <a:headEnd type="none" w="med" len="med"/>
                  <a:tailEnd type="none" w="med" len="med"/>
                </a:ln>
                <a:effectLst/>
              </p:spPr>
            </p:cxnSp>
          </p:grpSp>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C670D11-8D75-4F88-BE6D-5EEA2A5618D7}"/>
                    </a:ext>
                  </a:extLst>
                </p:cNvPr>
                <p:cNvSpPr txBox="1"/>
                <p:nvPr/>
              </p:nvSpPr>
              <p:spPr>
                <a:xfrm>
                  <a:off x="1109175" y="1616460"/>
                  <a:ext cx="422423"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u="none" smtClean="0">
                                <a:latin typeface="Cambria Math" panose="02040503050406030204" pitchFamily="18" charset="0"/>
                              </a:rPr>
                            </m:ctrlPr>
                          </m:sSubPr>
                          <m:e>
                            <m:r>
                              <a:rPr kumimoji="1" lang="ja-JP" altLang="en-US" b="1" i="1" u="none" smtClean="0">
                                <a:latin typeface="Cambria Math" panose="02040503050406030204" pitchFamily="18" charset="0"/>
                              </a:rPr>
                              <m:t>𝜷</m:t>
                            </m:r>
                          </m:e>
                          <m:sub>
                            <m:r>
                              <a:rPr kumimoji="1" lang="en-US" altLang="ja-JP" b="1" i="1" u="none" smtClean="0">
                                <a:latin typeface="Cambria Math" panose="02040503050406030204" pitchFamily="18" charset="0"/>
                              </a:rPr>
                              <m:t>𝟎</m:t>
                            </m:r>
                          </m:sub>
                        </m:sSub>
                      </m:oMath>
                    </m:oMathPara>
                  </a14:m>
                  <a:endParaRPr kumimoji="1" lang="ja-JP" altLang="en-US" b="1" u="none" dirty="0"/>
                </a:p>
              </p:txBody>
            </p:sp>
          </mc:Choice>
          <mc:Fallback xmlns="">
            <p:sp>
              <p:nvSpPr>
                <p:cNvPr id="25" name="文本框 24">
                  <a:extLst>
                    <a:ext uri="{FF2B5EF4-FFF2-40B4-BE49-F238E27FC236}">
                      <a16:creationId xmlns:a16="http://schemas.microsoft.com/office/drawing/2014/main" id="{DC670D11-8D75-4F88-BE6D-5EEA2A5618D7}"/>
                    </a:ext>
                  </a:extLst>
                </p:cNvPr>
                <p:cNvSpPr txBox="1">
                  <a:spLocks noRot="1" noChangeAspect="1" noMove="1" noResize="1" noEditPoints="1" noAdjustHandles="1" noChangeArrowheads="1" noChangeShapeType="1" noTextEdit="1"/>
                </p:cNvSpPr>
                <p:nvPr/>
              </p:nvSpPr>
              <p:spPr>
                <a:xfrm>
                  <a:off x="1109175" y="1616460"/>
                  <a:ext cx="422423" cy="292388"/>
                </a:xfrm>
                <a:prstGeom prst="rect">
                  <a:avLst/>
                </a:prstGeom>
                <a:blipFill>
                  <a:blip r:embed="rId10"/>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8" name="文本框 127">
                  <a:extLst>
                    <a:ext uri="{FF2B5EF4-FFF2-40B4-BE49-F238E27FC236}">
                      <a16:creationId xmlns:a16="http://schemas.microsoft.com/office/drawing/2014/main" id="{E7C17800-6FB1-41A6-9570-959CA692B61D}"/>
                    </a:ext>
                  </a:extLst>
                </p:cNvPr>
                <p:cNvSpPr txBox="1"/>
                <p:nvPr/>
              </p:nvSpPr>
              <p:spPr>
                <a:xfrm>
                  <a:off x="2582212" y="842819"/>
                  <a:ext cx="330540"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1" i="1" u="none" smtClean="0">
                            <a:latin typeface="Cambria Math" panose="02040503050406030204" pitchFamily="18" charset="0"/>
                          </a:rPr>
                          <m:t>𝟏</m:t>
                        </m:r>
                      </m:oMath>
                    </m:oMathPara>
                  </a14:m>
                  <a:endParaRPr kumimoji="1" lang="ja-JP" altLang="en-US" b="1" u="none" dirty="0"/>
                </a:p>
              </p:txBody>
            </p:sp>
          </mc:Choice>
          <mc:Fallback xmlns="">
            <p:sp>
              <p:nvSpPr>
                <p:cNvPr id="128" name="文本框 127">
                  <a:extLst>
                    <a:ext uri="{FF2B5EF4-FFF2-40B4-BE49-F238E27FC236}">
                      <a16:creationId xmlns:a16="http://schemas.microsoft.com/office/drawing/2014/main" id="{E7C17800-6FB1-41A6-9570-959CA692B61D}"/>
                    </a:ext>
                  </a:extLst>
                </p:cNvPr>
                <p:cNvSpPr txBox="1">
                  <a:spLocks noRot="1" noChangeAspect="1" noMove="1" noResize="1" noEditPoints="1" noAdjustHandles="1" noChangeArrowheads="1" noChangeShapeType="1" noTextEdit="1"/>
                </p:cNvSpPr>
                <p:nvPr/>
              </p:nvSpPr>
              <p:spPr>
                <a:xfrm>
                  <a:off x="2582212" y="842819"/>
                  <a:ext cx="330540" cy="292388"/>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id="{F027B4A3-9F73-4775-B001-FCDA8C5AE447}"/>
                    </a:ext>
                  </a:extLst>
                </p:cNvPr>
                <p:cNvSpPr txBox="1"/>
                <p:nvPr/>
              </p:nvSpPr>
              <p:spPr>
                <a:xfrm>
                  <a:off x="3105044" y="1616460"/>
                  <a:ext cx="683905" cy="292388"/>
                </a:xfrm>
                <a:prstGeom prst="rect">
                  <a:avLst/>
                </a:prstGeom>
                <a:noFill/>
              </p:spPr>
              <p:txBody>
                <a:bodyPr wrap="none" rtlCol="0">
                  <a:spAutoFit/>
                </a:bodyPr>
                <a:lstStyle/>
                <a:p>
                  <a14:m>
                    <m:oMath xmlns:m="http://schemas.openxmlformats.org/officeDocument/2006/math">
                      <m:r>
                        <a:rPr kumimoji="1" lang="en-US" altLang="ja-JP" b="1" i="1" u="none" smtClean="0">
                          <a:latin typeface="Cambria Math" panose="02040503050406030204" pitchFamily="18" charset="0"/>
                        </a:rPr>
                        <m:t>𝟏</m:t>
                      </m:r>
                      <m:r>
                        <a:rPr kumimoji="1" lang="en-US" altLang="ja-JP" b="1" i="1" u="none" smtClean="0">
                          <a:latin typeface="Cambria Math" panose="02040503050406030204" pitchFamily="18" charset="0"/>
                        </a:rPr>
                        <m:t>−</m:t>
                      </m:r>
                    </m:oMath>
                  </a14:m>
                  <a:r>
                    <a:rPr kumimoji="1" lang="en-US" altLang="ja-JP" b="1" u="none" dirty="0"/>
                    <a:t> </a:t>
                  </a:r>
                  <a14:m>
                    <m:oMath xmlns:m="http://schemas.openxmlformats.org/officeDocument/2006/math">
                      <m:sSub>
                        <m:sSubPr>
                          <m:ctrlPr>
                            <a:rPr kumimoji="1" lang="en-US" altLang="ja-JP" b="1" i="1" u="none">
                              <a:latin typeface="Cambria Math" panose="02040503050406030204" pitchFamily="18" charset="0"/>
                            </a:rPr>
                          </m:ctrlPr>
                        </m:sSubPr>
                        <m:e>
                          <m:r>
                            <a:rPr kumimoji="1" lang="ja-JP" altLang="en-US" b="1" u="none">
                              <a:latin typeface="Cambria Math" panose="02040503050406030204" pitchFamily="18" charset="0"/>
                            </a:rPr>
                            <m:t>𝜷</m:t>
                          </m:r>
                        </m:e>
                        <m:sub>
                          <m:r>
                            <a:rPr kumimoji="1" lang="en-US" altLang="ja-JP" b="1" u="none">
                              <a:latin typeface="Cambria Math" panose="02040503050406030204" pitchFamily="18" charset="0"/>
                            </a:rPr>
                            <m:t>𝟎</m:t>
                          </m:r>
                        </m:sub>
                      </m:sSub>
                    </m:oMath>
                  </a14:m>
                  <a:endParaRPr kumimoji="1" lang="ja-JP" altLang="en-US" b="1" u="none" dirty="0"/>
                </a:p>
              </p:txBody>
            </p:sp>
          </mc:Choice>
          <mc:Fallback xmlns="">
            <p:sp>
              <p:nvSpPr>
                <p:cNvPr id="129" name="文本框 128">
                  <a:extLst>
                    <a:ext uri="{FF2B5EF4-FFF2-40B4-BE49-F238E27FC236}">
                      <a16:creationId xmlns:a16="http://schemas.microsoft.com/office/drawing/2014/main" id="{F027B4A3-9F73-4775-B001-FCDA8C5AE447}"/>
                    </a:ext>
                  </a:extLst>
                </p:cNvPr>
                <p:cNvSpPr txBox="1">
                  <a:spLocks noRot="1" noChangeAspect="1" noMove="1" noResize="1" noEditPoints="1" noAdjustHandles="1" noChangeArrowheads="1" noChangeShapeType="1" noTextEdit="1"/>
                </p:cNvSpPr>
                <p:nvPr/>
              </p:nvSpPr>
              <p:spPr>
                <a:xfrm>
                  <a:off x="3105044" y="1616460"/>
                  <a:ext cx="683905" cy="292388"/>
                </a:xfrm>
                <a:prstGeom prst="rect">
                  <a:avLst/>
                </a:prstGeom>
                <a:blipFill>
                  <a:blip r:embed="rId1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文本框 129">
                  <a:extLst>
                    <a:ext uri="{FF2B5EF4-FFF2-40B4-BE49-F238E27FC236}">
                      <a16:creationId xmlns:a16="http://schemas.microsoft.com/office/drawing/2014/main" id="{917F0B1E-26D0-4116-BC1E-9A51AB2CED65}"/>
                    </a:ext>
                  </a:extLst>
                </p:cNvPr>
                <p:cNvSpPr txBox="1"/>
                <p:nvPr/>
              </p:nvSpPr>
              <p:spPr>
                <a:xfrm>
                  <a:off x="1073451" y="2324257"/>
                  <a:ext cx="422423" cy="2923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u="none" smtClean="0">
                                <a:latin typeface="Cambria Math" panose="02040503050406030204" pitchFamily="18" charset="0"/>
                              </a:rPr>
                            </m:ctrlPr>
                          </m:sSubPr>
                          <m:e>
                            <m:r>
                              <a:rPr kumimoji="1" lang="ja-JP" altLang="en-US" b="1" i="1" u="none" smtClean="0">
                                <a:latin typeface="Cambria Math" panose="02040503050406030204" pitchFamily="18" charset="0"/>
                              </a:rPr>
                              <m:t>𝜷</m:t>
                            </m:r>
                          </m:e>
                          <m:sub>
                            <m:r>
                              <a:rPr kumimoji="1" lang="en-US" altLang="ja-JP" b="1" i="1" u="none" smtClean="0">
                                <a:latin typeface="Cambria Math" panose="02040503050406030204" pitchFamily="18" charset="0"/>
                              </a:rPr>
                              <m:t>𝟎</m:t>
                            </m:r>
                          </m:sub>
                        </m:sSub>
                      </m:oMath>
                    </m:oMathPara>
                  </a14:m>
                  <a:endParaRPr kumimoji="1" lang="ja-JP" altLang="en-US" b="1" u="none" dirty="0"/>
                </a:p>
              </p:txBody>
            </p:sp>
          </mc:Choice>
          <mc:Fallback xmlns="">
            <p:sp>
              <p:nvSpPr>
                <p:cNvPr id="130" name="文本框 129">
                  <a:extLst>
                    <a:ext uri="{FF2B5EF4-FFF2-40B4-BE49-F238E27FC236}">
                      <a16:creationId xmlns:a16="http://schemas.microsoft.com/office/drawing/2014/main" id="{917F0B1E-26D0-4116-BC1E-9A51AB2CED65}"/>
                    </a:ext>
                  </a:extLst>
                </p:cNvPr>
                <p:cNvSpPr txBox="1">
                  <a:spLocks noRot="1" noChangeAspect="1" noMove="1" noResize="1" noEditPoints="1" noAdjustHandles="1" noChangeArrowheads="1" noChangeShapeType="1" noTextEdit="1"/>
                </p:cNvSpPr>
                <p:nvPr/>
              </p:nvSpPr>
              <p:spPr>
                <a:xfrm>
                  <a:off x="1073451" y="2324257"/>
                  <a:ext cx="422423" cy="292388"/>
                </a:xfrm>
                <a:prstGeom prst="rect">
                  <a:avLst/>
                </a:prstGeom>
                <a:blipFill>
                  <a:blip r:embed="rId13"/>
                  <a:stretch>
                    <a:fillRect b="-10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A82DCB10-7A62-445C-AF19-3BDC8C5ADE24}"/>
                    </a:ext>
                  </a:extLst>
                </p:cNvPr>
                <p:cNvSpPr txBox="1"/>
                <p:nvPr/>
              </p:nvSpPr>
              <p:spPr>
                <a:xfrm>
                  <a:off x="2065174" y="2324257"/>
                  <a:ext cx="1053109" cy="292388"/>
                </a:xfrm>
                <a:prstGeom prst="rect">
                  <a:avLst/>
                </a:prstGeom>
                <a:noFill/>
              </p:spPr>
              <p:txBody>
                <a:bodyPr wrap="none" rtlCol="0">
                  <a:spAutoFit/>
                </a:bodyPr>
                <a:lstStyle/>
                <a:p>
                  <a14:m>
                    <m:oMath xmlns:m="http://schemas.openxmlformats.org/officeDocument/2006/math">
                      <m:sSub>
                        <m:sSubPr>
                          <m:ctrlPr>
                            <a:rPr kumimoji="1" lang="en-US" altLang="ja-JP" b="1" i="1" u="none" smtClean="0">
                              <a:latin typeface="Cambria Math" panose="02040503050406030204" pitchFamily="18" charset="0"/>
                            </a:rPr>
                          </m:ctrlPr>
                        </m:sSubPr>
                        <m:e>
                          <m:r>
                            <a:rPr kumimoji="1" lang="ja-JP" altLang="en-US" b="1" u="none">
                              <a:latin typeface="Cambria Math" panose="02040503050406030204" pitchFamily="18" charset="0"/>
                            </a:rPr>
                            <m:t>𝜷</m:t>
                          </m:r>
                        </m:e>
                        <m:sub>
                          <m:r>
                            <a:rPr kumimoji="1" lang="en-US" altLang="ja-JP" b="1" i="1" u="none" smtClean="0">
                              <a:latin typeface="Cambria Math" panose="02040503050406030204" pitchFamily="18" charset="0"/>
                            </a:rPr>
                            <m:t>𝟏</m:t>
                          </m:r>
                        </m:sub>
                      </m:sSub>
                      <m:r>
                        <a:rPr kumimoji="1" lang="en-US" altLang="ja-JP" b="1" i="1" u="none" smtClean="0">
                          <a:latin typeface="Cambria Math" panose="02040503050406030204" pitchFamily="18" charset="0"/>
                        </a:rPr>
                        <m:t>(</m:t>
                      </m:r>
                      <m:r>
                        <a:rPr kumimoji="1" lang="en-US" altLang="ja-JP" b="1" i="1" u="none" smtClean="0">
                          <a:latin typeface="Cambria Math" panose="02040503050406030204" pitchFamily="18" charset="0"/>
                        </a:rPr>
                        <m:t>𝟏</m:t>
                      </m:r>
                      <m:r>
                        <a:rPr kumimoji="1" lang="en-US" altLang="ja-JP" b="1" i="1" u="none" smtClean="0">
                          <a:latin typeface="Cambria Math" panose="02040503050406030204" pitchFamily="18" charset="0"/>
                        </a:rPr>
                        <m:t>−</m:t>
                      </m:r>
                    </m:oMath>
                  </a14:m>
                  <a:r>
                    <a:rPr kumimoji="1" lang="en-US" altLang="ja-JP" b="1" u="none" dirty="0"/>
                    <a:t> </a:t>
                  </a:r>
                  <a14:m>
                    <m:oMath xmlns:m="http://schemas.openxmlformats.org/officeDocument/2006/math">
                      <m:sSub>
                        <m:sSubPr>
                          <m:ctrlPr>
                            <a:rPr kumimoji="1" lang="en-US" altLang="ja-JP" b="1" i="1" u="none">
                              <a:latin typeface="Cambria Math" panose="02040503050406030204" pitchFamily="18" charset="0"/>
                            </a:rPr>
                          </m:ctrlPr>
                        </m:sSubPr>
                        <m:e>
                          <m:r>
                            <a:rPr kumimoji="1" lang="ja-JP" altLang="en-US" b="1" u="none">
                              <a:latin typeface="Cambria Math" panose="02040503050406030204" pitchFamily="18" charset="0"/>
                            </a:rPr>
                            <m:t>𝜷</m:t>
                          </m:r>
                        </m:e>
                        <m:sub>
                          <m:r>
                            <a:rPr kumimoji="1" lang="en-US" altLang="ja-JP" b="1" u="none">
                              <a:latin typeface="Cambria Math" panose="02040503050406030204" pitchFamily="18" charset="0"/>
                            </a:rPr>
                            <m:t>𝟎</m:t>
                          </m:r>
                        </m:sub>
                      </m:sSub>
                      <m:r>
                        <a:rPr kumimoji="1" lang="en-US" altLang="ja-JP" b="1" i="1" u="none" smtClean="0">
                          <a:latin typeface="Cambria Math" panose="02040503050406030204" pitchFamily="18" charset="0"/>
                        </a:rPr>
                        <m:t>)</m:t>
                      </m:r>
                    </m:oMath>
                  </a14:m>
                  <a:endParaRPr kumimoji="1" lang="ja-JP" altLang="en-US" b="1" u="none" dirty="0"/>
                </a:p>
              </p:txBody>
            </p:sp>
          </mc:Choice>
          <mc:Fallback xmlns="">
            <p:sp>
              <p:nvSpPr>
                <p:cNvPr id="131" name="文本框 130">
                  <a:extLst>
                    <a:ext uri="{FF2B5EF4-FFF2-40B4-BE49-F238E27FC236}">
                      <a16:creationId xmlns:a16="http://schemas.microsoft.com/office/drawing/2014/main" id="{A82DCB10-7A62-445C-AF19-3BDC8C5ADE24}"/>
                    </a:ext>
                  </a:extLst>
                </p:cNvPr>
                <p:cNvSpPr txBox="1">
                  <a:spLocks noRot="1" noChangeAspect="1" noMove="1" noResize="1" noEditPoints="1" noAdjustHandles="1" noChangeArrowheads="1" noChangeShapeType="1" noTextEdit="1"/>
                </p:cNvSpPr>
                <p:nvPr/>
              </p:nvSpPr>
              <p:spPr>
                <a:xfrm>
                  <a:off x="2065174" y="2324257"/>
                  <a:ext cx="1053109" cy="292388"/>
                </a:xfrm>
                <a:prstGeom prst="rect">
                  <a:avLst/>
                </a:prstGeom>
                <a:blipFill>
                  <a:blip r:embed="rId14"/>
                  <a:stretch>
                    <a:fillRect b="-10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2" name="文本框 131">
                  <a:extLst>
                    <a:ext uri="{FF2B5EF4-FFF2-40B4-BE49-F238E27FC236}">
                      <a16:creationId xmlns:a16="http://schemas.microsoft.com/office/drawing/2014/main" id="{67F72D3F-80E9-44D7-9FEF-D04BD36F8008}"/>
                    </a:ext>
                  </a:extLst>
                </p:cNvPr>
                <p:cNvSpPr txBox="1"/>
                <p:nvPr/>
              </p:nvSpPr>
              <p:spPr>
                <a:xfrm>
                  <a:off x="3401375" y="2324257"/>
                  <a:ext cx="1311578" cy="292388"/>
                </a:xfrm>
                <a:prstGeom prst="rect">
                  <a:avLst/>
                </a:prstGeom>
                <a:noFill/>
              </p:spPr>
              <p:txBody>
                <a:bodyPr wrap="none" rtlCol="0">
                  <a:spAutoFit/>
                </a:bodyPr>
                <a:lstStyle/>
                <a:p>
                  <a14:m>
                    <m:oMath xmlns:m="http://schemas.openxmlformats.org/officeDocument/2006/math">
                      <m:r>
                        <a:rPr kumimoji="1" lang="en-US" altLang="ja-JP" b="1" u="none" smtClean="0">
                          <a:latin typeface="Cambria Math" panose="02040503050406030204" pitchFamily="18" charset="0"/>
                        </a:rPr>
                        <m:t>𝟏</m:t>
                      </m:r>
                      <m:r>
                        <a:rPr kumimoji="1" lang="en-US" altLang="ja-JP" b="1" i="1" u="none" smtClean="0">
                          <a:latin typeface="Cambria Math" panose="02040503050406030204" pitchFamily="18" charset="0"/>
                        </a:rPr>
                        <m:t>−</m:t>
                      </m:r>
                      <m:sSub>
                        <m:sSubPr>
                          <m:ctrlPr>
                            <a:rPr kumimoji="1" lang="en-US" altLang="ja-JP" b="1" i="1" u="none" smtClean="0">
                              <a:latin typeface="Cambria Math" panose="02040503050406030204" pitchFamily="18" charset="0"/>
                            </a:rPr>
                          </m:ctrlPr>
                        </m:sSubPr>
                        <m:e>
                          <m:r>
                            <a:rPr kumimoji="1" lang="ja-JP" altLang="en-US" b="1" u="none">
                              <a:latin typeface="Cambria Math" panose="02040503050406030204" pitchFamily="18" charset="0"/>
                            </a:rPr>
                            <m:t>𝜷</m:t>
                          </m:r>
                        </m:e>
                        <m:sub>
                          <m:r>
                            <a:rPr kumimoji="1" lang="en-US" altLang="ja-JP" b="1" i="1" u="none" smtClean="0">
                              <a:latin typeface="Cambria Math" panose="02040503050406030204" pitchFamily="18" charset="0"/>
                            </a:rPr>
                            <m:t>𝟏</m:t>
                          </m:r>
                        </m:sub>
                      </m:sSub>
                      <m:r>
                        <a:rPr kumimoji="1" lang="en-US" altLang="ja-JP" b="1" i="1" u="none" smtClean="0">
                          <a:latin typeface="Cambria Math" panose="02040503050406030204" pitchFamily="18" charset="0"/>
                        </a:rPr>
                        <m:t>(</m:t>
                      </m:r>
                      <m:r>
                        <a:rPr kumimoji="1" lang="en-US" altLang="ja-JP" b="1" i="1" u="none" smtClean="0">
                          <a:latin typeface="Cambria Math" panose="02040503050406030204" pitchFamily="18" charset="0"/>
                        </a:rPr>
                        <m:t>𝟏</m:t>
                      </m:r>
                      <m:r>
                        <a:rPr kumimoji="1" lang="en-US" altLang="ja-JP" b="1" i="1" u="none" smtClean="0">
                          <a:latin typeface="Cambria Math" panose="02040503050406030204" pitchFamily="18" charset="0"/>
                        </a:rPr>
                        <m:t>−</m:t>
                      </m:r>
                    </m:oMath>
                  </a14:m>
                  <a:r>
                    <a:rPr kumimoji="1" lang="en-US" altLang="ja-JP" b="1" u="none" dirty="0"/>
                    <a:t> </a:t>
                  </a:r>
                  <a14:m>
                    <m:oMath xmlns:m="http://schemas.openxmlformats.org/officeDocument/2006/math">
                      <m:sSub>
                        <m:sSubPr>
                          <m:ctrlPr>
                            <a:rPr kumimoji="1" lang="en-US" altLang="ja-JP" b="1" i="1" u="none">
                              <a:latin typeface="Cambria Math" panose="02040503050406030204" pitchFamily="18" charset="0"/>
                            </a:rPr>
                          </m:ctrlPr>
                        </m:sSubPr>
                        <m:e>
                          <m:r>
                            <a:rPr kumimoji="1" lang="ja-JP" altLang="en-US" b="1" u="none">
                              <a:latin typeface="Cambria Math" panose="02040503050406030204" pitchFamily="18" charset="0"/>
                            </a:rPr>
                            <m:t>𝜷</m:t>
                          </m:r>
                        </m:e>
                        <m:sub>
                          <m:r>
                            <a:rPr kumimoji="1" lang="en-US" altLang="ja-JP" b="1" u="none">
                              <a:latin typeface="Cambria Math" panose="02040503050406030204" pitchFamily="18" charset="0"/>
                            </a:rPr>
                            <m:t>𝟎</m:t>
                          </m:r>
                        </m:sub>
                      </m:sSub>
                      <m:r>
                        <a:rPr kumimoji="1" lang="en-US" altLang="ja-JP" b="1" i="1" u="none" smtClean="0">
                          <a:latin typeface="Cambria Math" panose="02040503050406030204" pitchFamily="18" charset="0"/>
                        </a:rPr>
                        <m:t>)</m:t>
                      </m:r>
                    </m:oMath>
                  </a14:m>
                  <a:endParaRPr kumimoji="1" lang="ja-JP" altLang="en-US" b="1" u="none" dirty="0"/>
                </a:p>
              </p:txBody>
            </p:sp>
          </mc:Choice>
          <mc:Fallback xmlns="">
            <p:sp>
              <p:nvSpPr>
                <p:cNvPr id="132" name="文本框 131">
                  <a:extLst>
                    <a:ext uri="{FF2B5EF4-FFF2-40B4-BE49-F238E27FC236}">
                      <a16:creationId xmlns:a16="http://schemas.microsoft.com/office/drawing/2014/main" id="{67F72D3F-80E9-44D7-9FEF-D04BD36F8008}"/>
                    </a:ext>
                  </a:extLst>
                </p:cNvPr>
                <p:cNvSpPr txBox="1">
                  <a:spLocks noRot="1" noChangeAspect="1" noMove="1" noResize="1" noEditPoints="1" noAdjustHandles="1" noChangeArrowheads="1" noChangeShapeType="1" noTextEdit="1"/>
                </p:cNvSpPr>
                <p:nvPr/>
              </p:nvSpPr>
              <p:spPr>
                <a:xfrm>
                  <a:off x="3401375" y="2324257"/>
                  <a:ext cx="1311578" cy="292388"/>
                </a:xfrm>
                <a:prstGeom prst="rect">
                  <a:avLst/>
                </a:prstGeom>
                <a:blipFill>
                  <a:blip r:embed="rId15"/>
                  <a:stretch>
                    <a:fillRect b="-10417"/>
                  </a:stretch>
                </a:blipFill>
              </p:spPr>
              <p:txBody>
                <a:bodyPr/>
                <a:lstStyle/>
                <a:p>
                  <a:r>
                    <a:rPr lang="ja-JP" altLang="en-US">
                      <a:noFill/>
                    </a:rPr>
                    <a:t> </a:t>
                  </a:r>
                </a:p>
              </p:txBody>
            </p:sp>
          </mc:Fallback>
        </mc:AlternateContent>
      </p:grpSp>
      <p:sp>
        <p:nvSpPr>
          <p:cNvPr id="27" name="文本框 26">
            <a:extLst>
              <a:ext uri="{FF2B5EF4-FFF2-40B4-BE49-F238E27FC236}">
                <a16:creationId xmlns:a16="http://schemas.microsoft.com/office/drawing/2014/main" id="{27FCA903-7458-4A95-A536-EE7004FC5C4B}"/>
              </a:ext>
            </a:extLst>
          </p:cNvPr>
          <p:cNvSpPr txBox="1"/>
          <p:nvPr/>
        </p:nvSpPr>
        <p:spPr>
          <a:xfrm>
            <a:off x="265768" y="932075"/>
            <a:ext cx="1800493" cy="369332"/>
          </a:xfrm>
          <a:prstGeom prst="rect">
            <a:avLst/>
          </a:prstGeom>
          <a:noFill/>
        </p:spPr>
        <p:txBody>
          <a:bodyPr wrap="none" rtlCol="0">
            <a:spAutoFit/>
          </a:bodyPr>
          <a:lstStyle/>
          <a:p>
            <a:r>
              <a:rPr kumimoji="1" lang="en-US" altLang="ja-JP" sz="1800" b="1" i="0" u="none" dirty="0"/>
              <a:t>Stick-Breaking</a:t>
            </a:r>
            <a:endParaRPr kumimoji="1" lang="ja-JP" altLang="en-US" sz="1800" b="1" i="0" u="none" dirty="0"/>
          </a:p>
        </p:txBody>
      </p:sp>
      <p:sp>
        <p:nvSpPr>
          <p:cNvPr id="133" name="文本框 132">
            <a:extLst>
              <a:ext uri="{FF2B5EF4-FFF2-40B4-BE49-F238E27FC236}">
                <a16:creationId xmlns:a16="http://schemas.microsoft.com/office/drawing/2014/main" id="{A3BD8DE9-5961-4A76-8CE5-B34C83A8D509}"/>
              </a:ext>
            </a:extLst>
          </p:cNvPr>
          <p:cNvSpPr txBox="1"/>
          <p:nvPr/>
        </p:nvSpPr>
        <p:spPr>
          <a:xfrm>
            <a:off x="265768" y="3335677"/>
            <a:ext cx="2796599" cy="369332"/>
          </a:xfrm>
          <a:prstGeom prst="rect">
            <a:avLst/>
          </a:prstGeom>
          <a:noFill/>
        </p:spPr>
        <p:txBody>
          <a:bodyPr wrap="none" rtlCol="0">
            <a:spAutoFit/>
          </a:bodyPr>
          <a:lstStyle/>
          <a:p>
            <a:r>
              <a:rPr kumimoji="1" lang="en-US" altLang="ja-JP" sz="1800" b="1" i="0" u="none" dirty="0"/>
              <a:t>Price-Time Dependency</a:t>
            </a:r>
            <a:endParaRPr kumimoji="1" lang="ja-JP" altLang="en-US" sz="1800" b="1" i="0" u="none" dirty="0"/>
          </a:p>
        </p:txBody>
      </p:sp>
      <p:pic>
        <p:nvPicPr>
          <p:cNvPr id="134" name="图片 133" descr="图表, 折线图&#10;&#10;描述已自动生成">
            <a:extLst>
              <a:ext uri="{FF2B5EF4-FFF2-40B4-BE49-F238E27FC236}">
                <a16:creationId xmlns:a16="http://schemas.microsoft.com/office/drawing/2014/main" id="{5571AF2A-1ECF-48D9-83BA-398495C16B09}"/>
              </a:ext>
            </a:extLst>
          </p:cNvPr>
          <p:cNvPicPr>
            <a:picLocks noChangeAspect="1"/>
          </p:cNvPicPr>
          <p:nvPr/>
        </p:nvPicPr>
        <p:blipFill rotWithShape="1">
          <a:blip r:embed="rId16">
            <a:extLst>
              <a:ext uri="{28A0092B-C50C-407E-A947-70E740481C1C}">
                <a14:useLocalDpi xmlns:a14="http://schemas.microsoft.com/office/drawing/2010/main" val="0"/>
              </a:ext>
            </a:extLst>
          </a:blip>
          <a:srcRect l="4629" t="11202" r="2364" b="13480"/>
          <a:stretch/>
        </p:blipFill>
        <p:spPr>
          <a:xfrm>
            <a:off x="127490" y="3785946"/>
            <a:ext cx="3141629" cy="1635488"/>
          </a:xfrm>
          <a:prstGeom prst="rect">
            <a:avLst/>
          </a:prstGeom>
        </p:spPr>
      </p:pic>
      <p:pic>
        <p:nvPicPr>
          <p:cNvPr id="135" name="图片 134" descr="图表, 折线图&#10;&#10;描述已自动生成">
            <a:extLst>
              <a:ext uri="{FF2B5EF4-FFF2-40B4-BE49-F238E27FC236}">
                <a16:creationId xmlns:a16="http://schemas.microsoft.com/office/drawing/2014/main" id="{8CEF6ED8-9CED-49C6-8938-BC6AFB1643FE}"/>
              </a:ext>
            </a:extLst>
          </p:cNvPr>
          <p:cNvPicPr>
            <a:picLocks noChangeAspect="1"/>
          </p:cNvPicPr>
          <p:nvPr/>
        </p:nvPicPr>
        <p:blipFill rotWithShape="1">
          <a:blip r:embed="rId17">
            <a:extLst>
              <a:ext uri="{28A0092B-C50C-407E-A947-70E740481C1C}">
                <a14:useLocalDpi xmlns:a14="http://schemas.microsoft.com/office/drawing/2010/main" val="0"/>
              </a:ext>
            </a:extLst>
          </a:blip>
          <a:srcRect l="2466" t="12666" r="2015" b="7748"/>
          <a:stretch/>
        </p:blipFill>
        <p:spPr>
          <a:xfrm>
            <a:off x="3279060" y="3742183"/>
            <a:ext cx="3126447" cy="1674612"/>
          </a:xfrm>
          <a:prstGeom prst="rect">
            <a:avLst/>
          </a:prstGeom>
        </p:spPr>
      </p:pic>
      <p:sp>
        <p:nvSpPr>
          <p:cNvPr id="136" name="文本框 135">
            <a:extLst>
              <a:ext uri="{FF2B5EF4-FFF2-40B4-BE49-F238E27FC236}">
                <a16:creationId xmlns:a16="http://schemas.microsoft.com/office/drawing/2014/main" id="{CCF3BFA4-90A5-4323-B829-2E6C7E4F69D1}"/>
              </a:ext>
            </a:extLst>
          </p:cNvPr>
          <p:cNvSpPr txBox="1"/>
          <p:nvPr/>
        </p:nvSpPr>
        <p:spPr>
          <a:xfrm>
            <a:off x="571779" y="6091092"/>
            <a:ext cx="5381088" cy="338554"/>
          </a:xfrm>
          <a:prstGeom prst="rect">
            <a:avLst/>
          </a:prstGeom>
          <a:noFill/>
        </p:spPr>
        <p:txBody>
          <a:bodyPr wrap="none" rtlCol="0">
            <a:spAutoFit/>
          </a:bodyPr>
          <a:lstStyle/>
          <a:p>
            <a:r>
              <a:rPr kumimoji="1" lang="en-US" altLang="ja-JP" sz="1600" i="0" u="none" dirty="0"/>
              <a:t>Define massive clusters internally sharing different trends</a:t>
            </a:r>
            <a:endParaRPr kumimoji="1" lang="ja-JP" altLang="en-US" sz="1600" i="0" u="none" dirty="0"/>
          </a:p>
        </p:txBody>
      </p:sp>
    </p:spTree>
    <p:extLst>
      <p:ext uri="{BB962C8B-B14F-4D97-AF65-F5344CB8AC3E}">
        <p14:creationId xmlns:p14="http://schemas.microsoft.com/office/powerpoint/2010/main" val="387687053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11</a:t>
            </a:fld>
            <a:endParaRPr lang="en-US" altLang="ja-JP"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CAC3F55-F481-497C-BC24-C770E0D16CF0}"/>
                  </a:ext>
                </a:extLst>
              </p:cNvPr>
              <p:cNvSpPr txBox="1"/>
              <p:nvPr/>
            </p:nvSpPr>
            <p:spPr>
              <a:xfrm>
                <a:off x="-5387704" y="-3642969"/>
                <a:ext cx="4456176" cy="1704121"/>
              </a:xfrm>
              <a:prstGeom prst="rect">
                <a:avLst/>
              </a:prstGeom>
              <a:noFill/>
            </p:spPr>
            <p:txBody>
              <a:bodyPr wrap="square" rtlCol="0">
                <a:spAutoFit/>
              </a:bodyPr>
              <a:lstStyle/>
              <a:p>
                <a:r>
                  <a:rPr kumimoji="1" lang="en-US" altLang="ja-JP" i="0" u="none" dirty="0"/>
                  <a:t>Prior Distribution(a naïve case):</a:t>
                </a:r>
              </a:p>
              <a:p>
                <a:r>
                  <a:rPr kumimoji="1" lang="en-US" altLang="ja-JP" i="0" u="none" dirty="0"/>
                  <a:t>Trading Volume ~ Poisson Distribution(</a:t>
                </a:r>
                <a14:m>
                  <m:oMath xmlns:m="http://schemas.openxmlformats.org/officeDocument/2006/math">
                    <m:r>
                      <a:rPr kumimoji="1" lang="ja-JP" altLang="en-US" i="1" u="none" smtClean="0">
                        <a:latin typeface="Cambria Math" panose="02040503050406030204" pitchFamily="18" charset="0"/>
                      </a:rPr>
                      <m:t>𝜆</m:t>
                    </m:r>
                  </m:oMath>
                </a14:m>
                <a:r>
                  <a:rPr kumimoji="1" lang="en-US" altLang="ja-JP" i="0" u="none" dirty="0"/>
                  <a:t>)</a:t>
                </a:r>
              </a:p>
              <a:p>
                <a:pPr/>
                <a14:m>
                  <m:oMathPara xmlns:m="http://schemas.openxmlformats.org/officeDocument/2006/math">
                    <m:oMathParaPr>
                      <m:jc m:val="centerGroup"/>
                    </m:oMathParaPr>
                    <m:oMath xmlns:m="http://schemas.openxmlformats.org/officeDocument/2006/math">
                      <m:r>
                        <a:rPr kumimoji="1" lang="en-US" altLang="ja-JP" b="0" i="1" u="none" smtClean="0">
                          <a:latin typeface="Cambria Math" panose="02040503050406030204" pitchFamily="18" charset="0"/>
                        </a:rPr>
                        <m:t>𝑃</m:t>
                      </m:r>
                      <m:d>
                        <m:dPr>
                          <m:ctrlPr>
                            <a:rPr kumimoji="1" lang="en-US" altLang="ja-JP" b="0" i="1" u="none" smtClean="0">
                              <a:latin typeface="Cambria Math" panose="02040503050406030204" pitchFamily="18" charset="0"/>
                            </a:rPr>
                          </m:ctrlPr>
                        </m:dPr>
                        <m:e>
                          <m:r>
                            <a:rPr kumimoji="1" lang="en-US" altLang="ja-JP" b="0" i="1" u="none" smtClean="0">
                              <a:latin typeface="Cambria Math" panose="02040503050406030204" pitchFamily="18" charset="0"/>
                            </a:rPr>
                            <m:t>𝑇𝑟𝑎𝑑𝑖𝑛𝑔</m:t>
                          </m:r>
                          <m:r>
                            <a:rPr kumimoji="1" lang="en-US" altLang="ja-JP" b="0" i="1" u="none" smtClean="0">
                              <a:latin typeface="Cambria Math" panose="02040503050406030204" pitchFamily="18" charset="0"/>
                            </a:rPr>
                            <m:t> </m:t>
                          </m:r>
                          <m:r>
                            <a:rPr kumimoji="1" lang="en-US" altLang="ja-JP" b="0" i="1" u="none" smtClean="0">
                              <a:latin typeface="Cambria Math" panose="02040503050406030204" pitchFamily="18" charset="0"/>
                            </a:rPr>
                            <m:t>𝑉𝑜𝑙𝑢𝑚𝑒</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𝑘</m:t>
                          </m:r>
                        </m:e>
                      </m:d>
                      <m:r>
                        <a:rPr kumimoji="1" lang="en-US" altLang="ja-JP" b="0" i="1" u="none" smtClean="0">
                          <a:latin typeface="Cambria Math" panose="02040503050406030204" pitchFamily="18" charset="0"/>
                        </a:rPr>
                        <m:t>=</m:t>
                      </m:r>
                      <m:f>
                        <m:fPr>
                          <m:ctrlPr>
                            <a:rPr kumimoji="1" lang="en-US" altLang="ja-JP" b="0" i="1" u="none" smtClean="0">
                              <a:latin typeface="Cambria Math" panose="02040503050406030204" pitchFamily="18" charset="0"/>
                            </a:rPr>
                          </m:ctrlPr>
                        </m:fPr>
                        <m:num>
                          <m:sSup>
                            <m:sSupPr>
                              <m:ctrlPr>
                                <a:rPr kumimoji="1" lang="en-US" altLang="ja-JP" b="0" i="1" u="none" smtClean="0">
                                  <a:latin typeface="Cambria Math" panose="02040503050406030204" pitchFamily="18" charset="0"/>
                                </a:rPr>
                              </m:ctrlPr>
                            </m:sSupPr>
                            <m:e>
                              <m:r>
                                <a:rPr kumimoji="1" lang="en-US" altLang="ja-JP" b="0" i="1" u="none" smtClean="0">
                                  <a:latin typeface="Cambria Math" panose="02040503050406030204" pitchFamily="18" charset="0"/>
                                </a:rPr>
                                <m:t>𝑒</m:t>
                              </m:r>
                            </m:e>
                            <m:sup>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𝜆</m:t>
                              </m:r>
                            </m:sup>
                          </m:sSup>
                          <m:sSup>
                            <m:sSupPr>
                              <m:ctrlPr>
                                <a:rPr kumimoji="1" lang="en-US" altLang="ja-JP" b="0" i="1" u="none" smtClean="0">
                                  <a:latin typeface="Cambria Math" panose="02040503050406030204" pitchFamily="18" charset="0"/>
                                </a:rPr>
                              </m:ctrlPr>
                            </m:sSupPr>
                            <m:e>
                              <m:r>
                                <a:rPr kumimoji="1" lang="ja-JP" altLang="en-US" b="0" i="1" u="none" smtClean="0">
                                  <a:latin typeface="Cambria Math" panose="02040503050406030204" pitchFamily="18" charset="0"/>
                                </a:rPr>
                                <m:t>𝜆</m:t>
                              </m:r>
                            </m:e>
                            <m:sup>
                              <m:r>
                                <a:rPr kumimoji="1" lang="en-US" altLang="ja-JP" b="0" i="1" u="none" smtClean="0">
                                  <a:latin typeface="Cambria Math" panose="02040503050406030204" pitchFamily="18" charset="0"/>
                                </a:rPr>
                                <m:t>𝑘</m:t>
                              </m:r>
                            </m:sup>
                          </m:sSup>
                        </m:num>
                        <m:den>
                          <m:r>
                            <a:rPr kumimoji="1" lang="en-US" altLang="ja-JP" b="0" i="1" u="none" smtClean="0">
                              <a:latin typeface="Cambria Math" panose="02040503050406030204" pitchFamily="18" charset="0"/>
                            </a:rPr>
                            <m:t>𝑘</m:t>
                          </m:r>
                          <m:r>
                            <a:rPr kumimoji="1" lang="en-US" altLang="ja-JP" b="0" i="1" u="none" smtClean="0">
                              <a:latin typeface="Cambria Math" panose="02040503050406030204" pitchFamily="18" charset="0"/>
                            </a:rPr>
                            <m:t>!</m:t>
                          </m:r>
                        </m:den>
                      </m:f>
                    </m:oMath>
                  </m:oMathPara>
                </a14:m>
                <a:endParaRPr kumimoji="1" lang="en-US" altLang="ja-JP" u="none" dirty="0"/>
              </a:p>
              <a:p>
                <a:endParaRPr kumimoji="1" lang="en-US" altLang="ja-JP" i="0" u="none" dirty="0"/>
              </a:p>
              <a:p>
                <a:r>
                  <a:rPr kumimoji="1" lang="en-US" altLang="ja-JP" i="0" u="none" dirty="0"/>
                  <a:t>The variation of Trading Volume can be described as a Poisson Process with </a:t>
                </a:r>
                <a14:m>
                  <m:oMath xmlns:m="http://schemas.openxmlformats.org/officeDocument/2006/math">
                    <m:r>
                      <a:rPr kumimoji="1" lang="ja-JP" altLang="en-US" i="1" u="none" smtClean="0">
                        <a:latin typeface="Cambria Math" panose="02040503050406030204" pitchFamily="18" charset="0"/>
                      </a:rPr>
                      <m:t>𝜆</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𝑡</m:t>
                    </m:r>
                    <m:r>
                      <a:rPr kumimoji="1" lang="en-US" altLang="ja-JP" b="0" i="1" u="none" smtClean="0">
                        <a:latin typeface="Cambria Math" panose="02040503050406030204" pitchFamily="18" charset="0"/>
                      </a:rPr>
                      <m:t>)</m:t>
                    </m:r>
                  </m:oMath>
                </a14:m>
                <a:r>
                  <a:rPr kumimoji="1" lang="ja-JP" altLang="en-US" i="0" u="none" dirty="0"/>
                  <a:t> </a:t>
                </a:r>
                <a:r>
                  <a:rPr kumimoji="1" lang="en-US" altLang="ja-JP" i="0" u="none" dirty="0"/>
                  <a:t>over time </a:t>
                </a:r>
                <a14:m>
                  <m:oMath xmlns:m="http://schemas.openxmlformats.org/officeDocument/2006/math">
                    <m:r>
                      <a:rPr kumimoji="1" lang="en-US" altLang="ja-JP" b="0" i="1" u="none" smtClean="0">
                        <a:latin typeface="Cambria Math" panose="02040503050406030204" pitchFamily="18" charset="0"/>
                      </a:rPr>
                      <m:t>𝑡</m:t>
                    </m:r>
                  </m:oMath>
                </a14:m>
                <a:endParaRPr kumimoji="1" lang="en-US" altLang="ja-JP" b="0" i="0" u="none" dirty="0"/>
              </a:p>
              <a:p>
                <a:pPr/>
                <a14:m>
                  <m:oMathPara xmlns:m="http://schemas.openxmlformats.org/officeDocument/2006/math">
                    <m:oMathParaPr>
                      <m:jc m:val="centerGroup"/>
                    </m:oMathParaPr>
                    <m:oMath xmlns:m="http://schemas.openxmlformats.org/officeDocument/2006/math">
                      <m:r>
                        <a:rPr kumimoji="1" lang="ja-JP" altLang="en-US" u="none">
                          <a:latin typeface="Cambria Math" panose="02040503050406030204" pitchFamily="18" charset="0"/>
                        </a:rPr>
                        <m:t>𝜆</m:t>
                      </m:r>
                      <m:d>
                        <m:dPr>
                          <m:ctrlPr>
                            <a:rPr kumimoji="1" lang="en-US" altLang="ja-JP" i="1" u="none">
                              <a:latin typeface="Cambria Math" panose="02040503050406030204" pitchFamily="18" charset="0"/>
                            </a:rPr>
                          </m:ctrlPr>
                        </m:dPr>
                        <m:e>
                          <m:r>
                            <a:rPr kumimoji="1" lang="en-US" altLang="ja-JP" u="none">
                              <a:latin typeface="Cambria Math" panose="02040503050406030204" pitchFamily="18" charset="0"/>
                            </a:rPr>
                            <m:t>𝑡</m:t>
                          </m:r>
                        </m:e>
                      </m:d>
                      <m:r>
                        <a:rPr kumimoji="1" lang="en-US" altLang="ja-JP" b="0" i="1" u="none" smtClean="0">
                          <a:latin typeface="Cambria Math" panose="02040503050406030204" pitchFamily="18" charset="0"/>
                        </a:rPr>
                        <m:t> ~ </m:t>
                      </m:r>
                      <m:r>
                        <a:rPr kumimoji="1" lang="en-US" altLang="ja-JP" b="0" i="1" u="none" smtClean="0">
                          <a:latin typeface="Cambria Math" panose="02040503050406030204" pitchFamily="18" charset="0"/>
                        </a:rPr>
                        <m:t>𝐵𝑒𝑡𝑎</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𝛼</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𝛽</m:t>
                      </m:r>
                      <m:r>
                        <a:rPr kumimoji="1" lang="en-US" altLang="ja-JP" b="0" i="1" u="none" smtClean="0">
                          <a:latin typeface="Cambria Math" panose="02040503050406030204" pitchFamily="18" charset="0"/>
                        </a:rPr>
                        <m:t>)</m:t>
                      </m:r>
                    </m:oMath>
                  </m:oMathPara>
                </a14:m>
                <a:endParaRPr kumimoji="1" lang="en-US" altLang="ja-JP" i="0" u="none" dirty="0"/>
              </a:p>
            </p:txBody>
          </p:sp>
        </mc:Choice>
        <mc:Fallback xmlns="">
          <p:sp>
            <p:nvSpPr>
              <p:cNvPr id="42" name="文本框 41">
                <a:extLst>
                  <a:ext uri="{FF2B5EF4-FFF2-40B4-BE49-F238E27FC236}">
                    <a16:creationId xmlns:a16="http://schemas.microsoft.com/office/drawing/2014/main" id="{5CAC3F55-F481-497C-BC24-C770E0D16CF0}"/>
                  </a:ext>
                </a:extLst>
              </p:cNvPr>
              <p:cNvSpPr txBox="1">
                <a:spLocks noRot="1" noChangeAspect="1" noMove="1" noResize="1" noEditPoints="1" noAdjustHandles="1" noChangeArrowheads="1" noChangeShapeType="1" noTextEdit="1"/>
              </p:cNvSpPr>
              <p:nvPr/>
            </p:nvSpPr>
            <p:spPr>
              <a:xfrm>
                <a:off x="-5387704" y="-3642969"/>
                <a:ext cx="4456176" cy="1704121"/>
              </a:xfrm>
              <a:prstGeom prst="rect">
                <a:avLst/>
              </a:prstGeom>
              <a:blipFill>
                <a:blip r:embed="rId4"/>
                <a:stretch>
                  <a:fillRect l="-137" t="-357" b="-1071"/>
                </a:stretch>
              </a:blipFill>
            </p:spPr>
            <p:txBody>
              <a:bodyPr/>
              <a:lstStyle/>
              <a:p>
                <a:r>
                  <a:rPr lang="ja-JP" altLang="en-US">
                    <a:noFill/>
                  </a:rPr>
                  <a:t> </a:t>
                </a:r>
              </a:p>
            </p:txBody>
          </p:sp>
        </mc:Fallback>
      </mc:AlternateContent>
      <p:pic>
        <p:nvPicPr>
          <p:cNvPr id="70" name="Picture 2" descr="Probability density function for the Beta distribution">
            <a:extLst>
              <a:ext uri="{FF2B5EF4-FFF2-40B4-BE49-F238E27FC236}">
                <a16:creationId xmlns:a16="http://schemas.microsoft.com/office/drawing/2014/main" id="{662544C2-95BC-4BAD-8E63-F5FE9C936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2447" y="-1487332"/>
            <a:ext cx="3175185" cy="254203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接箭头连接符 75">
            <a:extLst>
              <a:ext uri="{FF2B5EF4-FFF2-40B4-BE49-F238E27FC236}">
                <a16:creationId xmlns:a16="http://schemas.microsoft.com/office/drawing/2014/main" id="{F42CD8D1-F274-4D57-9D06-5B9B7B548C36}"/>
              </a:ext>
            </a:extLst>
          </p:cNvPr>
          <p:cNvCxnSpPr>
            <a:cxnSpLocks/>
          </p:cNvCxnSpPr>
          <p:nvPr/>
        </p:nvCxnSpPr>
        <p:spPr bwMode="auto">
          <a:xfrm flipV="1">
            <a:off x="-4198411" y="2266488"/>
            <a:ext cx="807341" cy="1276113"/>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grpSp>
        <p:nvGrpSpPr>
          <p:cNvPr id="3" name="组合 2">
            <a:extLst>
              <a:ext uri="{FF2B5EF4-FFF2-40B4-BE49-F238E27FC236}">
                <a16:creationId xmlns:a16="http://schemas.microsoft.com/office/drawing/2014/main" id="{41289781-9C38-45CA-B867-6401D8314BC5}"/>
              </a:ext>
            </a:extLst>
          </p:cNvPr>
          <p:cNvGrpSpPr/>
          <p:nvPr/>
        </p:nvGrpSpPr>
        <p:grpSpPr>
          <a:xfrm>
            <a:off x="-5863952" y="1678484"/>
            <a:ext cx="5256070" cy="4139543"/>
            <a:chOff x="257687" y="2470291"/>
            <a:chExt cx="5256070" cy="4139543"/>
          </a:xfrm>
        </p:grpSpPr>
        <p:grpSp>
          <p:nvGrpSpPr>
            <p:cNvPr id="40" name="组合 39">
              <a:extLst>
                <a:ext uri="{FF2B5EF4-FFF2-40B4-BE49-F238E27FC236}">
                  <a16:creationId xmlns:a16="http://schemas.microsoft.com/office/drawing/2014/main" id="{3FC1CC59-B9DF-4186-8A4F-7ACF179E6992}"/>
                </a:ext>
              </a:extLst>
            </p:cNvPr>
            <p:cNvGrpSpPr/>
            <p:nvPr/>
          </p:nvGrpSpPr>
          <p:grpSpPr>
            <a:xfrm>
              <a:off x="257687" y="2470291"/>
              <a:ext cx="5256070" cy="4139543"/>
              <a:chOff x="2133379" y="2263102"/>
              <a:chExt cx="5256070" cy="4139543"/>
            </a:xfrm>
          </p:grpSpPr>
          <p:grpSp>
            <p:nvGrpSpPr>
              <p:cNvPr id="38" name="组合 37">
                <a:extLst>
                  <a:ext uri="{FF2B5EF4-FFF2-40B4-BE49-F238E27FC236}">
                    <a16:creationId xmlns:a16="http://schemas.microsoft.com/office/drawing/2014/main" id="{324CEF5A-B58F-410B-A11D-F4CD5BBE9AD8}"/>
                  </a:ext>
                </a:extLst>
              </p:cNvPr>
              <p:cNvGrpSpPr/>
              <p:nvPr/>
            </p:nvGrpSpPr>
            <p:grpSpPr>
              <a:xfrm>
                <a:off x="2133379" y="3575626"/>
                <a:ext cx="5256070" cy="2827019"/>
                <a:chOff x="1577340" y="3152717"/>
                <a:chExt cx="5256070" cy="2827019"/>
              </a:xfrm>
            </p:grpSpPr>
            <p:cxnSp>
              <p:nvCxnSpPr>
                <p:cNvPr id="8" name="直接箭头连接符 7">
                  <a:extLst>
                    <a:ext uri="{FF2B5EF4-FFF2-40B4-BE49-F238E27FC236}">
                      <a16:creationId xmlns:a16="http://schemas.microsoft.com/office/drawing/2014/main" id="{BF9859A2-0024-42CB-92D7-EB10BE590C1C}"/>
                    </a:ext>
                  </a:extLst>
                </p:cNvPr>
                <p:cNvCxnSpPr>
                  <a:cxnSpLocks/>
                </p:cNvCxnSpPr>
                <p:nvPr/>
              </p:nvCxnSpPr>
              <p:spPr bwMode="auto">
                <a:xfrm>
                  <a:off x="1577340" y="5448300"/>
                  <a:ext cx="5256070"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00883E61-4BF9-4F5A-84AA-F68CB8C2711B}"/>
                    </a:ext>
                  </a:extLst>
                </p:cNvPr>
                <p:cNvCxnSpPr>
                  <a:cxnSpLocks/>
                </p:cNvCxnSpPr>
                <p:nvPr/>
              </p:nvCxnSpPr>
              <p:spPr bwMode="auto">
                <a:xfrm flipV="1">
                  <a:off x="196596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83FFA114-9535-41B4-80E0-297F430AD44A}"/>
                    </a:ext>
                  </a:extLst>
                </p:cNvPr>
                <p:cNvCxnSpPr>
                  <a:cxnSpLocks/>
                </p:cNvCxnSpPr>
                <p:nvPr/>
              </p:nvCxnSpPr>
              <p:spPr bwMode="auto">
                <a:xfrm flipV="1">
                  <a:off x="645414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34" name="文本框 33">
                  <a:extLst>
                    <a:ext uri="{FF2B5EF4-FFF2-40B4-BE49-F238E27FC236}">
                      <a16:creationId xmlns:a16="http://schemas.microsoft.com/office/drawing/2014/main" id="{044D4DB7-4784-4C8E-A52C-E7F129E53D5D}"/>
                    </a:ext>
                  </a:extLst>
                </p:cNvPr>
                <p:cNvSpPr txBox="1"/>
                <p:nvPr/>
              </p:nvSpPr>
              <p:spPr>
                <a:xfrm>
                  <a:off x="1637985" y="5687348"/>
                  <a:ext cx="655949" cy="292388"/>
                </a:xfrm>
                <a:prstGeom prst="rect">
                  <a:avLst/>
                </a:prstGeom>
                <a:noFill/>
              </p:spPr>
              <p:txBody>
                <a:bodyPr wrap="none" rtlCol="0">
                  <a:spAutoFit/>
                </a:bodyPr>
                <a:lstStyle/>
                <a:p>
                  <a:r>
                    <a:rPr kumimoji="1" lang="en-US" altLang="ja-JP" b="1" i="0" u="none" dirty="0"/>
                    <a:t>OPEN</a:t>
                  </a:r>
                  <a:endParaRPr kumimoji="1" lang="ja-JP" altLang="en-US" b="1" i="0" u="none" dirty="0"/>
                </a:p>
              </p:txBody>
            </p:sp>
            <p:sp>
              <p:nvSpPr>
                <p:cNvPr id="41" name="文本框 40">
                  <a:extLst>
                    <a:ext uri="{FF2B5EF4-FFF2-40B4-BE49-F238E27FC236}">
                      <a16:creationId xmlns:a16="http://schemas.microsoft.com/office/drawing/2014/main" id="{95424D65-938D-48B6-9218-E116F92F356E}"/>
                    </a:ext>
                  </a:extLst>
                </p:cNvPr>
                <p:cNvSpPr txBox="1"/>
                <p:nvPr/>
              </p:nvSpPr>
              <p:spPr>
                <a:xfrm>
                  <a:off x="6074869" y="5685384"/>
                  <a:ext cx="758541" cy="292388"/>
                </a:xfrm>
                <a:prstGeom prst="rect">
                  <a:avLst/>
                </a:prstGeom>
                <a:noFill/>
              </p:spPr>
              <p:txBody>
                <a:bodyPr wrap="none" rtlCol="0">
                  <a:spAutoFit/>
                </a:bodyPr>
                <a:lstStyle/>
                <a:p>
                  <a:r>
                    <a:rPr kumimoji="1" lang="en-US" altLang="ja-JP" b="1" i="0" u="none" dirty="0"/>
                    <a:t>CLOSE</a:t>
                  </a:r>
                  <a:endParaRPr kumimoji="1" lang="ja-JP" altLang="en-US" b="1" i="0" u="none" dirty="0"/>
                </a:p>
              </p:txBody>
            </p:sp>
            <p:sp>
              <p:nvSpPr>
                <p:cNvPr id="36" name="矩形 35">
                  <a:extLst>
                    <a:ext uri="{FF2B5EF4-FFF2-40B4-BE49-F238E27FC236}">
                      <a16:creationId xmlns:a16="http://schemas.microsoft.com/office/drawing/2014/main" id="{0DD0EE34-5632-4538-AD18-D69DA3BB623C}"/>
                    </a:ext>
                  </a:extLst>
                </p:cNvPr>
                <p:cNvSpPr/>
                <p:nvPr/>
              </p:nvSpPr>
              <p:spPr bwMode="auto">
                <a:xfrm>
                  <a:off x="1878331" y="3152717"/>
                  <a:ext cx="175257" cy="22860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3" name="矩形 42">
                  <a:extLst>
                    <a:ext uri="{FF2B5EF4-FFF2-40B4-BE49-F238E27FC236}">
                      <a16:creationId xmlns:a16="http://schemas.microsoft.com/office/drawing/2014/main" id="{5E2C1662-D405-44A7-97ED-8D9A4DE03751}"/>
                    </a:ext>
                  </a:extLst>
                </p:cNvPr>
                <p:cNvSpPr/>
                <p:nvPr/>
              </p:nvSpPr>
              <p:spPr bwMode="auto">
                <a:xfrm>
                  <a:off x="2059961" y="4447346"/>
                  <a:ext cx="175257" cy="99137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4" name="矩形 43">
                  <a:extLst>
                    <a:ext uri="{FF2B5EF4-FFF2-40B4-BE49-F238E27FC236}">
                      <a16:creationId xmlns:a16="http://schemas.microsoft.com/office/drawing/2014/main" id="{99B717A9-1EEC-4021-8C3F-52224F1642DD}"/>
                    </a:ext>
                  </a:extLst>
                </p:cNvPr>
                <p:cNvSpPr/>
                <p:nvPr/>
              </p:nvSpPr>
              <p:spPr bwMode="auto">
                <a:xfrm>
                  <a:off x="2241591" y="4815533"/>
                  <a:ext cx="175256"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5" name="矩形 44">
                  <a:extLst>
                    <a:ext uri="{FF2B5EF4-FFF2-40B4-BE49-F238E27FC236}">
                      <a16:creationId xmlns:a16="http://schemas.microsoft.com/office/drawing/2014/main" id="{B8D4836B-5E9E-4235-B5B5-E1719AF12322}"/>
                    </a:ext>
                  </a:extLst>
                </p:cNvPr>
                <p:cNvSpPr/>
                <p:nvPr/>
              </p:nvSpPr>
              <p:spPr bwMode="auto">
                <a:xfrm>
                  <a:off x="2423220" y="4577661"/>
                  <a:ext cx="175256" cy="86105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6" name="矩形 45">
                  <a:extLst>
                    <a:ext uri="{FF2B5EF4-FFF2-40B4-BE49-F238E27FC236}">
                      <a16:creationId xmlns:a16="http://schemas.microsoft.com/office/drawing/2014/main" id="{D2671D8E-D5C1-477C-BB15-BE7CA6836443}"/>
                    </a:ext>
                  </a:extLst>
                </p:cNvPr>
                <p:cNvSpPr/>
                <p:nvPr/>
              </p:nvSpPr>
              <p:spPr bwMode="auto">
                <a:xfrm>
                  <a:off x="2604849" y="4989136"/>
                  <a:ext cx="175256" cy="44958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7" name="矩形 46">
                  <a:extLst>
                    <a:ext uri="{FF2B5EF4-FFF2-40B4-BE49-F238E27FC236}">
                      <a16:creationId xmlns:a16="http://schemas.microsoft.com/office/drawing/2014/main" id="{8E8F3E26-DEC9-49B2-810A-7C4255D2E7B7}"/>
                    </a:ext>
                  </a:extLst>
                </p:cNvPr>
                <p:cNvSpPr/>
                <p:nvPr/>
              </p:nvSpPr>
              <p:spPr bwMode="auto">
                <a:xfrm>
                  <a:off x="2786478" y="5248218"/>
                  <a:ext cx="175256" cy="19049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8" name="矩形 47">
                  <a:extLst>
                    <a:ext uri="{FF2B5EF4-FFF2-40B4-BE49-F238E27FC236}">
                      <a16:creationId xmlns:a16="http://schemas.microsoft.com/office/drawing/2014/main" id="{F3110729-E48A-4B7D-A6C3-C3B443A1E3EE}"/>
                    </a:ext>
                  </a:extLst>
                </p:cNvPr>
                <p:cNvSpPr/>
                <p:nvPr/>
              </p:nvSpPr>
              <p:spPr bwMode="auto">
                <a:xfrm>
                  <a:off x="2968107" y="5335853"/>
                  <a:ext cx="175256" cy="1028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9" name="矩形 48">
                  <a:extLst>
                    <a:ext uri="{FF2B5EF4-FFF2-40B4-BE49-F238E27FC236}">
                      <a16:creationId xmlns:a16="http://schemas.microsoft.com/office/drawing/2014/main" id="{395F24ED-50CF-461F-9A7F-3C223E60052E}"/>
                    </a:ext>
                  </a:extLst>
                </p:cNvPr>
                <p:cNvSpPr/>
                <p:nvPr/>
              </p:nvSpPr>
              <p:spPr bwMode="auto">
                <a:xfrm>
                  <a:off x="3149736" y="5129752"/>
                  <a:ext cx="175257"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0" name="矩形 49">
                  <a:extLst>
                    <a:ext uri="{FF2B5EF4-FFF2-40B4-BE49-F238E27FC236}">
                      <a16:creationId xmlns:a16="http://schemas.microsoft.com/office/drawing/2014/main" id="{946FBD06-F75E-480F-905E-D2400868D6F3}"/>
                    </a:ext>
                  </a:extLst>
                </p:cNvPr>
                <p:cNvSpPr/>
                <p:nvPr/>
              </p:nvSpPr>
              <p:spPr bwMode="auto">
                <a:xfrm>
                  <a:off x="3331366" y="4676737"/>
                  <a:ext cx="175257" cy="76198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1" name="矩形 50">
                  <a:extLst>
                    <a:ext uri="{FF2B5EF4-FFF2-40B4-BE49-F238E27FC236}">
                      <a16:creationId xmlns:a16="http://schemas.microsoft.com/office/drawing/2014/main" id="{2D3B8DB6-ED98-4C1F-8E6D-9D4BD724B768}"/>
                    </a:ext>
                  </a:extLst>
                </p:cNvPr>
                <p:cNvSpPr/>
                <p:nvPr/>
              </p:nvSpPr>
              <p:spPr bwMode="auto">
                <a:xfrm>
                  <a:off x="3512996" y="5046286"/>
                  <a:ext cx="175257"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2" name="矩形 51">
                  <a:extLst>
                    <a:ext uri="{FF2B5EF4-FFF2-40B4-BE49-F238E27FC236}">
                      <a16:creationId xmlns:a16="http://schemas.microsoft.com/office/drawing/2014/main" id="{859F1565-3AFC-4F53-B701-5E00AE1723D9}"/>
                    </a:ext>
                  </a:extLst>
                </p:cNvPr>
                <p:cNvSpPr/>
                <p:nvPr/>
              </p:nvSpPr>
              <p:spPr bwMode="auto">
                <a:xfrm>
                  <a:off x="369462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3" name="矩形 52">
                  <a:extLst>
                    <a:ext uri="{FF2B5EF4-FFF2-40B4-BE49-F238E27FC236}">
                      <a16:creationId xmlns:a16="http://schemas.microsoft.com/office/drawing/2014/main" id="{611EC30B-E572-40B6-947A-AE2EB77D94C1}"/>
                    </a:ext>
                  </a:extLst>
                </p:cNvPr>
                <p:cNvSpPr/>
                <p:nvPr/>
              </p:nvSpPr>
              <p:spPr bwMode="auto">
                <a:xfrm>
                  <a:off x="3872424" y="5209253"/>
                  <a:ext cx="171425" cy="2294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4" name="矩形 53">
                  <a:extLst>
                    <a:ext uri="{FF2B5EF4-FFF2-40B4-BE49-F238E27FC236}">
                      <a16:creationId xmlns:a16="http://schemas.microsoft.com/office/drawing/2014/main" id="{100B5708-47B8-4004-B3A7-F0C38D171004}"/>
                    </a:ext>
                  </a:extLst>
                </p:cNvPr>
                <p:cNvSpPr/>
                <p:nvPr/>
              </p:nvSpPr>
              <p:spPr bwMode="auto">
                <a:xfrm>
                  <a:off x="4050222"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5" name="矩形 54">
                  <a:extLst>
                    <a:ext uri="{FF2B5EF4-FFF2-40B4-BE49-F238E27FC236}">
                      <a16:creationId xmlns:a16="http://schemas.microsoft.com/office/drawing/2014/main" id="{E170880D-4556-44D6-81E0-09B3A226A88F}"/>
                    </a:ext>
                  </a:extLst>
                </p:cNvPr>
                <p:cNvSpPr/>
                <p:nvPr/>
              </p:nvSpPr>
              <p:spPr bwMode="auto">
                <a:xfrm>
                  <a:off x="4228020" y="4815533"/>
                  <a:ext cx="171425"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6" name="矩形 55">
                  <a:extLst>
                    <a:ext uri="{FF2B5EF4-FFF2-40B4-BE49-F238E27FC236}">
                      <a16:creationId xmlns:a16="http://schemas.microsoft.com/office/drawing/2014/main" id="{A242D5EC-0CFB-43D5-BBC0-4F434F333182}"/>
                    </a:ext>
                  </a:extLst>
                </p:cNvPr>
                <p:cNvSpPr/>
                <p:nvPr/>
              </p:nvSpPr>
              <p:spPr bwMode="auto">
                <a:xfrm>
                  <a:off x="4405819" y="5129752"/>
                  <a:ext cx="171416"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7" name="矩形 56">
                  <a:extLst>
                    <a:ext uri="{FF2B5EF4-FFF2-40B4-BE49-F238E27FC236}">
                      <a16:creationId xmlns:a16="http://schemas.microsoft.com/office/drawing/2014/main" id="{AAB7A7CE-E11A-4417-989F-5717061A29ED}"/>
                    </a:ext>
                  </a:extLst>
                </p:cNvPr>
                <p:cNvSpPr/>
                <p:nvPr/>
              </p:nvSpPr>
              <p:spPr bwMode="auto">
                <a:xfrm>
                  <a:off x="458361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8" name="矩形 57">
                  <a:extLst>
                    <a:ext uri="{FF2B5EF4-FFF2-40B4-BE49-F238E27FC236}">
                      <a16:creationId xmlns:a16="http://schemas.microsoft.com/office/drawing/2014/main" id="{A548C05B-2DCC-4116-AF1D-049B2607D6F3}"/>
                    </a:ext>
                  </a:extLst>
                </p:cNvPr>
                <p:cNvSpPr/>
                <p:nvPr/>
              </p:nvSpPr>
              <p:spPr bwMode="auto">
                <a:xfrm>
                  <a:off x="4761414"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9" name="矩形 58">
                  <a:extLst>
                    <a:ext uri="{FF2B5EF4-FFF2-40B4-BE49-F238E27FC236}">
                      <a16:creationId xmlns:a16="http://schemas.microsoft.com/office/drawing/2014/main" id="{37FA728B-ECD9-4E8C-A3F3-73CC6E823F50}"/>
                    </a:ext>
                  </a:extLst>
                </p:cNvPr>
                <p:cNvSpPr/>
                <p:nvPr/>
              </p:nvSpPr>
              <p:spPr bwMode="auto">
                <a:xfrm>
                  <a:off x="4939212" y="5046286"/>
                  <a:ext cx="171425"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0" name="矩形 59">
                  <a:extLst>
                    <a:ext uri="{FF2B5EF4-FFF2-40B4-BE49-F238E27FC236}">
                      <a16:creationId xmlns:a16="http://schemas.microsoft.com/office/drawing/2014/main" id="{D3EBEBA9-F73F-4157-97F5-D085C6A8F39C}"/>
                    </a:ext>
                  </a:extLst>
                </p:cNvPr>
                <p:cNvSpPr/>
                <p:nvPr/>
              </p:nvSpPr>
              <p:spPr bwMode="auto">
                <a:xfrm>
                  <a:off x="5117010" y="5234942"/>
                  <a:ext cx="171425" cy="20377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1" name="矩形 60">
                  <a:extLst>
                    <a:ext uri="{FF2B5EF4-FFF2-40B4-BE49-F238E27FC236}">
                      <a16:creationId xmlns:a16="http://schemas.microsoft.com/office/drawing/2014/main" id="{FA5624C8-AD1C-4661-8B93-02CAC418CD3F}"/>
                    </a:ext>
                  </a:extLst>
                </p:cNvPr>
                <p:cNvSpPr/>
                <p:nvPr/>
              </p:nvSpPr>
              <p:spPr bwMode="auto">
                <a:xfrm>
                  <a:off x="5294808" y="4802258"/>
                  <a:ext cx="171425" cy="63645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2" name="矩形 61">
                  <a:extLst>
                    <a:ext uri="{FF2B5EF4-FFF2-40B4-BE49-F238E27FC236}">
                      <a16:creationId xmlns:a16="http://schemas.microsoft.com/office/drawing/2014/main" id="{9A3DE895-1B0C-43E1-9D95-5AC7F9AA026C}"/>
                    </a:ext>
                  </a:extLst>
                </p:cNvPr>
                <p:cNvSpPr/>
                <p:nvPr/>
              </p:nvSpPr>
              <p:spPr bwMode="auto">
                <a:xfrm>
                  <a:off x="5472606" y="5046286"/>
                  <a:ext cx="171424"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5" name="矩形 64">
                  <a:extLst>
                    <a:ext uri="{FF2B5EF4-FFF2-40B4-BE49-F238E27FC236}">
                      <a16:creationId xmlns:a16="http://schemas.microsoft.com/office/drawing/2014/main" id="{353C3562-54DE-4DB2-84C3-640A6DCB15DA}"/>
                    </a:ext>
                  </a:extLst>
                </p:cNvPr>
                <p:cNvSpPr/>
                <p:nvPr/>
              </p:nvSpPr>
              <p:spPr bwMode="auto">
                <a:xfrm>
                  <a:off x="6361427" y="3589055"/>
                  <a:ext cx="171424" cy="18496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6" name="矩形 65">
                  <a:extLst>
                    <a:ext uri="{FF2B5EF4-FFF2-40B4-BE49-F238E27FC236}">
                      <a16:creationId xmlns:a16="http://schemas.microsoft.com/office/drawing/2014/main" id="{FFBC69EE-B125-43EE-A678-47627B5AAD92}"/>
                    </a:ext>
                  </a:extLst>
                </p:cNvPr>
                <p:cNvSpPr/>
                <p:nvPr/>
              </p:nvSpPr>
              <p:spPr bwMode="auto">
                <a:xfrm>
                  <a:off x="6183620" y="4291620"/>
                  <a:ext cx="171424" cy="114709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7" name="矩形 66">
                  <a:extLst>
                    <a:ext uri="{FF2B5EF4-FFF2-40B4-BE49-F238E27FC236}">
                      <a16:creationId xmlns:a16="http://schemas.microsoft.com/office/drawing/2014/main" id="{8ED17CAC-6D3A-40EF-9475-62FD34FAE182}"/>
                    </a:ext>
                  </a:extLst>
                </p:cNvPr>
                <p:cNvSpPr/>
                <p:nvPr/>
              </p:nvSpPr>
              <p:spPr bwMode="auto">
                <a:xfrm>
                  <a:off x="6001990" y="4169701"/>
                  <a:ext cx="175257" cy="126901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8" name="矩形 67">
                  <a:extLst>
                    <a:ext uri="{FF2B5EF4-FFF2-40B4-BE49-F238E27FC236}">
                      <a16:creationId xmlns:a16="http://schemas.microsoft.com/office/drawing/2014/main" id="{2E04C9E7-5DE3-45AB-B99D-09DC7E2C9FF8}"/>
                    </a:ext>
                  </a:extLst>
                </p:cNvPr>
                <p:cNvSpPr/>
                <p:nvPr/>
              </p:nvSpPr>
              <p:spPr bwMode="auto">
                <a:xfrm>
                  <a:off x="5824192" y="4573563"/>
                  <a:ext cx="171425" cy="8651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9" name="矩形 68">
                  <a:extLst>
                    <a:ext uri="{FF2B5EF4-FFF2-40B4-BE49-F238E27FC236}">
                      <a16:creationId xmlns:a16="http://schemas.microsoft.com/office/drawing/2014/main" id="{17B50DC0-AEEA-467B-8FBD-E2225807E8AB}"/>
                    </a:ext>
                  </a:extLst>
                </p:cNvPr>
                <p:cNvSpPr/>
                <p:nvPr/>
              </p:nvSpPr>
              <p:spPr bwMode="auto">
                <a:xfrm>
                  <a:off x="5650403" y="4741198"/>
                  <a:ext cx="167416" cy="69751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
            <p:nvSpPr>
              <p:cNvPr id="39" name="任意多边形: 形状 38">
                <a:extLst>
                  <a:ext uri="{FF2B5EF4-FFF2-40B4-BE49-F238E27FC236}">
                    <a16:creationId xmlns:a16="http://schemas.microsoft.com/office/drawing/2014/main" id="{B57C18E6-9103-44C8-9399-049B21B3893B}"/>
                  </a:ext>
                </a:extLst>
              </p:cNvPr>
              <p:cNvSpPr/>
              <p:nvPr/>
            </p:nvSpPr>
            <p:spPr bwMode="auto">
              <a:xfrm>
                <a:off x="2434370" y="2263102"/>
                <a:ext cx="4659850" cy="3408025"/>
              </a:xfrm>
              <a:custGeom>
                <a:avLst/>
                <a:gdLst>
                  <a:gd name="connsiteX0" fmla="*/ 0 w 4724400"/>
                  <a:gd name="connsiteY0" fmla="*/ 0 h 3570758"/>
                  <a:gd name="connsiteX1" fmla="*/ 586740 w 4724400"/>
                  <a:gd name="connsiteY1" fmla="*/ 2743200 h 3570758"/>
                  <a:gd name="connsiteX2" fmla="*/ 2613660 w 4724400"/>
                  <a:gd name="connsiteY2" fmla="*/ 3566160 h 3570758"/>
                  <a:gd name="connsiteX3" fmla="*/ 3977640 w 4724400"/>
                  <a:gd name="connsiteY3" fmla="*/ 2918460 h 3570758"/>
                  <a:gd name="connsiteX4" fmla="*/ 4724400 w 4724400"/>
                  <a:gd name="connsiteY4" fmla="*/ 91440 h 357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3570758">
                    <a:moveTo>
                      <a:pt x="0" y="0"/>
                    </a:moveTo>
                    <a:cubicBezTo>
                      <a:pt x="75565" y="1074420"/>
                      <a:pt x="151130" y="2148840"/>
                      <a:pt x="586740" y="2743200"/>
                    </a:cubicBezTo>
                    <a:cubicBezTo>
                      <a:pt x="1022350" y="3337560"/>
                      <a:pt x="2048510" y="3536950"/>
                      <a:pt x="2613660" y="3566160"/>
                    </a:cubicBezTo>
                    <a:cubicBezTo>
                      <a:pt x="3178810" y="3595370"/>
                      <a:pt x="3625850" y="3497580"/>
                      <a:pt x="3977640" y="2918460"/>
                    </a:cubicBezTo>
                    <a:cubicBezTo>
                      <a:pt x="4329430" y="2339340"/>
                      <a:pt x="4526915" y="1215390"/>
                      <a:pt x="4724400" y="91440"/>
                    </a:cubicBezTo>
                  </a:path>
                </a:pathLst>
              </a:cu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dirty="0">
                  <a:ln>
                    <a:noFill/>
                  </a:ln>
                  <a:solidFill>
                    <a:schemeClr val="tx1"/>
                  </a:solidFill>
                  <a:effectLst/>
                  <a:latin typeface="Arial" charset="0"/>
                  <a:ea typeface="ＭＳ Ｐゴシック" charset="-128"/>
                </a:endParaRPr>
              </a:p>
            </p:txBody>
          </p:sp>
        </p:grpSp>
        <p:cxnSp>
          <p:nvCxnSpPr>
            <p:cNvPr id="79" name="直接箭头连接符 78">
              <a:extLst>
                <a:ext uri="{FF2B5EF4-FFF2-40B4-BE49-F238E27FC236}">
                  <a16:creationId xmlns:a16="http://schemas.microsoft.com/office/drawing/2014/main" id="{8362D47F-26A4-4E02-8161-815D7D3F06AA}"/>
                </a:ext>
              </a:extLst>
            </p:cNvPr>
            <p:cNvCxnSpPr>
              <a:cxnSpLocks/>
            </p:cNvCxnSpPr>
            <p:nvPr/>
          </p:nvCxnSpPr>
          <p:spPr bwMode="auto">
            <a:xfrm flipV="1">
              <a:off x="2380923" y="6078398"/>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80" name="直接箭头连接符 79">
              <a:extLst>
                <a:ext uri="{FF2B5EF4-FFF2-40B4-BE49-F238E27FC236}">
                  <a16:creationId xmlns:a16="http://schemas.microsoft.com/office/drawing/2014/main" id="{9EB259B5-1E03-4428-B9A2-57C04646A2C3}"/>
                </a:ext>
              </a:extLst>
            </p:cNvPr>
            <p:cNvCxnSpPr>
              <a:cxnSpLocks/>
            </p:cNvCxnSpPr>
            <p:nvPr/>
          </p:nvCxnSpPr>
          <p:spPr bwMode="auto">
            <a:xfrm flipV="1">
              <a:off x="3079792" y="6071642"/>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81" name="文本框 80">
              <a:extLst>
                <a:ext uri="{FF2B5EF4-FFF2-40B4-BE49-F238E27FC236}">
                  <a16:creationId xmlns:a16="http://schemas.microsoft.com/office/drawing/2014/main" id="{13F22FA4-1C89-4AFD-A213-738E4C060C08}"/>
                </a:ext>
              </a:extLst>
            </p:cNvPr>
            <p:cNvSpPr txBox="1"/>
            <p:nvPr/>
          </p:nvSpPr>
          <p:spPr>
            <a:xfrm>
              <a:off x="2123672" y="6317446"/>
              <a:ext cx="1213794" cy="292388"/>
            </a:xfrm>
            <a:prstGeom prst="rect">
              <a:avLst/>
            </a:prstGeom>
            <a:noFill/>
          </p:spPr>
          <p:txBody>
            <a:bodyPr wrap="none" rtlCol="0">
              <a:spAutoFit/>
            </a:bodyPr>
            <a:lstStyle/>
            <a:p>
              <a:r>
                <a:rPr kumimoji="1" lang="en-US" altLang="ja-JP" b="1" i="0" u="none" dirty="0"/>
                <a:t>LUNCH TIME</a:t>
              </a:r>
              <a:endParaRPr kumimoji="1" lang="ja-JP" altLang="en-US" b="1" i="0" u="none" dirty="0"/>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15395FC-65B9-4B76-8A30-166C8DF54904}"/>
                  </a:ext>
                </a:extLst>
              </p:cNvPr>
              <p:cNvSpPr txBox="1"/>
              <p:nvPr/>
            </p:nvSpPr>
            <p:spPr>
              <a:xfrm>
                <a:off x="2742436" y="-2327215"/>
                <a:ext cx="3210431" cy="1676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3"/>
                                    <m:mcJc m:val="center"/>
                                  </m:mcPr>
                                </m:mc>
                              </m:mcs>
                              <m:ctrlPr>
                                <a:rPr kumimoji="1" lang="en-US" altLang="ja-JP" i="1" u="none">
                                  <a:latin typeface="Cambria Math" panose="02040503050406030204" pitchFamily="18" charset="0"/>
                                </a:rPr>
                              </m:ctrlPr>
                            </m:mPr>
                            <m:mr>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102</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
                        </m:e>
                      </m:d>
                    </m:oMath>
                  </m:oMathPara>
                </a14:m>
                <a:endParaRPr kumimoji="1" lang="ja-JP" altLang="en-US" u="none" dirty="0"/>
              </a:p>
            </p:txBody>
          </p:sp>
        </mc:Choice>
        <mc:Fallback xmlns="">
          <p:sp>
            <p:nvSpPr>
              <p:cNvPr id="5" name="文本框 4">
                <a:extLst>
                  <a:ext uri="{FF2B5EF4-FFF2-40B4-BE49-F238E27FC236}">
                    <a16:creationId xmlns:a16="http://schemas.microsoft.com/office/drawing/2014/main" id="{F15395FC-65B9-4B76-8A30-166C8DF54904}"/>
                  </a:ext>
                </a:extLst>
              </p:cNvPr>
              <p:cNvSpPr txBox="1">
                <a:spLocks noRot="1" noChangeAspect="1" noMove="1" noResize="1" noEditPoints="1" noAdjustHandles="1" noChangeArrowheads="1" noChangeShapeType="1" noTextEdit="1"/>
              </p:cNvSpPr>
              <p:nvPr/>
            </p:nvSpPr>
            <p:spPr>
              <a:xfrm>
                <a:off x="2742436" y="-2327215"/>
                <a:ext cx="3210431" cy="167642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D3F18ED0-5A67-43AD-A990-F202C0A76C98}"/>
                  </a:ext>
                </a:extLst>
              </p:cNvPr>
              <p:cNvSpPr txBox="1"/>
              <p:nvPr/>
            </p:nvSpPr>
            <p:spPr>
              <a:xfrm>
                <a:off x="1701853" y="-2309966"/>
                <a:ext cx="578300" cy="16750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1"/>
                                    <m:mcJc m:val="center"/>
                                  </m:mcPr>
                                </m:mc>
                              </m:mcs>
                              <m:ctrlPr>
                                <a:rPr kumimoji="1" lang="en-US" altLang="ja-JP" i="1" u="none" smtClean="0">
                                  <a:latin typeface="Cambria Math" panose="02040503050406030204" pitchFamily="18" charset="0"/>
                                </a:rPr>
                              </m:ctrlPr>
                            </m:mP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mr>
                                  <m:mr>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102</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9</m:t>
                                      </m:r>
                                      <m:r>
                                        <a:rPr kumimoji="1" lang="en-US" altLang="ja-JP" b="0" i="1" u="none" smtClean="0">
                                          <a:latin typeface="Cambria Math" panose="02040503050406030204" pitchFamily="18" charset="0"/>
                                        </a:rPr>
                                        <m:t>8</m:t>
                                      </m:r>
                                    </m:e>
                                  </m:mr>
                                  <m:mr>
                                    <m:e>
                                      <m:r>
                                        <a:rPr kumimoji="1" lang="en-US" altLang="ja-JP" b="0" i="1" u="none" smtClean="0">
                                          <a:latin typeface="Cambria Math" panose="02040503050406030204" pitchFamily="18" charset="0"/>
                                        </a:rPr>
                                        <m:t>97</m:t>
                                      </m:r>
                                    </m:e>
                                  </m:mr>
                                  <m:mr>
                                    <m:e>
                                      <m:r>
                                        <a:rPr kumimoji="1" lang="en-US" altLang="ja-JP" b="0" i="1" u="none" smtClean="0">
                                          <a:latin typeface="Cambria Math" panose="02040503050406030204" pitchFamily="18" charset="0"/>
                                        </a:rPr>
                                        <m:t>97</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4</m:t>
                                      </m:r>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105</m:t>
                                      </m:r>
                                    </m:e>
                                  </m:mr>
                                  <m:mr>
                                    <m:e>
                                      <m:r>
                                        <a:rPr kumimoji="1" lang="en-US" altLang="ja-JP" b="0" i="1" u="none" smtClean="0">
                                          <a:latin typeface="Cambria Math" panose="02040503050406030204" pitchFamily="18" charset="0"/>
                                        </a:rPr>
                                        <m:t>100</m:t>
                                      </m:r>
                                    </m:e>
                                  </m:mr>
                                </m:m>
                              </m:e>
                            </m:mr>
                          </m:m>
                        </m:e>
                      </m:d>
                    </m:oMath>
                  </m:oMathPara>
                </a14:m>
                <a:endParaRPr kumimoji="1" lang="ja-JP" altLang="en-US" u="none" dirty="0"/>
              </a:p>
            </p:txBody>
          </p:sp>
        </mc:Choice>
        <mc:Fallback xmlns="">
          <p:sp>
            <p:nvSpPr>
              <p:cNvPr id="78" name="文本框 77">
                <a:extLst>
                  <a:ext uri="{FF2B5EF4-FFF2-40B4-BE49-F238E27FC236}">
                    <a16:creationId xmlns:a16="http://schemas.microsoft.com/office/drawing/2014/main" id="{D3F18ED0-5A67-43AD-A990-F202C0A76C98}"/>
                  </a:ext>
                </a:extLst>
              </p:cNvPr>
              <p:cNvSpPr txBox="1">
                <a:spLocks noRot="1" noChangeAspect="1" noMove="1" noResize="1" noEditPoints="1" noAdjustHandles="1" noChangeArrowheads="1" noChangeShapeType="1" noTextEdit="1"/>
              </p:cNvSpPr>
              <p:nvPr/>
            </p:nvSpPr>
            <p:spPr>
              <a:xfrm>
                <a:off x="1701853" y="-2309966"/>
                <a:ext cx="578300" cy="1675074"/>
              </a:xfrm>
              <a:prstGeom prst="rect">
                <a:avLst/>
              </a:prstGeom>
              <a:blipFill>
                <a:blip r:embed="rId7"/>
                <a:stretch>
                  <a:fillRect/>
                </a:stretch>
              </a:blipFill>
            </p:spPr>
            <p:txBody>
              <a:bodyPr/>
              <a:lstStyle/>
              <a:p>
                <a:r>
                  <a:rPr lang="ja-JP" altLang="en-US">
                    <a:noFill/>
                  </a:rPr>
                  <a:t> </a:t>
                </a:r>
              </a:p>
            </p:txBody>
          </p:sp>
        </mc:Fallback>
      </mc:AlternateContent>
      <p:sp>
        <p:nvSpPr>
          <p:cNvPr id="63" name="タイトル 1">
            <a:extLst>
              <a:ext uri="{FF2B5EF4-FFF2-40B4-BE49-F238E27FC236}">
                <a16:creationId xmlns:a16="http://schemas.microsoft.com/office/drawing/2014/main" id="{6ED51345-9B84-499B-9F77-9B3DAABC8278}"/>
              </a:ext>
            </a:extLst>
          </p:cNvPr>
          <p:cNvSpPr txBox="1">
            <a:spLocks/>
          </p:cNvSpPr>
          <p:nvPr/>
        </p:nvSpPr>
        <p:spPr bwMode="white">
          <a:xfrm>
            <a:off x="88105" y="42863"/>
            <a:ext cx="907599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cs typeface="+mj-cs"/>
              </a:defRPr>
            </a:lvl1pPr>
            <a:lvl2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2pPr>
            <a:lvl3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3pPr>
            <a:lvl4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4pPr>
            <a:lvl5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5pPr>
            <a:lvl6pPr marL="457200" algn="l" defTabSz="957263" rtl="0" eaLnBrk="1" fontAlgn="base" hangingPunct="1">
              <a:spcBef>
                <a:spcPct val="0"/>
              </a:spcBef>
              <a:spcAft>
                <a:spcPct val="0"/>
              </a:spcAft>
              <a:defRPr kumimoji="1" sz="1900" b="1">
                <a:solidFill>
                  <a:schemeClr val="bg1"/>
                </a:solidFill>
                <a:latin typeface="Arial" charset="0"/>
                <a:ea typeface="ＭＳ Ｐゴシック" charset="-128"/>
              </a:defRPr>
            </a:lvl6pPr>
            <a:lvl7pPr marL="914400" algn="l" defTabSz="957263" rtl="0" eaLnBrk="1" fontAlgn="base" hangingPunct="1">
              <a:spcBef>
                <a:spcPct val="0"/>
              </a:spcBef>
              <a:spcAft>
                <a:spcPct val="0"/>
              </a:spcAft>
              <a:defRPr kumimoji="1" sz="1900" b="1">
                <a:solidFill>
                  <a:schemeClr val="bg1"/>
                </a:solidFill>
                <a:latin typeface="Arial" charset="0"/>
                <a:ea typeface="ＭＳ Ｐゴシック" charset="-128"/>
              </a:defRPr>
            </a:lvl7pPr>
            <a:lvl8pPr marL="1371600" algn="l" defTabSz="957263" rtl="0" eaLnBrk="1" fontAlgn="base" hangingPunct="1">
              <a:spcBef>
                <a:spcPct val="0"/>
              </a:spcBef>
              <a:spcAft>
                <a:spcPct val="0"/>
              </a:spcAft>
              <a:defRPr kumimoji="1" sz="1900" b="1">
                <a:solidFill>
                  <a:schemeClr val="bg1"/>
                </a:solidFill>
                <a:latin typeface="Arial" charset="0"/>
                <a:ea typeface="ＭＳ Ｐゴシック" charset="-128"/>
              </a:defRPr>
            </a:lvl8pPr>
            <a:lvl9pPr marL="1828800" algn="l" defTabSz="957263" rtl="0" eaLnBrk="1" fontAlgn="base" hangingPunct="1">
              <a:spcBef>
                <a:spcPct val="0"/>
              </a:spcBef>
              <a:spcAft>
                <a:spcPct val="0"/>
              </a:spcAft>
              <a:defRPr kumimoji="1" sz="1900" b="1">
                <a:solidFill>
                  <a:schemeClr val="bg1"/>
                </a:solidFill>
                <a:latin typeface="Arial" charset="0"/>
                <a:ea typeface="ＭＳ Ｐゴシック" charset="-128"/>
              </a:defRPr>
            </a:lvl9pPr>
          </a:lstStyle>
          <a:p>
            <a:r>
              <a:rPr lang="en-US" altLang="ja-JP" sz="2000" i="0" u="none" kern="0" dirty="0"/>
              <a:t>Hamilton Markov-Chain-Monte-Carlo </a:t>
            </a:r>
          </a:p>
          <a:p>
            <a:r>
              <a:rPr lang="en-US" altLang="ja-JP" sz="2000" i="0" u="none" kern="0" dirty="0"/>
              <a:t>Expectation Distribution Estimated by using TSLA 2021-04-16</a:t>
            </a:r>
            <a:endParaRPr lang="ja-JP" altLang="en-US" sz="2000" i="0" u="none" kern="0" dirty="0"/>
          </a:p>
        </p:txBody>
      </p:sp>
      <p:pic>
        <p:nvPicPr>
          <p:cNvPr id="11" name="图片 10" descr="图表, 表面图&#10;&#10;描述已自动生成">
            <a:extLst>
              <a:ext uri="{FF2B5EF4-FFF2-40B4-BE49-F238E27FC236}">
                <a16:creationId xmlns:a16="http://schemas.microsoft.com/office/drawing/2014/main" id="{BAAF27E1-E3AD-4B2E-BEAC-52F65862347A}"/>
              </a:ext>
            </a:extLst>
          </p:cNvPr>
          <p:cNvPicPr>
            <a:picLocks noChangeAspect="1"/>
          </p:cNvPicPr>
          <p:nvPr/>
        </p:nvPicPr>
        <p:blipFill rotWithShape="1">
          <a:blip r:embed="rId8">
            <a:extLst>
              <a:ext uri="{28A0092B-C50C-407E-A947-70E740481C1C}">
                <a14:useLocalDpi xmlns:a14="http://schemas.microsoft.com/office/drawing/2010/main" val="0"/>
              </a:ext>
            </a:extLst>
          </a:blip>
          <a:srcRect l="15292" t="24119" r="26022" b="5437"/>
          <a:stretch/>
        </p:blipFill>
        <p:spPr>
          <a:xfrm>
            <a:off x="10723657" y="1859202"/>
            <a:ext cx="3866414" cy="3263323"/>
          </a:xfrm>
          <a:prstGeom prst="rect">
            <a:avLst/>
          </a:prstGeom>
        </p:spPr>
      </p:pic>
      <p:sp>
        <p:nvSpPr>
          <p:cNvPr id="71" name="文本框 70">
            <a:extLst>
              <a:ext uri="{FF2B5EF4-FFF2-40B4-BE49-F238E27FC236}">
                <a16:creationId xmlns:a16="http://schemas.microsoft.com/office/drawing/2014/main" id="{9CD2F7C7-7DA3-48B3-859A-6E0D8404DB79}"/>
              </a:ext>
            </a:extLst>
          </p:cNvPr>
          <p:cNvSpPr txBox="1"/>
          <p:nvPr/>
        </p:nvSpPr>
        <p:spPr>
          <a:xfrm>
            <a:off x="192825" y="1867729"/>
            <a:ext cx="9680735" cy="830997"/>
          </a:xfrm>
          <a:prstGeom prst="rect">
            <a:avLst/>
          </a:prstGeom>
          <a:noFill/>
        </p:spPr>
        <p:txBody>
          <a:bodyPr wrap="square">
            <a:spAutoFit/>
          </a:bodyPr>
          <a:lstStyle/>
          <a:p>
            <a:r>
              <a:rPr lang="en-US" altLang="ja-JP" sz="1600" b="1" i="0" u="none" kern="0" dirty="0"/>
              <a:t>TSLA 2021-04-16 Estimated Realized Local Volatility Surface</a:t>
            </a:r>
          </a:p>
          <a:p>
            <a:r>
              <a:rPr lang="en-US" altLang="ja-JP" sz="1600" i="0" u="none" kern="0" dirty="0"/>
              <a:t>Sample from posterior distribution 10,000 times </a:t>
            </a:r>
          </a:p>
          <a:p>
            <a:r>
              <a:rPr lang="en-US" altLang="ja-JP" sz="1600" i="0" u="none" kern="0" dirty="0"/>
              <a:t>And here its expectation value distribution </a:t>
            </a:r>
            <a:endParaRPr lang="ja-JP" altLang="en-US" sz="1400" dirty="0"/>
          </a:p>
        </p:txBody>
      </p:sp>
      <p:sp>
        <p:nvSpPr>
          <p:cNvPr id="64" name="文本框 63">
            <a:extLst>
              <a:ext uri="{FF2B5EF4-FFF2-40B4-BE49-F238E27FC236}">
                <a16:creationId xmlns:a16="http://schemas.microsoft.com/office/drawing/2014/main" id="{7EADE22C-DDF6-40B7-957A-C8EF1B30248B}"/>
              </a:ext>
            </a:extLst>
          </p:cNvPr>
          <p:cNvSpPr txBox="1"/>
          <p:nvPr/>
        </p:nvSpPr>
        <p:spPr>
          <a:xfrm>
            <a:off x="192826" y="689784"/>
            <a:ext cx="9680735" cy="1077218"/>
          </a:xfrm>
          <a:prstGeom prst="rect">
            <a:avLst/>
          </a:prstGeom>
          <a:noFill/>
        </p:spPr>
        <p:txBody>
          <a:bodyPr wrap="square">
            <a:spAutoFit/>
          </a:bodyPr>
          <a:lstStyle/>
          <a:p>
            <a:r>
              <a:rPr lang="en-US" altLang="ja-JP" sz="1600" b="1" i="0" u="none" kern="0" dirty="0"/>
              <a:t>Hamilton Markov-Chain-Monte-Carlo: sample number 500; burn-in time 500; accept ratio 0.544</a:t>
            </a:r>
          </a:p>
          <a:p>
            <a:r>
              <a:rPr lang="en-US" altLang="ja-JP" sz="1600" i="0" u="none" kern="0" dirty="0"/>
              <a:t>1. Give HMC kernel an initial value, the HMC kernel will do random walking on parameter space</a:t>
            </a:r>
          </a:p>
          <a:p>
            <a:r>
              <a:rPr lang="en-US" altLang="ja-JP" sz="1600" i="0" u="none" kern="0" dirty="0"/>
              <a:t>2. Computation joint sum of log probability density w.r.t observed data</a:t>
            </a:r>
          </a:p>
          <a:p>
            <a:r>
              <a:rPr lang="en-US" altLang="ja-JP" sz="1600" i="0" u="none" kern="0" dirty="0"/>
              <a:t>3. Do accept-reject algorithm to explore the parameter space and maximize a posterior measure </a:t>
            </a:r>
          </a:p>
        </p:txBody>
      </p:sp>
      <p:grpSp>
        <p:nvGrpSpPr>
          <p:cNvPr id="77" name="组合 76">
            <a:extLst>
              <a:ext uri="{FF2B5EF4-FFF2-40B4-BE49-F238E27FC236}">
                <a16:creationId xmlns:a16="http://schemas.microsoft.com/office/drawing/2014/main" id="{28FAE84E-9E54-4940-AC4F-976BA09EDA9A}"/>
              </a:ext>
            </a:extLst>
          </p:cNvPr>
          <p:cNvGrpSpPr/>
          <p:nvPr/>
        </p:nvGrpSpPr>
        <p:grpSpPr>
          <a:xfrm>
            <a:off x="8192854" y="1729398"/>
            <a:ext cx="1658093" cy="1129538"/>
            <a:chOff x="17060" y="1136431"/>
            <a:chExt cx="4411327" cy="3005113"/>
          </a:xfrm>
        </p:grpSpPr>
        <p:pic>
          <p:nvPicPr>
            <p:cNvPr id="82" name="图片 81" descr="图表&#10;&#10;描述已自动生成">
              <a:extLst>
                <a:ext uri="{FF2B5EF4-FFF2-40B4-BE49-F238E27FC236}">
                  <a16:creationId xmlns:a16="http://schemas.microsoft.com/office/drawing/2014/main" id="{83B11B8A-DFEB-47DC-B770-6ED6464843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6182" y="1136431"/>
              <a:ext cx="4142205" cy="2739378"/>
            </a:xfrm>
            <a:prstGeom prst="rect">
              <a:avLst/>
            </a:prstGeom>
          </p:spPr>
        </p:pic>
        <p:sp>
          <p:nvSpPr>
            <p:cNvPr id="83" name="文本框 82">
              <a:extLst>
                <a:ext uri="{FF2B5EF4-FFF2-40B4-BE49-F238E27FC236}">
                  <a16:creationId xmlns:a16="http://schemas.microsoft.com/office/drawing/2014/main" id="{C509574D-B8F3-443C-9018-9644E80A5FE4}"/>
                </a:ext>
              </a:extLst>
            </p:cNvPr>
            <p:cNvSpPr txBox="1"/>
            <p:nvPr/>
          </p:nvSpPr>
          <p:spPr>
            <a:xfrm>
              <a:off x="1356836" y="3704318"/>
              <a:ext cx="2592717" cy="437226"/>
            </a:xfrm>
            <a:prstGeom prst="rect">
              <a:avLst/>
            </a:prstGeom>
            <a:noFill/>
          </p:spPr>
          <p:txBody>
            <a:bodyPr wrap="none" rtlCol="0">
              <a:spAutoFit/>
            </a:bodyPr>
            <a:lstStyle/>
            <a:p>
              <a:r>
                <a:rPr kumimoji="1" lang="en-US" altLang="ja-JP" sz="500" i="0" u="none" dirty="0"/>
                <a:t>Counted Trade Data Number</a:t>
              </a:r>
              <a:endParaRPr kumimoji="1" lang="ja-JP" altLang="en-US" sz="500" i="0" u="none" dirty="0"/>
            </a:p>
          </p:txBody>
        </p:sp>
        <p:sp>
          <p:nvSpPr>
            <p:cNvPr id="84" name="文本框 83">
              <a:extLst>
                <a:ext uri="{FF2B5EF4-FFF2-40B4-BE49-F238E27FC236}">
                  <a16:creationId xmlns:a16="http://schemas.microsoft.com/office/drawing/2014/main" id="{BBD0DEDD-AA5D-4F31-B5AA-504238578B5C}"/>
                </a:ext>
              </a:extLst>
            </p:cNvPr>
            <p:cNvSpPr txBox="1"/>
            <p:nvPr/>
          </p:nvSpPr>
          <p:spPr>
            <a:xfrm rot="16200000">
              <a:off x="-628013" y="2121264"/>
              <a:ext cx="1727372" cy="437226"/>
            </a:xfrm>
            <a:prstGeom prst="rect">
              <a:avLst/>
            </a:prstGeom>
            <a:noFill/>
          </p:spPr>
          <p:txBody>
            <a:bodyPr wrap="none" rtlCol="0">
              <a:spAutoFit/>
            </a:bodyPr>
            <a:lstStyle/>
            <a:p>
              <a:r>
                <a:rPr kumimoji="1" lang="en-US" altLang="ja-JP" sz="500" i="0" u="none" dirty="0"/>
                <a:t>Spot Price [USD]</a:t>
              </a:r>
              <a:endParaRPr kumimoji="1" lang="ja-JP" altLang="en-US" sz="500" i="0" u="none" dirty="0"/>
            </a:p>
          </p:txBody>
        </p:sp>
      </p:grpSp>
      <p:pic>
        <p:nvPicPr>
          <p:cNvPr id="15" name="图片 14" descr="图表, 表面图&#10;&#10;描述已自动生成">
            <a:extLst>
              <a:ext uri="{FF2B5EF4-FFF2-40B4-BE49-F238E27FC236}">
                <a16:creationId xmlns:a16="http://schemas.microsoft.com/office/drawing/2014/main" id="{280F1147-DA25-4F79-A3B6-62FD44BB3571}"/>
              </a:ext>
            </a:extLst>
          </p:cNvPr>
          <p:cNvPicPr>
            <a:picLocks noChangeAspect="1"/>
          </p:cNvPicPr>
          <p:nvPr/>
        </p:nvPicPr>
        <p:blipFill rotWithShape="1">
          <a:blip r:embed="rId10"/>
          <a:srcRect l="3885" r="3552"/>
          <a:stretch/>
        </p:blipFill>
        <p:spPr>
          <a:xfrm>
            <a:off x="26057" y="3130409"/>
            <a:ext cx="3498437" cy="2966160"/>
          </a:xfrm>
          <a:prstGeom prst="rect">
            <a:avLst/>
          </a:prstGeom>
        </p:spPr>
      </p:pic>
      <p:pic>
        <p:nvPicPr>
          <p:cNvPr id="18" name="图片 17" descr="图表&#10;&#10;描述已自动生成">
            <a:extLst>
              <a:ext uri="{FF2B5EF4-FFF2-40B4-BE49-F238E27FC236}">
                <a16:creationId xmlns:a16="http://schemas.microsoft.com/office/drawing/2014/main" id="{3F2BA5EF-3069-4BEA-B643-A8C828BBD3DA}"/>
              </a:ext>
            </a:extLst>
          </p:cNvPr>
          <p:cNvPicPr>
            <a:picLocks noChangeAspect="1"/>
          </p:cNvPicPr>
          <p:nvPr/>
        </p:nvPicPr>
        <p:blipFill rotWithShape="1">
          <a:blip r:embed="rId11"/>
          <a:srcRect l="10372" t="3822" r="9277" b="5423"/>
          <a:stretch/>
        </p:blipFill>
        <p:spPr>
          <a:xfrm>
            <a:off x="3553143" y="2709351"/>
            <a:ext cx="2911913" cy="3383280"/>
          </a:xfrm>
          <a:prstGeom prst="rect">
            <a:avLst/>
          </a:prstGeom>
        </p:spPr>
      </p:pic>
      <p:pic>
        <p:nvPicPr>
          <p:cNvPr id="20" name="图片 19" descr="图表, 表面图&#10;&#10;描述已自动生成">
            <a:extLst>
              <a:ext uri="{FF2B5EF4-FFF2-40B4-BE49-F238E27FC236}">
                <a16:creationId xmlns:a16="http://schemas.microsoft.com/office/drawing/2014/main" id="{9BC5F147-7823-4336-B3DC-F849E65D6154}"/>
              </a:ext>
            </a:extLst>
          </p:cNvPr>
          <p:cNvPicPr>
            <a:picLocks noChangeAspect="1"/>
          </p:cNvPicPr>
          <p:nvPr/>
        </p:nvPicPr>
        <p:blipFill>
          <a:blip r:embed="rId12"/>
          <a:stretch>
            <a:fillRect/>
          </a:stretch>
        </p:blipFill>
        <p:spPr>
          <a:xfrm>
            <a:off x="6423318" y="3046807"/>
            <a:ext cx="3490175" cy="3045824"/>
          </a:xfrm>
          <a:prstGeom prst="rect">
            <a:avLst/>
          </a:prstGeom>
        </p:spPr>
      </p:pic>
    </p:spTree>
    <p:extLst>
      <p:ext uri="{BB962C8B-B14F-4D97-AF65-F5344CB8AC3E}">
        <p14:creationId xmlns:p14="http://schemas.microsoft.com/office/powerpoint/2010/main" val="11863784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图表, 表面图&#10;&#10;描述已自动生成">
            <a:extLst>
              <a:ext uri="{FF2B5EF4-FFF2-40B4-BE49-F238E27FC236}">
                <a16:creationId xmlns:a16="http://schemas.microsoft.com/office/drawing/2014/main" id="{AD1A195D-8BEC-47D3-98AE-D97D2259C223}"/>
              </a:ext>
            </a:extLst>
          </p:cNvPr>
          <p:cNvPicPr>
            <a:picLocks noChangeAspect="1"/>
          </p:cNvPicPr>
          <p:nvPr/>
        </p:nvPicPr>
        <p:blipFill>
          <a:blip r:embed="rId3"/>
          <a:stretch>
            <a:fillRect/>
          </a:stretch>
        </p:blipFill>
        <p:spPr>
          <a:xfrm>
            <a:off x="5080821" y="2625268"/>
            <a:ext cx="4433502" cy="3740085"/>
          </a:xfrm>
          <a:prstGeom prst="rect">
            <a:avLst/>
          </a:prstGeom>
        </p:spPr>
      </p:pic>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12</a:t>
            </a:fld>
            <a:endParaRPr lang="en-US" altLang="ja-JP"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CAC3F55-F481-497C-BC24-C770E0D16CF0}"/>
                  </a:ext>
                </a:extLst>
              </p:cNvPr>
              <p:cNvSpPr txBox="1"/>
              <p:nvPr/>
            </p:nvSpPr>
            <p:spPr>
              <a:xfrm>
                <a:off x="-5387704" y="-3642969"/>
                <a:ext cx="4456176" cy="1704121"/>
              </a:xfrm>
              <a:prstGeom prst="rect">
                <a:avLst/>
              </a:prstGeom>
              <a:noFill/>
            </p:spPr>
            <p:txBody>
              <a:bodyPr wrap="square" rtlCol="0">
                <a:spAutoFit/>
              </a:bodyPr>
              <a:lstStyle/>
              <a:p>
                <a:r>
                  <a:rPr kumimoji="1" lang="en-US" altLang="ja-JP" i="0" u="none" dirty="0"/>
                  <a:t>Prior Distribution(a naïve case):</a:t>
                </a:r>
              </a:p>
              <a:p>
                <a:r>
                  <a:rPr kumimoji="1" lang="en-US" altLang="ja-JP" i="0" u="none" dirty="0"/>
                  <a:t>Trading Volume ~ Poisson Distribution(</a:t>
                </a:r>
                <a14:m>
                  <m:oMath xmlns:m="http://schemas.openxmlformats.org/officeDocument/2006/math">
                    <m:r>
                      <a:rPr kumimoji="1" lang="ja-JP" altLang="en-US" i="1" u="none" smtClean="0">
                        <a:latin typeface="Cambria Math" panose="02040503050406030204" pitchFamily="18" charset="0"/>
                      </a:rPr>
                      <m:t>𝜆</m:t>
                    </m:r>
                  </m:oMath>
                </a14:m>
                <a:r>
                  <a:rPr kumimoji="1" lang="en-US" altLang="ja-JP" i="0" u="none" dirty="0"/>
                  <a:t>)</a:t>
                </a:r>
              </a:p>
              <a:p>
                <a:pPr/>
                <a14:m>
                  <m:oMathPara xmlns:m="http://schemas.openxmlformats.org/officeDocument/2006/math">
                    <m:oMathParaPr>
                      <m:jc m:val="centerGroup"/>
                    </m:oMathParaPr>
                    <m:oMath xmlns:m="http://schemas.openxmlformats.org/officeDocument/2006/math">
                      <m:r>
                        <a:rPr kumimoji="1" lang="en-US" altLang="ja-JP" b="0" i="1" u="none" smtClean="0">
                          <a:latin typeface="Cambria Math" panose="02040503050406030204" pitchFamily="18" charset="0"/>
                        </a:rPr>
                        <m:t>𝑃</m:t>
                      </m:r>
                      <m:d>
                        <m:dPr>
                          <m:ctrlPr>
                            <a:rPr kumimoji="1" lang="en-US" altLang="ja-JP" b="0" i="1" u="none" smtClean="0">
                              <a:latin typeface="Cambria Math" panose="02040503050406030204" pitchFamily="18" charset="0"/>
                            </a:rPr>
                          </m:ctrlPr>
                        </m:dPr>
                        <m:e>
                          <m:r>
                            <a:rPr kumimoji="1" lang="en-US" altLang="ja-JP" b="0" i="1" u="none" smtClean="0">
                              <a:latin typeface="Cambria Math" panose="02040503050406030204" pitchFamily="18" charset="0"/>
                            </a:rPr>
                            <m:t>𝑇𝑟𝑎𝑑𝑖𝑛𝑔</m:t>
                          </m:r>
                          <m:r>
                            <a:rPr kumimoji="1" lang="en-US" altLang="ja-JP" b="0" i="1" u="none" smtClean="0">
                              <a:latin typeface="Cambria Math" panose="02040503050406030204" pitchFamily="18" charset="0"/>
                            </a:rPr>
                            <m:t> </m:t>
                          </m:r>
                          <m:r>
                            <a:rPr kumimoji="1" lang="en-US" altLang="ja-JP" b="0" i="1" u="none" smtClean="0">
                              <a:latin typeface="Cambria Math" panose="02040503050406030204" pitchFamily="18" charset="0"/>
                            </a:rPr>
                            <m:t>𝑉𝑜𝑙𝑢𝑚𝑒</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𝑘</m:t>
                          </m:r>
                        </m:e>
                      </m:d>
                      <m:r>
                        <a:rPr kumimoji="1" lang="en-US" altLang="ja-JP" b="0" i="1" u="none" smtClean="0">
                          <a:latin typeface="Cambria Math" panose="02040503050406030204" pitchFamily="18" charset="0"/>
                        </a:rPr>
                        <m:t>=</m:t>
                      </m:r>
                      <m:f>
                        <m:fPr>
                          <m:ctrlPr>
                            <a:rPr kumimoji="1" lang="en-US" altLang="ja-JP" b="0" i="1" u="none" smtClean="0">
                              <a:latin typeface="Cambria Math" panose="02040503050406030204" pitchFamily="18" charset="0"/>
                            </a:rPr>
                          </m:ctrlPr>
                        </m:fPr>
                        <m:num>
                          <m:sSup>
                            <m:sSupPr>
                              <m:ctrlPr>
                                <a:rPr kumimoji="1" lang="en-US" altLang="ja-JP" b="0" i="1" u="none" smtClean="0">
                                  <a:latin typeface="Cambria Math" panose="02040503050406030204" pitchFamily="18" charset="0"/>
                                </a:rPr>
                              </m:ctrlPr>
                            </m:sSupPr>
                            <m:e>
                              <m:r>
                                <a:rPr kumimoji="1" lang="en-US" altLang="ja-JP" b="0" i="1" u="none" smtClean="0">
                                  <a:latin typeface="Cambria Math" panose="02040503050406030204" pitchFamily="18" charset="0"/>
                                </a:rPr>
                                <m:t>𝑒</m:t>
                              </m:r>
                            </m:e>
                            <m:sup>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𝜆</m:t>
                              </m:r>
                            </m:sup>
                          </m:sSup>
                          <m:sSup>
                            <m:sSupPr>
                              <m:ctrlPr>
                                <a:rPr kumimoji="1" lang="en-US" altLang="ja-JP" b="0" i="1" u="none" smtClean="0">
                                  <a:latin typeface="Cambria Math" panose="02040503050406030204" pitchFamily="18" charset="0"/>
                                </a:rPr>
                              </m:ctrlPr>
                            </m:sSupPr>
                            <m:e>
                              <m:r>
                                <a:rPr kumimoji="1" lang="ja-JP" altLang="en-US" b="0" i="1" u="none" smtClean="0">
                                  <a:latin typeface="Cambria Math" panose="02040503050406030204" pitchFamily="18" charset="0"/>
                                </a:rPr>
                                <m:t>𝜆</m:t>
                              </m:r>
                            </m:e>
                            <m:sup>
                              <m:r>
                                <a:rPr kumimoji="1" lang="en-US" altLang="ja-JP" b="0" i="1" u="none" smtClean="0">
                                  <a:latin typeface="Cambria Math" panose="02040503050406030204" pitchFamily="18" charset="0"/>
                                </a:rPr>
                                <m:t>𝑘</m:t>
                              </m:r>
                            </m:sup>
                          </m:sSup>
                        </m:num>
                        <m:den>
                          <m:r>
                            <a:rPr kumimoji="1" lang="en-US" altLang="ja-JP" b="0" i="1" u="none" smtClean="0">
                              <a:latin typeface="Cambria Math" panose="02040503050406030204" pitchFamily="18" charset="0"/>
                            </a:rPr>
                            <m:t>𝑘</m:t>
                          </m:r>
                          <m:r>
                            <a:rPr kumimoji="1" lang="en-US" altLang="ja-JP" b="0" i="1" u="none" smtClean="0">
                              <a:latin typeface="Cambria Math" panose="02040503050406030204" pitchFamily="18" charset="0"/>
                            </a:rPr>
                            <m:t>!</m:t>
                          </m:r>
                        </m:den>
                      </m:f>
                    </m:oMath>
                  </m:oMathPara>
                </a14:m>
                <a:endParaRPr kumimoji="1" lang="en-US" altLang="ja-JP" u="none" dirty="0"/>
              </a:p>
              <a:p>
                <a:endParaRPr kumimoji="1" lang="en-US" altLang="ja-JP" i="0" u="none" dirty="0"/>
              </a:p>
              <a:p>
                <a:r>
                  <a:rPr kumimoji="1" lang="en-US" altLang="ja-JP" i="0" u="none" dirty="0"/>
                  <a:t>The variation of Trading Volume can be described as a Poisson Process with </a:t>
                </a:r>
                <a14:m>
                  <m:oMath xmlns:m="http://schemas.openxmlformats.org/officeDocument/2006/math">
                    <m:r>
                      <a:rPr kumimoji="1" lang="ja-JP" altLang="en-US" i="1" u="none" smtClean="0">
                        <a:latin typeface="Cambria Math" panose="02040503050406030204" pitchFamily="18" charset="0"/>
                      </a:rPr>
                      <m:t>𝜆</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𝑡</m:t>
                    </m:r>
                    <m:r>
                      <a:rPr kumimoji="1" lang="en-US" altLang="ja-JP" b="0" i="1" u="none" smtClean="0">
                        <a:latin typeface="Cambria Math" panose="02040503050406030204" pitchFamily="18" charset="0"/>
                      </a:rPr>
                      <m:t>)</m:t>
                    </m:r>
                  </m:oMath>
                </a14:m>
                <a:r>
                  <a:rPr kumimoji="1" lang="ja-JP" altLang="en-US" i="0" u="none" dirty="0"/>
                  <a:t> </a:t>
                </a:r>
                <a:r>
                  <a:rPr kumimoji="1" lang="en-US" altLang="ja-JP" i="0" u="none" dirty="0"/>
                  <a:t>over time </a:t>
                </a:r>
                <a14:m>
                  <m:oMath xmlns:m="http://schemas.openxmlformats.org/officeDocument/2006/math">
                    <m:r>
                      <a:rPr kumimoji="1" lang="en-US" altLang="ja-JP" b="0" i="1" u="none" smtClean="0">
                        <a:latin typeface="Cambria Math" panose="02040503050406030204" pitchFamily="18" charset="0"/>
                      </a:rPr>
                      <m:t>𝑡</m:t>
                    </m:r>
                  </m:oMath>
                </a14:m>
                <a:endParaRPr kumimoji="1" lang="en-US" altLang="ja-JP" b="0" i="0" u="none" dirty="0"/>
              </a:p>
              <a:p>
                <a:pPr/>
                <a14:m>
                  <m:oMathPara xmlns:m="http://schemas.openxmlformats.org/officeDocument/2006/math">
                    <m:oMathParaPr>
                      <m:jc m:val="centerGroup"/>
                    </m:oMathParaPr>
                    <m:oMath xmlns:m="http://schemas.openxmlformats.org/officeDocument/2006/math">
                      <m:r>
                        <a:rPr kumimoji="1" lang="ja-JP" altLang="en-US" u="none">
                          <a:latin typeface="Cambria Math" panose="02040503050406030204" pitchFamily="18" charset="0"/>
                        </a:rPr>
                        <m:t>𝜆</m:t>
                      </m:r>
                      <m:d>
                        <m:dPr>
                          <m:ctrlPr>
                            <a:rPr kumimoji="1" lang="en-US" altLang="ja-JP" i="1" u="none">
                              <a:latin typeface="Cambria Math" panose="02040503050406030204" pitchFamily="18" charset="0"/>
                            </a:rPr>
                          </m:ctrlPr>
                        </m:dPr>
                        <m:e>
                          <m:r>
                            <a:rPr kumimoji="1" lang="en-US" altLang="ja-JP" u="none">
                              <a:latin typeface="Cambria Math" panose="02040503050406030204" pitchFamily="18" charset="0"/>
                            </a:rPr>
                            <m:t>𝑡</m:t>
                          </m:r>
                        </m:e>
                      </m:d>
                      <m:r>
                        <a:rPr kumimoji="1" lang="en-US" altLang="ja-JP" b="0" i="1" u="none" smtClean="0">
                          <a:latin typeface="Cambria Math" panose="02040503050406030204" pitchFamily="18" charset="0"/>
                        </a:rPr>
                        <m:t> ~ </m:t>
                      </m:r>
                      <m:r>
                        <a:rPr kumimoji="1" lang="en-US" altLang="ja-JP" b="0" i="1" u="none" smtClean="0">
                          <a:latin typeface="Cambria Math" panose="02040503050406030204" pitchFamily="18" charset="0"/>
                        </a:rPr>
                        <m:t>𝐵𝑒𝑡𝑎</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𝛼</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𝛽</m:t>
                      </m:r>
                      <m:r>
                        <a:rPr kumimoji="1" lang="en-US" altLang="ja-JP" b="0" i="1" u="none" smtClean="0">
                          <a:latin typeface="Cambria Math" panose="02040503050406030204" pitchFamily="18" charset="0"/>
                        </a:rPr>
                        <m:t>)</m:t>
                      </m:r>
                    </m:oMath>
                  </m:oMathPara>
                </a14:m>
                <a:endParaRPr kumimoji="1" lang="en-US" altLang="ja-JP" i="0" u="none" dirty="0"/>
              </a:p>
            </p:txBody>
          </p:sp>
        </mc:Choice>
        <mc:Fallback xmlns="">
          <p:sp>
            <p:nvSpPr>
              <p:cNvPr id="42" name="文本框 41">
                <a:extLst>
                  <a:ext uri="{FF2B5EF4-FFF2-40B4-BE49-F238E27FC236}">
                    <a16:creationId xmlns:a16="http://schemas.microsoft.com/office/drawing/2014/main" id="{5CAC3F55-F481-497C-BC24-C770E0D16CF0}"/>
                  </a:ext>
                </a:extLst>
              </p:cNvPr>
              <p:cNvSpPr txBox="1">
                <a:spLocks noRot="1" noChangeAspect="1" noMove="1" noResize="1" noEditPoints="1" noAdjustHandles="1" noChangeArrowheads="1" noChangeShapeType="1" noTextEdit="1"/>
              </p:cNvSpPr>
              <p:nvPr/>
            </p:nvSpPr>
            <p:spPr>
              <a:xfrm>
                <a:off x="-5387704" y="-3642969"/>
                <a:ext cx="4456176" cy="1704121"/>
              </a:xfrm>
              <a:prstGeom prst="rect">
                <a:avLst/>
              </a:prstGeom>
              <a:blipFill>
                <a:blip r:embed="rId4"/>
                <a:stretch>
                  <a:fillRect l="-137" t="-357" b="-1071"/>
                </a:stretch>
              </a:blipFill>
            </p:spPr>
            <p:txBody>
              <a:bodyPr/>
              <a:lstStyle/>
              <a:p>
                <a:r>
                  <a:rPr lang="ja-JP" altLang="en-US">
                    <a:noFill/>
                  </a:rPr>
                  <a:t> </a:t>
                </a:r>
              </a:p>
            </p:txBody>
          </p:sp>
        </mc:Fallback>
      </mc:AlternateContent>
      <p:pic>
        <p:nvPicPr>
          <p:cNvPr id="70" name="Picture 2" descr="Probability density function for the Beta distribution">
            <a:extLst>
              <a:ext uri="{FF2B5EF4-FFF2-40B4-BE49-F238E27FC236}">
                <a16:creationId xmlns:a16="http://schemas.microsoft.com/office/drawing/2014/main" id="{662544C2-95BC-4BAD-8E63-F5FE9C936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2447" y="-1487332"/>
            <a:ext cx="3175185" cy="254203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接箭头连接符 75">
            <a:extLst>
              <a:ext uri="{FF2B5EF4-FFF2-40B4-BE49-F238E27FC236}">
                <a16:creationId xmlns:a16="http://schemas.microsoft.com/office/drawing/2014/main" id="{F42CD8D1-F274-4D57-9D06-5B9B7B548C36}"/>
              </a:ext>
            </a:extLst>
          </p:cNvPr>
          <p:cNvCxnSpPr>
            <a:cxnSpLocks/>
          </p:cNvCxnSpPr>
          <p:nvPr/>
        </p:nvCxnSpPr>
        <p:spPr bwMode="auto">
          <a:xfrm flipV="1">
            <a:off x="-4198411" y="2266488"/>
            <a:ext cx="807341" cy="1276113"/>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grpSp>
        <p:nvGrpSpPr>
          <p:cNvPr id="3" name="组合 2">
            <a:extLst>
              <a:ext uri="{FF2B5EF4-FFF2-40B4-BE49-F238E27FC236}">
                <a16:creationId xmlns:a16="http://schemas.microsoft.com/office/drawing/2014/main" id="{41289781-9C38-45CA-B867-6401D8314BC5}"/>
              </a:ext>
            </a:extLst>
          </p:cNvPr>
          <p:cNvGrpSpPr/>
          <p:nvPr/>
        </p:nvGrpSpPr>
        <p:grpSpPr>
          <a:xfrm>
            <a:off x="-5863952" y="1678484"/>
            <a:ext cx="5256070" cy="4139543"/>
            <a:chOff x="257687" y="2470291"/>
            <a:chExt cx="5256070" cy="4139543"/>
          </a:xfrm>
        </p:grpSpPr>
        <p:grpSp>
          <p:nvGrpSpPr>
            <p:cNvPr id="40" name="组合 39">
              <a:extLst>
                <a:ext uri="{FF2B5EF4-FFF2-40B4-BE49-F238E27FC236}">
                  <a16:creationId xmlns:a16="http://schemas.microsoft.com/office/drawing/2014/main" id="{3FC1CC59-B9DF-4186-8A4F-7ACF179E6992}"/>
                </a:ext>
              </a:extLst>
            </p:cNvPr>
            <p:cNvGrpSpPr/>
            <p:nvPr/>
          </p:nvGrpSpPr>
          <p:grpSpPr>
            <a:xfrm>
              <a:off x="257687" y="2470291"/>
              <a:ext cx="5256070" cy="4139543"/>
              <a:chOff x="2133379" y="2263102"/>
              <a:chExt cx="5256070" cy="4139543"/>
            </a:xfrm>
          </p:grpSpPr>
          <p:grpSp>
            <p:nvGrpSpPr>
              <p:cNvPr id="38" name="组合 37">
                <a:extLst>
                  <a:ext uri="{FF2B5EF4-FFF2-40B4-BE49-F238E27FC236}">
                    <a16:creationId xmlns:a16="http://schemas.microsoft.com/office/drawing/2014/main" id="{324CEF5A-B58F-410B-A11D-F4CD5BBE9AD8}"/>
                  </a:ext>
                </a:extLst>
              </p:cNvPr>
              <p:cNvGrpSpPr/>
              <p:nvPr/>
            </p:nvGrpSpPr>
            <p:grpSpPr>
              <a:xfrm>
                <a:off x="2133379" y="3575626"/>
                <a:ext cx="5256070" cy="2827019"/>
                <a:chOff x="1577340" y="3152717"/>
                <a:chExt cx="5256070" cy="2827019"/>
              </a:xfrm>
            </p:grpSpPr>
            <p:cxnSp>
              <p:nvCxnSpPr>
                <p:cNvPr id="8" name="直接箭头连接符 7">
                  <a:extLst>
                    <a:ext uri="{FF2B5EF4-FFF2-40B4-BE49-F238E27FC236}">
                      <a16:creationId xmlns:a16="http://schemas.microsoft.com/office/drawing/2014/main" id="{BF9859A2-0024-42CB-92D7-EB10BE590C1C}"/>
                    </a:ext>
                  </a:extLst>
                </p:cNvPr>
                <p:cNvCxnSpPr>
                  <a:cxnSpLocks/>
                </p:cNvCxnSpPr>
                <p:nvPr/>
              </p:nvCxnSpPr>
              <p:spPr bwMode="auto">
                <a:xfrm>
                  <a:off x="1577340" y="5448300"/>
                  <a:ext cx="5256070"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00883E61-4BF9-4F5A-84AA-F68CB8C2711B}"/>
                    </a:ext>
                  </a:extLst>
                </p:cNvPr>
                <p:cNvCxnSpPr>
                  <a:cxnSpLocks/>
                </p:cNvCxnSpPr>
                <p:nvPr/>
              </p:nvCxnSpPr>
              <p:spPr bwMode="auto">
                <a:xfrm flipV="1">
                  <a:off x="196596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83FFA114-9535-41B4-80E0-297F430AD44A}"/>
                    </a:ext>
                  </a:extLst>
                </p:cNvPr>
                <p:cNvCxnSpPr>
                  <a:cxnSpLocks/>
                </p:cNvCxnSpPr>
                <p:nvPr/>
              </p:nvCxnSpPr>
              <p:spPr bwMode="auto">
                <a:xfrm flipV="1">
                  <a:off x="645414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34" name="文本框 33">
                  <a:extLst>
                    <a:ext uri="{FF2B5EF4-FFF2-40B4-BE49-F238E27FC236}">
                      <a16:creationId xmlns:a16="http://schemas.microsoft.com/office/drawing/2014/main" id="{044D4DB7-4784-4C8E-A52C-E7F129E53D5D}"/>
                    </a:ext>
                  </a:extLst>
                </p:cNvPr>
                <p:cNvSpPr txBox="1"/>
                <p:nvPr/>
              </p:nvSpPr>
              <p:spPr>
                <a:xfrm>
                  <a:off x="1637985" y="5687348"/>
                  <a:ext cx="655949" cy="292388"/>
                </a:xfrm>
                <a:prstGeom prst="rect">
                  <a:avLst/>
                </a:prstGeom>
                <a:noFill/>
              </p:spPr>
              <p:txBody>
                <a:bodyPr wrap="none" rtlCol="0">
                  <a:spAutoFit/>
                </a:bodyPr>
                <a:lstStyle/>
                <a:p>
                  <a:r>
                    <a:rPr kumimoji="1" lang="en-US" altLang="ja-JP" b="1" i="0" u="none" dirty="0"/>
                    <a:t>OPEN</a:t>
                  </a:r>
                  <a:endParaRPr kumimoji="1" lang="ja-JP" altLang="en-US" b="1" i="0" u="none" dirty="0"/>
                </a:p>
              </p:txBody>
            </p:sp>
            <p:sp>
              <p:nvSpPr>
                <p:cNvPr id="41" name="文本框 40">
                  <a:extLst>
                    <a:ext uri="{FF2B5EF4-FFF2-40B4-BE49-F238E27FC236}">
                      <a16:creationId xmlns:a16="http://schemas.microsoft.com/office/drawing/2014/main" id="{95424D65-938D-48B6-9218-E116F92F356E}"/>
                    </a:ext>
                  </a:extLst>
                </p:cNvPr>
                <p:cNvSpPr txBox="1"/>
                <p:nvPr/>
              </p:nvSpPr>
              <p:spPr>
                <a:xfrm>
                  <a:off x="6074869" y="5685384"/>
                  <a:ext cx="758541" cy="292388"/>
                </a:xfrm>
                <a:prstGeom prst="rect">
                  <a:avLst/>
                </a:prstGeom>
                <a:noFill/>
              </p:spPr>
              <p:txBody>
                <a:bodyPr wrap="none" rtlCol="0">
                  <a:spAutoFit/>
                </a:bodyPr>
                <a:lstStyle/>
                <a:p>
                  <a:r>
                    <a:rPr kumimoji="1" lang="en-US" altLang="ja-JP" b="1" i="0" u="none" dirty="0"/>
                    <a:t>CLOSE</a:t>
                  </a:r>
                  <a:endParaRPr kumimoji="1" lang="ja-JP" altLang="en-US" b="1" i="0" u="none" dirty="0"/>
                </a:p>
              </p:txBody>
            </p:sp>
            <p:sp>
              <p:nvSpPr>
                <p:cNvPr id="36" name="矩形 35">
                  <a:extLst>
                    <a:ext uri="{FF2B5EF4-FFF2-40B4-BE49-F238E27FC236}">
                      <a16:creationId xmlns:a16="http://schemas.microsoft.com/office/drawing/2014/main" id="{0DD0EE34-5632-4538-AD18-D69DA3BB623C}"/>
                    </a:ext>
                  </a:extLst>
                </p:cNvPr>
                <p:cNvSpPr/>
                <p:nvPr/>
              </p:nvSpPr>
              <p:spPr bwMode="auto">
                <a:xfrm>
                  <a:off x="1878331" y="3152717"/>
                  <a:ext cx="175257" cy="22860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3" name="矩形 42">
                  <a:extLst>
                    <a:ext uri="{FF2B5EF4-FFF2-40B4-BE49-F238E27FC236}">
                      <a16:creationId xmlns:a16="http://schemas.microsoft.com/office/drawing/2014/main" id="{5E2C1662-D405-44A7-97ED-8D9A4DE03751}"/>
                    </a:ext>
                  </a:extLst>
                </p:cNvPr>
                <p:cNvSpPr/>
                <p:nvPr/>
              </p:nvSpPr>
              <p:spPr bwMode="auto">
                <a:xfrm>
                  <a:off x="2059961" y="4447346"/>
                  <a:ext cx="175257" cy="99137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4" name="矩形 43">
                  <a:extLst>
                    <a:ext uri="{FF2B5EF4-FFF2-40B4-BE49-F238E27FC236}">
                      <a16:creationId xmlns:a16="http://schemas.microsoft.com/office/drawing/2014/main" id="{99B717A9-1EEC-4021-8C3F-52224F1642DD}"/>
                    </a:ext>
                  </a:extLst>
                </p:cNvPr>
                <p:cNvSpPr/>
                <p:nvPr/>
              </p:nvSpPr>
              <p:spPr bwMode="auto">
                <a:xfrm>
                  <a:off x="2241591" y="4815533"/>
                  <a:ext cx="175256"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5" name="矩形 44">
                  <a:extLst>
                    <a:ext uri="{FF2B5EF4-FFF2-40B4-BE49-F238E27FC236}">
                      <a16:creationId xmlns:a16="http://schemas.microsoft.com/office/drawing/2014/main" id="{B8D4836B-5E9E-4235-B5B5-E1719AF12322}"/>
                    </a:ext>
                  </a:extLst>
                </p:cNvPr>
                <p:cNvSpPr/>
                <p:nvPr/>
              </p:nvSpPr>
              <p:spPr bwMode="auto">
                <a:xfrm>
                  <a:off x="2423220" y="4577661"/>
                  <a:ext cx="175256" cy="86105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6" name="矩形 45">
                  <a:extLst>
                    <a:ext uri="{FF2B5EF4-FFF2-40B4-BE49-F238E27FC236}">
                      <a16:creationId xmlns:a16="http://schemas.microsoft.com/office/drawing/2014/main" id="{D2671D8E-D5C1-477C-BB15-BE7CA6836443}"/>
                    </a:ext>
                  </a:extLst>
                </p:cNvPr>
                <p:cNvSpPr/>
                <p:nvPr/>
              </p:nvSpPr>
              <p:spPr bwMode="auto">
                <a:xfrm>
                  <a:off x="2604849" y="4989136"/>
                  <a:ext cx="175256" cy="44958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7" name="矩形 46">
                  <a:extLst>
                    <a:ext uri="{FF2B5EF4-FFF2-40B4-BE49-F238E27FC236}">
                      <a16:creationId xmlns:a16="http://schemas.microsoft.com/office/drawing/2014/main" id="{8E8F3E26-DEC9-49B2-810A-7C4255D2E7B7}"/>
                    </a:ext>
                  </a:extLst>
                </p:cNvPr>
                <p:cNvSpPr/>
                <p:nvPr/>
              </p:nvSpPr>
              <p:spPr bwMode="auto">
                <a:xfrm>
                  <a:off x="2786478" y="5248218"/>
                  <a:ext cx="175256" cy="19049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8" name="矩形 47">
                  <a:extLst>
                    <a:ext uri="{FF2B5EF4-FFF2-40B4-BE49-F238E27FC236}">
                      <a16:creationId xmlns:a16="http://schemas.microsoft.com/office/drawing/2014/main" id="{F3110729-E48A-4B7D-A6C3-C3B443A1E3EE}"/>
                    </a:ext>
                  </a:extLst>
                </p:cNvPr>
                <p:cNvSpPr/>
                <p:nvPr/>
              </p:nvSpPr>
              <p:spPr bwMode="auto">
                <a:xfrm>
                  <a:off x="2968107" y="5335853"/>
                  <a:ext cx="175256" cy="1028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9" name="矩形 48">
                  <a:extLst>
                    <a:ext uri="{FF2B5EF4-FFF2-40B4-BE49-F238E27FC236}">
                      <a16:creationId xmlns:a16="http://schemas.microsoft.com/office/drawing/2014/main" id="{395F24ED-50CF-461F-9A7F-3C223E60052E}"/>
                    </a:ext>
                  </a:extLst>
                </p:cNvPr>
                <p:cNvSpPr/>
                <p:nvPr/>
              </p:nvSpPr>
              <p:spPr bwMode="auto">
                <a:xfrm>
                  <a:off x="3149736" y="5129752"/>
                  <a:ext cx="175257"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0" name="矩形 49">
                  <a:extLst>
                    <a:ext uri="{FF2B5EF4-FFF2-40B4-BE49-F238E27FC236}">
                      <a16:creationId xmlns:a16="http://schemas.microsoft.com/office/drawing/2014/main" id="{946FBD06-F75E-480F-905E-D2400868D6F3}"/>
                    </a:ext>
                  </a:extLst>
                </p:cNvPr>
                <p:cNvSpPr/>
                <p:nvPr/>
              </p:nvSpPr>
              <p:spPr bwMode="auto">
                <a:xfrm>
                  <a:off x="3331366" y="4676737"/>
                  <a:ext cx="175257" cy="76198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1" name="矩形 50">
                  <a:extLst>
                    <a:ext uri="{FF2B5EF4-FFF2-40B4-BE49-F238E27FC236}">
                      <a16:creationId xmlns:a16="http://schemas.microsoft.com/office/drawing/2014/main" id="{2D3B8DB6-ED98-4C1F-8E6D-9D4BD724B768}"/>
                    </a:ext>
                  </a:extLst>
                </p:cNvPr>
                <p:cNvSpPr/>
                <p:nvPr/>
              </p:nvSpPr>
              <p:spPr bwMode="auto">
                <a:xfrm>
                  <a:off x="3512996" y="5046286"/>
                  <a:ext cx="175257"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2" name="矩形 51">
                  <a:extLst>
                    <a:ext uri="{FF2B5EF4-FFF2-40B4-BE49-F238E27FC236}">
                      <a16:creationId xmlns:a16="http://schemas.microsoft.com/office/drawing/2014/main" id="{859F1565-3AFC-4F53-B701-5E00AE1723D9}"/>
                    </a:ext>
                  </a:extLst>
                </p:cNvPr>
                <p:cNvSpPr/>
                <p:nvPr/>
              </p:nvSpPr>
              <p:spPr bwMode="auto">
                <a:xfrm>
                  <a:off x="369462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3" name="矩形 52">
                  <a:extLst>
                    <a:ext uri="{FF2B5EF4-FFF2-40B4-BE49-F238E27FC236}">
                      <a16:creationId xmlns:a16="http://schemas.microsoft.com/office/drawing/2014/main" id="{611EC30B-E572-40B6-947A-AE2EB77D94C1}"/>
                    </a:ext>
                  </a:extLst>
                </p:cNvPr>
                <p:cNvSpPr/>
                <p:nvPr/>
              </p:nvSpPr>
              <p:spPr bwMode="auto">
                <a:xfrm>
                  <a:off x="3872424" y="5209253"/>
                  <a:ext cx="171425" cy="2294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4" name="矩形 53">
                  <a:extLst>
                    <a:ext uri="{FF2B5EF4-FFF2-40B4-BE49-F238E27FC236}">
                      <a16:creationId xmlns:a16="http://schemas.microsoft.com/office/drawing/2014/main" id="{100B5708-47B8-4004-B3A7-F0C38D171004}"/>
                    </a:ext>
                  </a:extLst>
                </p:cNvPr>
                <p:cNvSpPr/>
                <p:nvPr/>
              </p:nvSpPr>
              <p:spPr bwMode="auto">
                <a:xfrm>
                  <a:off x="4050222"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5" name="矩形 54">
                  <a:extLst>
                    <a:ext uri="{FF2B5EF4-FFF2-40B4-BE49-F238E27FC236}">
                      <a16:creationId xmlns:a16="http://schemas.microsoft.com/office/drawing/2014/main" id="{E170880D-4556-44D6-81E0-09B3A226A88F}"/>
                    </a:ext>
                  </a:extLst>
                </p:cNvPr>
                <p:cNvSpPr/>
                <p:nvPr/>
              </p:nvSpPr>
              <p:spPr bwMode="auto">
                <a:xfrm>
                  <a:off x="4228020" y="4815533"/>
                  <a:ext cx="171425"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6" name="矩形 55">
                  <a:extLst>
                    <a:ext uri="{FF2B5EF4-FFF2-40B4-BE49-F238E27FC236}">
                      <a16:creationId xmlns:a16="http://schemas.microsoft.com/office/drawing/2014/main" id="{A242D5EC-0CFB-43D5-BBC0-4F434F333182}"/>
                    </a:ext>
                  </a:extLst>
                </p:cNvPr>
                <p:cNvSpPr/>
                <p:nvPr/>
              </p:nvSpPr>
              <p:spPr bwMode="auto">
                <a:xfrm>
                  <a:off x="4405819" y="5129752"/>
                  <a:ext cx="171416"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7" name="矩形 56">
                  <a:extLst>
                    <a:ext uri="{FF2B5EF4-FFF2-40B4-BE49-F238E27FC236}">
                      <a16:creationId xmlns:a16="http://schemas.microsoft.com/office/drawing/2014/main" id="{AAB7A7CE-E11A-4417-989F-5717061A29ED}"/>
                    </a:ext>
                  </a:extLst>
                </p:cNvPr>
                <p:cNvSpPr/>
                <p:nvPr/>
              </p:nvSpPr>
              <p:spPr bwMode="auto">
                <a:xfrm>
                  <a:off x="458361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8" name="矩形 57">
                  <a:extLst>
                    <a:ext uri="{FF2B5EF4-FFF2-40B4-BE49-F238E27FC236}">
                      <a16:creationId xmlns:a16="http://schemas.microsoft.com/office/drawing/2014/main" id="{A548C05B-2DCC-4116-AF1D-049B2607D6F3}"/>
                    </a:ext>
                  </a:extLst>
                </p:cNvPr>
                <p:cNvSpPr/>
                <p:nvPr/>
              </p:nvSpPr>
              <p:spPr bwMode="auto">
                <a:xfrm>
                  <a:off x="4761414"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9" name="矩形 58">
                  <a:extLst>
                    <a:ext uri="{FF2B5EF4-FFF2-40B4-BE49-F238E27FC236}">
                      <a16:creationId xmlns:a16="http://schemas.microsoft.com/office/drawing/2014/main" id="{37FA728B-ECD9-4E8C-A3F3-73CC6E823F50}"/>
                    </a:ext>
                  </a:extLst>
                </p:cNvPr>
                <p:cNvSpPr/>
                <p:nvPr/>
              </p:nvSpPr>
              <p:spPr bwMode="auto">
                <a:xfrm>
                  <a:off x="4939212" y="5046286"/>
                  <a:ext cx="171425"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0" name="矩形 59">
                  <a:extLst>
                    <a:ext uri="{FF2B5EF4-FFF2-40B4-BE49-F238E27FC236}">
                      <a16:creationId xmlns:a16="http://schemas.microsoft.com/office/drawing/2014/main" id="{D3EBEBA9-F73F-4157-97F5-D085C6A8F39C}"/>
                    </a:ext>
                  </a:extLst>
                </p:cNvPr>
                <p:cNvSpPr/>
                <p:nvPr/>
              </p:nvSpPr>
              <p:spPr bwMode="auto">
                <a:xfrm>
                  <a:off x="5117010" y="5234942"/>
                  <a:ext cx="171425" cy="20377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1" name="矩形 60">
                  <a:extLst>
                    <a:ext uri="{FF2B5EF4-FFF2-40B4-BE49-F238E27FC236}">
                      <a16:creationId xmlns:a16="http://schemas.microsoft.com/office/drawing/2014/main" id="{FA5624C8-AD1C-4661-8B93-02CAC418CD3F}"/>
                    </a:ext>
                  </a:extLst>
                </p:cNvPr>
                <p:cNvSpPr/>
                <p:nvPr/>
              </p:nvSpPr>
              <p:spPr bwMode="auto">
                <a:xfrm>
                  <a:off x="5294808" y="4802258"/>
                  <a:ext cx="171425" cy="63645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2" name="矩形 61">
                  <a:extLst>
                    <a:ext uri="{FF2B5EF4-FFF2-40B4-BE49-F238E27FC236}">
                      <a16:creationId xmlns:a16="http://schemas.microsoft.com/office/drawing/2014/main" id="{9A3DE895-1B0C-43E1-9D95-5AC7F9AA026C}"/>
                    </a:ext>
                  </a:extLst>
                </p:cNvPr>
                <p:cNvSpPr/>
                <p:nvPr/>
              </p:nvSpPr>
              <p:spPr bwMode="auto">
                <a:xfrm>
                  <a:off x="5472606" y="5046286"/>
                  <a:ext cx="171424"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5" name="矩形 64">
                  <a:extLst>
                    <a:ext uri="{FF2B5EF4-FFF2-40B4-BE49-F238E27FC236}">
                      <a16:creationId xmlns:a16="http://schemas.microsoft.com/office/drawing/2014/main" id="{353C3562-54DE-4DB2-84C3-640A6DCB15DA}"/>
                    </a:ext>
                  </a:extLst>
                </p:cNvPr>
                <p:cNvSpPr/>
                <p:nvPr/>
              </p:nvSpPr>
              <p:spPr bwMode="auto">
                <a:xfrm>
                  <a:off x="6361427" y="3589055"/>
                  <a:ext cx="171424" cy="18496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6" name="矩形 65">
                  <a:extLst>
                    <a:ext uri="{FF2B5EF4-FFF2-40B4-BE49-F238E27FC236}">
                      <a16:creationId xmlns:a16="http://schemas.microsoft.com/office/drawing/2014/main" id="{FFBC69EE-B125-43EE-A678-47627B5AAD92}"/>
                    </a:ext>
                  </a:extLst>
                </p:cNvPr>
                <p:cNvSpPr/>
                <p:nvPr/>
              </p:nvSpPr>
              <p:spPr bwMode="auto">
                <a:xfrm>
                  <a:off x="6183620" y="4291620"/>
                  <a:ext cx="171424" cy="114709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7" name="矩形 66">
                  <a:extLst>
                    <a:ext uri="{FF2B5EF4-FFF2-40B4-BE49-F238E27FC236}">
                      <a16:creationId xmlns:a16="http://schemas.microsoft.com/office/drawing/2014/main" id="{8ED17CAC-6D3A-40EF-9475-62FD34FAE182}"/>
                    </a:ext>
                  </a:extLst>
                </p:cNvPr>
                <p:cNvSpPr/>
                <p:nvPr/>
              </p:nvSpPr>
              <p:spPr bwMode="auto">
                <a:xfrm>
                  <a:off x="6001990" y="4169701"/>
                  <a:ext cx="175257" cy="126901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8" name="矩形 67">
                  <a:extLst>
                    <a:ext uri="{FF2B5EF4-FFF2-40B4-BE49-F238E27FC236}">
                      <a16:creationId xmlns:a16="http://schemas.microsoft.com/office/drawing/2014/main" id="{2E04C9E7-5DE3-45AB-B99D-09DC7E2C9FF8}"/>
                    </a:ext>
                  </a:extLst>
                </p:cNvPr>
                <p:cNvSpPr/>
                <p:nvPr/>
              </p:nvSpPr>
              <p:spPr bwMode="auto">
                <a:xfrm>
                  <a:off x="5824192" y="4573563"/>
                  <a:ext cx="171425" cy="8651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9" name="矩形 68">
                  <a:extLst>
                    <a:ext uri="{FF2B5EF4-FFF2-40B4-BE49-F238E27FC236}">
                      <a16:creationId xmlns:a16="http://schemas.microsoft.com/office/drawing/2014/main" id="{17B50DC0-AEEA-467B-8FBD-E2225807E8AB}"/>
                    </a:ext>
                  </a:extLst>
                </p:cNvPr>
                <p:cNvSpPr/>
                <p:nvPr/>
              </p:nvSpPr>
              <p:spPr bwMode="auto">
                <a:xfrm>
                  <a:off x="5650403" y="4741198"/>
                  <a:ext cx="167416" cy="69751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
            <p:nvSpPr>
              <p:cNvPr id="39" name="任意多边形: 形状 38">
                <a:extLst>
                  <a:ext uri="{FF2B5EF4-FFF2-40B4-BE49-F238E27FC236}">
                    <a16:creationId xmlns:a16="http://schemas.microsoft.com/office/drawing/2014/main" id="{B57C18E6-9103-44C8-9399-049B21B3893B}"/>
                  </a:ext>
                </a:extLst>
              </p:cNvPr>
              <p:cNvSpPr/>
              <p:nvPr/>
            </p:nvSpPr>
            <p:spPr bwMode="auto">
              <a:xfrm>
                <a:off x="2434370" y="2263102"/>
                <a:ext cx="4659850" cy="3408025"/>
              </a:xfrm>
              <a:custGeom>
                <a:avLst/>
                <a:gdLst>
                  <a:gd name="connsiteX0" fmla="*/ 0 w 4724400"/>
                  <a:gd name="connsiteY0" fmla="*/ 0 h 3570758"/>
                  <a:gd name="connsiteX1" fmla="*/ 586740 w 4724400"/>
                  <a:gd name="connsiteY1" fmla="*/ 2743200 h 3570758"/>
                  <a:gd name="connsiteX2" fmla="*/ 2613660 w 4724400"/>
                  <a:gd name="connsiteY2" fmla="*/ 3566160 h 3570758"/>
                  <a:gd name="connsiteX3" fmla="*/ 3977640 w 4724400"/>
                  <a:gd name="connsiteY3" fmla="*/ 2918460 h 3570758"/>
                  <a:gd name="connsiteX4" fmla="*/ 4724400 w 4724400"/>
                  <a:gd name="connsiteY4" fmla="*/ 91440 h 357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3570758">
                    <a:moveTo>
                      <a:pt x="0" y="0"/>
                    </a:moveTo>
                    <a:cubicBezTo>
                      <a:pt x="75565" y="1074420"/>
                      <a:pt x="151130" y="2148840"/>
                      <a:pt x="586740" y="2743200"/>
                    </a:cubicBezTo>
                    <a:cubicBezTo>
                      <a:pt x="1022350" y="3337560"/>
                      <a:pt x="2048510" y="3536950"/>
                      <a:pt x="2613660" y="3566160"/>
                    </a:cubicBezTo>
                    <a:cubicBezTo>
                      <a:pt x="3178810" y="3595370"/>
                      <a:pt x="3625850" y="3497580"/>
                      <a:pt x="3977640" y="2918460"/>
                    </a:cubicBezTo>
                    <a:cubicBezTo>
                      <a:pt x="4329430" y="2339340"/>
                      <a:pt x="4526915" y="1215390"/>
                      <a:pt x="4724400" y="91440"/>
                    </a:cubicBezTo>
                  </a:path>
                </a:pathLst>
              </a:cu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dirty="0">
                  <a:ln>
                    <a:noFill/>
                  </a:ln>
                  <a:solidFill>
                    <a:schemeClr val="tx1"/>
                  </a:solidFill>
                  <a:effectLst/>
                  <a:latin typeface="Arial" charset="0"/>
                  <a:ea typeface="ＭＳ Ｐゴシック" charset="-128"/>
                </a:endParaRPr>
              </a:p>
            </p:txBody>
          </p:sp>
        </p:grpSp>
        <p:cxnSp>
          <p:nvCxnSpPr>
            <p:cNvPr id="79" name="直接箭头连接符 78">
              <a:extLst>
                <a:ext uri="{FF2B5EF4-FFF2-40B4-BE49-F238E27FC236}">
                  <a16:creationId xmlns:a16="http://schemas.microsoft.com/office/drawing/2014/main" id="{8362D47F-26A4-4E02-8161-815D7D3F06AA}"/>
                </a:ext>
              </a:extLst>
            </p:cNvPr>
            <p:cNvCxnSpPr>
              <a:cxnSpLocks/>
            </p:cNvCxnSpPr>
            <p:nvPr/>
          </p:nvCxnSpPr>
          <p:spPr bwMode="auto">
            <a:xfrm flipV="1">
              <a:off x="2380923" y="6078398"/>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80" name="直接箭头连接符 79">
              <a:extLst>
                <a:ext uri="{FF2B5EF4-FFF2-40B4-BE49-F238E27FC236}">
                  <a16:creationId xmlns:a16="http://schemas.microsoft.com/office/drawing/2014/main" id="{9EB259B5-1E03-4428-B9A2-57C04646A2C3}"/>
                </a:ext>
              </a:extLst>
            </p:cNvPr>
            <p:cNvCxnSpPr>
              <a:cxnSpLocks/>
            </p:cNvCxnSpPr>
            <p:nvPr/>
          </p:nvCxnSpPr>
          <p:spPr bwMode="auto">
            <a:xfrm flipV="1">
              <a:off x="3079792" y="6071642"/>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81" name="文本框 80">
              <a:extLst>
                <a:ext uri="{FF2B5EF4-FFF2-40B4-BE49-F238E27FC236}">
                  <a16:creationId xmlns:a16="http://schemas.microsoft.com/office/drawing/2014/main" id="{13F22FA4-1C89-4AFD-A213-738E4C060C08}"/>
                </a:ext>
              </a:extLst>
            </p:cNvPr>
            <p:cNvSpPr txBox="1"/>
            <p:nvPr/>
          </p:nvSpPr>
          <p:spPr>
            <a:xfrm>
              <a:off x="2123672" y="6317446"/>
              <a:ext cx="1213794" cy="292388"/>
            </a:xfrm>
            <a:prstGeom prst="rect">
              <a:avLst/>
            </a:prstGeom>
            <a:noFill/>
          </p:spPr>
          <p:txBody>
            <a:bodyPr wrap="none" rtlCol="0">
              <a:spAutoFit/>
            </a:bodyPr>
            <a:lstStyle/>
            <a:p>
              <a:r>
                <a:rPr kumimoji="1" lang="en-US" altLang="ja-JP" b="1" i="0" u="none" dirty="0"/>
                <a:t>LUNCH TIME</a:t>
              </a:r>
              <a:endParaRPr kumimoji="1" lang="ja-JP" altLang="en-US" b="1" i="0" u="none" dirty="0"/>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15395FC-65B9-4B76-8A30-166C8DF54904}"/>
                  </a:ext>
                </a:extLst>
              </p:cNvPr>
              <p:cNvSpPr txBox="1"/>
              <p:nvPr/>
            </p:nvSpPr>
            <p:spPr>
              <a:xfrm>
                <a:off x="2742436" y="-2327215"/>
                <a:ext cx="3210431" cy="1676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3"/>
                                    <m:mcJc m:val="center"/>
                                  </m:mcPr>
                                </m:mc>
                              </m:mcs>
                              <m:ctrlPr>
                                <a:rPr kumimoji="1" lang="en-US" altLang="ja-JP" i="1" u="none">
                                  <a:latin typeface="Cambria Math" panose="02040503050406030204" pitchFamily="18" charset="0"/>
                                </a:rPr>
                              </m:ctrlPr>
                            </m:mPr>
                            <m:mr>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102</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
                        </m:e>
                      </m:d>
                    </m:oMath>
                  </m:oMathPara>
                </a14:m>
                <a:endParaRPr kumimoji="1" lang="ja-JP" altLang="en-US" u="none" dirty="0"/>
              </a:p>
            </p:txBody>
          </p:sp>
        </mc:Choice>
        <mc:Fallback xmlns="">
          <p:sp>
            <p:nvSpPr>
              <p:cNvPr id="5" name="文本框 4">
                <a:extLst>
                  <a:ext uri="{FF2B5EF4-FFF2-40B4-BE49-F238E27FC236}">
                    <a16:creationId xmlns:a16="http://schemas.microsoft.com/office/drawing/2014/main" id="{F15395FC-65B9-4B76-8A30-166C8DF54904}"/>
                  </a:ext>
                </a:extLst>
              </p:cNvPr>
              <p:cNvSpPr txBox="1">
                <a:spLocks noRot="1" noChangeAspect="1" noMove="1" noResize="1" noEditPoints="1" noAdjustHandles="1" noChangeArrowheads="1" noChangeShapeType="1" noTextEdit="1"/>
              </p:cNvSpPr>
              <p:nvPr/>
            </p:nvSpPr>
            <p:spPr>
              <a:xfrm>
                <a:off x="2742436" y="-2327215"/>
                <a:ext cx="3210431" cy="167642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D3F18ED0-5A67-43AD-A990-F202C0A76C98}"/>
                  </a:ext>
                </a:extLst>
              </p:cNvPr>
              <p:cNvSpPr txBox="1"/>
              <p:nvPr/>
            </p:nvSpPr>
            <p:spPr>
              <a:xfrm>
                <a:off x="1701853" y="-2309966"/>
                <a:ext cx="578300" cy="16750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1"/>
                                    <m:mcJc m:val="center"/>
                                  </m:mcPr>
                                </m:mc>
                              </m:mcs>
                              <m:ctrlPr>
                                <a:rPr kumimoji="1" lang="en-US" altLang="ja-JP" i="1" u="none" smtClean="0">
                                  <a:latin typeface="Cambria Math" panose="02040503050406030204" pitchFamily="18" charset="0"/>
                                </a:rPr>
                              </m:ctrlPr>
                            </m:mP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mr>
                                  <m:mr>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102</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9</m:t>
                                      </m:r>
                                      <m:r>
                                        <a:rPr kumimoji="1" lang="en-US" altLang="ja-JP" b="0" i="1" u="none" smtClean="0">
                                          <a:latin typeface="Cambria Math" panose="02040503050406030204" pitchFamily="18" charset="0"/>
                                        </a:rPr>
                                        <m:t>8</m:t>
                                      </m:r>
                                    </m:e>
                                  </m:mr>
                                  <m:mr>
                                    <m:e>
                                      <m:r>
                                        <a:rPr kumimoji="1" lang="en-US" altLang="ja-JP" b="0" i="1" u="none" smtClean="0">
                                          <a:latin typeface="Cambria Math" panose="02040503050406030204" pitchFamily="18" charset="0"/>
                                        </a:rPr>
                                        <m:t>97</m:t>
                                      </m:r>
                                    </m:e>
                                  </m:mr>
                                  <m:mr>
                                    <m:e>
                                      <m:r>
                                        <a:rPr kumimoji="1" lang="en-US" altLang="ja-JP" b="0" i="1" u="none" smtClean="0">
                                          <a:latin typeface="Cambria Math" panose="02040503050406030204" pitchFamily="18" charset="0"/>
                                        </a:rPr>
                                        <m:t>97</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4</m:t>
                                      </m:r>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105</m:t>
                                      </m:r>
                                    </m:e>
                                  </m:mr>
                                  <m:mr>
                                    <m:e>
                                      <m:r>
                                        <a:rPr kumimoji="1" lang="en-US" altLang="ja-JP" b="0" i="1" u="none" smtClean="0">
                                          <a:latin typeface="Cambria Math" panose="02040503050406030204" pitchFamily="18" charset="0"/>
                                        </a:rPr>
                                        <m:t>100</m:t>
                                      </m:r>
                                    </m:e>
                                  </m:mr>
                                </m:m>
                              </m:e>
                            </m:mr>
                          </m:m>
                        </m:e>
                      </m:d>
                    </m:oMath>
                  </m:oMathPara>
                </a14:m>
                <a:endParaRPr kumimoji="1" lang="ja-JP" altLang="en-US" u="none" dirty="0"/>
              </a:p>
            </p:txBody>
          </p:sp>
        </mc:Choice>
        <mc:Fallback xmlns="">
          <p:sp>
            <p:nvSpPr>
              <p:cNvPr id="78" name="文本框 77">
                <a:extLst>
                  <a:ext uri="{FF2B5EF4-FFF2-40B4-BE49-F238E27FC236}">
                    <a16:creationId xmlns:a16="http://schemas.microsoft.com/office/drawing/2014/main" id="{D3F18ED0-5A67-43AD-A990-F202C0A76C98}"/>
                  </a:ext>
                </a:extLst>
              </p:cNvPr>
              <p:cNvSpPr txBox="1">
                <a:spLocks noRot="1" noChangeAspect="1" noMove="1" noResize="1" noEditPoints="1" noAdjustHandles="1" noChangeArrowheads="1" noChangeShapeType="1" noTextEdit="1"/>
              </p:cNvSpPr>
              <p:nvPr/>
            </p:nvSpPr>
            <p:spPr>
              <a:xfrm>
                <a:off x="1701853" y="-2309966"/>
                <a:ext cx="578300" cy="1675074"/>
              </a:xfrm>
              <a:prstGeom prst="rect">
                <a:avLst/>
              </a:prstGeom>
              <a:blipFill>
                <a:blip r:embed="rId7"/>
                <a:stretch>
                  <a:fillRect/>
                </a:stretch>
              </a:blipFill>
            </p:spPr>
            <p:txBody>
              <a:bodyPr/>
              <a:lstStyle/>
              <a:p>
                <a:r>
                  <a:rPr lang="ja-JP" altLang="en-US">
                    <a:noFill/>
                  </a:rPr>
                  <a:t> </a:t>
                </a:r>
              </a:p>
            </p:txBody>
          </p:sp>
        </mc:Fallback>
      </mc:AlternateContent>
      <p:sp>
        <p:nvSpPr>
          <p:cNvPr id="63" name="タイトル 1">
            <a:extLst>
              <a:ext uri="{FF2B5EF4-FFF2-40B4-BE49-F238E27FC236}">
                <a16:creationId xmlns:a16="http://schemas.microsoft.com/office/drawing/2014/main" id="{6ED51345-9B84-499B-9F77-9B3DAABC8278}"/>
              </a:ext>
            </a:extLst>
          </p:cNvPr>
          <p:cNvSpPr txBox="1">
            <a:spLocks/>
          </p:cNvSpPr>
          <p:nvPr/>
        </p:nvSpPr>
        <p:spPr bwMode="white">
          <a:xfrm>
            <a:off x="88105" y="42863"/>
            <a:ext cx="907599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cs typeface="+mj-cs"/>
              </a:defRPr>
            </a:lvl1pPr>
            <a:lvl2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2pPr>
            <a:lvl3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3pPr>
            <a:lvl4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4pPr>
            <a:lvl5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5pPr>
            <a:lvl6pPr marL="457200" algn="l" defTabSz="957263" rtl="0" eaLnBrk="1" fontAlgn="base" hangingPunct="1">
              <a:spcBef>
                <a:spcPct val="0"/>
              </a:spcBef>
              <a:spcAft>
                <a:spcPct val="0"/>
              </a:spcAft>
              <a:defRPr kumimoji="1" sz="1900" b="1">
                <a:solidFill>
                  <a:schemeClr val="bg1"/>
                </a:solidFill>
                <a:latin typeface="Arial" charset="0"/>
                <a:ea typeface="ＭＳ Ｐゴシック" charset="-128"/>
              </a:defRPr>
            </a:lvl6pPr>
            <a:lvl7pPr marL="914400" algn="l" defTabSz="957263" rtl="0" eaLnBrk="1" fontAlgn="base" hangingPunct="1">
              <a:spcBef>
                <a:spcPct val="0"/>
              </a:spcBef>
              <a:spcAft>
                <a:spcPct val="0"/>
              </a:spcAft>
              <a:defRPr kumimoji="1" sz="1900" b="1">
                <a:solidFill>
                  <a:schemeClr val="bg1"/>
                </a:solidFill>
                <a:latin typeface="Arial" charset="0"/>
                <a:ea typeface="ＭＳ Ｐゴシック" charset="-128"/>
              </a:defRPr>
            </a:lvl7pPr>
            <a:lvl8pPr marL="1371600" algn="l" defTabSz="957263" rtl="0" eaLnBrk="1" fontAlgn="base" hangingPunct="1">
              <a:spcBef>
                <a:spcPct val="0"/>
              </a:spcBef>
              <a:spcAft>
                <a:spcPct val="0"/>
              </a:spcAft>
              <a:defRPr kumimoji="1" sz="1900" b="1">
                <a:solidFill>
                  <a:schemeClr val="bg1"/>
                </a:solidFill>
                <a:latin typeface="Arial" charset="0"/>
                <a:ea typeface="ＭＳ Ｐゴシック" charset="-128"/>
              </a:defRPr>
            </a:lvl8pPr>
            <a:lvl9pPr marL="1828800" algn="l" defTabSz="957263" rtl="0" eaLnBrk="1" fontAlgn="base" hangingPunct="1">
              <a:spcBef>
                <a:spcPct val="0"/>
              </a:spcBef>
              <a:spcAft>
                <a:spcPct val="0"/>
              </a:spcAft>
              <a:defRPr kumimoji="1" sz="1900" b="1">
                <a:solidFill>
                  <a:schemeClr val="bg1"/>
                </a:solidFill>
                <a:latin typeface="Arial" charset="0"/>
                <a:ea typeface="ＭＳ Ｐゴシック" charset="-128"/>
              </a:defRPr>
            </a:lvl9pPr>
          </a:lstStyle>
          <a:p>
            <a:r>
              <a:rPr lang="en-US" altLang="ja-JP" sz="2000" i="0" u="none" kern="0" dirty="0"/>
              <a:t>Hamilton Markov-Chain-Monte-Carlo </a:t>
            </a:r>
          </a:p>
          <a:p>
            <a:r>
              <a:rPr lang="en-US" altLang="ja-JP" sz="2000" i="0" u="none" kern="0" dirty="0"/>
              <a:t>Expectation Distribution Estimated by using TSLA 2021-03-12</a:t>
            </a:r>
            <a:endParaRPr lang="ja-JP" altLang="en-US" sz="2000" i="0" u="none" kern="0" dirty="0"/>
          </a:p>
        </p:txBody>
      </p:sp>
      <p:pic>
        <p:nvPicPr>
          <p:cNvPr id="11" name="图片 10" descr="图表, 表面图&#10;&#10;描述已自动生成">
            <a:extLst>
              <a:ext uri="{FF2B5EF4-FFF2-40B4-BE49-F238E27FC236}">
                <a16:creationId xmlns:a16="http://schemas.microsoft.com/office/drawing/2014/main" id="{BAAF27E1-E3AD-4B2E-BEAC-52F65862347A}"/>
              </a:ext>
            </a:extLst>
          </p:cNvPr>
          <p:cNvPicPr>
            <a:picLocks noChangeAspect="1"/>
          </p:cNvPicPr>
          <p:nvPr/>
        </p:nvPicPr>
        <p:blipFill rotWithShape="1">
          <a:blip r:embed="rId8">
            <a:extLst>
              <a:ext uri="{28A0092B-C50C-407E-A947-70E740481C1C}">
                <a14:useLocalDpi xmlns:a14="http://schemas.microsoft.com/office/drawing/2010/main" val="0"/>
              </a:ext>
            </a:extLst>
          </a:blip>
          <a:srcRect l="15292" t="24119" r="26022" b="5437"/>
          <a:stretch/>
        </p:blipFill>
        <p:spPr>
          <a:xfrm>
            <a:off x="10723657" y="1859202"/>
            <a:ext cx="3866414" cy="3263323"/>
          </a:xfrm>
          <a:prstGeom prst="rect">
            <a:avLst/>
          </a:prstGeom>
        </p:spPr>
      </p:pic>
      <p:sp>
        <p:nvSpPr>
          <p:cNvPr id="71" name="文本框 70">
            <a:extLst>
              <a:ext uri="{FF2B5EF4-FFF2-40B4-BE49-F238E27FC236}">
                <a16:creationId xmlns:a16="http://schemas.microsoft.com/office/drawing/2014/main" id="{9CD2F7C7-7DA3-48B3-859A-6E0D8404DB79}"/>
              </a:ext>
            </a:extLst>
          </p:cNvPr>
          <p:cNvSpPr txBox="1"/>
          <p:nvPr/>
        </p:nvSpPr>
        <p:spPr>
          <a:xfrm>
            <a:off x="192825" y="1867729"/>
            <a:ext cx="9680735" cy="830997"/>
          </a:xfrm>
          <a:prstGeom prst="rect">
            <a:avLst/>
          </a:prstGeom>
          <a:noFill/>
        </p:spPr>
        <p:txBody>
          <a:bodyPr wrap="square">
            <a:spAutoFit/>
          </a:bodyPr>
          <a:lstStyle/>
          <a:p>
            <a:r>
              <a:rPr lang="en-US" altLang="ja-JP" sz="1600" b="1" i="0" u="none" kern="0" dirty="0"/>
              <a:t>TSLA 2021-04-16 Estimated Realized Local Volatility Surface</a:t>
            </a:r>
          </a:p>
          <a:p>
            <a:r>
              <a:rPr lang="en-US" altLang="ja-JP" sz="1600" i="0" u="none" kern="0" dirty="0"/>
              <a:t>Sample from posterior distribution 10,000 times </a:t>
            </a:r>
          </a:p>
          <a:p>
            <a:r>
              <a:rPr lang="en-US" altLang="ja-JP" sz="1600" i="0" u="none" kern="0" dirty="0"/>
              <a:t>And here its expectation value distribution </a:t>
            </a:r>
            <a:endParaRPr lang="ja-JP" altLang="en-US" sz="1400" dirty="0"/>
          </a:p>
        </p:txBody>
      </p:sp>
      <p:sp>
        <p:nvSpPr>
          <p:cNvPr id="64" name="文本框 63">
            <a:extLst>
              <a:ext uri="{FF2B5EF4-FFF2-40B4-BE49-F238E27FC236}">
                <a16:creationId xmlns:a16="http://schemas.microsoft.com/office/drawing/2014/main" id="{7EADE22C-DDF6-40B7-957A-C8EF1B30248B}"/>
              </a:ext>
            </a:extLst>
          </p:cNvPr>
          <p:cNvSpPr txBox="1"/>
          <p:nvPr/>
        </p:nvSpPr>
        <p:spPr>
          <a:xfrm>
            <a:off x="192826" y="689784"/>
            <a:ext cx="9680735" cy="1077218"/>
          </a:xfrm>
          <a:prstGeom prst="rect">
            <a:avLst/>
          </a:prstGeom>
          <a:noFill/>
        </p:spPr>
        <p:txBody>
          <a:bodyPr wrap="square">
            <a:spAutoFit/>
          </a:bodyPr>
          <a:lstStyle/>
          <a:p>
            <a:r>
              <a:rPr lang="en-US" altLang="ja-JP" sz="1600" b="1" i="0" u="none" kern="0" dirty="0"/>
              <a:t>Hamilton Markov-Chain-Monte-Carlo: sample number 500; burn-in time 500; accept ratio 0.544</a:t>
            </a:r>
          </a:p>
          <a:p>
            <a:r>
              <a:rPr lang="en-US" altLang="ja-JP" sz="1600" i="0" u="none" kern="0" dirty="0"/>
              <a:t>1. Give HMC kernel an initial value, the HMC kernel will do random walking on parameter space</a:t>
            </a:r>
          </a:p>
          <a:p>
            <a:r>
              <a:rPr lang="en-US" altLang="ja-JP" sz="1600" i="0" u="none" kern="0" dirty="0"/>
              <a:t>2. Computation joint sum of log probability density w.r.t observed data</a:t>
            </a:r>
          </a:p>
          <a:p>
            <a:r>
              <a:rPr lang="en-US" altLang="ja-JP" sz="1600" i="0" u="none" kern="0" dirty="0"/>
              <a:t>3. Do accept-reject algorithm to explore the parameter space and maximize a posterior measure </a:t>
            </a:r>
          </a:p>
        </p:txBody>
      </p:sp>
      <p:sp>
        <p:nvSpPr>
          <p:cNvPr id="72" name="文本框 71">
            <a:extLst>
              <a:ext uri="{FF2B5EF4-FFF2-40B4-BE49-F238E27FC236}">
                <a16:creationId xmlns:a16="http://schemas.microsoft.com/office/drawing/2014/main" id="{6308E2BF-566C-4299-B705-C17CF34D9638}"/>
              </a:ext>
            </a:extLst>
          </p:cNvPr>
          <p:cNvSpPr txBox="1"/>
          <p:nvPr/>
        </p:nvSpPr>
        <p:spPr>
          <a:xfrm>
            <a:off x="7236880" y="6377081"/>
            <a:ext cx="784914" cy="307777"/>
          </a:xfrm>
          <a:prstGeom prst="rect">
            <a:avLst/>
          </a:prstGeom>
          <a:noFill/>
        </p:spPr>
        <p:txBody>
          <a:bodyPr wrap="square">
            <a:spAutoFit/>
          </a:bodyPr>
          <a:lstStyle/>
          <a:p>
            <a:r>
              <a:rPr kumimoji="1" lang="en-US" altLang="ja-JP" sz="1400" b="1" i="0" u="none" dirty="0"/>
              <a:t>Weight </a:t>
            </a:r>
            <a:endParaRPr lang="ja-JP" altLang="en-US" dirty="0"/>
          </a:p>
        </p:txBody>
      </p:sp>
      <p:sp>
        <p:nvSpPr>
          <p:cNvPr id="73" name="文本框 72">
            <a:extLst>
              <a:ext uri="{FF2B5EF4-FFF2-40B4-BE49-F238E27FC236}">
                <a16:creationId xmlns:a16="http://schemas.microsoft.com/office/drawing/2014/main" id="{DEF0EAF5-F5EB-47BD-B696-239590D895F0}"/>
              </a:ext>
            </a:extLst>
          </p:cNvPr>
          <p:cNvSpPr txBox="1"/>
          <p:nvPr/>
        </p:nvSpPr>
        <p:spPr>
          <a:xfrm>
            <a:off x="2133600" y="6428483"/>
            <a:ext cx="1697005" cy="307777"/>
          </a:xfrm>
          <a:prstGeom prst="rect">
            <a:avLst/>
          </a:prstGeom>
          <a:noFill/>
        </p:spPr>
        <p:txBody>
          <a:bodyPr wrap="square">
            <a:spAutoFit/>
          </a:bodyPr>
          <a:lstStyle/>
          <a:p>
            <a:r>
              <a:rPr kumimoji="1" lang="en-US" altLang="ja-JP" sz="1400" b="1" i="0" u="none" dirty="0"/>
              <a:t>Decompounded</a:t>
            </a:r>
            <a:endParaRPr lang="ja-JP" altLang="en-US" dirty="0"/>
          </a:p>
        </p:txBody>
      </p:sp>
      <p:grpSp>
        <p:nvGrpSpPr>
          <p:cNvPr id="83" name="组合 82">
            <a:extLst>
              <a:ext uri="{FF2B5EF4-FFF2-40B4-BE49-F238E27FC236}">
                <a16:creationId xmlns:a16="http://schemas.microsoft.com/office/drawing/2014/main" id="{AF5AB61D-5A79-4E95-89CE-DACB5612B3AB}"/>
              </a:ext>
            </a:extLst>
          </p:cNvPr>
          <p:cNvGrpSpPr/>
          <p:nvPr/>
        </p:nvGrpSpPr>
        <p:grpSpPr>
          <a:xfrm>
            <a:off x="8192854" y="1729398"/>
            <a:ext cx="1658093" cy="1129538"/>
            <a:chOff x="17060" y="1136431"/>
            <a:chExt cx="4411327" cy="3005113"/>
          </a:xfrm>
        </p:grpSpPr>
        <p:pic>
          <p:nvPicPr>
            <p:cNvPr id="84" name="图片 83" descr="图表&#10;&#10;描述已自动生成">
              <a:extLst>
                <a:ext uri="{FF2B5EF4-FFF2-40B4-BE49-F238E27FC236}">
                  <a16:creationId xmlns:a16="http://schemas.microsoft.com/office/drawing/2014/main" id="{FC04177F-1E37-4940-AED7-47EBBBE969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6182" y="1136431"/>
              <a:ext cx="4142205" cy="2739378"/>
            </a:xfrm>
            <a:prstGeom prst="rect">
              <a:avLst/>
            </a:prstGeom>
          </p:spPr>
        </p:pic>
        <p:sp>
          <p:nvSpPr>
            <p:cNvPr id="85" name="文本框 84">
              <a:extLst>
                <a:ext uri="{FF2B5EF4-FFF2-40B4-BE49-F238E27FC236}">
                  <a16:creationId xmlns:a16="http://schemas.microsoft.com/office/drawing/2014/main" id="{E5B25AFF-0F76-4514-AC69-0A42FE8087A3}"/>
                </a:ext>
              </a:extLst>
            </p:cNvPr>
            <p:cNvSpPr txBox="1"/>
            <p:nvPr/>
          </p:nvSpPr>
          <p:spPr>
            <a:xfrm>
              <a:off x="1356836" y="3704318"/>
              <a:ext cx="2592717" cy="437226"/>
            </a:xfrm>
            <a:prstGeom prst="rect">
              <a:avLst/>
            </a:prstGeom>
            <a:noFill/>
          </p:spPr>
          <p:txBody>
            <a:bodyPr wrap="none" rtlCol="0">
              <a:spAutoFit/>
            </a:bodyPr>
            <a:lstStyle/>
            <a:p>
              <a:r>
                <a:rPr kumimoji="1" lang="en-US" altLang="ja-JP" sz="500" i="0" u="none" dirty="0"/>
                <a:t>Counted Trade Data Number</a:t>
              </a:r>
              <a:endParaRPr kumimoji="1" lang="ja-JP" altLang="en-US" sz="500" i="0" u="none" dirty="0"/>
            </a:p>
          </p:txBody>
        </p:sp>
        <p:sp>
          <p:nvSpPr>
            <p:cNvPr id="86" name="文本框 85">
              <a:extLst>
                <a:ext uri="{FF2B5EF4-FFF2-40B4-BE49-F238E27FC236}">
                  <a16:creationId xmlns:a16="http://schemas.microsoft.com/office/drawing/2014/main" id="{AE8FDCCB-CA31-44D4-B73A-FE4BB17C3585}"/>
                </a:ext>
              </a:extLst>
            </p:cNvPr>
            <p:cNvSpPr txBox="1"/>
            <p:nvPr/>
          </p:nvSpPr>
          <p:spPr>
            <a:xfrm rot="16200000">
              <a:off x="-628013" y="2121264"/>
              <a:ext cx="1727372" cy="437226"/>
            </a:xfrm>
            <a:prstGeom prst="rect">
              <a:avLst/>
            </a:prstGeom>
            <a:noFill/>
          </p:spPr>
          <p:txBody>
            <a:bodyPr wrap="none" rtlCol="0">
              <a:spAutoFit/>
            </a:bodyPr>
            <a:lstStyle/>
            <a:p>
              <a:r>
                <a:rPr kumimoji="1" lang="en-US" altLang="ja-JP" sz="500" i="0" u="none" dirty="0"/>
                <a:t>Spot Price [USD]</a:t>
              </a:r>
              <a:endParaRPr kumimoji="1" lang="ja-JP" altLang="en-US" sz="500" i="0" u="none" dirty="0"/>
            </a:p>
          </p:txBody>
        </p:sp>
      </p:grpSp>
      <p:pic>
        <p:nvPicPr>
          <p:cNvPr id="19" name="图片 18" descr="图表, 表面图&#10;&#10;描述已自动生成">
            <a:extLst>
              <a:ext uri="{FF2B5EF4-FFF2-40B4-BE49-F238E27FC236}">
                <a16:creationId xmlns:a16="http://schemas.microsoft.com/office/drawing/2014/main" id="{D3539378-6D7D-4D77-B15E-835661BA768F}"/>
              </a:ext>
            </a:extLst>
          </p:cNvPr>
          <p:cNvPicPr>
            <a:picLocks noChangeAspect="1"/>
          </p:cNvPicPr>
          <p:nvPr/>
        </p:nvPicPr>
        <p:blipFill rotWithShape="1">
          <a:blip r:embed="rId10"/>
          <a:srcRect l="4888" t="8805" r="5901"/>
          <a:stretch/>
        </p:blipFill>
        <p:spPr>
          <a:xfrm>
            <a:off x="444808" y="2768047"/>
            <a:ext cx="4433501" cy="3493961"/>
          </a:xfrm>
          <a:prstGeom prst="rect">
            <a:avLst/>
          </a:prstGeom>
        </p:spPr>
      </p:pic>
    </p:spTree>
    <p:extLst>
      <p:ext uri="{BB962C8B-B14F-4D97-AF65-F5344CB8AC3E}">
        <p14:creationId xmlns:p14="http://schemas.microsoft.com/office/powerpoint/2010/main" val="385463960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D417876-84A5-419C-884A-0F59F11C36F3}"/>
              </a:ext>
            </a:extLst>
          </p:cNvPr>
          <p:cNvSpPr>
            <a:spLocks noGrp="1"/>
          </p:cNvSpPr>
          <p:nvPr>
            <p:ph type="title"/>
          </p:nvPr>
        </p:nvSpPr>
        <p:spPr/>
        <p:txBody>
          <a:bodyPr/>
          <a:lstStyle/>
          <a:p>
            <a:r>
              <a:rPr lang="en-US" altLang="ja-JP" dirty="0"/>
              <a:t>Summary &amp; Perspective Works</a:t>
            </a:r>
            <a:br>
              <a:rPr lang="en-US" altLang="ja-JP" dirty="0"/>
            </a:br>
            <a:endParaRPr lang="ja-JP" altLang="en-US" dirty="0"/>
          </a:p>
        </p:txBody>
      </p:sp>
      <p:sp>
        <p:nvSpPr>
          <p:cNvPr id="7" name="テキスト プレースホルダー 6">
            <a:extLst>
              <a:ext uri="{FF2B5EF4-FFF2-40B4-BE49-F238E27FC236}">
                <a16:creationId xmlns:a16="http://schemas.microsoft.com/office/drawing/2014/main" id="{0468032C-72A8-4524-8714-1DA021F9DF8E}"/>
              </a:ext>
            </a:extLst>
          </p:cNvPr>
          <p:cNvSpPr>
            <a:spLocks noGrp="1"/>
          </p:cNvSpPr>
          <p:nvPr>
            <p:ph type="body" sz="quarter" idx="13"/>
          </p:nvPr>
        </p:nvSpPr>
        <p:spPr>
          <a:xfrm>
            <a:off x="223838" y="817563"/>
            <a:ext cx="9463087" cy="5134739"/>
          </a:xfrm>
          <a:ln>
            <a:noFill/>
          </a:ln>
        </p:spPr>
        <p:txBody>
          <a:bodyPr/>
          <a:lstStyle/>
          <a:p>
            <a:r>
              <a:rPr lang="en-US" altLang="ja-JP" b="1" dirty="0"/>
              <a:t>Summary</a:t>
            </a:r>
          </a:p>
          <a:p>
            <a:pPr lvl="1"/>
            <a:r>
              <a:rPr lang="en-US" altLang="ja-JP" dirty="0"/>
              <a:t>Developed a price-time varying stick-breaking gaussian mixture model</a:t>
            </a:r>
          </a:p>
          <a:p>
            <a:pPr lvl="1"/>
            <a:r>
              <a:rPr lang="en-US" altLang="ja-JP" dirty="0"/>
              <a:t>Verified the model with high frequency market trade data (TSLA 2021-04-16)</a:t>
            </a:r>
          </a:p>
          <a:p>
            <a:pPr lvl="1"/>
            <a:r>
              <a:rPr lang="en-US" altLang="ja-JP" dirty="0"/>
              <a:t>Utilized a Hamilton MCMC method to maximize a posterior measure </a:t>
            </a:r>
          </a:p>
          <a:p>
            <a:pPr lvl="1"/>
            <a:r>
              <a:rPr lang="en-US" altLang="ja-JP" dirty="0"/>
              <a:t>Applied 10,000 samples from the HMC found posterior measure, and calculated its expectations</a:t>
            </a:r>
          </a:p>
          <a:p>
            <a:endParaRPr lang="en-US" altLang="ja-JP" dirty="0"/>
          </a:p>
          <a:p>
            <a:r>
              <a:rPr lang="en-US" altLang="ja-JP" b="1" dirty="0"/>
              <a:t>Perspective Works</a:t>
            </a:r>
          </a:p>
          <a:p>
            <a:pPr lvl="1"/>
            <a:r>
              <a:rPr lang="en-US" altLang="ja-JP" dirty="0"/>
              <a:t>Build links with calibrations of Stochastic Local Volatility Models </a:t>
            </a:r>
          </a:p>
          <a:p>
            <a:pPr lvl="1"/>
            <a:endParaRPr lang="en-US" altLang="ja-JP" dirty="0"/>
          </a:p>
          <a:p>
            <a:pPr lvl="1"/>
            <a:r>
              <a:rPr lang="en-US" altLang="ja-JP" dirty="0"/>
              <a:t>Compare its accuracy along the price paths with other traditional volatility models</a:t>
            </a:r>
          </a:p>
          <a:p>
            <a:pPr lvl="1"/>
            <a:endParaRPr lang="en-US" altLang="ja-JP" dirty="0"/>
          </a:p>
          <a:p>
            <a:pPr lvl="1"/>
            <a:r>
              <a:rPr lang="en-US" altLang="ja-JP" dirty="0"/>
              <a:t>Evaluate the numerical stability of this model w.r.t various asset price paths with different volatility features </a:t>
            </a:r>
          </a:p>
          <a:p>
            <a:pPr lvl="1"/>
            <a:endParaRPr lang="en-US" altLang="ja-JP" dirty="0"/>
          </a:p>
          <a:p>
            <a:pPr lvl="1"/>
            <a:r>
              <a:rPr lang="en-US" altLang="ja-JP" dirty="0"/>
              <a:t>Compare the Implied Volatility Surface generated from Black-Scholes-Merton Model via options market quotation and the monte-</a:t>
            </a:r>
            <a:r>
              <a:rPr lang="en-US" altLang="ja-JP" dirty="0" err="1"/>
              <a:t>carlo</a:t>
            </a:r>
            <a:r>
              <a:rPr lang="en-US" altLang="ja-JP" dirty="0"/>
              <a:t> pricing result generated by stochastic local volatility model by using realized volatility here</a:t>
            </a:r>
          </a:p>
        </p:txBody>
      </p:sp>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13</a:t>
            </a:fld>
            <a:endParaRPr lang="en-US" altLang="ja-JP"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CAC3F55-F481-497C-BC24-C770E0D16CF0}"/>
                  </a:ext>
                </a:extLst>
              </p:cNvPr>
              <p:cNvSpPr txBox="1"/>
              <p:nvPr/>
            </p:nvSpPr>
            <p:spPr>
              <a:xfrm>
                <a:off x="-5387704" y="-3642969"/>
                <a:ext cx="4456176" cy="1704121"/>
              </a:xfrm>
              <a:prstGeom prst="rect">
                <a:avLst/>
              </a:prstGeom>
              <a:noFill/>
            </p:spPr>
            <p:txBody>
              <a:bodyPr wrap="square" rtlCol="0">
                <a:spAutoFit/>
              </a:bodyPr>
              <a:lstStyle/>
              <a:p>
                <a:r>
                  <a:rPr kumimoji="1" lang="en-US" altLang="ja-JP" i="0" u="none" dirty="0"/>
                  <a:t>Prior Distribution(a naïve case):</a:t>
                </a:r>
              </a:p>
              <a:p>
                <a:r>
                  <a:rPr kumimoji="1" lang="en-US" altLang="ja-JP" i="0" u="none" dirty="0"/>
                  <a:t>Trading Volume ~ Poisson Distribution(</a:t>
                </a:r>
                <a14:m>
                  <m:oMath xmlns:m="http://schemas.openxmlformats.org/officeDocument/2006/math">
                    <m:r>
                      <a:rPr kumimoji="1" lang="ja-JP" altLang="en-US" i="1" u="none" smtClean="0">
                        <a:latin typeface="Cambria Math" panose="02040503050406030204" pitchFamily="18" charset="0"/>
                      </a:rPr>
                      <m:t>𝜆</m:t>
                    </m:r>
                  </m:oMath>
                </a14:m>
                <a:r>
                  <a:rPr kumimoji="1" lang="en-US" altLang="ja-JP" i="0" u="none" dirty="0"/>
                  <a:t>)</a:t>
                </a:r>
              </a:p>
              <a:p>
                <a:pPr/>
                <a14:m>
                  <m:oMathPara xmlns:m="http://schemas.openxmlformats.org/officeDocument/2006/math">
                    <m:oMathParaPr>
                      <m:jc m:val="centerGroup"/>
                    </m:oMathParaPr>
                    <m:oMath xmlns:m="http://schemas.openxmlformats.org/officeDocument/2006/math">
                      <m:r>
                        <a:rPr kumimoji="1" lang="en-US" altLang="ja-JP" b="0" i="1" u="none" smtClean="0">
                          <a:latin typeface="Cambria Math" panose="02040503050406030204" pitchFamily="18" charset="0"/>
                        </a:rPr>
                        <m:t>𝑃</m:t>
                      </m:r>
                      <m:d>
                        <m:dPr>
                          <m:ctrlPr>
                            <a:rPr kumimoji="1" lang="en-US" altLang="ja-JP" b="0" i="1" u="none" smtClean="0">
                              <a:latin typeface="Cambria Math" panose="02040503050406030204" pitchFamily="18" charset="0"/>
                            </a:rPr>
                          </m:ctrlPr>
                        </m:dPr>
                        <m:e>
                          <m:r>
                            <a:rPr kumimoji="1" lang="en-US" altLang="ja-JP" b="0" i="1" u="none" smtClean="0">
                              <a:latin typeface="Cambria Math" panose="02040503050406030204" pitchFamily="18" charset="0"/>
                            </a:rPr>
                            <m:t>𝑇𝑟𝑎𝑑𝑖𝑛𝑔</m:t>
                          </m:r>
                          <m:r>
                            <a:rPr kumimoji="1" lang="en-US" altLang="ja-JP" b="0" i="1" u="none" smtClean="0">
                              <a:latin typeface="Cambria Math" panose="02040503050406030204" pitchFamily="18" charset="0"/>
                            </a:rPr>
                            <m:t> </m:t>
                          </m:r>
                          <m:r>
                            <a:rPr kumimoji="1" lang="en-US" altLang="ja-JP" b="0" i="1" u="none" smtClean="0">
                              <a:latin typeface="Cambria Math" panose="02040503050406030204" pitchFamily="18" charset="0"/>
                            </a:rPr>
                            <m:t>𝑉𝑜𝑙𝑢𝑚𝑒</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𝑘</m:t>
                          </m:r>
                        </m:e>
                      </m:d>
                      <m:r>
                        <a:rPr kumimoji="1" lang="en-US" altLang="ja-JP" b="0" i="1" u="none" smtClean="0">
                          <a:latin typeface="Cambria Math" panose="02040503050406030204" pitchFamily="18" charset="0"/>
                        </a:rPr>
                        <m:t>=</m:t>
                      </m:r>
                      <m:f>
                        <m:fPr>
                          <m:ctrlPr>
                            <a:rPr kumimoji="1" lang="en-US" altLang="ja-JP" b="0" i="1" u="none" smtClean="0">
                              <a:latin typeface="Cambria Math" panose="02040503050406030204" pitchFamily="18" charset="0"/>
                            </a:rPr>
                          </m:ctrlPr>
                        </m:fPr>
                        <m:num>
                          <m:sSup>
                            <m:sSupPr>
                              <m:ctrlPr>
                                <a:rPr kumimoji="1" lang="en-US" altLang="ja-JP" b="0" i="1" u="none" smtClean="0">
                                  <a:latin typeface="Cambria Math" panose="02040503050406030204" pitchFamily="18" charset="0"/>
                                </a:rPr>
                              </m:ctrlPr>
                            </m:sSupPr>
                            <m:e>
                              <m:r>
                                <a:rPr kumimoji="1" lang="en-US" altLang="ja-JP" b="0" i="1" u="none" smtClean="0">
                                  <a:latin typeface="Cambria Math" panose="02040503050406030204" pitchFamily="18" charset="0"/>
                                </a:rPr>
                                <m:t>𝑒</m:t>
                              </m:r>
                            </m:e>
                            <m:sup>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𝜆</m:t>
                              </m:r>
                            </m:sup>
                          </m:sSup>
                          <m:sSup>
                            <m:sSupPr>
                              <m:ctrlPr>
                                <a:rPr kumimoji="1" lang="en-US" altLang="ja-JP" b="0" i="1" u="none" smtClean="0">
                                  <a:latin typeface="Cambria Math" panose="02040503050406030204" pitchFamily="18" charset="0"/>
                                </a:rPr>
                              </m:ctrlPr>
                            </m:sSupPr>
                            <m:e>
                              <m:r>
                                <a:rPr kumimoji="1" lang="ja-JP" altLang="en-US" b="0" i="1" u="none" smtClean="0">
                                  <a:latin typeface="Cambria Math" panose="02040503050406030204" pitchFamily="18" charset="0"/>
                                </a:rPr>
                                <m:t>𝜆</m:t>
                              </m:r>
                            </m:e>
                            <m:sup>
                              <m:r>
                                <a:rPr kumimoji="1" lang="en-US" altLang="ja-JP" b="0" i="1" u="none" smtClean="0">
                                  <a:latin typeface="Cambria Math" panose="02040503050406030204" pitchFamily="18" charset="0"/>
                                </a:rPr>
                                <m:t>𝑘</m:t>
                              </m:r>
                            </m:sup>
                          </m:sSup>
                        </m:num>
                        <m:den>
                          <m:r>
                            <a:rPr kumimoji="1" lang="en-US" altLang="ja-JP" b="0" i="1" u="none" smtClean="0">
                              <a:latin typeface="Cambria Math" panose="02040503050406030204" pitchFamily="18" charset="0"/>
                            </a:rPr>
                            <m:t>𝑘</m:t>
                          </m:r>
                          <m:r>
                            <a:rPr kumimoji="1" lang="en-US" altLang="ja-JP" b="0" i="1" u="none" smtClean="0">
                              <a:latin typeface="Cambria Math" panose="02040503050406030204" pitchFamily="18" charset="0"/>
                            </a:rPr>
                            <m:t>!</m:t>
                          </m:r>
                        </m:den>
                      </m:f>
                    </m:oMath>
                  </m:oMathPara>
                </a14:m>
                <a:endParaRPr kumimoji="1" lang="en-US" altLang="ja-JP" u="none" dirty="0"/>
              </a:p>
              <a:p>
                <a:endParaRPr kumimoji="1" lang="en-US" altLang="ja-JP" i="0" u="none" dirty="0"/>
              </a:p>
              <a:p>
                <a:r>
                  <a:rPr kumimoji="1" lang="en-US" altLang="ja-JP" i="0" u="none" dirty="0"/>
                  <a:t>The variation of Trading Volume can be described as a Poisson Process with </a:t>
                </a:r>
                <a14:m>
                  <m:oMath xmlns:m="http://schemas.openxmlformats.org/officeDocument/2006/math">
                    <m:r>
                      <a:rPr kumimoji="1" lang="ja-JP" altLang="en-US" i="1" u="none" smtClean="0">
                        <a:latin typeface="Cambria Math" panose="02040503050406030204" pitchFamily="18" charset="0"/>
                      </a:rPr>
                      <m:t>𝜆</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𝑡</m:t>
                    </m:r>
                    <m:r>
                      <a:rPr kumimoji="1" lang="en-US" altLang="ja-JP" b="0" i="1" u="none" smtClean="0">
                        <a:latin typeface="Cambria Math" panose="02040503050406030204" pitchFamily="18" charset="0"/>
                      </a:rPr>
                      <m:t>)</m:t>
                    </m:r>
                  </m:oMath>
                </a14:m>
                <a:r>
                  <a:rPr kumimoji="1" lang="ja-JP" altLang="en-US" i="0" u="none" dirty="0"/>
                  <a:t> </a:t>
                </a:r>
                <a:r>
                  <a:rPr kumimoji="1" lang="en-US" altLang="ja-JP" i="0" u="none" dirty="0"/>
                  <a:t>over time </a:t>
                </a:r>
                <a14:m>
                  <m:oMath xmlns:m="http://schemas.openxmlformats.org/officeDocument/2006/math">
                    <m:r>
                      <a:rPr kumimoji="1" lang="en-US" altLang="ja-JP" b="0" i="1" u="none" smtClean="0">
                        <a:latin typeface="Cambria Math" panose="02040503050406030204" pitchFamily="18" charset="0"/>
                      </a:rPr>
                      <m:t>𝑡</m:t>
                    </m:r>
                  </m:oMath>
                </a14:m>
                <a:endParaRPr kumimoji="1" lang="en-US" altLang="ja-JP" b="0" i="0" u="none" dirty="0"/>
              </a:p>
              <a:p>
                <a:pPr/>
                <a14:m>
                  <m:oMathPara xmlns:m="http://schemas.openxmlformats.org/officeDocument/2006/math">
                    <m:oMathParaPr>
                      <m:jc m:val="centerGroup"/>
                    </m:oMathParaPr>
                    <m:oMath xmlns:m="http://schemas.openxmlformats.org/officeDocument/2006/math">
                      <m:r>
                        <a:rPr kumimoji="1" lang="ja-JP" altLang="en-US" u="none">
                          <a:latin typeface="Cambria Math" panose="02040503050406030204" pitchFamily="18" charset="0"/>
                        </a:rPr>
                        <m:t>𝜆</m:t>
                      </m:r>
                      <m:d>
                        <m:dPr>
                          <m:ctrlPr>
                            <a:rPr kumimoji="1" lang="en-US" altLang="ja-JP" i="1" u="none">
                              <a:latin typeface="Cambria Math" panose="02040503050406030204" pitchFamily="18" charset="0"/>
                            </a:rPr>
                          </m:ctrlPr>
                        </m:dPr>
                        <m:e>
                          <m:r>
                            <a:rPr kumimoji="1" lang="en-US" altLang="ja-JP" u="none">
                              <a:latin typeface="Cambria Math" panose="02040503050406030204" pitchFamily="18" charset="0"/>
                            </a:rPr>
                            <m:t>𝑡</m:t>
                          </m:r>
                        </m:e>
                      </m:d>
                      <m:r>
                        <a:rPr kumimoji="1" lang="en-US" altLang="ja-JP" b="0" i="1" u="none" smtClean="0">
                          <a:latin typeface="Cambria Math" panose="02040503050406030204" pitchFamily="18" charset="0"/>
                        </a:rPr>
                        <m:t> ~ </m:t>
                      </m:r>
                      <m:r>
                        <a:rPr kumimoji="1" lang="en-US" altLang="ja-JP" b="0" i="1" u="none" smtClean="0">
                          <a:latin typeface="Cambria Math" panose="02040503050406030204" pitchFamily="18" charset="0"/>
                        </a:rPr>
                        <m:t>𝐵𝑒𝑡𝑎</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𝛼</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𝛽</m:t>
                      </m:r>
                      <m:r>
                        <a:rPr kumimoji="1" lang="en-US" altLang="ja-JP" b="0" i="1" u="none" smtClean="0">
                          <a:latin typeface="Cambria Math" panose="02040503050406030204" pitchFamily="18" charset="0"/>
                        </a:rPr>
                        <m:t>)</m:t>
                      </m:r>
                    </m:oMath>
                  </m:oMathPara>
                </a14:m>
                <a:endParaRPr kumimoji="1" lang="en-US" altLang="ja-JP" i="0" u="none" dirty="0"/>
              </a:p>
            </p:txBody>
          </p:sp>
        </mc:Choice>
        <mc:Fallback xmlns="">
          <p:sp>
            <p:nvSpPr>
              <p:cNvPr id="42" name="文本框 41">
                <a:extLst>
                  <a:ext uri="{FF2B5EF4-FFF2-40B4-BE49-F238E27FC236}">
                    <a16:creationId xmlns:a16="http://schemas.microsoft.com/office/drawing/2014/main" id="{5CAC3F55-F481-497C-BC24-C770E0D16CF0}"/>
                  </a:ext>
                </a:extLst>
              </p:cNvPr>
              <p:cNvSpPr txBox="1">
                <a:spLocks noRot="1" noChangeAspect="1" noMove="1" noResize="1" noEditPoints="1" noAdjustHandles="1" noChangeArrowheads="1" noChangeShapeType="1" noTextEdit="1"/>
              </p:cNvSpPr>
              <p:nvPr/>
            </p:nvSpPr>
            <p:spPr>
              <a:xfrm>
                <a:off x="-5387704" y="-3642969"/>
                <a:ext cx="4456176" cy="1704121"/>
              </a:xfrm>
              <a:prstGeom prst="rect">
                <a:avLst/>
              </a:prstGeom>
              <a:blipFill>
                <a:blip r:embed="rId3"/>
                <a:stretch>
                  <a:fillRect l="-137" t="-357" b="-1071"/>
                </a:stretch>
              </a:blipFill>
            </p:spPr>
            <p:txBody>
              <a:bodyPr/>
              <a:lstStyle/>
              <a:p>
                <a:r>
                  <a:rPr lang="ja-JP" altLang="en-US">
                    <a:noFill/>
                  </a:rPr>
                  <a:t> </a:t>
                </a:r>
              </a:p>
            </p:txBody>
          </p:sp>
        </mc:Fallback>
      </mc:AlternateContent>
      <p:pic>
        <p:nvPicPr>
          <p:cNvPr id="70" name="Picture 2" descr="Probability density function for the Beta distribution">
            <a:extLst>
              <a:ext uri="{FF2B5EF4-FFF2-40B4-BE49-F238E27FC236}">
                <a16:creationId xmlns:a16="http://schemas.microsoft.com/office/drawing/2014/main" id="{662544C2-95BC-4BAD-8E63-F5FE9C9363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2447" y="-1487332"/>
            <a:ext cx="3175185" cy="254203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接箭头连接符 75">
            <a:extLst>
              <a:ext uri="{FF2B5EF4-FFF2-40B4-BE49-F238E27FC236}">
                <a16:creationId xmlns:a16="http://schemas.microsoft.com/office/drawing/2014/main" id="{F42CD8D1-F274-4D57-9D06-5B9B7B548C36}"/>
              </a:ext>
            </a:extLst>
          </p:cNvPr>
          <p:cNvCxnSpPr>
            <a:cxnSpLocks/>
          </p:cNvCxnSpPr>
          <p:nvPr/>
        </p:nvCxnSpPr>
        <p:spPr bwMode="auto">
          <a:xfrm flipV="1">
            <a:off x="-4198411" y="2266488"/>
            <a:ext cx="807341" cy="1276113"/>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grpSp>
        <p:nvGrpSpPr>
          <p:cNvPr id="3" name="组合 2">
            <a:extLst>
              <a:ext uri="{FF2B5EF4-FFF2-40B4-BE49-F238E27FC236}">
                <a16:creationId xmlns:a16="http://schemas.microsoft.com/office/drawing/2014/main" id="{41289781-9C38-45CA-B867-6401D8314BC5}"/>
              </a:ext>
            </a:extLst>
          </p:cNvPr>
          <p:cNvGrpSpPr/>
          <p:nvPr/>
        </p:nvGrpSpPr>
        <p:grpSpPr>
          <a:xfrm>
            <a:off x="-5863952" y="1678484"/>
            <a:ext cx="5256070" cy="4139543"/>
            <a:chOff x="257687" y="2470291"/>
            <a:chExt cx="5256070" cy="4139543"/>
          </a:xfrm>
        </p:grpSpPr>
        <p:grpSp>
          <p:nvGrpSpPr>
            <p:cNvPr id="40" name="组合 39">
              <a:extLst>
                <a:ext uri="{FF2B5EF4-FFF2-40B4-BE49-F238E27FC236}">
                  <a16:creationId xmlns:a16="http://schemas.microsoft.com/office/drawing/2014/main" id="{3FC1CC59-B9DF-4186-8A4F-7ACF179E6992}"/>
                </a:ext>
              </a:extLst>
            </p:cNvPr>
            <p:cNvGrpSpPr/>
            <p:nvPr/>
          </p:nvGrpSpPr>
          <p:grpSpPr>
            <a:xfrm>
              <a:off x="257687" y="2470291"/>
              <a:ext cx="5256070" cy="4139543"/>
              <a:chOff x="2133379" y="2263102"/>
              <a:chExt cx="5256070" cy="4139543"/>
            </a:xfrm>
          </p:grpSpPr>
          <p:grpSp>
            <p:nvGrpSpPr>
              <p:cNvPr id="38" name="组合 37">
                <a:extLst>
                  <a:ext uri="{FF2B5EF4-FFF2-40B4-BE49-F238E27FC236}">
                    <a16:creationId xmlns:a16="http://schemas.microsoft.com/office/drawing/2014/main" id="{324CEF5A-B58F-410B-A11D-F4CD5BBE9AD8}"/>
                  </a:ext>
                </a:extLst>
              </p:cNvPr>
              <p:cNvGrpSpPr/>
              <p:nvPr/>
            </p:nvGrpSpPr>
            <p:grpSpPr>
              <a:xfrm>
                <a:off x="2133379" y="3575626"/>
                <a:ext cx="5256070" cy="2827019"/>
                <a:chOff x="1577340" y="3152717"/>
                <a:chExt cx="5256070" cy="2827019"/>
              </a:xfrm>
            </p:grpSpPr>
            <p:cxnSp>
              <p:nvCxnSpPr>
                <p:cNvPr id="8" name="直接箭头连接符 7">
                  <a:extLst>
                    <a:ext uri="{FF2B5EF4-FFF2-40B4-BE49-F238E27FC236}">
                      <a16:creationId xmlns:a16="http://schemas.microsoft.com/office/drawing/2014/main" id="{BF9859A2-0024-42CB-92D7-EB10BE590C1C}"/>
                    </a:ext>
                  </a:extLst>
                </p:cNvPr>
                <p:cNvCxnSpPr>
                  <a:cxnSpLocks/>
                </p:cNvCxnSpPr>
                <p:nvPr/>
              </p:nvCxnSpPr>
              <p:spPr bwMode="auto">
                <a:xfrm>
                  <a:off x="1577340" y="5448300"/>
                  <a:ext cx="5256070"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00883E61-4BF9-4F5A-84AA-F68CB8C2711B}"/>
                    </a:ext>
                  </a:extLst>
                </p:cNvPr>
                <p:cNvCxnSpPr>
                  <a:cxnSpLocks/>
                </p:cNvCxnSpPr>
                <p:nvPr/>
              </p:nvCxnSpPr>
              <p:spPr bwMode="auto">
                <a:xfrm flipV="1">
                  <a:off x="196596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83FFA114-9535-41B4-80E0-297F430AD44A}"/>
                    </a:ext>
                  </a:extLst>
                </p:cNvPr>
                <p:cNvCxnSpPr>
                  <a:cxnSpLocks/>
                </p:cNvCxnSpPr>
                <p:nvPr/>
              </p:nvCxnSpPr>
              <p:spPr bwMode="auto">
                <a:xfrm flipV="1">
                  <a:off x="645414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34" name="文本框 33">
                  <a:extLst>
                    <a:ext uri="{FF2B5EF4-FFF2-40B4-BE49-F238E27FC236}">
                      <a16:creationId xmlns:a16="http://schemas.microsoft.com/office/drawing/2014/main" id="{044D4DB7-4784-4C8E-A52C-E7F129E53D5D}"/>
                    </a:ext>
                  </a:extLst>
                </p:cNvPr>
                <p:cNvSpPr txBox="1"/>
                <p:nvPr/>
              </p:nvSpPr>
              <p:spPr>
                <a:xfrm>
                  <a:off x="1637985" y="5687348"/>
                  <a:ext cx="655949" cy="292388"/>
                </a:xfrm>
                <a:prstGeom prst="rect">
                  <a:avLst/>
                </a:prstGeom>
                <a:noFill/>
              </p:spPr>
              <p:txBody>
                <a:bodyPr wrap="none" rtlCol="0">
                  <a:spAutoFit/>
                </a:bodyPr>
                <a:lstStyle/>
                <a:p>
                  <a:r>
                    <a:rPr kumimoji="1" lang="en-US" altLang="ja-JP" b="1" i="0" u="none" dirty="0"/>
                    <a:t>OPEN</a:t>
                  </a:r>
                  <a:endParaRPr kumimoji="1" lang="ja-JP" altLang="en-US" b="1" i="0" u="none" dirty="0"/>
                </a:p>
              </p:txBody>
            </p:sp>
            <p:sp>
              <p:nvSpPr>
                <p:cNvPr id="41" name="文本框 40">
                  <a:extLst>
                    <a:ext uri="{FF2B5EF4-FFF2-40B4-BE49-F238E27FC236}">
                      <a16:creationId xmlns:a16="http://schemas.microsoft.com/office/drawing/2014/main" id="{95424D65-938D-48B6-9218-E116F92F356E}"/>
                    </a:ext>
                  </a:extLst>
                </p:cNvPr>
                <p:cNvSpPr txBox="1"/>
                <p:nvPr/>
              </p:nvSpPr>
              <p:spPr>
                <a:xfrm>
                  <a:off x="6074869" y="5685384"/>
                  <a:ext cx="758541" cy="292388"/>
                </a:xfrm>
                <a:prstGeom prst="rect">
                  <a:avLst/>
                </a:prstGeom>
                <a:noFill/>
              </p:spPr>
              <p:txBody>
                <a:bodyPr wrap="none" rtlCol="0">
                  <a:spAutoFit/>
                </a:bodyPr>
                <a:lstStyle/>
                <a:p>
                  <a:r>
                    <a:rPr kumimoji="1" lang="en-US" altLang="ja-JP" b="1" i="0" u="none" dirty="0"/>
                    <a:t>CLOSE</a:t>
                  </a:r>
                  <a:endParaRPr kumimoji="1" lang="ja-JP" altLang="en-US" b="1" i="0" u="none" dirty="0"/>
                </a:p>
              </p:txBody>
            </p:sp>
            <p:sp>
              <p:nvSpPr>
                <p:cNvPr id="36" name="矩形 35">
                  <a:extLst>
                    <a:ext uri="{FF2B5EF4-FFF2-40B4-BE49-F238E27FC236}">
                      <a16:creationId xmlns:a16="http://schemas.microsoft.com/office/drawing/2014/main" id="{0DD0EE34-5632-4538-AD18-D69DA3BB623C}"/>
                    </a:ext>
                  </a:extLst>
                </p:cNvPr>
                <p:cNvSpPr/>
                <p:nvPr/>
              </p:nvSpPr>
              <p:spPr bwMode="auto">
                <a:xfrm>
                  <a:off x="1878331" y="3152717"/>
                  <a:ext cx="175257" cy="22860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3" name="矩形 42">
                  <a:extLst>
                    <a:ext uri="{FF2B5EF4-FFF2-40B4-BE49-F238E27FC236}">
                      <a16:creationId xmlns:a16="http://schemas.microsoft.com/office/drawing/2014/main" id="{5E2C1662-D405-44A7-97ED-8D9A4DE03751}"/>
                    </a:ext>
                  </a:extLst>
                </p:cNvPr>
                <p:cNvSpPr/>
                <p:nvPr/>
              </p:nvSpPr>
              <p:spPr bwMode="auto">
                <a:xfrm>
                  <a:off x="2059961" y="4447346"/>
                  <a:ext cx="175257" cy="99137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4" name="矩形 43">
                  <a:extLst>
                    <a:ext uri="{FF2B5EF4-FFF2-40B4-BE49-F238E27FC236}">
                      <a16:creationId xmlns:a16="http://schemas.microsoft.com/office/drawing/2014/main" id="{99B717A9-1EEC-4021-8C3F-52224F1642DD}"/>
                    </a:ext>
                  </a:extLst>
                </p:cNvPr>
                <p:cNvSpPr/>
                <p:nvPr/>
              </p:nvSpPr>
              <p:spPr bwMode="auto">
                <a:xfrm>
                  <a:off x="2241591" y="4815533"/>
                  <a:ext cx="175256"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5" name="矩形 44">
                  <a:extLst>
                    <a:ext uri="{FF2B5EF4-FFF2-40B4-BE49-F238E27FC236}">
                      <a16:creationId xmlns:a16="http://schemas.microsoft.com/office/drawing/2014/main" id="{B8D4836B-5E9E-4235-B5B5-E1719AF12322}"/>
                    </a:ext>
                  </a:extLst>
                </p:cNvPr>
                <p:cNvSpPr/>
                <p:nvPr/>
              </p:nvSpPr>
              <p:spPr bwMode="auto">
                <a:xfrm>
                  <a:off x="2423220" y="4577661"/>
                  <a:ext cx="175256" cy="86105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6" name="矩形 45">
                  <a:extLst>
                    <a:ext uri="{FF2B5EF4-FFF2-40B4-BE49-F238E27FC236}">
                      <a16:creationId xmlns:a16="http://schemas.microsoft.com/office/drawing/2014/main" id="{D2671D8E-D5C1-477C-BB15-BE7CA6836443}"/>
                    </a:ext>
                  </a:extLst>
                </p:cNvPr>
                <p:cNvSpPr/>
                <p:nvPr/>
              </p:nvSpPr>
              <p:spPr bwMode="auto">
                <a:xfrm>
                  <a:off x="2604849" y="4989136"/>
                  <a:ext cx="175256" cy="44958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7" name="矩形 46">
                  <a:extLst>
                    <a:ext uri="{FF2B5EF4-FFF2-40B4-BE49-F238E27FC236}">
                      <a16:creationId xmlns:a16="http://schemas.microsoft.com/office/drawing/2014/main" id="{8E8F3E26-DEC9-49B2-810A-7C4255D2E7B7}"/>
                    </a:ext>
                  </a:extLst>
                </p:cNvPr>
                <p:cNvSpPr/>
                <p:nvPr/>
              </p:nvSpPr>
              <p:spPr bwMode="auto">
                <a:xfrm>
                  <a:off x="2786478" y="5248218"/>
                  <a:ext cx="175256" cy="19049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8" name="矩形 47">
                  <a:extLst>
                    <a:ext uri="{FF2B5EF4-FFF2-40B4-BE49-F238E27FC236}">
                      <a16:creationId xmlns:a16="http://schemas.microsoft.com/office/drawing/2014/main" id="{F3110729-E48A-4B7D-A6C3-C3B443A1E3EE}"/>
                    </a:ext>
                  </a:extLst>
                </p:cNvPr>
                <p:cNvSpPr/>
                <p:nvPr/>
              </p:nvSpPr>
              <p:spPr bwMode="auto">
                <a:xfrm>
                  <a:off x="2968107" y="5335853"/>
                  <a:ext cx="175256" cy="1028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9" name="矩形 48">
                  <a:extLst>
                    <a:ext uri="{FF2B5EF4-FFF2-40B4-BE49-F238E27FC236}">
                      <a16:creationId xmlns:a16="http://schemas.microsoft.com/office/drawing/2014/main" id="{395F24ED-50CF-461F-9A7F-3C223E60052E}"/>
                    </a:ext>
                  </a:extLst>
                </p:cNvPr>
                <p:cNvSpPr/>
                <p:nvPr/>
              </p:nvSpPr>
              <p:spPr bwMode="auto">
                <a:xfrm>
                  <a:off x="3149736" y="5129752"/>
                  <a:ext cx="175257"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0" name="矩形 49">
                  <a:extLst>
                    <a:ext uri="{FF2B5EF4-FFF2-40B4-BE49-F238E27FC236}">
                      <a16:creationId xmlns:a16="http://schemas.microsoft.com/office/drawing/2014/main" id="{946FBD06-F75E-480F-905E-D2400868D6F3}"/>
                    </a:ext>
                  </a:extLst>
                </p:cNvPr>
                <p:cNvSpPr/>
                <p:nvPr/>
              </p:nvSpPr>
              <p:spPr bwMode="auto">
                <a:xfrm>
                  <a:off x="3331366" y="4676737"/>
                  <a:ext cx="175257" cy="76198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1" name="矩形 50">
                  <a:extLst>
                    <a:ext uri="{FF2B5EF4-FFF2-40B4-BE49-F238E27FC236}">
                      <a16:creationId xmlns:a16="http://schemas.microsoft.com/office/drawing/2014/main" id="{2D3B8DB6-ED98-4C1F-8E6D-9D4BD724B768}"/>
                    </a:ext>
                  </a:extLst>
                </p:cNvPr>
                <p:cNvSpPr/>
                <p:nvPr/>
              </p:nvSpPr>
              <p:spPr bwMode="auto">
                <a:xfrm>
                  <a:off x="3512996" y="5046286"/>
                  <a:ext cx="175257"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2" name="矩形 51">
                  <a:extLst>
                    <a:ext uri="{FF2B5EF4-FFF2-40B4-BE49-F238E27FC236}">
                      <a16:creationId xmlns:a16="http://schemas.microsoft.com/office/drawing/2014/main" id="{859F1565-3AFC-4F53-B701-5E00AE1723D9}"/>
                    </a:ext>
                  </a:extLst>
                </p:cNvPr>
                <p:cNvSpPr/>
                <p:nvPr/>
              </p:nvSpPr>
              <p:spPr bwMode="auto">
                <a:xfrm>
                  <a:off x="369462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3" name="矩形 52">
                  <a:extLst>
                    <a:ext uri="{FF2B5EF4-FFF2-40B4-BE49-F238E27FC236}">
                      <a16:creationId xmlns:a16="http://schemas.microsoft.com/office/drawing/2014/main" id="{611EC30B-E572-40B6-947A-AE2EB77D94C1}"/>
                    </a:ext>
                  </a:extLst>
                </p:cNvPr>
                <p:cNvSpPr/>
                <p:nvPr/>
              </p:nvSpPr>
              <p:spPr bwMode="auto">
                <a:xfrm>
                  <a:off x="3872424" y="5209253"/>
                  <a:ext cx="171425" cy="2294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4" name="矩形 53">
                  <a:extLst>
                    <a:ext uri="{FF2B5EF4-FFF2-40B4-BE49-F238E27FC236}">
                      <a16:creationId xmlns:a16="http://schemas.microsoft.com/office/drawing/2014/main" id="{100B5708-47B8-4004-B3A7-F0C38D171004}"/>
                    </a:ext>
                  </a:extLst>
                </p:cNvPr>
                <p:cNvSpPr/>
                <p:nvPr/>
              </p:nvSpPr>
              <p:spPr bwMode="auto">
                <a:xfrm>
                  <a:off x="4050222"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5" name="矩形 54">
                  <a:extLst>
                    <a:ext uri="{FF2B5EF4-FFF2-40B4-BE49-F238E27FC236}">
                      <a16:creationId xmlns:a16="http://schemas.microsoft.com/office/drawing/2014/main" id="{E170880D-4556-44D6-81E0-09B3A226A88F}"/>
                    </a:ext>
                  </a:extLst>
                </p:cNvPr>
                <p:cNvSpPr/>
                <p:nvPr/>
              </p:nvSpPr>
              <p:spPr bwMode="auto">
                <a:xfrm>
                  <a:off x="4228020" y="4815533"/>
                  <a:ext cx="171425"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6" name="矩形 55">
                  <a:extLst>
                    <a:ext uri="{FF2B5EF4-FFF2-40B4-BE49-F238E27FC236}">
                      <a16:creationId xmlns:a16="http://schemas.microsoft.com/office/drawing/2014/main" id="{A242D5EC-0CFB-43D5-BBC0-4F434F333182}"/>
                    </a:ext>
                  </a:extLst>
                </p:cNvPr>
                <p:cNvSpPr/>
                <p:nvPr/>
              </p:nvSpPr>
              <p:spPr bwMode="auto">
                <a:xfrm>
                  <a:off x="4405819" y="5129752"/>
                  <a:ext cx="171416"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7" name="矩形 56">
                  <a:extLst>
                    <a:ext uri="{FF2B5EF4-FFF2-40B4-BE49-F238E27FC236}">
                      <a16:creationId xmlns:a16="http://schemas.microsoft.com/office/drawing/2014/main" id="{AAB7A7CE-E11A-4417-989F-5717061A29ED}"/>
                    </a:ext>
                  </a:extLst>
                </p:cNvPr>
                <p:cNvSpPr/>
                <p:nvPr/>
              </p:nvSpPr>
              <p:spPr bwMode="auto">
                <a:xfrm>
                  <a:off x="458361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8" name="矩形 57">
                  <a:extLst>
                    <a:ext uri="{FF2B5EF4-FFF2-40B4-BE49-F238E27FC236}">
                      <a16:creationId xmlns:a16="http://schemas.microsoft.com/office/drawing/2014/main" id="{A548C05B-2DCC-4116-AF1D-049B2607D6F3}"/>
                    </a:ext>
                  </a:extLst>
                </p:cNvPr>
                <p:cNvSpPr/>
                <p:nvPr/>
              </p:nvSpPr>
              <p:spPr bwMode="auto">
                <a:xfrm>
                  <a:off x="4761414"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9" name="矩形 58">
                  <a:extLst>
                    <a:ext uri="{FF2B5EF4-FFF2-40B4-BE49-F238E27FC236}">
                      <a16:creationId xmlns:a16="http://schemas.microsoft.com/office/drawing/2014/main" id="{37FA728B-ECD9-4E8C-A3F3-73CC6E823F50}"/>
                    </a:ext>
                  </a:extLst>
                </p:cNvPr>
                <p:cNvSpPr/>
                <p:nvPr/>
              </p:nvSpPr>
              <p:spPr bwMode="auto">
                <a:xfrm>
                  <a:off x="4939212" y="5046286"/>
                  <a:ext cx="171425"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0" name="矩形 59">
                  <a:extLst>
                    <a:ext uri="{FF2B5EF4-FFF2-40B4-BE49-F238E27FC236}">
                      <a16:creationId xmlns:a16="http://schemas.microsoft.com/office/drawing/2014/main" id="{D3EBEBA9-F73F-4157-97F5-D085C6A8F39C}"/>
                    </a:ext>
                  </a:extLst>
                </p:cNvPr>
                <p:cNvSpPr/>
                <p:nvPr/>
              </p:nvSpPr>
              <p:spPr bwMode="auto">
                <a:xfrm>
                  <a:off x="5117010" y="5234942"/>
                  <a:ext cx="171425" cy="20377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1" name="矩形 60">
                  <a:extLst>
                    <a:ext uri="{FF2B5EF4-FFF2-40B4-BE49-F238E27FC236}">
                      <a16:creationId xmlns:a16="http://schemas.microsoft.com/office/drawing/2014/main" id="{FA5624C8-AD1C-4661-8B93-02CAC418CD3F}"/>
                    </a:ext>
                  </a:extLst>
                </p:cNvPr>
                <p:cNvSpPr/>
                <p:nvPr/>
              </p:nvSpPr>
              <p:spPr bwMode="auto">
                <a:xfrm>
                  <a:off x="5294808" y="4802258"/>
                  <a:ext cx="171425" cy="63645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2" name="矩形 61">
                  <a:extLst>
                    <a:ext uri="{FF2B5EF4-FFF2-40B4-BE49-F238E27FC236}">
                      <a16:creationId xmlns:a16="http://schemas.microsoft.com/office/drawing/2014/main" id="{9A3DE895-1B0C-43E1-9D95-5AC7F9AA026C}"/>
                    </a:ext>
                  </a:extLst>
                </p:cNvPr>
                <p:cNvSpPr/>
                <p:nvPr/>
              </p:nvSpPr>
              <p:spPr bwMode="auto">
                <a:xfrm>
                  <a:off x="5472606" y="5046286"/>
                  <a:ext cx="171424"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5" name="矩形 64">
                  <a:extLst>
                    <a:ext uri="{FF2B5EF4-FFF2-40B4-BE49-F238E27FC236}">
                      <a16:creationId xmlns:a16="http://schemas.microsoft.com/office/drawing/2014/main" id="{353C3562-54DE-4DB2-84C3-640A6DCB15DA}"/>
                    </a:ext>
                  </a:extLst>
                </p:cNvPr>
                <p:cNvSpPr/>
                <p:nvPr/>
              </p:nvSpPr>
              <p:spPr bwMode="auto">
                <a:xfrm>
                  <a:off x="6361427" y="3589055"/>
                  <a:ext cx="171424" cy="18496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6" name="矩形 65">
                  <a:extLst>
                    <a:ext uri="{FF2B5EF4-FFF2-40B4-BE49-F238E27FC236}">
                      <a16:creationId xmlns:a16="http://schemas.microsoft.com/office/drawing/2014/main" id="{FFBC69EE-B125-43EE-A678-47627B5AAD92}"/>
                    </a:ext>
                  </a:extLst>
                </p:cNvPr>
                <p:cNvSpPr/>
                <p:nvPr/>
              </p:nvSpPr>
              <p:spPr bwMode="auto">
                <a:xfrm>
                  <a:off x="6183620" y="4291620"/>
                  <a:ext cx="171424" cy="114709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7" name="矩形 66">
                  <a:extLst>
                    <a:ext uri="{FF2B5EF4-FFF2-40B4-BE49-F238E27FC236}">
                      <a16:creationId xmlns:a16="http://schemas.microsoft.com/office/drawing/2014/main" id="{8ED17CAC-6D3A-40EF-9475-62FD34FAE182}"/>
                    </a:ext>
                  </a:extLst>
                </p:cNvPr>
                <p:cNvSpPr/>
                <p:nvPr/>
              </p:nvSpPr>
              <p:spPr bwMode="auto">
                <a:xfrm>
                  <a:off x="6001990" y="4169701"/>
                  <a:ext cx="175257" cy="126901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8" name="矩形 67">
                  <a:extLst>
                    <a:ext uri="{FF2B5EF4-FFF2-40B4-BE49-F238E27FC236}">
                      <a16:creationId xmlns:a16="http://schemas.microsoft.com/office/drawing/2014/main" id="{2E04C9E7-5DE3-45AB-B99D-09DC7E2C9FF8}"/>
                    </a:ext>
                  </a:extLst>
                </p:cNvPr>
                <p:cNvSpPr/>
                <p:nvPr/>
              </p:nvSpPr>
              <p:spPr bwMode="auto">
                <a:xfrm>
                  <a:off x="5824192" y="4573563"/>
                  <a:ext cx="171425" cy="8651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9" name="矩形 68">
                  <a:extLst>
                    <a:ext uri="{FF2B5EF4-FFF2-40B4-BE49-F238E27FC236}">
                      <a16:creationId xmlns:a16="http://schemas.microsoft.com/office/drawing/2014/main" id="{17B50DC0-AEEA-467B-8FBD-E2225807E8AB}"/>
                    </a:ext>
                  </a:extLst>
                </p:cNvPr>
                <p:cNvSpPr/>
                <p:nvPr/>
              </p:nvSpPr>
              <p:spPr bwMode="auto">
                <a:xfrm>
                  <a:off x="5650403" y="4741198"/>
                  <a:ext cx="167416" cy="69751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
            <p:nvSpPr>
              <p:cNvPr id="39" name="任意多边形: 形状 38">
                <a:extLst>
                  <a:ext uri="{FF2B5EF4-FFF2-40B4-BE49-F238E27FC236}">
                    <a16:creationId xmlns:a16="http://schemas.microsoft.com/office/drawing/2014/main" id="{B57C18E6-9103-44C8-9399-049B21B3893B}"/>
                  </a:ext>
                </a:extLst>
              </p:cNvPr>
              <p:cNvSpPr/>
              <p:nvPr/>
            </p:nvSpPr>
            <p:spPr bwMode="auto">
              <a:xfrm>
                <a:off x="2434370" y="2263102"/>
                <a:ext cx="4659850" cy="3408025"/>
              </a:xfrm>
              <a:custGeom>
                <a:avLst/>
                <a:gdLst>
                  <a:gd name="connsiteX0" fmla="*/ 0 w 4724400"/>
                  <a:gd name="connsiteY0" fmla="*/ 0 h 3570758"/>
                  <a:gd name="connsiteX1" fmla="*/ 586740 w 4724400"/>
                  <a:gd name="connsiteY1" fmla="*/ 2743200 h 3570758"/>
                  <a:gd name="connsiteX2" fmla="*/ 2613660 w 4724400"/>
                  <a:gd name="connsiteY2" fmla="*/ 3566160 h 3570758"/>
                  <a:gd name="connsiteX3" fmla="*/ 3977640 w 4724400"/>
                  <a:gd name="connsiteY3" fmla="*/ 2918460 h 3570758"/>
                  <a:gd name="connsiteX4" fmla="*/ 4724400 w 4724400"/>
                  <a:gd name="connsiteY4" fmla="*/ 91440 h 357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3570758">
                    <a:moveTo>
                      <a:pt x="0" y="0"/>
                    </a:moveTo>
                    <a:cubicBezTo>
                      <a:pt x="75565" y="1074420"/>
                      <a:pt x="151130" y="2148840"/>
                      <a:pt x="586740" y="2743200"/>
                    </a:cubicBezTo>
                    <a:cubicBezTo>
                      <a:pt x="1022350" y="3337560"/>
                      <a:pt x="2048510" y="3536950"/>
                      <a:pt x="2613660" y="3566160"/>
                    </a:cubicBezTo>
                    <a:cubicBezTo>
                      <a:pt x="3178810" y="3595370"/>
                      <a:pt x="3625850" y="3497580"/>
                      <a:pt x="3977640" y="2918460"/>
                    </a:cubicBezTo>
                    <a:cubicBezTo>
                      <a:pt x="4329430" y="2339340"/>
                      <a:pt x="4526915" y="1215390"/>
                      <a:pt x="4724400" y="91440"/>
                    </a:cubicBezTo>
                  </a:path>
                </a:pathLst>
              </a:cu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dirty="0">
                  <a:ln>
                    <a:noFill/>
                  </a:ln>
                  <a:solidFill>
                    <a:schemeClr val="tx1"/>
                  </a:solidFill>
                  <a:effectLst/>
                  <a:latin typeface="Arial" charset="0"/>
                  <a:ea typeface="ＭＳ Ｐゴシック" charset="-128"/>
                </a:endParaRPr>
              </a:p>
            </p:txBody>
          </p:sp>
        </p:grpSp>
        <p:cxnSp>
          <p:nvCxnSpPr>
            <p:cNvPr id="79" name="直接箭头连接符 78">
              <a:extLst>
                <a:ext uri="{FF2B5EF4-FFF2-40B4-BE49-F238E27FC236}">
                  <a16:creationId xmlns:a16="http://schemas.microsoft.com/office/drawing/2014/main" id="{8362D47F-26A4-4E02-8161-815D7D3F06AA}"/>
                </a:ext>
              </a:extLst>
            </p:cNvPr>
            <p:cNvCxnSpPr>
              <a:cxnSpLocks/>
            </p:cNvCxnSpPr>
            <p:nvPr/>
          </p:nvCxnSpPr>
          <p:spPr bwMode="auto">
            <a:xfrm flipV="1">
              <a:off x="2380923" y="6078398"/>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80" name="直接箭头连接符 79">
              <a:extLst>
                <a:ext uri="{FF2B5EF4-FFF2-40B4-BE49-F238E27FC236}">
                  <a16:creationId xmlns:a16="http://schemas.microsoft.com/office/drawing/2014/main" id="{9EB259B5-1E03-4428-B9A2-57C04646A2C3}"/>
                </a:ext>
              </a:extLst>
            </p:cNvPr>
            <p:cNvCxnSpPr>
              <a:cxnSpLocks/>
            </p:cNvCxnSpPr>
            <p:nvPr/>
          </p:nvCxnSpPr>
          <p:spPr bwMode="auto">
            <a:xfrm flipV="1">
              <a:off x="3079792" y="6071642"/>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81" name="文本框 80">
              <a:extLst>
                <a:ext uri="{FF2B5EF4-FFF2-40B4-BE49-F238E27FC236}">
                  <a16:creationId xmlns:a16="http://schemas.microsoft.com/office/drawing/2014/main" id="{13F22FA4-1C89-4AFD-A213-738E4C060C08}"/>
                </a:ext>
              </a:extLst>
            </p:cNvPr>
            <p:cNvSpPr txBox="1"/>
            <p:nvPr/>
          </p:nvSpPr>
          <p:spPr>
            <a:xfrm>
              <a:off x="2123672" y="6317446"/>
              <a:ext cx="1213794" cy="292388"/>
            </a:xfrm>
            <a:prstGeom prst="rect">
              <a:avLst/>
            </a:prstGeom>
            <a:noFill/>
          </p:spPr>
          <p:txBody>
            <a:bodyPr wrap="none" rtlCol="0">
              <a:spAutoFit/>
            </a:bodyPr>
            <a:lstStyle/>
            <a:p>
              <a:r>
                <a:rPr kumimoji="1" lang="en-US" altLang="ja-JP" b="1" i="0" u="none" dirty="0"/>
                <a:t>LUNCH TIME</a:t>
              </a:r>
              <a:endParaRPr kumimoji="1" lang="ja-JP" altLang="en-US" b="1" i="0" u="none" dirty="0"/>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15395FC-65B9-4B76-8A30-166C8DF54904}"/>
                  </a:ext>
                </a:extLst>
              </p:cNvPr>
              <p:cNvSpPr txBox="1"/>
              <p:nvPr/>
            </p:nvSpPr>
            <p:spPr>
              <a:xfrm>
                <a:off x="2742436" y="-2327215"/>
                <a:ext cx="3210431" cy="1676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3"/>
                                    <m:mcJc m:val="center"/>
                                  </m:mcPr>
                                </m:mc>
                              </m:mcs>
                              <m:ctrlPr>
                                <a:rPr kumimoji="1" lang="en-US" altLang="ja-JP" i="1" u="none">
                                  <a:latin typeface="Cambria Math" panose="02040503050406030204" pitchFamily="18" charset="0"/>
                                </a:rPr>
                              </m:ctrlPr>
                            </m:mPr>
                            <m:mr>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102</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
                        </m:e>
                      </m:d>
                    </m:oMath>
                  </m:oMathPara>
                </a14:m>
                <a:endParaRPr kumimoji="1" lang="ja-JP" altLang="en-US" u="none" dirty="0"/>
              </a:p>
            </p:txBody>
          </p:sp>
        </mc:Choice>
        <mc:Fallback xmlns="">
          <p:sp>
            <p:nvSpPr>
              <p:cNvPr id="5" name="文本框 4">
                <a:extLst>
                  <a:ext uri="{FF2B5EF4-FFF2-40B4-BE49-F238E27FC236}">
                    <a16:creationId xmlns:a16="http://schemas.microsoft.com/office/drawing/2014/main" id="{F15395FC-65B9-4B76-8A30-166C8DF54904}"/>
                  </a:ext>
                </a:extLst>
              </p:cNvPr>
              <p:cNvSpPr txBox="1">
                <a:spLocks noRot="1" noChangeAspect="1" noMove="1" noResize="1" noEditPoints="1" noAdjustHandles="1" noChangeArrowheads="1" noChangeShapeType="1" noTextEdit="1"/>
              </p:cNvSpPr>
              <p:nvPr/>
            </p:nvSpPr>
            <p:spPr>
              <a:xfrm>
                <a:off x="2742436" y="-2327215"/>
                <a:ext cx="3210431" cy="167642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D3F18ED0-5A67-43AD-A990-F202C0A76C98}"/>
                  </a:ext>
                </a:extLst>
              </p:cNvPr>
              <p:cNvSpPr txBox="1"/>
              <p:nvPr/>
            </p:nvSpPr>
            <p:spPr>
              <a:xfrm>
                <a:off x="1701853" y="-2309966"/>
                <a:ext cx="578300" cy="16750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1"/>
                                    <m:mcJc m:val="center"/>
                                  </m:mcPr>
                                </m:mc>
                              </m:mcs>
                              <m:ctrlPr>
                                <a:rPr kumimoji="1" lang="en-US" altLang="ja-JP" i="1" u="none" smtClean="0">
                                  <a:latin typeface="Cambria Math" panose="02040503050406030204" pitchFamily="18" charset="0"/>
                                </a:rPr>
                              </m:ctrlPr>
                            </m:mP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mr>
                                  <m:mr>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102</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9</m:t>
                                      </m:r>
                                      <m:r>
                                        <a:rPr kumimoji="1" lang="en-US" altLang="ja-JP" b="0" i="1" u="none" smtClean="0">
                                          <a:latin typeface="Cambria Math" panose="02040503050406030204" pitchFamily="18" charset="0"/>
                                        </a:rPr>
                                        <m:t>8</m:t>
                                      </m:r>
                                    </m:e>
                                  </m:mr>
                                  <m:mr>
                                    <m:e>
                                      <m:r>
                                        <a:rPr kumimoji="1" lang="en-US" altLang="ja-JP" b="0" i="1" u="none" smtClean="0">
                                          <a:latin typeface="Cambria Math" panose="02040503050406030204" pitchFamily="18" charset="0"/>
                                        </a:rPr>
                                        <m:t>97</m:t>
                                      </m:r>
                                    </m:e>
                                  </m:mr>
                                  <m:mr>
                                    <m:e>
                                      <m:r>
                                        <a:rPr kumimoji="1" lang="en-US" altLang="ja-JP" b="0" i="1" u="none" smtClean="0">
                                          <a:latin typeface="Cambria Math" panose="02040503050406030204" pitchFamily="18" charset="0"/>
                                        </a:rPr>
                                        <m:t>97</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4</m:t>
                                      </m:r>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105</m:t>
                                      </m:r>
                                    </m:e>
                                  </m:mr>
                                  <m:mr>
                                    <m:e>
                                      <m:r>
                                        <a:rPr kumimoji="1" lang="en-US" altLang="ja-JP" b="0" i="1" u="none" smtClean="0">
                                          <a:latin typeface="Cambria Math" panose="02040503050406030204" pitchFamily="18" charset="0"/>
                                        </a:rPr>
                                        <m:t>100</m:t>
                                      </m:r>
                                    </m:e>
                                  </m:mr>
                                </m:m>
                              </m:e>
                            </m:mr>
                          </m:m>
                        </m:e>
                      </m:d>
                    </m:oMath>
                  </m:oMathPara>
                </a14:m>
                <a:endParaRPr kumimoji="1" lang="ja-JP" altLang="en-US" u="none" dirty="0"/>
              </a:p>
            </p:txBody>
          </p:sp>
        </mc:Choice>
        <mc:Fallback xmlns="">
          <p:sp>
            <p:nvSpPr>
              <p:cNvPr id="78" name="文本框 77">
                <a:extLst>
                  <a:ext uri="{FF2B5EF4-FFF2-40B4-BE49-F238E27FC236}">
                    <a16:creationId xmlns:a16="http://schemas.microsoft.com/office/drawing/2014/main" id="{D3F18ED0-5A67-43AD-A990-F202C0A76C98}"/>
                  </a:ext>
                </a:extLst>
              </p:cNvPr>
              <p:cNvSpPr txBox="1">
                <a:spLocks noRot="1" noChangeAspect="1" noMove="1" noResize="1" noEditPoints="1" noAdjustHandles="1" noChangeArrowheads="1" noChangeShapeType="1" noTextEdit="1"/>
              </p:cNvSpPr>
              <p:nvPr/>
            </p:nvSpPr>
            <p:spPr>
              <a:xfrm>
                <a:off x="1701853" y="-2309966"/>
                <a:ext cx="578300" cy="1675074"/>
              </a:xfrm>
              <a:prstGeom prst="rect">
                <a:avLst/>
              </a:prstGeom>
              <a:blipFill>
                <a:blip r:embed="rId7"/>
                <a:stretch>
                  <a:fillRect/>
                </a:stretch>
              </a:blipFill>
            </p:spPr>
            <p:txBody>
              <a:bodyPr/>
              <a:lstStyle/>
              <a:p>
                <a:r>
                  <a:rPr lang="ja-JP" altLang="en-US">
                    <a:noFill/>
                  </a:rPr>
                  <a:t> </a:t>
                </a:r>
              </a:p>
            </p:txBody>
          </p:sp>
        </mc:Fallback>
      </mc:AlternateContent>
      <p:pic>
        <p:nvPicPr>
          <p:cNvPr id="6146" name="Picture 2" descr="What is the VIX Volatility Index and How Do You Trade it?">
            <a:extLst>
              <a:ext uri="{FF2B5EF4-FFF2-40B4-BE49-F238E27FC236}">
                <a16:creationId xmlns:a16="http://schemas.microsoft.com/office/drawing/2014/main" id="{0B5AB322-3B84-4DB0-B4E9-A9AD9C2859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77445" y="1382834"/>
            <a:ext cx="99060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heck Mark on Apple iOS 14.6">
            <a:extLst>
              <a:ext uri="{FF2B5EF4-FFF2-40B4-BE49-F238E27FC236}">
                <a16:creationId xmlns:a16="http://schemas.microsoft.com/office/drawing/2014/main" id="{9EE799A1-9560-4ACA-8FD6-BD30FA2B098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97980" y="2980182"/>
            <a:ext cx="269748" cy="26974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an Technologist on Apple iOS 14.6">
            <a:extLst>
              <a:ext uri="{FF2B5EF4-FFF2-40B4-BE49-F238E27FC236}">
                <a16:creationId xmlns:a16="http://schemas.microsoft.com/office/drawing/2014/main" id="{39CBA89B-1F3F-46DA-8F39-0B4208D754D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82124" y="3542601"/>
            <a:ext cx="269748" cy="26974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Man Technologist on Apple iOS 14.6">
            <a:extLst>
              <a:ext uri="{FF2B5EF4-FFF2-40B4-BE49-F238E27FC236}">
                <a16:creationId xmlns:a16="http://schemas.microsoft.com/office/drawing/2014/main" id="{E407DC39-45FE-4FB5-9A9D-422CA7405B3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88501" y="4245280"/>
            <a:ext cx="269748" cy="26974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Man Technologist on Apple iOS 14.6">
            <a:extLst>
              <a:ext uri="{FF2B5EF4-FFF2-40B4-BE49-F238E27FC236}">
                <a16:creationId xmlns:a16="http://schemas.microsoft.com/office/drawing/2014/main" id="{13E07350-E2C1-4749-8DCD-D1049B68803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088501" y="5159469"/>
            <a:ext cx="269748" cy="26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3900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14</a:t>
            </a:fld>
            <a:endParaRPr lang="en-US" altLang="ja-JP"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CAC3F55-F481-497C-BC24-C770E0D16CF0}"/>
                  </a:ext>
                </a:extLst>
              </p:cNvPr>
              <p:cNvSpPr txBox="1"/>
              <p:nvPr/>
            </p:nvSpPr>
            <p:spPr>
              <a:xfrm>
                <a:off x="-5387704" y="-3642969"/>
                <a:ext cx="4456176" cy="1704121"/>
              </a:xfrm>
              <a:prstGeom prst="rect">
                <a:avLst/>
              </a:prstGeom>
              <a:noFill/>
            </p:spPr>
            <p:txBody>
              <a:bodyPr wrap="square" rtlCol="0">
                <a:spAutoFit/>
              </a:bodyPr>
              <a:lstStyle/>
              <a:p>
                <a:r>
                  <a:rPr kumimoji="1" lang="en-US" altLang="ja-JP" i="0" u="none" dirty="0"/>
                  <a:t>Prior Distribution(a naïve case):</a:t>
                </a:r>
              </a:p>
              <a:p>
                <a:r>
                  <a:rPr kumimoji="1" lang="en-US" altLang="ja-JP" i="0" u="none" dirty="0"/>
                  <a:t>Trading Volume ~ Poisson Distribution(</a:t>
                </a:r>
                <a14:m>
                  <m:oMath xmlns:m="http://schemas.openxmlformats.org/officeDocument/2006/math">
                    <m:r>
                      <a:rPr kumimoji="1" lang="ja-JP" altLang="en-US" i="1" u="none" smtClean="0">
                        <a:latin typeface="Cambria Math" panose="02040503050406030204" pitchFamily="18" charset="0"/>
                      </a:rPr>
                      <m:t>𝜆</m:t>
                    </m:r>
                  </m:oMath>
                </a14:m>
                <a:r>
                  <a:rPr kumimoji="1" lang="en-US" altLang="ja-JP" i="0" u="none" dirty="0"/>
                  <a:t>)</a:t>
                </a:r>
              </a:p>
              <a:p>
                <a:pPr/>
                <a14:m>
                  <m:oMathPara xmlns:m="http://schemas.openxmlformats.org/officeDocument/2006/math">
                    <m:oMathParaPr>
                      <m:jc m:val="centerGroup"/>
                    </m:oMathParaPr>
                    <m:oMath xmlns:m="http://schemas.openxmlformats.org/officeDocument/2006/math">
                      <m:r>
                        <a:rPr kumimoji="1" lang="en-US" altLang="ja-JP" b="0" i="1" u="none" smtClean="0">
                          <a:latin typeface="Cambria Math" panose="02040503050406030204" pitchFamily="18" charset="0"/>
                        </a:rPr>
                        <m:t>𝑃</m:t>
                      </m:r>
                      <m:d>
                        <m:dPr>
                          <m:ctrlPr>
                            <a:rPr kumimoji="1" lang="en-US" altLang="ja-JP" b="0" i="1" u="none" smtClean="0">
                              <a:latin typeface="Cambria Math" panose="02040503050406030204" pitchFamily="18" charset="0"/>
                            </a:rPr>
                          </m:ctrlPr>
                        </m:dPr>
                        <m:e>
                          <m:r>
                            <a:rPr kumimoji="1" lang="en-US" altLang="ja-JP" b="0" i="1" u="none" smtClean="0">
                              <a:latin typeface="Cambria Math" panose="02040503050406030204" pitchFamily="18" charset="0"/>
                            </a:rPr>
                            <m:t>𝑇𝑟𝑎𝑑𝑖𝑛𝑔</m:t>
                          </m:r>
                          <m:r>
                            <a:rPr kumimoji="1" lang="en-US" altLang="ja-JP" b="0" i="1" u="none" smtClean="0">
                              <a:latin typeface="Cambria Math" panose="02040503050406030204" pitchFamily="18" charset="0"/>
                            </a:rPr>
                            <m:t> </m:t>
                          </m:r>
                          <m:r>
                            <a:rPr kumimoji="1" lang="en-US" altLang="ja-JP" b="0" i="1" u="none" smtClean="0">
                              <a:latin typeface="Cambria Math" panose="02040503050406030204" pitchFamily="18" charset="0"/>
                            </a:rPr>
                            <m:t>𝑉𝑜𝑙𝑢𝑚𝑒</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𝑘</m:t>
                          </m:r>
                        </m:e>
                      </m:d>
                      <m:r>
                        <a:rPr kumimoji="1" lang="en-US" altLang="ja-JP" b="0" i="1" u="none" smtClean="0">
                          <a:latin typeface="Cambria Math" panose="02040503050406030204" pitchFamily="18" charset="0"/>
                        </a:rPr>
                        <m:t>=</m:t>
                      </m:r>
                      <m:f>
                        <m:fPr>
                          <m:ctrlPr>
                            <a:rPr kumimoji="1" lang="en-US" altLang="ja-JP" b="0" i="1" u="none" smtClean="0">
                              <a:latin typeface="Cambria Math" panose="02040503050406030204" pitchFamily="18" charset="0"/>
                            </a:rPr>
                          </m:ctrlPr>
                        </m:fPr>
                        <m:num>
                          <m:sSup>
                            <m:sSupPr>
                              <m:ctrlPr>
                                <a:rPr kumimoji="1" lang="en-US" altLang="ja-JP" b="0" i="1" u="none" smtClean="0">
                                  <a:latin typeface="Cambria Math" panose="02040503050406030204" pitchFamily="18" charset="0"/>
                                </a:rPr>
                              </m:ctrlPr>
                            </m:sSupPr>
                            <m:e>
                              <m:r>
                                <a:rPr kumimoji="1" lang="en-US" altLang="ja-JP" b="0" i="1" u="none" smtClean="0">
                                  <a:latin typeface="Cambria Math" panose="02040503050406030204" pitchFamily="18" charset="0"/>
                                </a:rPr>
                                <m:t>𝑒</m:t>
                              </m:r>
                            </m:e>
                            <m:sup>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𝜆</m:t>
                              </m:r>
                            </m:sup>
                          </m:sSup>
                          <m:sSup>
                            <m:sSupPr>
                              <m:ctrlPr>
                                <a:rPr kumimoji="1" lang="en-US" altLang="ja-JP" b="0" i="1" u="none" smtClean="0">
                                  <a:latin typeface="Cambria Math" panose="02040503050406030204" pitchFamily="18" charset="0"/>
                                </a:rPr>
                              </m:ctrlPr>
                            </m:sSupPr>
                            <m:e>
                              <m:r>
                                <a:rPr kumimoji="1" lang="ja-JP" altLang="en-US" b="0" i="1" u="none" smtClean="0">
                                  <a:latin typeface="Cambria Math" panose="02040503050406030204" pitchFamily="18" charset="0"/>
                                </a:rPr>
                                <m:t>𝜆</m:t>
                              </m:r>
                            </m:e>
                            <m:sup>
                              <m:r>
                                <a:rPr kumimoji="1" lang="en-US" altLang="ja-JP" b="0" i="1" u="none" smtClean="0">
                                  <a:latin typeface="Cambria Math" panose="02040503050406030204" pitchFamily="18" charset="0"/>
                                </a:rPr>
                                <m:t>𝑘</m:t>
                              </m:r>
                            </m:sup>
                          </m:sSup>
                        </m:num>
                        <m:den>
                          <m:r>
                            <a:rPr kumimoji="1" lang="en-US" altLang="ja-JP" b="0" i="1" u="none" smtClean="0">
                              <a:latin typeface="Cambria Math" panose="02040503050406030204" pitchFamily="18" charset="0"/>
                            </a:rPr>
                            <m:t>𝑘</m:t>
                          </m:r>
                          <m:r>
                            <a:rPr kumimoji="1" lang="en-US" altLang="ja-JP" b="0" i="1" u="none" smtClean="0">
                              <a:latin typeface="Cambria Math" panose="02040503050406030204" pitchFamily="18" charset="0"/>
                            </a:rPr>
                            <m:t>!</m:t>
                          </m:r>
                        </m:den>
                      </m:f>
                    </m:oMath>
                  </m:oMathPara>
                </a14:m>
                <a:endParaRPr kumimoji="1" lang="en-US" altLang="ja-JP" u="none" dirty="0"/>
              </a:p>
              <a:p>
                <a:endParaRPr kumimoji="1" lang="en-US" altLang="ja-JP" i="0" u="none" dirty="0"/>
              </a:p>
              <a:p>
                <a:r>
                  <a:rPr kumimoji="1" lang="en-US" altLang="ja-JP" i="0" u="none" dirty="0"/>
                  <a:t>The variation of Trading Volume can be described as a Poisson Process with </a:t>
                </a:r>
                <a14:m>
                  <m:oMath xmlns:m="http://schemas.openxmlformats.org/officeDocument/2006/math">
                    <m:r>
                      <a:rPr kumimoji="1" lang="ja-JP" altLang="en-US" i="1" u="none" smtClean="0">
                        <a:latin typeface="Cambria Math" panose="02040503050406030204" pitchFamily="18" charset="0"/>
                      </a:rPr>
                      <m:t>𝜆</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𝑡</m:t>
                    </m:r>
                    <m:r>
                      <a:rPr kumimoji="1" lang="en-US" altLang="ja-JP" b="0" i="1" u="none" smtClean="0">
                        <a:latin typeface="Cambria Math" panose="02040503050406030204" pitchFamily="18" charset="0"/>
                      </a:rPr>
                      <m:t>)</m:t>
                    </m:r>
                  </m:oMath>
                </a14:m>
                <a:r>
                  <a:rPr kumimoji="1" lang="ja-JP" altLang="en-US" i="0" u="none" dirty="0"/>
                  <a:t> </a:t>
                </a:r>
                <a:r>
                  <a:rPr kumimoji="1" lang="en-US" altLang="ja-JP" i="0" u="none" dirty="0"/>
                  <a:t>over time </a:t>
                </a:r>
                <a14:m>
                  <m:oMath xmlns:m="http://schemas.openxmlformats.org/officeDocument/2006/math">
                    <m:r>
                      <a:rPr kumimoji="1" lang="en-US" altLang="ja-JP" b="0" i="1" u="none" smtClean="0">
                        <a:latin typeface="Cambria Math" panose="02040503050406030204" pitchFamily="18" charset="0"/>
                      </a:rPr>
                      <m:t>𝑡</m:t>
                    </m:r>
                  </m:oMath>
                </a14:m>
                <a:endParaRPr kumimoji="1" lang="en-US" altLang="ja-JP" b="0" i="0" u="none" dirty="0"/>
              </a:p>
              <a:p>
                <a:pPr/>
                <a14:m>
                  <m:oMathPara xmlns:m="http://schemas.openxmlformats.org/officeDocument/2006/math">
                    <m:oMathParaPr>
                      <m:jc m:val="centerGroup"/>
                    </m:oMathParaPr>
                    <m:oMath xmlns:m="http://schemas.openxmlformats.org/officeDocument/2006/math">
                      <m:r>
                        <a:rPr kumimoji="1" lang="ja-JP" altLang="en-US" u="none">
                          <a:latin typeface="Cambria Math" panose="02040503050406030204" pitchFamily="18" charset="0"/>
                        </a:rPr>
                        <m:t>𝜆</m:t>
                      </m:r>
                      <m:d>
                        <m:dPr>
                          <m:ctrlPr>
                            <a:rPr kumimoji="1" lang="en-US" altLang="ja-JP" i="1" u="none">
                              <a:latin typeface="Cambria Math" panose="02040503050406030204" pitchFamily="18" charset="0"/>
                            </a:rPr>
                          </m:ctrlPr>
                        </m:dPr>
                        <m:e>
                          <m:r>
                            <a:rPr kumimoji="1" lang="en-US" altLang="ja-JP" u="none">
                              <a:latin typeface="Cambria Math" panose="02040503050406030204" pitchFamily="18" charset="0"/>
                            </a:rPr>
                            <m:t>𝑡</m:t>
                          </m:r>
                        </m:e>
                      </m:d>
                      <m:r>
                        <a:rPr kumimoji="1" lang="en-US" altLang="ja-JP" b="0" i="1" u="none" smtClean="0">
                          <a:latin typeface="Cambria Math" panose="02040503050406030204" pitchFamily="18" charset="0"/>
                        </a:rPr>
                        <m:t> ~ </m:t>
                      </m:r>
                      <m:r>
                        <a:rPr kumimoji="1" lang="en-US" altLang="ja-JP" b="0" i="1" u="none" smtClean="0">
                          <a:latin typeface="Cambria Math" panose="02040503050406030204" pitchFamily="18" charset="0"/>
                        </a:rPr>
                        <m:t>𝐵𝑒𝑡𝑎</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𝛼</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𝛽</m:t>
                      </m:r>
                      <m:r>
                        <a:rPr kumimoji="1" lang="en-US" altLang="ja-JP" b="0" i="1" u="none" smtClean="0">
                          <a:latin typeface="Cambria Math" panose="02040503050406030204" pitchFamily="18" charset="0"/>
                        </a:rPr>
                        <m:t>)</m:t>
                      </m:r>
                    </m:oMath>
                  </m:oMathPara>
                </a14:m>
                <a:endParaRPr kumimoji="1" lang="en-US" altLang="ja-JP" i="0" u="none" dirty="0"/>
              </a:p>
            </p:txBody>
          </p:sp>
        </mc:Choice>
        <mc:Fallback xmlns="">
          <p:sp>
            <p:nvSpPr>
              <p:cNvPr id="42" name="文本框 41">
                <a:extLst>
                  <a:ext uri="{FF2B5EF4-FFF2-40B4-BE49-F238E27FC236}">
                    <a16:creationId xmlns:a16="http://schemas.microsoft.com/office/drawing/2014/main" id="{5CAC3F55-F481-497C-BC24-C770E0D16CF0}"/>
                  </a:ext>
                </a:extLst>
              </p:cNvPr>
              <p:cNvSpPr txBox="1">
                <a:spLocks noRot="1" noChangeAspect="1" noMove="1" noResize="1" noEditPoints="1" noAdjustHandles="1" noChangeArrowheads="1" noChangeShapeType="1" noTextEdit="1"/>
              </p:cNvSpPr>
              <p:nvPr/>
            </p:nvSpPr>
            <p:spPr>
              <a:xfrm>
                <a:off x="-5387704" y="-3642969"/>
                <a:ext cx="4456176" cy="1704121"/>
              </a:xfrm>
              <a:prstGeom prst="rect">
                <a:avLst/>
              </a:prstGeom>
              <a:blipFill>
                <a:blip r:embed="rId3"/>
                <a:stretch>
                  <a:fillRect l="-137" t="-357" b="-1071"/>
                </a:stretch>
              </a:blipFill>
            </p:spPr>
            <p:txBody>
              <a:bodyPr/>
              <a:lstStyle/>
              <a:p>
                <a:r>
                  <a:rPr lang="ja-JP" altLang="en-US">
                    <a:noFill/>
                  </a:rPr>
                  <a:t> </a:t>
                </a:r>
              </a:p>
            </p:txBody>
          </p:sp>
        </mc:Fallback>
      </mc:AlternateContent>
      <p:pic>
        <p:nvPicPr>
          <p:cNvPr id="70" name="Picture 2" descr="Probability density function for the Beta distribution">
            <a:extLst>
              <a:ext uri="{FF2B5EF4-FFF2-40B4-BE49-F238E27FC236}">
                <a16:creationId xmlns:a16="http://schemas.microsoft.com/office/drawing/2014/main" id="{662544C2-95BC-4BAD-8E63-F5FE9C9363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2447" y="-1487332"/>
            <a:ext cx="3175185" cy="254203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接箭头连接符 75">
            <a:extLst>
              <a:ext uri="{FF2B5EF4-FFF2-40B4-BE49-F238E27FC236}">
                <a16:creationId xmlns:a16="http://schemas.microsoft.com/office/drawing/2014/main" id="{F42CD8D1-F274-4D57-9D06-5B9B7B548C36}"/>
              </a:ext>
            </a:extLst>
          </p:cNvPr>
          <p:cNvCxnSpPr>
            <a:cxnSpLocks/>
          </p:cNvCxnSpPr>
          <p:nvPr/>
        </p:nvCxnSpPr>
        <p:spPr bwMode="auto">
          <a:xfrm flipV="1">
            <a:off x="-4198411" y="2266488"/>
            <a:ext cx="807341" cy="1276113"/>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grpSp>
        <p:nvGrpSpPr>
          <p:cNvPr id="3" name="组合 2">
            <a:extLst>
              <a:ext uri="{FF2B5EF4-FFF2-40B4-BE49-F238E27FC236}">
                <a16:creationId xmlns:a16="http://schemas.microsoft.com/office/drawing/2014/main" id="{41289781-9C38-45CA-B867-6401D8314BC5}"/>
              </a:ext>
            </a:extLst>
          </p:cNvPr>
          <p:cNvGrpSpPr/>
          <p:nvPr/>
        </p:nvGrpSpPr>
        <p:grpSpPr>
          <a:xfrm>
            <a:off x="-5863952" y="1678484"/>
            <a:ext cx="5256070" cy="4139543"/>
            <a:chOff x="257687" y="2470291"/>
            <a:chExt cx="5256070" cy="4139543"/>
          </a:xfrm>
        </p:grpSpPr>
        <p:grpSp>
          <p:nvGrpSpPr>
            <p:cNvPr id="40" name="组合 39">
              <a:extLst>
                <a:ext uri="{FF2B5EF4-FFF2-40B4-BE49-F238E27FC236}">
                  <a16:creationId xmlns:a16="http://schemas.microsoft.com/office/drawing/2014/main" id="{3FC1CC59-B9DF-4186-8A4F-7ACF179E6992}"/>
                </a:ext>
              </a:extLst>
            </p:cNvPr>
            <p:cNvGrpSpPr/>
            <p:nvPr/>
          </p:nvGrpSpPr>
          <p:grpSpPr>
            <a:xfrm>
              <a:off x="257687" y="2470291"/>
              <a:ext cx="5256070" cy="4139543"/>
              <a:chOff x="2133379" y="2263102"/>
              <a:chExt cx="5256070" cy="4139543"/>
            </a:xfrm>
          </p:grpSpPr>
          <p:grpSp>
            <p:nvGrpSpPr>
              <p:cNvPr id="38" name="组合 37">
                <a:extLst>
                  <a:ext uri="{FF2B5EF4-FFF2-40B4-BE49-F238E27FC236}">
                    <a16:creationId xmlns:a16="http://schemas.microsoft.com/office/drawing/2014/main" id="{324CEF5A-B58F-410B-A11D-F4CD5BBE9AD8}"/>
                  </a:ext>
                </a:extLst>
              </p:cNvPr>
              <p:cNvGrpSpPr/>
              <p:nvPr/>
            </p:nvGrpSpPr>
            <p:grpSpPr>
              <a:xfrm>
                <a:off x="2133379" y="3575626"/>
                <a:ext cx="5256070" cy="2827019"/>
                <a:chOff x="1577340" y="3152717"/>
                <a:chExt cx="5256070" cy="2827019"/>
              </a:xfrm>
            </p:grpSpPr>
            <p:cxnSp>
              <p:nvCxnSpPr>
                <p:cNvPr id="8" name="直接箭头连接符 7">
                  <a:extLst>
                    <a:ext uri="{FF2B5EF4-FFF2-40B4-BE49-F238E27FC236}">
                      <a16:creationId xmlns:a16="http://schemas.microsoft.com/office/drawing/2014/main" id="{BF9859A2-0024-42CB-92D7-EB10BE590C1C}"/>
                    </a:ext>
                  </a:extLst>
                </p:cNvPr>
                <p:cNvCxnSpPr>
                  <a:cxnSpLocks/>
                </p:cNvCxnSpPr>
                <p:nvPr/>
              </p:nvCxnSpPr>
              <p:spPr bwMode="auto">
                <a:xfrm>
                  <a:off x="1577340" y="5448300"/>
                  <a:ext cx="5256070"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00883E61-4BF9-4F5A-84AA-F68CB8C2711B}"/>
                    </a:ext>
                  </a:extLst>
                </p:cNvPr>
                <p:cNvCxnSpPr>
                  <a:cxnSpLocks/>
                </p:cNvCxnSpPr>
                <p:nvPr/>
              </p:nvCxnSpPr>
              <p:spPr bwMode="auto">
                <a:xfrm flipV="1">
                  <a:off x="196596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83FFA114-9535-41B4-80E0-297F430AD44A}"/>
                    </a:ext>
                  </a:extLst>
                </p:cNvPr>
                <p:cNvCxnSpPr>
                  <a:cxnSpLocks/>
                </p:cNvCxnSpPr>
                <p:nvPr/>
              </p:nvCxnSpPr>
              <p:spPr bwMode="auto">
                <a:xfrm flipV="1">
                  <a:off x="645414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34" name="文本框 33">
                  <a:extLst>
                    <a:ext uri="{FF2B5EF4-FFF2-40B4-BE49-F238E27FC236}">
                      <a16:creationId xmlns:a16="http://schemas.microsoft.com/office/drawing/2014/main" id="{044D4DB7-4784-4C8E-A52C-E7F129E53D5D}"/>
                    </a:ext>
                  </a:extLst>
                </p:cNvPr>
                <p:cNvSpPr txBox="1"/>
                <p:nvPr/>
              </p:nvSpPr>
              <p:spPr>
                <a:xfrm>
                  <a:off x="1637985" y="5687348"/>
                  <a:ext cx="655949" cy="292388"/>
                </a:xfrm>
                <a:prstGeom prst="rect">
                  <a:avLst/>
                </a:prstGeom>
                <a:noFill/>
              </p:spPr>
              <p:txBody>
                <a:bodyPr wrap="none" rtlCol="0">
                  <a:spAutoFit/>
                </a:bodyPr>
                <a:lstStyle/>
                <a:p>
                  <a:r>
                    <a:rPr kumimoji="1" lang="en-US" altLang="ja-JP" b="1" i="0" u="none" dirty="0"/>
                    <a:t>OPEN</a:t>
                  </a:r>
                  <a:endParaRPr kumimoji="1" lang="ja-JP" altLang="en-US" b="1" i="0" u="none" dirty="0"/>
                </a:p>
              </p:txBody>
            </p:sp>
            <p:sp>
              <p:nvSpPr>
                <p:cNvPr id="41" name="文本框 40">
                  <a:extLst>
                    <a:ext uri="{FF2B5EF4-FFF2-40B4-BE49-F238E27FC236}">
                      <a16:creationId xmlns:a16="http://schemas.microsoft.com/office/drawing/2014/main" id="{95424D65-938D-48B6-9218-E116F92F356E}"/>
                    </a:ext>
                  </a:extLst>
                </p:cNvPr>
                <p:cNvSpPr txBox="1"/>
                <p:nvPr/>
              </p:nvSpPr>
              <p:spPr>
                <a:xfrm>
                  <a:off x="6074869" y="5685384"/>
                  <a:ext cx="758541" cy="292388"/>
                </a:xfrm>
                <a:prstGeom prst="rect">
                  <a:avLst/>
                </a:prstGeom>
                <a:noFill/>
              </p:spPr>
              <p:txBody>
                <a:bodyPr wrap="none" rtlCol="0">
                  <a:spAutoFit/>
                </a:bodyPr>
                <a:lstStyle/>
                <a:p>
                  <a:r>
                    <a:rPr kumimoji="1" lang="en-US" altLang="ja-JP" b="1" i="0" u="none" dirty="0"/>
                    <a:t>CLOSE</a:t>
                  </a:r>
                  <a:endParaRPr kumimoji="1" lang="ja-JP" altLang="en-US" b="1" i="0" u="none" dirty="0"/>
                </a:p>
              </p:txBody>
            </p:sp>
            <p:sp>
              <p:nvSpPr>
                <p:cNvPr id="36" name="矩形 35">
                  <a:extLst>
                    <a:ext uri="{FF2B5EF4-FFF2-40B4-BE49-F238E27FC236}">
                      <a16:creationId xmlns:a16="http://schemas.microsoft.com/office/drawing/2014/main" id="{0DD0EE34-5632-4538-AD18-D69DA3BB623C}"/>
                    </a:ext>
                  </a:extLst>
                </p:cNvPr>
                <p:cNvSpPr/>
                <p:nvPr/>
              </p:nvSpPr>
              <p:spPr bwMode="auto">
                <a:xfrm>
                  <a:off x="1878331" y="3152717"/>
                  <a:ext cx="175257" cy="22860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3" name="矩形 42">
                  <a:extLst>
                    <a:ext uri="{FF2B5EF4-FFF2-40B4-BE49-F238E27FC236}">
                      <a16:creationId xmlns:a16="http://schemas.microsoft.com/office/drawing/2014/main" id="{5E2C1662-D405-44A7-97ED-8D9A4DE03751}"/>
                    </a:ext>
                  </a:extLst>
                </p:cNvPr>
                <p:cNvSpPr/>
                <p:nvPr/>
              </p:nvSpPr>
              <p:spPr bwMode="auto">
                <a:xfrm>
                  <a:off x="2059961" y="4447346"/>
                  <a:ext cx="175257" cy="99137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4" name="矩形 43">
                  <a:extLst>
                    <a:ext uri="{FF2B5EF4-FFF2-40B4-BE49-F238E27FC236}">
                      <a16:creationId xmlns:a16="http://schemas.microsoft.com/office/drawing/2014/main" id="{99B717A9-1EEC-4021-8C3F-52224F1642DD}"/>
                    </a:ext>
                  </a:extLst>
                </p:cNvPr>
                <p:cNvSpPr/>
                <p:nvPr/>
              </p:nvSpPr>
              <p:spPr bwMode="auto">
                <a:xfrm>
                  <a:off x="2241591" y="4815533"/>
                  <a:ext cx="175256"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5" name="矩形 44">
                  <a:extLst>
                    <a:ext uri="{FF2B5EF4-FFF2-40B4-BE49-F238E27FC236}">
                      <a16:creationId xmlns:a16="http://schemas.microsoft.com/office/drawing/2014/main" id="{B8D4836B-5E9E-4235-B5B5-E1719AF12322}"/>
                    </a:ext>
                  </a:extLst>
                </p:cNvPr>
                <p:cNvSpPr/>
                <p:nvPr/>
              </p:nvSpPr>
              <p:spPr bwMode="auto">
                <a:xfrm>
                  <a:off x="2423220" y="4577661"/>
                  <a:ext cx="175256" cy="86105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6" name="矩形 45">
                  <a:extLst>
                    <a:ext uri="{FF2B5EF4-FFF2-40B4-BE49-F238E27FC236}">
                      <a16:creationId xmlns:a16="http://schemas.microsoft.com/office/drawing/2014/main" id="{D2671D8E-D5C1-477C-BB15-BE7CA6836443}"/>
                    </a:ext>
                  </a:extLst>
                </p:cNvPr>
                <p:cNvSpPr/>
                <p:nvPr/>
              </p:nvSpPr>
              <p:spPr bwMode="auto">
                <a:xfrm>
                  <a:off x="2604849" y="4989136"/>
                  <a:ext cx="175256" cy="44958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7" name="矩形 46">
                  <a:extLst>
                    <a:ext uri="{FF2B5EF4-FFF2-40B4-BE49-F238E27FC236}">
                      <a16:creationId xmlns:a16="http://schemas.microsoft.com/office/drawing/2014/main" id="{8E8F3E26-DEC9-49B2-810A-7C4255D2E7B7}"/>
                    </a:ext>
                  </a:extLst>
                </p:cNvPr>
                <p:cNvSpPr/>
                <p:nvPr/>
              </p:nvSpPr>
              <p:spPr bwMode="auto">
                <a:xfrm>
                  <a:off x="2786478" y="5248218"/>
                  <a:ext cx="175256" cy="19049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8" name="矩形 47">
                  <a:extLst>
                    <a:ext uri="{FF2B5EF4-FFF2-40B4-BE49-F238E27FC236}">
                      <a16:creationId xmlns:a16="http://schemas.microsoft.com/office/drawing/2014/main" id="{F3110729-E48A-4B7D-A6C3-C3B443A1E3EE}"/>
                    </a:ext>
                  </a:extLst>
                </p:cNvPr>
                <p:cNvSpPr/>
                <p:nvPr/>
              </p:nvSpPr>
              <p:spPr bwMode="auto">
                <a:xfrm>
                  <a:off x="2968107" y="5335853"/>
                  <a:ext cx="175256" cy="1028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9" name="矩形 48">
                  <a:extLst>
                    <a:ext uri="{FF2B5EF4-FFF2-40B4-BE49-F238E27FC236}">
                      <a16:creationId xmlns:a16="http://schemas.microsoft.com/office/drawing/2014/main" id="{395F24ED-50CF-461F-9A7F-3C223E60052E}"/>
                    </a:ext>
                  </a:extLst>
                </p:cNvPr>
                <p:cNvSpPr/>
                <p:nvPr/>
              </p:nvSpPr>
              <p:spPr bwMode="auto">
                <a:xfrm>
                  <a:off x="3149736" y="5129752"/>
                  <a:ext cx="175257"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0" name="矩形 49">
                  <a:extLst>
                    <a:ext uri="{FF2B5EF4-FFF2-40B4-BE49-F238E27FC236}">
                      <a16:creationId xmlns:a16="http://schemas.microsoft.com/office/drawing/2014/main" id="{946FBD06-F75E-480F-905E-D2400868D6F3}"/>
                    </a:ext>
                  </a:extLst>
                </p:cNvPr>
                <p:cNvSpPr/>
                <p:nvPr/>
              </p:nvSpPr>
              <p:spPr bwMode="auto">
                <a:xfrm>
                  <a:off x="3331366" y="4676737"/>
                  <a:ext cx="175257" cy="76198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1" name="矩形 50">
                  <a:extLst>
                    <a:ext uri="{FF2B5EF4-FFF2-40B4-BE49-F238E27FC236}">
                      <a16:creationId xmlns:a16="http://schemas.microsoft.com/office/drawing/2014/main" id="{2D3B8DB6-ED98-4C1F-8E6D-9D4BD724B768}"/>
                    </a:ext>
                  </a:extLst>
                </p:cNvPr>
                <p:cNvSpPr/>
                <p:nvPr/>
              </p:nvSpPr>
              <p:spPr bwMode="auto">
                <a:xfrm>
                  <a:off x="3512996" y="5046286"/>
                  <a:ext cx="175257"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2" name="矩形 51">
                  <a:extLst>
                    <a:ext uri="{FF2B5EF4-FFF2-40B4-BE49-F238E27FC236}">
                      <a16:creationId xmlns:a16="http://schemas.microsoft.com/office/drawing/2014/main" id="{859F1565-3AFC-4F53-B701-5E00AE1723D9}"/>
                    </a:ext>
                  </a:extLst>
                </p:cNvPr>
                <p:cNvSpPr/>
                <p:nvPr/>
              </p:nvSpPr>
              <p:spPr bwMode="auto">
                <a:xfrm>
                  <a:off x="369462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3" name="矩形 52">
                  <a:extLst>
                    <a:ext uri="{FF2B5EF4-FFF2-40B4-BE49-F238E27FC236}">
                      <a16:creationId xmlns:a16="http://schemas.microsoft.com/office/drawing/2014/main" id="{611EC30B-E572-40B6-947A-AE2EB77D94C1}"/>
                    </a:ext>
                  </a:extLst>
                </p:cNvPr>
                <p:cNvSpPr/>
                <p:nvPr/>
              </p:nvSpPr>
              <p:spPr bwMode="auto">
                <a:xfrm>
                  <a:off x="3872424" y="5209253"/>
                  <a:ext cx="171425" cy="2294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4" name="矩形 53">
                  <a:extLst>
                    <a:ext uri="{FF2B5EF4-FFF2-40B4-BE49-F238E27FC236}">
                      <a16:creationId xmlns:a16="http://schemas.microsoft.com/office/drawing/2014/main" id="{100B5708-47B8-4004-B3A7-F0C38D171004}"/>
                    </a:ext>
                  </a:extLst>
                </p:cNvPr>
                <p:cNvSpPr/>
                <p:nvPr/>
              </p:nvSpPr>
              <p:spPr bwMode="auto">
                <a:xfrm>
                  <a:off x="4050222"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5" name="矩形 54">
                  <a:extLst>
                    <a:ext uri="{FF2B5EF4-FFF2-40B4-BE49-F238E27FC236}">
                      <a16:creationId xmlns:a16="http://schemas.microsoft.com/office/drawing/2014/main" id="{E170880D-4556-44D6-81E0-09B3A226A88F}"/>
                    </a:ext>
                  </a:extLst>
                </p:cNvPr>
                <p:cNvSpPr/>
                <p:nvPr/>
              </p:nvSpPr>
              <p:spPr bwMode="auto">
                <a:xfrm>
                  <a:off x="4228020" y="4815533"/>
                  <a:ext cx="171425"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6" name="矩形 55">
                  <a:extLst>
                    <a:ext uri="{FF2B5EF4-FFF2-40B4-BE49-F238E27FC236}">
                      <a16:creationId xmlns:a16="http://schemas.microsoft.com/office/drawing/2014/main" id="{A242D5EC-0CFB-43D5-BBC0-4F434F333182}"/>
                    </a:ext>
                  </a:extLst>
                </p:cNvPr>
                <p:cNvSpPr/>
                <p:nvPr/>
              </p:nvSpPr>
              <p:spPr bwMode="auto">
                <a:xfrm>
                  <a:off x="4405819" y="5129752"/>
                  <a:ext cx="171416"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7" name="矩形 56">
                  <a:extLst>
                    <a:ext uri="{FF2B5EF4-FFF2-40B4-BE49-F238E27FC236}">
                      <a16:creationId xmlns:a16="http://schemas.microsoft.com/office/drawing/2014/main" id="{AAB7A7CE-E11A-4417-989F-5717061A29ED}"/>
                    </a:ext>
                  </a:extLst>
                </p:cNvPr>
                <p:cNvSpPr/>
                <p:nvPr/>
              </p:nvSpPr>
              <p:spPr bwMode="auto">
                <a:xfrm>
                  <a:off x="458361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8" name="矩形 57">
                  <a:extLst>
                    <a:ext uri="{FF2B5EF4-FFF2-40B4-BE49-F238E27FC236}">
                      <a16:creationId xmlns:a16="http://schemas.microsoft.com/office/drawing/2014/main" id="{A548C05B-2DCC-4116-AF1D-049B2607D6F3}"/>
                    </a:ext>
                  </a:extLst>
                </p:cNvPr>
                <p:cNvSpPr/>
                <p:nvPr/>
              </p:nvSpPr>
              <p:spPr bwMode="auto">
                <a:xfrm>
                  <a:off x="4761414"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9" name="矩形 58">
                  <a:extLst>
                    <a:ext uri="{FF2B5EF4-FFF2-40B4-BE49-F238E27FC236}">
                      <a16:creationId xmlns:a16="http://schemas.microsoft.com/office/drawing/2014/main" id="{37FA728B-ECD9-4E8C-A3F3-73CC6E823F50}"/>
                    </a:ext>
                  </a:extLst>
                </p:cNvPr>
                <p:cNvSpPr/>
                <p:nvPr/>
              </p:nvSpPr>
              <p:spPr bwMode="auto">
                <a:xfrm>
                  <a:off x="4939212" y="5046286"/>
                  <a:ext cx="171425"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0" name="矩形 59">
                  <a:extLst>
                    <a:ext uri="{FF2B5EF4-FFF2-40B4-BE49-F238E27FC236}">
                      <a16:creationId xmlns:a16="http://schemas.microsoft.com/office/drawing/2014/main" id="{D3EBEBA9-F73F-4157-97F5-D085C6A8F39C}"/>
                    </a:ext>
                  </a:extLst>
                </p:cNvPr>
                <p:cNvSpPr/>
                <p:nvPr/>
              </p:nvSpPr>
              <p:spPr bwMode="auto">
                <a:xfrm>
                  <a:off x="5117010" y="5234942"/>
                  <a:ext cx="171425" cy="20377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1" name="矩形 60">
                  <a:extLst>
                    <a:ext uri="{FF2B5EF4-FFF2-40B4-BE49-F238E27FC236}">
                      <a16:creationId xmlns:a16="http://schemas.microsoft.com/office/drawing/2014/main" id="{FA5624C8-AD1C-4661-8B93-02CAC418CD3F}"/>
                    </a:ext>
                  </a:extLst>
                </p:cNvPr>
                <p:cNvSpPr/>
                <p:nvPr/>
              </p:nvSpPr>
              <p:spPr bwMode="auto">
                <a:xfrm>
                  <a:off x="5294808" y="4802258"/>
                  <a:ext cx="171425" cy="63645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2" name="矩形 61">
                  <a:extLst>
                    <a:ext uri="{FF2B5EF4-FFF2-40B4-BE49-F238E27FC236}">
                      <a16:creationId xmlns:a16="http://schemas.microsoft.com/office/drawing/2014/main" id="{9A3DE895-1B0C-43E1-9D95-5AC7F9AA026C}"/>
                    </a:ext>
                  </a:extLst>
                </p:cNvPr>
                <p:cNvSpPr/>
                <p:nvPr/>
              </p:nvSpPr>
              <p:spPr bwMode="auto">
                <a:xfrm>
                  <a:off x="5472606" y="5046286"/>
                  <a:ext cx="171424"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5" name="矩形 64">
                  <a:extLst>
                    <a:ext uri="{FF2B5EF4-FFF2-40B4-BE49-F238E27FC236}">
                      <a16:creationId xmlns:a16="http://schemas.microsoft.com/office/drawing/2014/main" id="{353C3562-54DE-4DB2-84C3-640A6DCB15DA}"/>
                    </a:ext>
                  </a:extLst>
                </p:cNvPr>
                <p:cNvSpPr/>
                <p:nvPr/>
              </p:nvSpPr>
              <p:spPr bwMode="auto">
                <a:xfrm>
                  <a:off x="6361427" y="3589055"/>
                  <a:ext cx="171424" cy="18496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6" name="矩形 65">
                  <a:extLst>
                    <a:ext uri="{FF2B5EF4-FFF2-40B4-BE49-F238E27FC236}">
                      <a16:creationId xmlns:a16="http://schemas.microsoft.com/office/drawing/2014/main" id="{FFBC69EE-B125-43EE-A678-47627B5AAD92}"/>
                    </a:ext>
                  </a:extLst>
                </p:cNvPr>
                <p:cNvSpPr/>
                <p:nvPr/>
              </p:nvSpPr>
              <p:spPr bwMode="auto">
                <a:xfrm>
                  <a:off x="6183620" y="4291620"/>
                  <a:ext cx="171424" cy="114709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7" name="矩形 66">
                  <a:extLst>
                    <a:ext uri="{FF2B5EF4-FFF2-40B4-BE49-F238E27FC236}">
                      <a16:creationId xmlns:a16="http://schemas.microsoft.com/office/drawing/2014/main" id="{8ED17CAC-6D3A-40EF-9475-62FD34FAE182}"/>
                    </a:ext>
                  </a:extLst>
                </p:cNvPr>
                <p:cNvSpPr/>
                <p:nvPr/>
              </p:nvSpPr>
              <p:spPr bwMode="auto">
                <a:xfrm>
                  <a:off x="6001990" y="4169701"/>
                  <a:ext cx="175257" cy="126901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8" name="矩形 67">
                  <a:extLst>
                    <a:ext uri="{FF2B5EF4-FFF2-40B4-BE49-F238E27FC236}">
                      <a16:creationId xmlns:a16="http://schemas.microsoft.com/office/drawing/2014/main" id="{2E04C9E7-5DE3-45AB-B99D-09DC7E2C9FF8}"/>
                    </a:ext>
                  </a:extLst>
                </p:cNvPr>
                <p:cNvSpPr/>
                <p:nvPr/>
              </p:nvSpPr>
              <p:spPr bwMode="auto">
                <a:xfrm>
                  <a:off x="5824192" y="4573563"/>
                  <a:ext cx="171425" cy="8651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9" name="矩形 68">
                  <a:extLst>
                    <a:ext uri="{FF2B5EF4-FFF2-40B4-BE49-F238E27FC236}">
                      <a16:creationId xmlns:a16="http://schemas.microsoft.com/office/drawing/2014/main" id="{17B50DC0-AEEA-467B-8FBD-E2225807E8AB}"/>
                    </a:ext>
                  </a:extLst>
                </p:cNvPr>
                <p:cNvSpPr/>
                <p:nvPr/>
              </p:nvSpPr>
              <p:spPr bwMode="auto">
                <a:xfrm>
                  <a:off x="5650403" y="4741198"/>
                  <a:ext cx="167416" cy="69751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
            <p:nvSpPr>
              <p:cNvPr id="39" name="任意多边形: 形状 38">
                <a:extLst>
                  <a:ext uri="{FF2B5EF4-FFF2-40B4-BE49-F238E27FC236}">
                    <a16:creationId xmlns:a16="http://schemas.microsoft.com/office/drawing/2014/main" id="{B57C18E6-9103-44C8-9399-049B21B3893B}"/>
                  </a:ext>
                </a:extLst>
              </p:cNvPr>
              <p:cNvSpPr/>
              <p:nvPr/>
            </p:nvSpPr>
            <p:spPr bwMode="auto">
              <a:xfrm>
                <a:off x="2434370" y="2263102"/>
                <a:ext cx="4659850" cy="3408025"/>
              </a:xfrm>
              <a:custGeom>
                <a:avLst/>
                <a:gdLst>
                  <a:gd name="connsiteX0" fmla="*/ 0 w 4724400"/>
                  <a:gd name="connsiteY0" fmla="*/ 0 h 3570758"/>
                  <a:gd name="connsiteX1" fmla="*/ 586740 w 4724400"/>
                  <a:gd name="connsiteY1" fmla="*/ 2743200 h 3570758"/>
                  <a:gd name="connsiteX2" fmla="*/ 2613660 w 4724400"/>
                  <a:gd name="connsiteY2" fmla="*/ 3566160 h 3570758"/>
                  <a:gd name="connsiteX3" fmla="*/ 3977640 w 4724400"/>
                  <a:gd name="connsiteY3" fmla="*/ 2918460 h 3570758"/>
                  <a:gd name="connsiteX4" fmla="*/ 4724400 w 4724400"/>
                  <a:gd name="connsiteY4" fmla="*/ 91440 h 357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3570758">
                    <a:moveTo>
                      <a:pt x="0" y="0"/>
                    </a:moveTo>
                    <a:cubicBezTo>
                      <a:pt x="75565" y="1074420"/>
                      <a:pt x="151130" y="2148840"/>
                      <a:pt x="586740" y="2743200"/>
                    </a:cubicBezTo>
                    <a:cubicBezTo>
                      <a:pt x="1022350" y="3337560"/>
                      <a:pt x="2048510" y="3536950"/>
                      <a:pt x="2613660" y="3566160"/>
                    </a:cubicBezTo>
                    <a:cubicBezTo>
                      <a:pt x="3178810" y="3595370"/>
                      <a:pt x="3625850" y="3497580"/>
                      <a:pt x="3977640" y="2918460"/>
                    </a:cubicBezTo>
                    <a:cubicBezTo>
                      <a:pt x="4329430" y="2339340"/>
                      <a:pt x="4526915" y="1215390"/>
                      <a:pt x="4724400" y="91440"/>
                    </a:cubicBezTo>
                  </a:path>
                </a:pathLst>
              </a:cu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dirty="0">
                  <a:ln>
                    <a:noFill/>
                  </a:ln>
                  <a:solidFill>
                    <a:schemeClr val="tx1"/>
                  </a:solidFill>
                  <a:effectLst/>
                  <a:latin typeface="Arial" charset="0"/>
                  <a:ea typeface="ＭＳ Ｐゴシック" charset="-128"/>
                </a:endParaRPr>
              </a:p>
            </p:txBody>
          </p:sp>
        </p:grpSp>
        <p:cxnSp>
          <p:nvCxnSpPr>
            <p:cNvPr id="79" name="直接箭头连接符 78">
              <a:extLst>
                <a:ext uri="{FF2B5EF4-FFF2-40B4-BE49-F238E27FC236}">
                  <a16:creationId xmlns:a16="http://schemas.microsoft.com/office/drawing/2014/main" id="{8362D47F-26A4-4E02-8161-815D7D3F06AA}"/>
                </a:ext>
              </a:extLst>
            </p:cNvPr>
            <p:cNvCxnSpPr>
              <a:cxnSpLocks/>
            </p:cNvCxnSpPr>
            <p:nvPr/>
          </p:nvCxnSpPr>
          <p:spPr bwMode="auto">
            <a:xfrm flipV="1">
              <a:off x="2380923" y="6078398"/>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80" name="直接箭头连接符 79">
              <a:extLst>
                <a:ext uri="{FF2B5EF4-FFF2-40B4-BE49-F238E27FC236}">
                  <a16:creationId xmlns:a16="http://schemas.microsoft.com/office/drawing/2014/main" id="{9EB259B5-1E03-4428-B9A2-57C04646A2C3}"/>
                </a:ext>
              </a:extLst>
            </p:cNvPr>
            <p:cNvCxnSpPr>
              <a:cxnSpLocks/>
            </p:cNvCxnSpPr>
            <p:nvPr/>
          </p:nvCxnSpPr>
          <p:spPr bwMode="auto">
            <a:xfrm flipV="1">
              <a:off x="3079792" y="6071642"/>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81" name="文本框 80">
              <a:extLst>
                <a:ext uri="{FF2B5EF4-FFF2-40B4-BE49-F238E27FC236}">
                  <a16:creationId xmlns:a16="http://schemas.microsoft.com/office/drawing/2014/main" id="{13F22FA4-1C89-4AFD-A213-738E4C060C08}"/>
                </a:ext>
              </a:extLst>
            </p:cNvPr>
            <p:cNvSpPr txBox="1"/>
            <p:nvPr/>
          </p:nvSpPr>
          <p:spPr>
            <a:xfrm>
              <a:off x="2123672" y="6317446"/>
              <a:ext cx="1213794" cy="292388"/>
            </a:xfrm>
            <a:prstGeom prst="rect">
              <a:avLst/>
            </a:prstGeom>
            <a:noFill/>
          </p:spPr>
          <p:txBody>
            <a:bodyPr wrap="none" rtlCol="0">
              <a:spAutoFit/>
            </a:bodyPr>
            <a:lstStyle/>
            <a:p>
              <a:r>
                <a:rPr kumimoji="1" lang="en-US" altLang="ja-JP" b="1" i="0" u="none" dirty="0"/>
                <a:t>LUNCH TIME</a:t>
              </a:r>
              <a:endParaRPr kumimoji="1" lang="ja-JP" altLang="en-US" b="1" i="0" u="none" dirty="0"/>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15395FC-65B9-4B76-8A30-166C8DF54904}"/>
                  </a:ext>
                </a:extLst>
              </p:cNvPr>
              <p:cNvSpPr txBox="1"/>
              <p:nvPr/>
            </p:nvSpPr>
            <p:spPr>
              <a:xfrm>
                <a:off x="2742436" y="-2327215"/>
                <a:ext cx="3210431" cy="1676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3"/>
                                    <m:mcJc m:val="center"/>
                                  </m:mcPr>
                                </m:mc>
                              </m:mcs>
                              <m:ctrlPr>
                                <a:rPr kumimoji="1" lang="en-US" altLang="ja-JP" i="1" u="none">
                                  <a:latin typeface="Cambria Math" panose="02040503050406030204" pitchFamily="18" charset="0"/>
                                </a:rPr>
                              </m:ctrlPr>
                            </m:mPr>
                            <m:mr>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102</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
                        </m:e>
                      </m:d>
                    </m:oMath>
                  </m:oMathPara>
                </a14:m>
                <a:endParaRPr kumimoji="1" lang="ja-JP" altLang="en-US" u="none" dirty="0"/>
              </a:p>
            </p:txBody>
          </p:sp>
        </mc:Choice>
        <mc:Fallback xmlns="">
          <p:sp>
            <p:nvSpPr>
              <p:cNvPr id="5" name="文本框 4">
                <a:extLst>
                  <a:ext uri="{FF2B5EF4-FFF2-40B4-BE49-F238E27FC236}">
                    <a16:creationId xmlns:a16="http://schemas.microsoft.com/office/drawing/2014/main" id="{F15395FC-65B9-4B76-8A30-166C8DF54904}"/>
                  </a:ext>
                </a:extLst>
              </p:cNvPr>
              <p:cNvSpPr txBox="1">
                <a:spLocks noRot="1" noChangeAspect="1" noMove="1" noResize="1" noEditPoints="1" noAdjustHandles="1" noChangeArrowheads="1" noChangeShapeType="1" noTextEdit="1"/>
              </p:cNvSpPr>
              <p:nvPr/>
            </p:nvSpPr>
            <p:spPr>
              <a:xfrm>
                <a:off x="2742436" y="-2327215"/>
                <a:ext cx="3210431" cy="167642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D3F18ED0-5A67-43AD-A990-F202C0A76C98}"/>
                  </a:ext>
                </a:extLst>
              </p:cNvPr>
              <p:cNvSpPr txBox="1"/>
              <p:nvPr/>
            </p:nvSpPr>
            <p:spPr>
              <a:xfrm>
                <a:off x="1701853" y="-2309966"/>
                <a:ext cx="578300" cy="16750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1"/>
                                    <m:mcJc m:val="center"/>
                                  </m:mcPr>
                                </m:mc>
                              </m:mcs>
                              <m:ctrlPr>
                                <a:rPr kumimoji="1" lang="en-US" altLang="ja-JP" i="1" u="none" smtClean="0">
                                  <a:latin typeface="Cambria Math" panose="02040503050406030204" pitchFamily="18" charset="0"/>
                                </a:rPr>
                              </m:ctrlPr>
                            </m:mP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mr>
                                  <m:mr>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102</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9</m:t>
                                      </m:r>
                                      <m:r>
                                        <a:rPr kumimoji="1" lang="en-US" altLang="ja-JP" b="0" i="1" u="none" smtClean="0">
                                          <a:latin typeface="Cambria Math" panose="02040503050406030204" pitchFamily="18" charset="0"/>
                                        </a:rPr>
                                        <m:t>8</m:t>
                                      </m:r>
                                    </m:e>
                                  </m:mr>
                                  <m:mr>
                                    <m:e>
                                      <m:r>
                                        <a:rPr kumimoji="1" lang="en-US" altLang="ja-JP" b="0" i="1" u="none" smtClean="0">
                                          <a:latin typeface="Cambria Math" panose="02040503050406030204" pitchFamily="18" charset="0"/>
                                        </a:rPr>
                                        <m:t>97</m:t>
                                      </m:r>
                                    </m:e>
                                  </m:mr>
                                  <m:mr>
                                    <m:e>
                                      <m:r>
                                        <a:rPr kumimoji="1" lang="en-US" altLang="ja-JP" b="0" i="1" u="none" smtClean="0">
                                          <a:latin typeface="Cambria Math" panose="02040503050406030204" pitchFamily="18" charset="0"/>
                                        </a:rPr>
                                        <m:t>97</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4</m:t>
                                      </m:r>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105</m:t>
                                      </m:r>
                                    </m:e>
                                  </m:mr>
                                  <m:mr>
                                    <m:e>
                                      <m:r>
                                        <a:rPr kumimoji="1" lang="en-US" altLang="ja-JP" b="0" i="1" u="none" smtClean="0">
                                          <a:latin typeface="Cambria Math" panose="02040503050406030204" pitchFamily="18" charset="0"/>
                                        </a:rPr>
                                        <m:t>100</m:t>
                                      </m:r>
                                    </m:e>
                                  </m:mr>
                                </m:m>
                              </m:e>
                            </m:mr>
                          </m:m>
                        </m:e>
                      </m:d>
                    </m:oMath>
                  </m:oMathPara>
                </a14:m>
                <a:endParaRPr kumimoji="1" lang="ja-JP" altLang="en-US" u="none" dirty="0"/>
              </a:p>
            </p:txBody>
          </p:sp>
        </mc:Choice>
        <mc:Fallback xmlns="">
          <p:sp>
            <p:nvSpPr>
              <p:cNvPr id="78" name="文本框 77">
                <a:extLst>
                  <a:ext uri="{FF2B5EF4-FFF2-40B4-BE49-F238E27FC236}">
                    <a16:creationId xmlns:a16="http://schemas.microsoft.com/office/drawing/2014/main" id="{D3F18ED0-5A67-43AD-A990-F202C0A76C98}"/>
                  </a:ext>
                </a:extLst>
              </p:cNvPr>
              <p:cNvSpPr txBox="1">
                <a:spLocks noRot="1" noChangeAspect="1" noMove="1" noResize="1" noEditPoints="1" noAdjustHandles="1" noChangeArrowheads="1" noChangeShapeType="1" noTextEdit="1"/>
              </p:cNvSpPr>
              <p:nvPr/>
            </p:nvSpPr>
            <p:spPr>
              <a:xfrm>
                <a:off x="1701853" y="-2309966"/>
                <a:ext cx="578300" cy="1675074"/>
              </a:xfrm>
              <a:prstGeom prst="rect">
                <a:avLst/>
              </a:prstGeom>
              <a:blipFill>
                <a:blip r:embed="rId7"/>
                <a:stretch>
                  <a:fillRect/>
                </a:stretch>
              </a:blipFill>
            </p:spPr>
            <p:txBody>
              <a:bodyPr/>
              <a:lstStyle/>
              <a:p>
                <a:r>
                  <a:rPr lang="ja-JP" altLang="en-US">
                    <a:noFill/>
                  </a:rPr>
                  <a:t> </a:t>
                </a:r>
              </a:p>
            </p:txBody>
          </p:sp>
        </mc:Fallback>
      </mc:AlternateContent>
      <p:sp>
        <p:nvSpPr>
          <p:cNvPr id="63" name="タイトル 1">
            <a:extLst>
              <a:ext uri="{FF2B5EF4-FFF2-40B4-BE49-F238E27FC236}">
                <a16:creationId xmlns:a16="http://schemas.microsoft.com/office/drawing/2014/main" id="{6ED51345-9B84-499B-9F77-9B3DAABC8278}"/>
              </a:ext>
            </a:extLst>
          </p:cNvPr>
          <p:cNvSpPr txBox="1">
            <a:spLocks/>
          </p:cNvSpPr>
          <p:nvPr/>
        </p:nvSpPr>
        <p:spPr bwMode="white">
          <a:xfrm>
            <a:off x="88105" y="42863"/>
            <a:ext cx="90759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cs typeface="+mj-cs"/>
              </a:defRPr>
            </a:lvl1pPr>
            <a:lvl2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2pPr>
            <a:lvl3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3pPr>
            <a:lvl4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4pPr>
            <a:lvl5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5pPr>
            <a:lvl6pPr marL="457200" algn="l" defTabSz="957263" rtl="0" eaLnBrk="1" fontAlgn="base" hangingPunct="1">
              <a:spcBef>
                <a:spcPct val="0"/>
              </a:spcBef>
              <a:spcAft>
                <a:spcPct val="0"/>
              </a:spcAft>
              <a:defRPr kumimoji="1" sz="1900" b="1">
                <a:solidFill>
                  <a:schemeClr val="bg1"/>
                </a:solidFill>
                <a:latin typeface="Arial" charset="0"/>
                <a:ea typeface="ＭＳ Ｐゴシック" charset="-128"/>
              </a:defRPr>
            </a:lvl6pPr>
            <a:lvl7pPr marL="914400" algn="l" defTabSz="957263" rtl="0" eaLnBrk="1" fontAlgn="base" hangingPunct="1">
              <a:spcBef>
                <a:spcPct val="0"/>
              </a:spcBef>
              <a:spcAft>
                <a:spcPct val="0"/>
              </a:spcAft>
              <a:defRPr kumimoji="1" sz="1900" b="1">
                <a:solidFill>
                  <a:schemeClr val="bg1"/>
                </a:solidFill>
                <a:latin typeface="Arial" charset="0"/>
                <a:ea typeface="ＭＳ Ｐゴシック" charset="-128"/>
              </a:defRPr>
            </a:lvl7pPr>
            <a:lvl8pPr marL="1371600" algn="l" defTabSz="957263" rtl="0" eaLnBrk="1" fontAlgn="base" hangingPunct="1">
              <a:spcBef>
                <a:spcPct val="0"/>
              </a:spcBef>
              <a:spcAft>
                <a:spcPct val="0"/>
              </a:spcAft>
              <a:defRPr kumimoji="1" sz="1900" b="1">
                <a:solidFill>
                  <a:schemeClr val="bg1"/>
                </a:solidFill>
                <a:latin typeface="Arial" charset="0"/>
                <a:ea typeface="ＭＳ Ｐゴシック" charset="-128"/>
              </a:defRPr>
            </a:lvl8pPr>
            <a:lvl9pPr marL="1828800" algn="l" defTabSz="957263" rtl="0" eaLnBrk="1" fontAlgn="base" hangingPunct="1">
              <a:spcBef>
                <a:spcPct val="0"/>
              </a:spcBef>
              <a:spcAft>
                <a:spcPct val="0"/>
              </a:spcAft>
              <a:defRPr kumimoji="1" sz="1900" b="1">
                <a:solidFill>
                  <a:schemeClr val="bg1"/>
                </a:solidFill>
                <a:latin typeface="Arial" charset="0"/>
                <a:ea typeface="ＭＳ Ｐゴシック" charset="-128"/>
              </a:defRPr>
            </a:lvl9pPr>
          </a:lstStyle>
          <a:p>
            <a:r>
              <a:rPr lang="en-US" altLang="ja-JP" sz="2000" i="0" u="none" kern="0" dirty="0"/>
              <a:t>A</a:t>
            </a:r>
            <a:r>
              <a:rPr lang="en-US" altLang="zh-CN" sz="2000" i="0" u="none" kern="0" dirty="0"/>
              <a:t>ppendix: </a:t>
            </a:r>
            <a:r>
              <a:rPr lang="en-US" altLang="ja-JP" sz="2000" i="0" u="none" kern="0" dirty="0"/>
              <a:t>Price-Time Stick-Breaking Mixture Model</a:t>
            </a:r>
            <a:endParaRPr lang="ja-JP" altLang="en-US" sz="2000" i="0" u="none" kern="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8F6D5C2-D577-4422-9659-3347CDF69B2D}"/>
                  </a:ext>
                </a:extLst>
              </p:cNvPr>
              <p:cNvSpPr txBox="1"/>
              <p:nvPr/>
            </p:nvSpPr>
            <p:spPr>
              <a:xfrm>
                <a:off x="385424" y="1260875"/>
                <a:ext cx="4225387" cy="11782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800" u="none" smtClean="0">
                          <a:latin typeface="Cambria Math" panose="02040503050406030204" pitchFamily="18" charset="0"/>
                        </a:rPr>
                        <m:t>𝐺</m:t>
                      </m:r>
                      <m:d>
                        <m:dPr>
                          <m:ctrlPr>
                            <a:rPr lang="en-US" altLang="ja-JP" sz="1800" i="1" u="none">
                              <a:latin typeface="Cambria Math" panose="02040503050406030204" pitchFamily="18" charset="0"/>
                            </a:rPr>
                          </m:ctrlPr>
                        </m:dPr>
                        <m:e>
                          <m:r>
                            <a:rPr lang="en-US" altLang="ja-JP" sz="1800" u="none">
                              <a:latin typeface="Cambria Math" panose="02040503050406030204" pitchFamily="18" charset="0"/>
                            </a:rPr>
                            <m:t>𝐴</m:t>
                          </m:r>
                        </m:e>
                      </m:d>
                      <m:r>
                        <a:rPr lang="en-US" altLang="ja-JP" sz="1800" u="none">
                          <a:latin typeface="Cambria Math" panose="02040503050406030204" pitchFamily="18" charset="0"/>
                        </a:rPr>
                        <m:t>=</m:t>
                      </m:r>
                      <m:nary>
                        <m:naryPr>
                          <m:chr m:val="∑"/>
                          <m:ctrlPr>
                            <a:rPr lang="en-US" altLang="ja-JP" sz="1800" i="1" u="none">
                              <a:latin typeface="Cambria Math" panose="02040503050406030204" pitchFamily="18" charset="0"/>
                            </a:rPr>
                          </m:ctrlPr>
                        </m:naryPr>
                        <m:sub>
                          <m:r>
                            <m:rPr>
                              <m:brk m:alnAt="23"/>
                            </m:rPr>
                            <a:rPr lang="en-US" altLang="ja-JP" sz="1800" u="none">
                              <a:latin typeface="Cambria Math" panose="02040503050406030204" pitchFamily="18" charset="0"/>
                            </a:rPr>
                            <m:t>𝑗</m:t>
                          </m:r>
                          <m:r>
                            <a:rPr lang="en-US" altLang="ja-JP" sz="1800" u="none">
                              <a:latin typeface="Cambria Math" panose="02040503050406030204" pitchFamily="18" charset="0"/>
                            </a:rPr>
                            <m:t>=1</m:t>
                          </m:r>
                        </m:sub>
                        <m:sup>
                          <m:r>
                            <a:rPr lang="en-US" altLang="ja-JP" sz="1800" u="none">
                              <a:latin typeface="Cambria Math" panose="02040503050406030204" pitchFamily="18" charset="0"/>
                              <a:ea typeface="Cambria Math" panose="02040503050406030204" pitchFamily="18" charset="0"/>
                            </a:rPr>
                            <m:t>∞</m:t>
                          </m:r>
                        </m:sup>
                        <m:e>
                          <m:sSub>
                            <m:sSubPr>
                              <m:ctrlPr>
                                <a:rPr lang="en-US" altLang="ja-JP" sz="1800" i="1" u="none">
                                  <a:latin typeface="Cambria Math" panose="02040503050406030204" pitchFamily="18" charset="0"/>
                                </a:rPr>
                              </m:ctrlPr>
                            </m:sSubPr>
                            <m:e>
                              <m:r>
                                <a:rPr lang="ja-JP" altLang="en-US" sz="1800" u="none">
                                  <a:latin typeface="Cambria Math" panose="02040503050406030204" pitchFamily="18" charset="0"/>
                                </a:rPr>
                                <m:t>𝜋</m:t>
                              </m:r>
                            </m:e>
                            <m:sub>
                              <m:r>
                                <a:rPr lang="en-US" altLang="ja-JP" sz="1800" u="none">
                                  <a:latin typeface="Cambria Math" panose="02040503050406030204" pitchFamily="18" charset="0"/>
                                </a:rPr>
                                <m:t>𝑗</m:t>
                              </m:r>
                            </m:sub>
                          </m:sSub>
                        </m:e>
                      </m:nary>
                      <m:sSub>
                        <m:sSubPr>
                          <m:ctrlPr>
                            <a:rPr lang="en-US" altLang="ja-JP" sz="1800" i="1" u="none">
                              <a:latin typeface="Cambria Math" panose="02040503050406030204" pitchFamily="18" charset="0"/>
                            </a:rPr>
                          </m:ctrlPr>
                        </m:sSubPr>
                        <m:e>
                          <m:r>
                            <a:rPr lang="ja-JP" altLang="en-US" sz="1800" u="none">
                              <a:latin typeface="Cambria Math" panose="02040503050406030204" pitchFamily="18" charset="0"/>
                            </a:rPr>
                            <m:t>𝛿</m:t>
                          </m:r>
                        </m:e>
                        <m:sub>
                          <m:sSub>
                            <m:sSubPr>
                              <m:ctrlPr>
                                <a:rPr lang="en-US" altLang="ja-JP" sz="1800" i="1" u="none">
                                  <a:latin typeface="Cambria Math" panose="02040503050406030204" pitchFamily="18" charset="0"/>
                                </a:rPr>
                              </m:ctrlPr>
                            </m:sSubPr>
                            <m:e>
                              <m:r>
                                <a:rPr lang="ja-JP" altLang="en-US" sz="1800" u="none">
                                  <a:latin typeface="Cambria Math" panose="02040503050406030204" pitchFamily="18" charset="0"/>
                                </a:rPr>
                                <m:t>𝜃</m:t>
                              </m:r>
                            </m:e>
                            <m:sub>
                              <m:r>
                                <a:rPr lang="en-US" altLang="ja-JP" sz="1800" u="none">
                                  <a:latin typeface="Cambria Math" panose="02040503050406030204" pitchFamily="18" charset="0"/>
                                </a:rPr>
                                <m:t>𝑗</m:t>
                              </m:r>
                            </m:sub>
                          </m:sSub>
                        </m:sub>
                      </m:sSub>
                      <m:d>
                        <m:dPr>
                          <m:ctrlPr>
                            <a:rPr lang="en-US" altLang="ja-JP" sz="1800" i="1" u="none">
                              <a:latin typeface="Cambria Math" panose="02040503050406030204" pitchFamily="18" charset="0"/>
                            </a:rPr>
                          </m:ctrlPr>
                        </m:dPr>
                        <m:e>
                          <m:r>
                            <a:rPr lang="en-US" altLang="ja-JP" sz="1800" u="none">
                              <a:latin typeface="Cambria Math" panose="02040503050406030204" pitchFamily="18" charset="0"/>
                            </a:rPr>
                            <m:t>𝐴</m:t>
                          </m:r>
                        </m:e>
                      </m:d>
                    </m:oMath>
                  </m:oMathPara>
                </a14:m>
                <a:endParaRPr kumimoji="1" lang="en-US" altLang="ja-JP" sz="1800" dirty="0"/>
              </a:p>
              <a:p>
                <a:pPr/>
                <a14:m>
                  <m:oMathPara xmlns:m="http://schemas.openxmlformats.org/officeDocument/2006/math">
                    <m:oMathParaPr>
                      <m:jc m:val="centerGroup"/>
                    </m:oMathParaPr>
                    <m:oMath xmlns:m="http://schemas.openxmlformats.org/officeDocument/2006/math">
                      <m:sSub>
                        <m:sSubPr>
                          <m:ctrlPr>
                            <a:rPr lang="en-US" altLang="ja-JP" sz="1800" i="1" u="none" smtClean="0">
                              <a:latin typeface="Cambria Math" panose="02040503050406030204" pitchFamily="18" charset="0"/>
                            </a:rPr>
                          </m:ctrlPr>
                        </m:sSubPr>
                        <m:e>
                          <m:r>
                            <a:rPr lang="ja-JP" altLang="en-US" sz="1800" u="none">
                              <a:latin typeface="Cambria Math" panose="02040503050406030204" pitchFamily="18" charset="0"/>
                            </a:rPr>
                            <m:t>𝜋</m:t>
                          </m:r>
                        </m:e>
                        <m:sub>
                          <m:r>
                            <a:rPr lang="en-US" altLang="ja-JP" sz="1800" u="none">
                              <a:latin typeface="Cambria Math" panose="02040503050406030204" pitchFamily="18" charset="0"/>
                            </a:rPr>
                            <m:t>𝑗</m:t>
                          </m:r>
                        </m:sub>
                      </m:sSub>
                      <m:r>
                        <a:rPr lang="en-US" altLang="ja-JP" sz="1800" u="none">
                          <a:latin typeface="Cambria Math" panose="02040503050406030204" pitchFamily="18" charset="0"/>
                        </a:rPr>
                        <m:t>~</m:t>
                      </m:r>
                      <m:r>
                        <a:rPr lang="en-US" altLang="ja-JP" sz="1800" b="0" i="1" u="none" smtClean="0">
                          <a:latin typeface="Cambria Math" panose="02040503050406030204" pitchFamily="18" charset="0"/>
                        </a:rPr>
                        <m:t>𝑃𝑟𝑖𝑐𝑒</m:t>
                      </m:r>
                      <m:r>
                        <a:rPr lang="en-US" altLang="ja-JP" sz="1800" b="0" i="1" u="none" smtClean="0">
                          <a:latin typeface="Cambria Math" panose="02040503050406030204" pitchFamily="18" charset="0"/>
                        </a:rPr>
                        <m:t> </m:t>
                      </m:r>
                      <m:r>
                        <a:rPr lang="en-US" altLang="ja-JP" sz="1800" b="0" i="1" u="none" smtClean="0">
                          <a:latin typeface="Cambria Math" panose="02040503050406030204" pitchFamily="18" charset="0"/>
                        </a:rPr>
                        <m:t>𝑇𝑖𝑚𝑒</m:t>
                      </m:r>
                      <m:r>
                        <a:rPr lang="en-US" altLang="ja-JP" sz="1800" b="0" i="1" u="none" smtClean="0">
                          <a:latin typeface="Cambria Math" panose="02040503050406030204" pitchFamily="18" charset="0"/>
                        </a:rPr>
                        <m:t> </m:t>
                      </m:r>
                      <m:r>
                        <a:rPr lang="en-US" altLang="ja-JP" sz="1800" b="0" i="1" u="none" smtClean="0">
                          <a:latin typeface="Cambria Math" panose="02040503050406030204" pitchFamily="18" charset="0"/>
                        </a:rPr>
                        <m:t>𝑆𝑡𝑖𝑐𝑘</m:t>
                      </m:r>
                      <m:r>
                        <a:rPr lang="en-US" altLang="ja-JP" sz="1800" b="0" i="1" u="none" smtClean="0">
                          <a:latin typeface="Cambria Math" panose="02040503050406030204" pitchFamily="18" charset="0"/>
                        </a:rPr>
                        <m:t> </m:t>
                      </m:r>
                      <m:r>
                        <a:rPr lang="en-US" altLang="ja-JP" sz="1800" b="0" i="1" u="none" smtClean="0">
                          <a:latin typeface="Cambria Math" panose="02040503050406030204" pitchFamily="18" charset="0"/>
                        </a:rPr>
                        <m:t>𝐵𝑟𝑒𝑎𝑘𝑖𝑛𝑔</m:t>
                      </m:r>
                      <m:r>
                        <a:rPr lang="en-US" altLang="ja-JP" sz="1800" b="0" i="1" u="none" smtClean="0">
                          <a:latin typeface="Cambria Math" panose="02040503050406030204" pitchFamily="18" charset="0"/>
                        </a:rPr>
                        <m:t> </m:t>
                      </m:r>
                      <m:r>
                        <a:rPr lang="en-US" altLang="ja-JP" sz="1800" b="0" i="1" u="none" smtClean="0">
                          <a:latin typeface="Cambria Math" panose="02040503050406030204" pitchFamily="18" charset="0"/>
                        </a:rPr>
                        <m:t>𝑃𝑟𝑜𝑐𝑒𝑠𝑠</m:t>
                      </m:r>
                    </m:oMath>
                  </m:oMathPara>
                </a14:m>
                <a:endParaRPr kumimoji="1" lang="ja-JP" altLang="en-US" sz="1800" dirty="0"/>
              </a:p>
            </p:txBody>
          </p:sp>
        </mc:Choice>
        <mc:Fallback xmlns="">
          <p:sp>
            <p:nvSpPr>
              <p:cNvPr id="7" name="文本框 6">
                <a:extLst>
                  <a:ext uri="{FF2B5EF4-FFF2-40B4-BE49-F238E27FC236}">
                    <a16:creationId xmlns:a16="http://schemas.microsoft.com/office/drawing/2014/main" id="{48F6D5C2-D577-4422-9659-3347CDF69B2D}"/>
                  </a:ext>
                </a:extLst>
              </p:cNvPr>
              <p:cNvSpPr txBox="1">
                <a:spLocks noRot="1" noChangeAspect="1" noMove="1" noResize="1" noEditPoints="1" noAdjustHandles="1" noChangeArrowheads="1" noChangeShapeType="1" noTextEdit="1"/>
              </p:cNvSpPr>
              <p:nvPr/>
            </p:nvSpPr>
            <p:spPr>
              <a:xfrm>
                <a:off x="385424" y="1260875"/>
                <a:ext cx="4225387" cy="1178271"/>
              </a:xfrm>
              <a:prstGeom prst="rect">
                <a:avLst/>
              </a:prstGeom>
              <a:blipFill>
                <a:blip r:embed="rId8"/>
                <a:stretch>
                  <a:fillRect b="-2073"/>
                </a:stretch>
              </a:blipFill>
            </p:spPr>
            <p:txBody>
              <a:bodyPr/>
              <a:lstStyle/>
              <a:p>
                <a:r>
                  <a:rPr lang="ja-JP" altLang="en-US">
                    <a:noFill/>
                  </a:rPr>
                  <a:t> </a:t>
                </a:r>
              </a:p>
            </p:txBody>
          </p:sp>
        </mc:Fallback>
      </mc:AlternateContent>
      <p:sp>
        <p:nvSpPr>
          <p:cNvPr id="64" name="文本框 63">
            <a:extLst>
              <a:ext uri="{FF2B5EF4-FFF2-40B4-BE49-F238E27FC236}">
                <a16:creationId xmlns:a16="http://schemas.microsoft.com/office/drawing/2014/main" id="{3F019A50-5922-4DDF-8328-5C544171F5F5}"/>
              </a:ext>
            </a:extLst>
          </p:cNvPr>
          <p:cNvSpPr txBox="1"/>
          <p:nvPr/>
        </p:nvSpPr>
        <p:spPr>
          <a:xfrm>
            <a:off x="286182" y="891543"/>
            <a:ext cx="7890510" cy="369332"/>
          </a:xfrm>
          <a:prstGeom prst="rect">
            <a:avLst/>
          </a:prstGeom>
          <a:noFill/>
        </p:spPr>
        <p:txBody>
          <a:bodyPr wrap="square">
            <a:spAutoFit/>
          </a:bodyPr>
          <a:lstStyle/>
          <a:p>
            <a:r>
              <a:rPr kumimoji="1" lang="en-US" altLang="ja-JP" sz="1800" b="1" i="0" u="none" dirty="0"/>
              <a:t>Random Probability Measure</a:t>
            </a:r>
            <a:endParaRPr kumimoji="1" lang="ja-JP" altLang="en-US" sz="2000" b="1" i="0" u="none" dirty="0"/>
          </a:p>
        </p:txBody>
      </p:sp>
      <p:sp>
        <p:nvSpPr>
          <p:cNvPr id="93" name="文本框 92">
            <a:extLst>
              <a:ext uri="{FF2B5EF4-FFF2-40B4-BE49-F238E27FC236}">
                <a16:creationId xmlns:a16="http://schemas.microsoft.com/office/drawing/2014/main" id="{D0F32217-B678-4B10-BFDA-EC5AAD389ABB}"/>
              </a:ext>
            </a:extLst>
          </p:cNvPr>
          <p:cNvSpPr txBox="1"/>
          <p:nvPr/>
        </p:nvSpPr>
        <p:spPr>
          <a:xfrm>
            <a:off x="286182" y="2531181"/>
            <a:ext cx="7890510" cy="646331"/>
          </a:xfrm>
          <a:prstGeom prst="rect">
            <a:avLst/>
          </a:prstGeom>
          <a:noFill/>
        </p:spPr>
        <p:txBody>
          <a:bodyPr wrap="square">
            <a:spAutoFit/>
          </a:bodyPr>
          <a:lstStyle/>
          <a:p>
            <a:r>
              <a:rPr kumimoji="1" lang="en-US" altLang="ja-JP" sz="1800" b="1" i="0" u="none" dirty="0"/>
              <a:t>Price-Time Stick-Breaking Process</a:t>
            </a:r>
          </a:p>
          <a:p>
            <a:endParaRPr kumimoji="1" lang="en-US" altLang="ja-JP" sz="1800" b="1" i="0" u="none" dirty="0"/>
          </a:p>
        </p:txBody>
      </p:sp>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3D20500A-55E2-4A99-B446-6A4B5C10A5D3}"/>
                  </a:ext>
                </a:extLst>
              </p:cNvPr>
              <p:cNvSpPr txBox="1"/>
              <p:nvPr/>
            </p:nvSpPr>
            <p:spPr>
              <a:xfrm>
                <a:off x="988388" y="2943337"/>
                <a:ext cx="2984920" cy="6688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i="1" u="none" smtClean="0">
                              <a:latin typeface="Cambria Math" panose="02040503050406030204" pitchFamily="18" charset="0"/>
                            </a:rPr>
                          </m:ctrlPr>
                        </m:sSubPr>
                        <m:e>
                          <m:r>
                            <a:rPr lang="ja-JP" altLang="en-US" sz="1800" u="none">
                              <a:latin typeface="Cambria Math" panose="02040503050406030204" pitchFamily="18" charset="0"/>
                            </a:rPr>
                            <m:t>𝜋</m:t>
                          </m:r>
                        </m:e>
                        <m:sub>
                          <m:r>
                            <a:rPr lang="en-US" altLang="ja-JP" sz="1800" b="0" i="1" u="none" smtClean="0">
                              <a:latin typeface="Cambria Math" panose="02040503050406030204" pitchFamily="18" charset="0"/>
                            </a:rPr>
                            <m:t>𝑖𝑡𝑗</m:t>
                          </m:r>
                        </m:sub>
                      </m:sSub>
                      <m:r>
                        <a:rPr lang="en-US" altLang="ja-JP" sz="1800" b="0" i="1" u="none" smtClean="0">
                          <a:latin typeface="Cambria Math" panose="02040503050406030204" pitchFamily="18" charset="0"/>
                        </a:rPr>
                        <m:t>=</m:t>
                      </m:r>
                      <m:sSub>
                        <m:sSubPr>
                          <m:ctrlPr>
                            <a:rPr lang="en-US" altLang="ja-JP" sz="1800" b="0" i="1" u="none" smtClean="0">
                              <a:latin typeface="Cambria Math" panose="02040503050406030204" pitchFamily="18" charset="0"/>
                            </a:rPr>
                          </m:ctrlPr>
                        </m:sSubPr>
                        <m:e>
                          <m:r>
                            <a:rPr lang="en-US" altLang="ja-JP" sz="1800" b="0" i="1" u="none" smtClean="0">
                              <a:latin typeface="Cambria Math" panose="02040503050406030204" pitchFamily="18" charset="0"/>
                            </a:rPr>
                            <m:t>𝐵</m:t>
                          </m:r>
                        </m:e>
                        <m:sub>
                          <m:r>
                            <a:rPr lang="en-US" altLang="ja-JP" sz="1800" b="0" i="1" u="none" smtClean="0">
                              <a:latin typeface="Cambria Math" panose="02040503050406030204" pitchFamily="18" charset="0"/>
                            </a:rPr>
                            <m:t>𝑖𝑡𝑗</m:t>
                          </m:r>
                        </m:sub>
                      </m:sSub>
                      <m:nary>
                        <m:naryPr>
                          <m:chr m:val="∏"/>
                          <m:limLoc m:val="subSup"/>
                          <m:ctrlPr>
                            <a:rPr lang="en-US" altLang="ja-JP" sz="1800" b="0" i="1" u="none" smtClean="0">
                              <a:latin typeface="Cambria Math" panose="02040503050406030204" pitchFamily="18" charset="0"/>
                            </a:rPr>
                          </m:ctrlPr>
                        </m:naryPr>
                        <m:sub>
                          <m:r>
                            <m:rPr>
                              <m:brk m:alnAt="25"/>
                            </m:rPr>
                            <a:rPr lang="en-US" altLang="ja-JP" sz="1800" b="0" i="1" u="none" smtClean="0">
                              <a:latin typeface="Cambria Math" panose="02040503050406030204" pitchFamily="18" charset="0"/>
                            </a:rPr>
                            <m:t>𝑘</m:t>
                          </m:r>
                          <m:r>
                            <a:rPr lang="en-US" altLang="ja-JP" sz="1800" b="0" i="1" u="none" smtClean="0">
                              <a:latin typeface="Cambria Math" panose="02040503050406030204" pitchFamily="18" charset="0"/>
                            </a:rPr>
                            <m:t>=1</m:t>
                          </m:r>
                        </m:sub>
                        <m:sup>
                          <m:r>
                            <a:rPr lang="en-US" altLang="ja-JP" sz="1800" b="0" i="1" u="none" smtClean="0">
                              <a:latin typeface="Cambria Math" panose="02040503050406030204" pitchFamily="18" charset="0"/>
                            </a:rPr>
                            <m:t>𝑗</m:t>
                          </m:r>
                          <m:r>
                            <a:rPr lang="en-US" altLang="ja-JP" sz="1800" b="0" i="1" u="none" smtClean="0">
                              <a:latin typeface="Cambria Math" panose="02040503050406030204" pitchFamily="18" charset="0"/>
                            </a:rPr>
                            <m:t>−1</m:t>
                          </m:r>
                        </m:sup>
                        <m:e>
                          <m:r>
                            <a:rPr lang="en-US" altLang="ja-JP" sz="1800" b="0" i="1" u="none" smtClean="0">
                              <a:latin typeface="Cambria Math" panose="02040503050406030204" pitchFamily="18" charset="0"/>
                            </a:rPr>
                            <m:t>(1−</m:t>
                          </m:r>
                          <m:sSub>
                            <m:sSubPr>
                              <m:ctrlPr>
                                <a:rPr lang="en-US" altLang="ja-JP" sz="1800" i="1" u="none">
                                  <a:latin typeface="Cambria Math" panose="02040503050406030204" pitchFamily="18" charset="0"/>
                                </a:rPr>
                              </m:ctrlPr>
                            </m:sSubPr>
                            <m:e>
                              <m:r>
                                <a:rPr lang="en-US" altLang="ja-JP" sz="1800" u="none">
                                  <a:latin typeface="Cambria Math" panose="02040503050406030204" pitchFamily="18" charset="0"/>
                                </a:rPr>
                                <m:t>𝐵</m:t>
                              </m:r>
                            </m:e>
                            <m:sub>
                              <m:r>
                                <a:rPr lang="en-US" altLang="ja-JP" sz="1800" u="none">
                                  <a:latin typeface="Cambria Math" panose="02040503050406030204" pitchFamily="18" charset="0"/>
                                </a:rPr>
                                <m:t>𝑖𝑡</m:t>
                              </m:r>
                              <m:r>
                                <a:rPr lang="en-US" altLang="ja-JP" sz="1800" b="0" i="1" u="none" smtClean="0">
                                  <a:latin typeface="Cambria Math" panose="02040503050406030204" pitchFamily="18" charset="0"/>
                                </a:rPr>
                                <m:t>𝑘</m:t>
                              </m:r>
                            </m:sub>
                          </m:sSub>
                          <m:r>
                            <a:rPr lang="en-US" altLang="ja-JP" sz="1800" b="0" i="1" u="none" smtClean="0">
                              <a:latin typeface="Cambria Math" panose="02040503050406030204" pitchFamily="18" charset="0"/>
                            </a:rPr>
                            <m:t>)</m:t>
                          </m:r>
                        </m:e>
                      </m:nary>
                    </m:oMath>
                  </m:oMathPara>
                </a14:m>
                <a:endParaRPr kumimoji="1" lang="en-US" altLang="ja-JP" sz="1800" dirty="0"/>
              </a:p>
            </p:txBody>
          </p:sp>
        </mc:Choice>
        <mc:Fallback xmlns="">
          <p:sp>
            <p:nvSpPr>
              <p:cNvPr id="94" name="文本框 93">
                <a:extLst>
                  <a:ext uri="{FF2B5EF4-FFF2-40B4-BE49-F238E27FC236}">
                    <a16:creationId xmlns:a16="http://schemas.microsoft.com/office/drawing/2014/main" id="{3D20500A-55E2-4A99-B446-6A4B5C10A5D3}"/>
                  </a:ext>
                </a:extLst>
              </p:cNvPr>
              <p:cNvSpPr txBox="1">
                <a:spLocks noRot="1" noChangeAspect="1" noMove="1" noResize="1" noEditPoints="1" noAdjustHandles="1" noChangeArrowheads="1" noChangeShapeType="1" noTextEdit="1"/>
              </p:cNvSpPr>
              <p:nvPr/>
            </p:nvSpPr>
            <p:spPr>
              <a:xfrm>
                <a:off x="988388" y="2943337"/>
                <a:ext cx="2984920" cy="66883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3EFCE53B-1DF4-49F6-82FF-CF8CB85979F8}"/>
                  </a:ext>
                </a:extLst>
              </p:cNvPr>
              <p:cNvSpPr txBox="1"/>
              <p:nvPr/>
            </p:nvSpPr>
            <p:spPr>
              <a:xfrm>
                <a:off x="983062" y="3709452"/>
                <a:ext cx="303916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i="1" u="none" smtClean="0">
                              <a:latin typeface="Cambria Math" panose="02040503050406030204" pitchFamily="18" charset="0"/>
                            </a:rPr>
                          </m:ctrlPr>
                        </m:sSubPr>
                        <m:e>
                          <m:r>
                            <a:rPr lang="en-US" altLang="ja-JP" sz="1800" u="none">
                              <a:latin typeface="Cambria Math" panose="02040503050406030204" pitchFamily="18" charset="0"/>
                            </a:rPr>
                            <m:t>𝐵</m:t>
                          </m:r>
                        </m:e>
                        <m:sub>
                          <m:r>
                            <a:rPr lang="en-US" altLang="ja-JP" sz="1800" u="none">
                              <a:latin typeface="Cambria Math" panose="02040503050406030204" pitchFamily="18" charset="0"/>
                            </a:rPr>
                            <m:t>𝑖𝑡𝑗</m:t>
                          </m:r>
                        </m:sub>
                      </m:sSub>
                      <m:r>
                        <a:rPr lang="en-US" altLang="ja-JP" sz="1800" b="0" i="1" u="none" smtClean="0">
                          <a:latin typeface="Cambria Math" panose="02040503050406030204" pitchFamily="18" charset="0"/>
                        </a:rPr>
                        <m:t>=</m:t>
                      </m:r>
                      <m:sSub>
                        <m:sSubPr>
                          <m:ctrlPr>
                            <a:rPr lang="en-US" altLang="ja-JP" sz="1800" b="0" i="1" u="none" smtClean="0">
                              <a:latin typeface="Cambria Math" panose="02040503050406030204" pitchFamily="18" charset="0"/>
                            </a:rPr>
                          </m:ctrlPr>
                        </m:sSubPr>
                        <m:e>
                          <m:r>
                            <a:rPr lang="en-US" altLang="ja-JP" sz="1800" b="0" i="1" u="none" smtClean="0">
                              <a:latin typeface="Cambria Math" panose="02040503050406030204" pitchFamily="18" charset="0"/>
                            </a:rPr>
                            <m:t>𝑞</m:t>
                          </m:r>
                        </m:e>
                        <m:sub>
                          <m:r>
                            <a:rPr lang="en-US" altLang="ja-JP" sz="1800" b="0" i="1" u="none" smtClean="0">
                              <a:latin typeface="Cambria Math" panose="02040503050406030204" pitchFamily="18" charset="0"/>
                            </a:rPr>
                            <m:t>𝑖𝑡𝑗</m:t>
                          </m:r>
                        </m:sub>
                      </m:sSub>
                      <m:sSub>
                        <m:sSubPr>
                          <m:ctrlPr>
                            <a:rPr lang="en-US" altLang="ja-JP" sz="1800" b="0" i="1" u="none" smtClean="0">
                              <a:latin typeface="Cambria Math" panose="02040503050406030204" pitchFamily="18" charset="0"/>
                            </a:rPr>
                          </m:ctrlPr>
                        </m:sSubPr>
                        <m:e>
                          <m:r>
                            <a:rPr lang="en-US" altLang="ja-JP" sz="1800" b="0" i="1" u="none" smtClean="0">
                              <a:latin typeface="Cambria Math" panose="02040503050406030204" pitchFamily="18" charset="0"/>
                            </a:rPr>
                            <m:t>𝑝</m:t>
                          </m:r>
                        </m:e>
                        <m:sub>
                          <m:r>
                            <a:rPr lang="en-US" altLang="ja-JP" sz="1800" b="0" i="1" u="none" smtClean="0">
                              <a:latin typeface="Cambria Math" panose="02040503050406030204" pitchFamily="18" charset="0"/>
                            </a:rPr>
                            <m:t>𝑗</m:t>
                          </m:r>
                        </m:sub>
                      </m:sSub>
                      <m:r>
                        <a:rPr lang="en-US" altLang="ja-JP" sz="1800" b="0" i="1" u="none" smtClean="0">
                          <a:latin typeface="Cambria Math" panose="02040503050406030204" pitchFamily="18" charset="0"/>
                        </a:rPr>
                        <m:t> ,</m:t>
                      </m:r>
                      <m:sSub>
                        <m:sSubPr>
                          <m:ctrlPr>
                            <a:rPr lang="en-US" altLang="ja-JP" sz="1800" i="1" u="none">
                              <a:latin typeface="Cambria Math" panose="02040503050406030204" pitchFamily="18" charset="0"/>
                            </a:rPr>
                          </m:ctrlPr>
                        </m:sSubPr>
                        <m:e>
                          <m:r>
                            <a:rPr lang="en-US" altLang="ja-JP" sz="1800" u="none">
                              <a:latin typeface="Cambria Math" panose="02040503050406030204" pitchFamily="18" charset="0"/>
                            </a:rPr>
                            <m:t>𝑝</m:t>
                          </m:r>
                        </m:e>
                        <m:sub>
                          <m:r>
                            <a:rPr lang="en-US" altLang="ja-JP" sz="1800" u="none">
                              <a:latin typeface="Cambria Math" panose="02040503050406030204" pitchFamily="18" charset="0"/>
                            </a:rPr>
                            <m:t>𝑗</m:t>
                          </m:r>
                        </m:sub>
                      </m:sSub>
                      <m:r>
                        <a:rPr lang="en-US" altLang="ja-JP" sz="1800" b="0" i="1" u="none" smtClean="0">
                          <a:latin typeface="Cambria Math" panose="02040503050406030204" pitchFamily="18" charset="0"/>
                        </a:rPr>
                        <m:t>~</m:t>
                      </m:r>
                      <m:r>
                        <a:rPr lang="en-US" altLang="ja-JP" sz="1800" b="0" i="1" u="none" smtClean="0">
                          <a:latin typeface="Cambria Math" panose="02040503050406030204" pitchFamily="18" charset="0"/>
                        </a:rPr>
                        <m:t>𝐵𝑒𝑡𝑎</m:t>
                      </m:r>
                      <m:r>
                        <a:rPr lang="en-US" altLang="ja-JP" sz="1800" b="0" i="1" u="none" smtClean="0">
                          <a:latin typeface="Cambria Math" panose="02040503050406030204" pitchFamily="18" charset="0"/>
                        </a:rPr>
                        <m:t>(1,</m:t>
                      </m:r>
                      <m:r>
                        <a:rPr lang="ja-JP" altLang="en-US" sz="1800" b="0" i="1" u="none" smtClean="0">
                          <a:latin typeface="Cambria Math" panose="02040503050406030204" pitchFamily="18" charset="0"/>
                        </a:rPr>
                        <m:t>𝛼</m:t>
                      </m:r>
                      <m:r>
                        <a:rPr lang="en-US" altLang="ja-JP" sz="1800" b="0" i="1" u="none" smtClean="0">
                          <a:latin typeface="Cambria Math" panose="02040503050406030204" pitchFamily="18" charset="0"/>
                        </a:rPr>
                        <m:t>)</m:t>
                      </m:r>
                    </m:oMath>
                  </m:oMathPara>
                </a14:m>
                <a:endParaRPr kumimoji="1" lang="en-US" altLang="ja-JP" sz="1800" dirty="0"/>
              </a:p>
            </p:txBody>
          </p:sp>
        </mc:Choice>
        <mc:Fallback xmlns="">
          <p:sp>
            <p:nvSpPr>
              <p:cNvPr id="95" name="文本框 94">
                <a:extLst>
                  <a:ext uri="{FF2B5EF4-FFF2-40B4-BE49-F238E27FC236}">
                    <a16:creationId xmlns:a16="http://schemas.microsoft.com/office/drawing/2014/main" id="{3EFCE53B-1DF4-49F6-82FF-CF8CB85979F8}"/>
                  </a:ext>
                </a:extLst>
              </p:cNvPr>
              <p:cNvSpPr txBox="1">
                <a:spLocks noRot="1" noChangeAspect="1" noMove="1" noResize="1" noEditPoints="1" noAdjustHandles="1" noChangeArrowheads="1" noChangeShapeType="1" noTextEdit="1"/>
              </p:cNvSpPr>
              <p:nvPr/>
            </p:nvSpPr>
            <p:spPr>
              <a:xfrm>
                <a:off x="983062" y="3709452"/>
                <a:ext cx="3039165" cy="391646"/>
              </a:xfrm>
              <a:prstGeom prst="rect">
                <a:avLst/>
              </a:prstGeom>
              <a:blipFill>
                <a:blip r:embed="rId10"/>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5C8B9900-763B-410A-9CCB-B9879B86B4D8}"/>
                  </a:ext>
                </a:extLst>
              </p:cNvPr>
              <p:cNvSpPr txBox="1"/>
              <p:nvPr/>
            </p:nvSpPr>
            <p:spPr>
              <a:xfrm>
                <a:off x="992188" y="4200184"/>
                <a:ext cx="2688493"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i="1" u="none" smtClean="0">
                              <a:latin typeface="Cambria Math" panose="02040503050406030204" pitchFamily="18" charset="0"/>
                            </a:rPr>
                          </m:ctrlPr>
                        </m:sSubPr>
                        <m:e>
                          <m:r>
                            <a:rPr lang="en-US" altLang="ja-JP" sz="1800" u="none">
                              <a:latin typeface="Cambria Math" panose="02040503050406030204" pitchFamily="18" charset="0"/>
                            </a:rPr>
                            <m:t>𝑞</m:t>
                          </m:r>
                        </m:e>
                        <m:sub>
                          <m:r>
                            <a:rPr lang="en-US" altLang="ja-JP" sz="1800" u="none">
                              <a:latin typeface="Cambria Math" panose="02040503050406030204" pitchFamily="18" charset="0"/>
                            </a:rPr>
                            <m:t>𝑖𝑡𝑗</m:t>
                          </m:r>
                        </m:sub>
                      </m:sSub>
                      <m:r>
                        <a:rPr lang="en-US" altLang="ja-JP" sz="1800" b="0" i="1" u="none" smtClean="0">
                          <a:latin typeface="Cambria Math" panose="02040503050406030204" pitchFamily="18" charset="0"/>
                        </a:rPr>
                        <m:t>=</m:t>
                      </m:r>
                      <m:r>
                        <a:rPr lang="en-US" altLang="ja-JP" sz="1800" b="0" i="1" u="none" smtClean="0">
                          <a:latin typeface="Cambria Math" panose="02040503050406030204" pitchFamily="18" charset="0"/>
                        </a:rPr>
                        <m:t>𝑁𝑜𝑟𝑚𝑎𝑙𝐶𝐷𝐹</m:t>
                      </m:r>
                      <m:r>
                        <a:rPr lang="en-US" altLang="ja-JP" sz="1800" b="0" i="1" u="none" smtClean="0">
                          <a:latin typeface="Cambria Math" panose="02040503050406030204" pitchFamily="18" charset="0"/>
                        </a:rPr>
                        <m:t>(</m:t>
                      </m:r>
                      <m:sSub>
                        <m:sSubPr>
                          <m:ctrlPr>
                            <a:rPr lang="en-US" altLang="ja-JP" sz="1800" b="0" i="1" u="none" smtClean="0">
                              <a:latin typeface="Cambria Math" panose="02040503050406030204" pitchFamily="18" charset="0"/>
                            </a:rPr>
                          </m:ctrlPr>
                        </m:sSubPr>
                        <m:e>
                          <m:r>
                            <a:rPr lang="en-US" altLang="ja-JP" sz="1800" b="0" i="1" u="none" smtClean="0">
                              <a:latin typeface="Cambria Math" panose="02040503050406030204" pitchFamily="18" charset="0"/>
                            </a:rPr>
                            <m:t>h</m:t>
                          </m:r>
                        </m:e>
                        <m:sub>
                          <m:r>
                            <a:rPr lang="en-US" altLang="ja-JP" sz="1800" b="0" i="1" u="none" smtClean="0">
                              <a:latin typeface="Cambria Math" panose="02040503050406030204" pitchFamily="18" charset="0"/>
                            </a:rPr>
                            <m:t>𝑖𝑡𝑗</m:t>
                          </m:r>
                        </m:sub>
                      </m:sSub>
                      <m:r>
                        <a:rPr lang="en-US" altLang="ja-JP" sz="1800" b="0" i="1" u="none" smtClean="0">
                          <a:latin typeface="Cambria Math" panose="02040503050406030204" pitchFamily="18" charset="0"/>
                        </a:rPr>
                        <m:t>)</m:t>
                      </m:r>
                    </m:oMath>
                  </m:oMathPara>
                </a14:m>
                <a:endParaRPr kumimoji="1" lang="en-US" altLang="ja-JP" sz="1800" dirty="0"/>
              </a:p>
            </p:txBody>
          </p:sp>
        </mc:Choice>
        <mc:Fallback xmlns="">
          <p:sp>
            <p:nvSpPr>
              <p:cNvPr id="97" name="文本框 96">
                <a:extLst>
                  <a:ext uri="{FF2B5EF4-FFF2-40B4-BE49-F238E27FC236}">
                    <a16:creationId xmlns:a16="http://schemas.microsoft.com/office/drawing/2014/main" id="{5C8B9900-763B-410A-9CCB-B9879B86B4D8}"/>
                  </a:ext>
                </a:extLst>
              </p:cNvPr>
              <p:cNvSpPr txBox="1">
                <a:spLocks noRot="1" noChangeAspect="1" noMove="1" noResize="1" noEditPoints="1" noAdjustHandles="1" noChangeArrowheads="1" noChangeShapeType="1" noTextEdit="1"/>
              </p:cNvSpPr>
              <p:nvPr/>
            </p:nvSpPr>
            <p:spPr>
              <a:xfrm>
                <a:off x="992188" y="4200184"/>
                <a:ext cx="2688493" cy="391646"/>
              </a:xfrm>
              <a:prstGeom prst="rect">
                <a:avLst/>
              </a:prstGeom>
              <a:blipFill>
                <a:blip r:embed="rId11"/>
                <a:stretch>
                  <a:fillRect b="-9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C3701860-E6CE-4FC8-A868-2A5DBB71B78F}"/>
                  </a:ext>
                </a:extLst>
              </p:cNvPr>
              <p:cNvSpPr txBox="1"/>
              <p:nvPr/>
            </p:nvSpPr>
            <p:spPr>
              <a:xfrm>
                <a:off x="992188" y="4703459"/>
                <a:ext cx="1469312" cy="4157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1800" i="1" u="none" smtClean="0">
                              <a:latin typeface="Cambria Math" panose="02040503050406030204" pitchFamily="18" charset="0"/>
                            </a:rPr>
                          </m:ctrlPr>
                        </m:sSubPr>
                        <m:e>
                          <m:r>
                            <a:rPr lang="en-US" altLang="ja-JP" sz="1800" u="none">
                              <a:latin typeface="Cambria Math" panose="02040503050406030204" pitchFamily="18" charset="0"/>
                            </a:rPr>
                            <m:t>h</m:t>
                          </m:r>
                        </m:e>
                        <m:sub>
                          <m:r>
                            <a:rPr lang="en-US" altLang="ja-JP" sz="1800" u="none">
                              <a:latin typeface="Cambria Math" panose="02040503050406030204" pitchFamily="18" charset="0"/>
                            </a:rPr>
                            <m:t>𝑖𝑡𝑗</m:t>
                          </m:r>
                        </m:sub>
                      </m:sSub>
                      <m:r>
                        <a:rPr lang="en-US" altLang="ja-JP" sz="1800" b="0" i="1" u="none" smtClean="0">
                          <a:latin typeface="Cambria Math" panose="02040503050406030204" pitchFamily="18" charset="0"/>
                        </a:rPr>
                        <m:t>=</m:t>
                      </m:r>
                      <m:sSubSup>
                        <m:sSubSupPr>
                          <m:ctrlPr>
                            <a:rPr lang="en-US" altLang="ja-JP" sz="1800" b="0" i="1" u="none" smtClean="0">
                              <a:latin typeface="Cambria Math" panose="02040503050406030204" pitchFamily="18" charset="0"/>
                              <a:ea typeface="Cambria Math" panose="02040503050406030204" pitchFamily="18" charset="0"/>
                            </a:rPr>
                          </m:ctrlPr>
                        </m:sSubSupPr>
                        <m:e>
                          <m:r>
                            <a:rPr lang="el-GR" altLang="ja-JP" sz="1800" u="none">
                              <a:latin typeface="Cambria Math" panose="02040503050406030204" pitchFamily="18" charset="0"/>
                              <a:ea typeface="Cambria Math" panose="02040503050406030204" pitchFamily="18" charset="0"/>
                            </a:rPr>
                            <m:t>𝛽</m:t>
                          </m:r>
                        </m:e>
                        <m:sub>
                          <m:r>
                            <a:rPr lang="en-US" altLang="ja-JP" sz="1800" b="0" i="1" u="none" smtClean="0">
                              <a:latin typeface="Cambria Math" panose="02040503050406030204" pitchFamily="18" charset="0"/>
                              <a:ea typeface="Cambria Math" panose="02040503050406030204" pitchFamily="18" charset="0"/>
                            </a:rPr>
                            <m:t>𝑖𝑗</m:t>
                          </m:r>
                        </m:sub>
                        <m:sup>
                          <m:r>
                            <a:rPr lang="en-US" altLang="ja-JP" sz="1800" b="0" i="1" u="none" smtClean="0">
                              <a:latin typeface="Cambria Math" panose="02040503050406030204" pitchFamily="18" charset="0"/>
                              <a:ea typeface="Cambria Math" panose="02040503050406030204" pitchFamily="18" charset="0"/>
                            </a:rPr>
                            <m:t>𝑇</m:t>
                          </m:r>
                        </m:sup>
                      </m:sSubSup>
                      <m:sSub>
                        <m:sSubPr>
                          <m:ctrlPr>
                            <a:rPr lang="en-US" altLang="ja-JP" sz="1800" b="0" i="1" u="none" smtClean="0">
                              <a:latin typeface="Cambria Math" panose="02040503050406030204" pitchFamily="18" charset="0"/>
                              <a:ea typeface="Cambria Math" panose="02040503050406030204" pitchFamily="18" charset="0"/>
                            </a:rPr>
                          </m:ctrlPr>
                        </m:sSubPr>
                        <m:e>
                          <m:r>
                            <a:rPr lang="en-US" altLang="ja-JP" sz="1800" b="0" i="1" u="none" smtClean="0">
                              <a:latin typeface="Cambria Math" panose="02040503050406030204" pitchFamily="18" charset="0"/>
                              <a:ea typeface="Cambria Math" panose="02040503050406030204" pitchFamily="18" charset="0"/>
                            </a:rPr>
                            <m:t>𝑋</m:t>
                          </m:r>
                        </m:e>
                        <m:sub>
                          <m:r>
                            <a:rPr lang="en-US" altLang="ja-JP" sz="1800" b="0" i="1" u="none" smtClean="0">
                              <a:latin typeface="Cambria Math" panose="02040503050406030204" pitchFamily="18" charset="0"/>
                              <a:ea typeface="Cambria Math" panose="02040503050406030204" pitchFamily="18" charset="0"/>
                            </a:rPr>
                            <m:t>𝑖𝑡</m:t>
                          </m:r>
                        </m:sub>
                      </m:sSub>
                    </m:oMath>
                  </m:oMathPara>
                </a14:m>
                <a:endParaRPr kumimoji="1" lang="en-US" altLang="ja-JP" sz="1800" dirty="0"/>
              </a:p>
            </p:txBody>
          </p:sp>
        </mc:Choice>
        <mc:Fallback xmlns="">
          <p:sp>
            <p:nvSpPr>
              <p:cNvPr id="98" name="文本框 97">
                <a:extLst>
                  <a:ext uri="{FF2B5EF4-FFF2-40B4-BE49-F238E27FC236}">
                    <a16:creationId xmlns:a16="http://schemas.microsoft.com/office/drawing/2014/main" id="{C3701860-E6CE-4FC8-A868-2A5DBB71B78F}"/>
                  </a:ext>
                </a:extLst>
              </p:cNvPr>
              <p:cNvSpPr txBox="1">
                <a:spLocks noRot="1" noChangeAspect="1" noMove="1" noResize="1" noEditPoints="1" noAdjustHandles="1" noChangeArrowheads="1" noChangeShapeType="1" noTextEdit="1"/>
              </p:cNvSpPr>
              <p:nvPr/>
            </p:nvSpPr>
            <p:spPr>
              <a:xfrm>
                <a:off x="992188" y="4703459"/>
                <a:ext cx="1469312" cy="415755"/>
              </a:xfrm>
              <a:prstGeom prst="rect">
                <a:avLst/>
              </a:prstGeom>
              <a:blipFill>
                <a:blip r:embed="rId12"/>
                <a:stretch>
                  <a:fillRect b="-7353"/>
                </a:stretch>
              </a:blipFill>
            </p:spPr>
            <p:txBody>
              <a:bodyPr/>
              <a:lstStyle/>
              <a:p>
                <a:r>
                  <a:rPr lang="ja-JP" altLang="en-US">
                    <a:noFill/>
                  </a:rPr>
                  <a:t> </a:t>
                </a:r>
              </a:p>
            </p:txBody>
          </p:sp>
        </mc:Fallback>
      </mc:AlternateContent>
      <p:sp>
        <p:nvSpPr>
          <p:cNvPr id="13" name="文本框 12">
            <a:extLst>
              <a:ext uri="{FF2B5EF4-FFF2-40B4-BE49-F238E27FC236}">
                <a16:creationId xmlns:a16="http://schemas.microsoft.com/office/drawing/2014/main" id="{8CE81C28-024E-4DB6-B523-56A29D62AFE5}"/>
              </a:ext>
            </a:extLst>
          </p:cNvPr>
          <p:cNvSpPr txBox="1"/>
          <p:nvPr/>
        </p:nvSpPr>
        <p:spPr>
          <a:xfrm>
            <a:off x="2519308" y="4786994"/>
            <a:ext cx="3751348" cy="292388"/>
          </a:xfrm>
          <a:prstGeom prst="rect">
            <a:avLst/>
          </a:prstGeom>
          <a:noFill/>
        </p:spPr>
        <p:txBody>
          <a:bodyPr wrap="none" rtlCol="0">
            <a:spAutoFit/>
          </a:bodyPr>
          <a:lstStyle/>
          <a:p>
            <a:r>
              <a:rPr kumimoji="1" lang="ja-JP" altLang="en-US" b="1" dirty="0"/>
              <a:t>←</a:t>
            </a:r>
            <a:r>
              <a:rPr kumimoji="1" lang="en-US" altLang="ja-JP" b="1" dirty="0"/>
              <a:t> this a multivariate linear regression model</a:t>
            </a:r>
            <a:endParaRPr kumimoji="1" lang="ja-JP" altLang="en-US" b="1" dirty="0"/>
          </a:p>
        </p:txBody>
      </p:sp>
      <p:sp>
        <p:nvSpPr>
          <p:cNvPr id="99" name="文本框 98">
            <a:extLst>
              <a:ext uri="{FF2B5EF4-FFF2-40B4-BE49-F238E27FC236}">
                <a16:creationId xmlns:a16="http://schemas.microsoft.com/office/drawing/2014/main" id="{F2F8E7C9-52B6-4124-B3F4-E02859600042}"/>
              </a:ext>
            </a:extLst>
          </p:cNvPr>
          <p:cNvSpPr txBox="1"/>
          <p:nvPr/>
        </p:nvSpPr>
        <p:spPr>
          <a:xfrm>
            <a:off x="284940" y="5287673"/>
            <a:ext cx="7890510" cy="369332"/>
          </a:xfrm>
          <a:prstGeom prst="rect">
            <a:avLst/>
          </a:prstGeom>
          <a:noFill/>
        </p:spPr>
        <p:txBody>
          <a:bodyPr wrap="square">
            <a:spAutoFit/>
          </a:bodyPr>
          <a:lstStyle/>
          <a:p>
            <a:r>
              <a:rPr kumimoji="1" lang="en-US" altLang="ja-JP" sz="1800" b="1" i="0" u="none" dirty="0"/>
              <a:t>Gaussian Mixture Model: where observed log return data is generated</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1244801-E681-4489-8017-569B159B7832}"/>
                  </a:ext>
                </a:extLst>
              </p:cNvPr>
              <p:cNvSpPr txBox="1"/>
              <p:nvPr/>
            </p:nvSpPr>
            <p:spPr>
              <a:xfrm>
                <a:off x="945978" y="5597125"/>
                <a:ext cx="4758482" cy="795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mtClean="0">
                              <a:latin typeface="Cambria Math" panose="02040503050406030204" pitchFamily="18" charset="0"/>
                            </a:rPr>
                          </m:ctrlPr>
                        </m:sSubPr>
                        <m:e>
                          <m:r>
                            <a:rPr kumimoji="1" lang="en-US" altLang="ja-JP" sz="1800" b="0" i="1" u="none" smtClean="0">
                              <a:latin typeface="Cambria Math" panose="02040503050406030204" pitchFamily="18" charset="0"/>
                            </a:rPr>
                            <m:t>𝑓</m:t>
                          </m:r>
                        </m:e>
                        <m:sub>
                          <m:r>
                            <a:rPr kumimoji="1" lang="en-US" altLang="ja-JP" sz="1800" b="0" i="1" u="none" smtClean="0">
                              <a:latin typeface="Cambria Math" panose="02040503050406030204" pitchFamily="18" charset="0"/>
                            </a:rPr>
                            <m:t>𝑖𝑡</m:t>
                          </m:r>
                        </m:sub>
                      </m:sSub>
                      <m:r>
                        <a:rPr kumimoji="1" lang="en-US" altLang="ja-JP" sz="1800" b="0" i="1" u="none" smtClean="0">
                          <a:latin typeface="Cambria Math" panose="02040503050406030204" pitchFamily="18" charset="0"/>
                        </a:rPr>
                        <m:t>=</m:t>
                      </m:r>
                      <m:nary>
                        <m:naryPr>
                          <m:chr m:val="∑"/>
                          <m:supHide m:val="on"/>
                          <m:ctrlPr>
                            <a:rPr kumimoji="1" lang="en-US" altLang="ja-JP" sz="1800" b="0" i="1" u="none" smtClean="0">
                              <a:latin typeface="Cambria Math" panose="02040503050406030204" pitchFamily="18" charset="0"/>
                            </a:rPr>
                          </m:ctrlPr>
                        </m:naryPr>
                        <m:sub>
                          <m:r>
                            <m:rPr>
                              <m:brk m:alnAt="7"/>
                            </m:rPr>
                            <a:rPr kumimoji="1" lang="en-US" altLang="ja-JP" sz="1800" b="0" i="1" u="none" smtClean="0">
                              <a:latin typeface="Cambria Math" panose="02040503050406030204" pitchFamily="18" charset="0"/>
                            </a:rPr>
                            <m:t>𝑗</m:t>
                          </m:r>
                        </m:sub>
                        <m:sup/>
                        <m:e>
                          <m:sSub>
                            <m:sSubPr>
                              <m:ctrlPr>
                                <a:rPr lang="en-US" altLang="ja-JP" sz="1800" i="1" u="none">
                                  <a:latin typeface="Cambria Math" panose="02040503050406030204" pitchFamily="18" charset="0"/>
                                </a:rPr>
                              </m:ctrlPr>
                            </m:sSubPr>
                            <m:e>
                              <m:r>
                                <a:rPr lang="ja-JP" altLang="en-US" sz="1800" u="none">
                                  <a:latin typeface="Cambria Math" panose="02040503050406030204" pitchFamily="18" charset="0"/>
                                </a:rPr>
                                <m:t>𝜋</m:t>
                              </m:r>
                            </m:e>
                            <m:sub>
                              <m:r>
                                <a:rPr lang="en-US" altLang="ja-JP" sz="1800" u="none">
                                  <a:latin typeface="Cambria Math" panose="02040503050406030204" pitchFamily="18" charset="0"/>
                                </a:rPr>
                                <m:t>𝑖𝑡𝑗</m:t>
                              </m:r>
                            </m:sub>
                          </m:sSub>
                        </m:e>
                      </m:nary>
                      <m:r>
                        <a:rPr kumimoji="1" lang="en-US" altLang="ja-JP" sz="1800" b="0" i="1" u="none" smtClean="0">
                          <a:latin typeface="Cambria Math" panose="02040503050406030204" pitchFamily="18" charset="0"/>
                        </a:rPr>
                        <m:t>𝑁𝑜𝑟𝑚𝑎𝑙</m:t>
                      </m:r>
                      <m:r>
                        <a:rPr kumimoji="1" lang="en-US" altLang="ja-JP" sz="1800" b="0" i="1" u="none" smtClean="0">
                          <a:latin typeface="Cambria Math" panose="02040503050406030204" pitchFamily="18" charset="0"/>
                        </a:rPr>
                        <m:t>(</m:t>
                      </m:r>
                      <m:r>
                        <a:rPr kumimoji="1" lang="en-US" altLang="ja-JP" sz="1800" b="0" i="1" u="none" smtClean="0">
                          <a:latin typeface="Cambria Math" panose="02040503050406030204" pitchFamily="18" charset="0"/>
                        </a:rPr>
                        <m:t>𝑙𝑜𝑐</m:t>
                      </m:r>
                      <m:r>
                        <a:rPr kumimoji="1" lang="en-US" altLang="ja-JP" sz="1800" b="0" i="1" u="none" smtClean="0">
                          <a:latin typeface="Cambria Math" panose="02040503050406030204" pitchFamily="18" charset="0"/>
                        </a:rPr>
                        <m:t>=</m:t>
                      </m:r>
                      <m:sSub>
                        <m:sSubPr>
                          <m:ctrlPr>
                            <a:rPr kumimoji="1" lang="en-US" altLang="ja-JP" sz="1800" b="0" i="1" u="none" smtClean="0">
                              <a:latin typeface="Cambria Math" panose="02040503050406030204" pitchFamily="18" charset="0"/>
                            </a:rPr>
                          </m:ctrlPr>
                        </m:sSubPr>
                        <m:e>
                          <m:r>
                            <a:rPr kumimoji="1" lang="ja-JP" altLang="en-US" sz="1800" b="0" i="1" u="none" smtClean="0">
                              <a:latin typeface="Cambria Math" panose="02040503050406030204" pitchFamily="18" charset="0"/>
                            </a:rPr>
                            <m:t>𝜇</m:t>
                          </m:r>
                        </m:e>
                        <m:sub>
                          <m:r>
                            <a:rPr kumimoji="1" lang="en-US" altLang="ja-JP" sz="1800" b="0" i="1" u="none" smtClean="0">
                              <a:latin typeface="Cambria Math" panose="02040503050406030204" pitchFamily="18" charset="0"/>
                            </a:rPr>
                            <m:t>𝑖𝑡𝑗</m:t>
                          </m:r>
                        </m:sub>
                      </m:sSub>
                      <m:r>
                        <a:rPr kumimoji="1" lang="en-US" altLang="ja-JP" sz="1800" b="0" i="1" u="none" smtClean="0">
                          <a:latin typeface="Cambria Math" panose="02040503050406030204" pitchFamily="18" charset="0"/>
                        </a:rPr>
                        <m:t>,</m:t>
                      </m:r>
                      <m:r>
                        <a:rPr kumimoji="1" lang="en-US" altLang="ja-JP" sz="1800" b="0" i="1" u="none" smtClean="0">
                          <a:latin typeface="Cambria Math" panose="02040503050406030204" pitchFamily="18" charset="0"/>
                        </a:rPr>
                        <m:t>𝑠𝑐𝑎𝑙𝑒</m:t>
                      </m:r>
                      <m:r>
                        <a:rPr kumimoji="1" lang="en-US" altLang="ja-JP" sz="1800" b="0" i="1" u="none" smtClean="0">
                          <a:latin typeface="Cambria Math" panose="02040503050406030204" pitchFamily="18" charset="0"/>
                        </a:rPr>
                        <m:t>=</m:t>
                      </m:r>
                      <m:sSub>
                        <m:sSubPr>
                          <m:ctrlPr>
                            <a:rPr kumimoji="1" lang="en-US" altLang="ja-JP" sz="1800" b="0" i="1" u="none" smtClean="0">
                              <a:latin typeface="Cambria Math" panose="02040503050406030204" pitchFamily="18" charset="0"/>
                            </a:rPr>
                          </m:ctrlPr>
                        </m:sSubPr>
                        <m:e>
                          <m:r>
                            <a:rPr kumimoji="1" lang="ja-JP" altLang="en-US" sz="1800" b="0" i="1" u="none" smtClean="0">
                              <a:latin typeface="Cambria Math" panose="02040503050406030204" pitchFamily="18" charset="0"/>
                            </a:rPr>
                            <m:t>𝜎</m:t>
                          </m:r>
                        </m:e>
                        <m:sub>
                          <m:r>
                            <a:rPr kumimoji="1" lang="en-US" altLang="ja-JP" sz="1800" b="0" i="1" u="none" smtClean="0">
                              <a:latin typeface="Cambria Math" panose="02040503050406030204" pitchFamily="18" charset="0"/>
                            </a:rPr>
                            <m:t>𝑖𝑡𝑗</m:t>
                          </m:r>
                        </m:sub>
                      </m:sSub>
                      <m:r>
                        <a:rPr kumimoji="1" lang="en-US" altLang="ja-JP" sz="1800" b="0" i="1" u="none" smtClean="0">
                          <a:latin typeface="Cambria Math" panose="02040503050406030204" pitchFamily="18" charset="0"/>
                        </a:rPr>
                        <m:t>)</m:t>
                      </m:r>
                    </m:oMath>
                  </m:oMathPara>
                </a14:m>
                <a:endParaRPr kumimoji="1" lang="ja-JP" altLang="en-US" sz="1800" u="none" dirty="0"/>
              </a:p>
            </p:txBody>
          </p:sp>
        </mc:Choice>
        <mc:Fallback xmlns="">
          <p:sp>
            <p:nvSpPr>
              <p:cNvPr id="15" name="文本框 14">
                <a:extLst>
                  <a:ext uri="{FF2B5EF4-FFF2-40B4-BE49-F238E27FC236}">
                    <a16:creationId xmlns:a16="http://schemas.microsoft.com/office/drawing/2014/main" id="{21244801-E681-4489-8017-569B159B7832}"/>
                  </a:ext>
                </a:extLst>
              </p:cNvPr>
              <p:cNvSpPr txBox="1">
                <a:spLocks noRot="1" noChangeAspect="1" noMove="1" noResize="1" noEditPoints="1" noAdjustHandles="1" noChangeArrowheads="1" noChangeShapeType="1" noTextEdit="1"/>
              </p:cNvSpPr>
              <p:nvPr/>
            </p:nvSpPr>
            <p:spPr>
              <a:xfrm>
                <a:off x="945978" y="5597125"/>
                <a:ext cx="4758482" cy="795859"/>
              </a:xfrm>
              <a:prstGeom prst="rect">
                <a:avLst/>
              </a:prstGeom>
              <a:blipFill>
                <a:blip r:embed="rId13"/>
                <a:stretch>
                  <a:fillRect/>
                </a:stretch>
              </a:blipFill>
            </p:spPr>
            <p:txBody>
              <a:bodyPr/>
              <a:lstStyle/>
              <a:p>
                <a:r>
                  <a:rPr lang="ja-JP" altLang="en-US">
                    <a:noFill/>
                  </a:rPr>
                  <a:t> </a:t>
                </a:r>
              </a:p>
            </p:txBody>
          </p:sp>
        </mc:Fallback>
      </mc:AlternateContent>
      <p:sp>
        <p:nvSpPr>
          <p:cNvPr id="21" name="文本框 20">
            <a:extLst>
              <a:ext uri="{FF2B5EF4-FFF2-40B4-BE49-F238E27FC236}">
                <a16:creationId xmlns:a16="http://schemas.microsoft.com/office/drawing/2014/main" id="{617CE2F7-5328-447A-9CA2-D6133AA66C4D}"/>
              </a:ext>
            </a:extLst>
          </p:cNvPr>
          <p:cNvSpPr txBox="1"/>
          <p:nvPr/>
        </p:nvSpPr>
        <p:spPr>
          <a:xfrm>
            <a:off x="88105" y="6460406"/>
            <a:ext cx="5314275" cy="253916"/>
          </a:xfrm>
          <a:prstGeom prst="rect">
            <a:avLst/>
          </a:prstGeom>
          <a:noFill/>
        </p:spPr>
        <p:txBody>
          <a:bodyPr wrap="none" rtlCol="0">
            <a:spAutoFit/>
          </a:bodyPr>
          <a:lstStyle/>
          <a:p>
            <a:r>
              <a:rPr kumimoji="1" lang="en-US" altLang="ja-JP" sz="1050" u="none" dirty="0"/>
              <a:t>※https://towardsdatascience.com/gaussian-mixture-models-explained-6986aaf5a95</a:t>
            </a:r>
            <a:endParaRPr kumimoji="1" lang="ja-JP" altLang="en-US" sz="1050" u="none" dirty="0"/>
          </a:p>
        </p:txBody>
      </p:sp>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88083C1A-E8BD-4F9F-A17F-450AE9A6A2B2}"/>
                  </a:ext>
                </a:extLst>
              </p:cNvPr>
              <p:cNvSpPr txBox="1"/>
              <p:nvPr/>
            </p:nvSpPr>
            <p:spPr>
              <a:xfrm>
                <a:off x="2177155" y="6135317"/>
                <a:ext cx="5081165" cy="3250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0" i="1" u="none" smtClean="0">
                              <a:latin typeface="Cambria Math" panose="02040503050406030204" pitchFamily="18" charset="0"/>
                            </a:rPr>
                          </m:ctrlPr>
                        </m:sSubPr>
                        <m:e>
                          <m:r>
                            <a:rPr kumimoji="1" lang="ja-JP" altLang="en-US" sz="1400" b="0" i="1" u="none" smtClean="0">
                              <a:latin typeface="Cambria Math" panose="02040503050406030204" pitchFamily="18" charset="0"/>
                            </a:rPr>
                            <m:t>𝜇</m:t>
                          </m:r>
                        </m:e>
                        <m:sub>
                          <m:r>
                            <a:rPr kumimoji="1" lang="en-US" altLang="ja-JP" sz="1400" b="0" i="1" u="none" smtClean="0">
                              <a:latin typeface="Cambria Math" panose="02040503050406030204" pitchFamily="18" charset="0"/>
                            </a:rPr>
                            <m:t>𝑖𝑡𝑗</m:t>
                          </m:r>
                        </m:sub>
                      </m:sSub>
                      <m:r>
                        <a:rPr kumimoji="1" lang="en-US" altLang="ja-JP" sz="1400" b="0" i="1" u="none" smtClean="0">
                          <a:latin typeface="Cambria Math" panose="02040503050406030204" pitchFamily="18" charset="0"/>
                        </a:rPr>
                        <m:t>=</m:t>
                      </m:r>
                      <m:sSub>
                        <m:sSubPr>
                          <m:ctrlPr>
                            <a:rPr kumimoji="1" lang="en-US" altLang="ja-JP" sz="1400" b="0" i="1" u="none" smtClean="0">
                              <a:latin typeface="Cambria Math" panose="02040503050406030204" pitchFamily="18" charset="0"/>
                            </a:rPr>
                          </m:ctrlPr>
                        </m:sSubPr>
                        <m:e>
                          <m:r>
                            <a:rPr kumimoji="1" lang="ja-JP" altLang="en-US" sz="1400" b="0" i="1" u="none" smtClean="0">
                              <a:latin typeface="Cambria Math" panose="02040503050406030204" pitchFamily="18" charset="0"/>
                            </a:rPr>
                            <m:t>𝛼</m:t>
                          </m:r>
                        </m:e>
                        <m:sub>
                          <m:r>
                            <a:rPr kumimoji="1" lang="en-US" altLang="ja-JP" sz="1400" b="0" i="1" u="none" smtClean="0">
                              <a:latin typeface="Cambria Math" panose="02040503050406030204" pitchFamily="18" charset="0"/>
                            </a:rPr>
                            <m:t>𝑖𝑡𝑗</m:t>
                          </m:r>
                        </m:sub>
                      </m:sSub>
                      <m:r>
                        <a:rPr kumimoji="1" lang="en-US" altLang="ja-JP" sz="1400" b="0" i="1" u="none" smtClean="0">
                          <a:latin typeface="Cambria Math" panose="02040503050406030204" pitchFamily="18" charset="0"/>
                        </a:rPr>
                        <m:t>+</m:t>
                      </m:r>
                      <m:r>
                        <a:rPr kumimoji="1" lang="en-US" altLang="ja-JP" sz="1400" b="0" i="1" u="none" smtClean="0">
                          <a:latin typeface="Cambria Math" panose="02040503050406030204" pitchFamily="18" charset="0"/>
                        </a:rPr>
                        <m:t>𝑃𝑟𝑖𝑐𝑒𝐸𝑓𝑓𝑒𝑐</m:t>
                      </m:r>
                      <m:sSub>
                        <m:sSubPr>
                          <m:ctrlPr>
                            <a:rPr kumimoji="1" lang="en-US" altLang="ja-JP" sz="1400" b="0" i="1" u="none" smtClean="0">
                              <a:latin typeface="Cambria Math" panose="02040503050406030204" pitchFamily="18" charset="0"/>
                            </a:rPr>
                          </m:ctrlPr>
                        </m:sSubPr>
                        <m:e>
                          <m:r>
                            <a:rPr kumimoji="1" lang="en-US" altLang="ja-JP" sz="1400" b="0" i="1" u="none" smtClean="0">
                              <a:latin typeface="Cambria Math" panose="02040503050406030204" pitchFamily="18" charset="0"/>
                            </a:rPr>
                            <m:t>𝑡</m:t>
                          </m:r>
                        </m:e>
                        <m:sub>
                          <m:r>
                            <a:rPr kumimoji="1" lang="en-US" altLang="ja-JP" sz="1400" b="0" i="1" u="none" smtClean="0">
                              <a:latin typeface="Cambria Math" panose="02040503050406030204" pitchFamily="18" charset="0"/>
                            </a:rPr>
                            <m:t>𝑖</m:t>
                          </m:r>
                          <m:r>
                            <a:rPr kumimoji="1" lang="en-US" altLang="ja-JP" sz="1400" b="0" i="1" u="none" smtClean="0">
                              <a:latin typeface="Cambria Math" panose="02040503050406030204" pitchFamily="18" charset="0"/>
                            </a:rPr>
                            <m:t>,</m:t>
                          </m:r>
                          <m:r>
                            <a:rPr kumimoji="1" lang="en-US" altLang="ja-JP" sz="1400" b="0" i="1" u="none" smtClean="0">
                              <a:latin typeface="Cambria Math" panose="02040503050406030204" pitchFamily="18" charset="0"/>
                            </a:rPr>
                            <m:t>𝑗</m:t>
                          </m:r>
                        </m:sub>
                      </m:sSub>
                      <m:r>
                        <a:rPr kumimoji="1" lang="en-US" altLang="ja-JP" sz="1400" b="0" i="1" u="none" smtClean="0">
                          <a:latin typeface="Cambria Math" panose="02040503050406030204" pitchFamily="18" charset="0"/>
                        </a:rPr>
                        <m:t>∗</m:t>
                      </m:r>
                      <m:r>
                        <a:rPr kumimoji="1" lang="en-US" altLang="ja-JP" sz="1400" b="0" i="1" u="none" smtClean="0">
                          <a:latin typeface="Cambria Math" panose="02040503050406030204" pitchFamily="18" charset="0"/>
                        </a:rPr>
                        <m:t>𝑃𝑟𝑖𝑐</m:t>
                      </m:r>
                      <m:sSub>
                        <m:sSubPr>
                          <m:ctrlPr>
                            <a:rPr kumimoji="1" lang="en-US" altLang="ja-JP" sz="1400" b="0" i="1" u="none" smtClean="0">
                              <a:latin typeface="Cambria Math" panose="02040503050406030204" pitchFamily="18" charset="0"/>
                            </a:rPr>
                          </m:ctrlPr>
                        </m:sSubPr>
                        <m:e>
                          <m:r>
                            <a:rPr kumimoji="1" lang="en-US" altLang="ja-JP" sz="1400" b="0" i="1" u="none" smtClean="0">
                              <a:latin typeface="Cambria Math" panose="02040503050406030204" pitchFamily="18" charset="0"/>
                            </a:rPr>
                            <m:t>𝑒</m:t>
                          </m:r>
                        </m:e>
                        <m:sub>
                          <m:r>
                            <a:rPr kumimoji="1" lang="en-US" altLang="ja-JP" sz="1400" b="0" i="1" u="none" smtClean="0">
                              <a:latin typeface="Cambria Math" panose="02040503050406030204" pitchFamily="18" charset="0"/>
                            </a:rPr>
                            <m:t>𝑖</m:t>
                          </m:r>
                        </m:sub>
                      </m:sSub>
                      <m:r>
                        <a:rPr kumimoji="1" lang="en-US" altLang="ja-JP" sz="1400" b="0" i="1" u="none" smtClean="0">
                          <a:latin typeface="Cambria Math" panose="02040503050406030204" pitchFamily="18" charset="0"/>
                        </a:rPr>
                        <m:t>+</m:t>
                      </m:r>
                      <m:r>
                        <a:rPr kumimoji="1" lang="en-US" altLang="ja-JP" sz="1400" b="0" i="1" u="none" smtClean="0">
                          <a:latin typeface="Cambria Math" panose="02040503050406030204" pitchFamily="18" charset="0"/>
                        </a:rPr>
                        <m:t>𝑇𝑖𝑚𝑒𝐸𝑓𝑓𝑒𝑐</m:t>
                      </m:r>
                      <m:sSub>
                        <m:sSubPr>
                          <m:ctrlPr>
                            <a:rPr kumimoji="1" lang="en-US" altLang="ja-JP" sz="1400" b="0" i="1" u="none" smtClean="0">
                              <a:latin typeface="Cambria Math" panose="02040503050406030204" pitchFamily="18" charset="0"/>
                            </a:rPr>
                          </m:ctrlPr>
                        </m:sSubPr>
                        <m:e>
                          <m:r>
                            <a:rPr kumimoji="1" lang="en-US" altLang="ja-JP" sz="1400" b="0" i="1" u="none" smtClean="0">
                              <a:latin typeface="Cambria Math" panose="02040503050406030204" pitchFamily="18" charset="0"/>
                            </a:rPr>
                            <m:t>𝑡</m:t>
                          </m:r>
                        </m:e>
                        <m:sub>
                          <m:r>
                            <a:rPr kumimoji="1" lang="en-US" altLang="ja-JP" sz="1400" b="0" i="1" u="none" smtClean="0">
                              <a:latin typeface="Cambria Math" panose="02040503050406030204" pitchFamily="18" charset="0"/>
                            </a:rPr>
                            <m:t>𝑡</m:t>
                          </m:r>
                          <m:r>
                            <a:rPr kumimoji="1" lang="en-US" altLang="ja-JP" sz="1400" b="0" i="1" u="none" smtClean="0">
                              <a:latin typeface="Cambria Math" panose="02040503050406030204" pitchFamily="18" charset="0"/>
                            </a:rPr>
                            <m:t>,</m:t>
                          </m:r>
                          <m:r>
                            <a:rPr kumimoji="1" lang="en-US" altLang="ja-JP" sz="1400" b="0" i="1" u="none" smtClean="0">
                              <a:latin typeface="Cambria Math" panose="02040503050406030204" pitchFamily="18" charset="0"/>
                            </a:rPr>
                            <m:t>𝑗</m:t>
                          </m:r>
                        </m:sub>
                      </m:sSub>
                      <m:r>
                        <a:rPr kumimoji="1" lang="en-US" altLang="ja-JP" sz="1400" b="0" i="1" u="none" smtClean="0">
                          <a:latin typeface="Cambria Math" panose="02040503050406030204" pitchFamily="18" charset="0"/>
                        </a:rPr>
                        <m:t>∗</m:t>
                      </m:r>
                      <m:r>
                        <a:rPr kumimoji="1" lang="en-US" altLang="ja-JP" sz="1400" b="0" i="1" u="none" smtClean="0">
                          <a:latin typeface="Cambria Math" panose="02040503050406030204" pitchFamily="18" charset="0"/>
                        </a:rPr>
                        <m:t>𝑇𝑖𝑚</m:t>
                      </m:r>
                      <m:sSub>
                        <m:sSubPr>
                          <m:ctrlPr>
                            <a:rPr kumimoji="1" lang="en-US" altLang="ja-JP" sz="1400" b="0" i="1" u="none" smtClean="0">
                              <a:latin typeface="Cambria Math" panose="02040503050406030204" pitchFamily="18" charset="0"/>
                            </a:rPr>
                          </m:ctrlPr>
                        </m:sSubPr>
                        <m:e>
                          <m:r>
                            <a:rPr kumimoji="1" lang="en-US" altLang="ja-JP" sz="1400" b="0" i="1" u="none" smtClean="0">
                              <a:latin typeface="Cambria Math" panose="02040503050406030204" pitchFamily="18" charset="0"/>
                            </a:rPr>
                            <m:t>𝑒</m:t>
                          </m:r>
                        </m:e>
                        <m:sub>
                          <m:r>
                            <a:rPr kumimoji="1" lang="en-US" altLang="ja-JP" sz="1400" b="0" i="1" u="none" smtClean="0">
                              <a:latin typeface="Cambria Math" panose="02040503050406030204" pitchFamily="18" charset="0"/>
                            </a:rPr>
                            <m:t>𝑡</m:t>
                          </m:r>
                        </m:sub>
                      </m:sSub>
                    </m:oMath>
                  </m:oMathPara>
                </a14:m>
                <a:endParaRPr lang="ja-JP" altLang="en-US" dirty="0"/>
              </a:p>
            </p:txBody>
          </p:sp>
        </mc:Choice>
        <mc:Fallback xmlns="">
          <p:sp>
            <p:nvSpPr>
              <p:cNvPr id="92" name="文本框 91">
                <a:extLst>
                  <a:ext uri="{FF2B5EF4-FFF2-40B4-BE49-F238E27FC236}">
                    <a16:creationId xmlns:a16="http://schemas.microsoft.com/office/drawing/2014/main" id="{88083C1A-E8BD-4F9F-A17F-450AE9A6A2B2}"/>
                  </a:ext>
                </a:extLst>
              </p:cNvPr>
              <p:cNvSpPr txBox="1">
                <a:spLocks noRot="1" noChangeAspect="1" noMove="1" noResize="1" noEditPoints="1" noAdjustHandles="1" noChangeArrowheads="1" noChangeShapeType="1" noTextEdit="1"/>
              </p:cNvSpPr>
              <p:nvPr/>
            </p:nvSpPr>
            <p:spPr>
              <a:xfrm>
                <a:off x="2177155" y="6135317"/>
                <a:ext cx="5081165" cy="325089"/>
              </a:xfrm>
              <a:prstGeom prst="rect">
                <a:avLst/>
              </a:prstGeom>
              <a:blipFill>
                <a:blip r:embed="rId14"/>
                <a:stretch>
                  <a:fillRect b="-18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E947908E-FC9F-4A72-9958-D12A68BC6395}"/>
                  </a:ext>
                </a:extLst>
              </p:cNvPr>
              <p:cNvSpPr txBox="1"/>
              <p:nvPr/>
            </p:nvSpPr>
            <p:spPr>
              <a:xfrm>
                <a:off x="6299776" y="4681438"/>
                <a:ext cx="3751347" cy="529056"/>
              </a:xfrm>
              <a:prstGeom prst="rect">
                <a:avLst/>
              </a:prstGeom>
              <a:noFill/>
            </p:spPr>
            <p:txBody>
              <a:bodyPr wrap="square">
                <a:spAutoFit/>
              </a:bodyPr>
              <a:lstStyle/>
              <a:p>
                <a14:m>
                  <m:oMath xmlns:m="http://schemas.openxmlformats.org/officeDocument/2006/math">
                    <m:sSubSup>
                      <m:sSubSupPr>
                        <m:ctrlPr>
                          <a:rPr kumimoji="1" lang="en-US" altLang="ja-JP" i="1" u="none">
                            <a:latin typeface="Cambria Math" panose="02040503050406030204" pitchFamily="18" charset="0"/>
                          </a:rPr>
                        </m:ctrlPr>
                      </m:sSubSupPr>
                      <m:e>
                        <m:r>
                          <a:rPr kumimoji="1" lang="el-GR" altLang="ja-JP" b="0" i="1" u="none">
                            <a:latin typeface="Cambria Math" panose="02040503050406030204" pitchFamily="18" charset="0"/>
                          </a:rPr>
                          <m:t>𝛽</m:t>
                        </m:r>
                      </m:e>
                      <m:sub>
                        <m:r>
                          <a:rPr kumimoji="1" lang="en-US" altLang="ja-JP" b="0" i="1" u="none">
                            <a:latin typeface="Cambria Math" panose="02040503050406030204" pitchFamily="18" charset="0"/>
                          </a:rPr>
                          <m:t>𝑖𝑗</m:t>
                        </m:r>
                      </m:sub>
                      <m:sup>
                        <m:r>
                          <a:rPr kumimoji="1" lang="en-US" altLang="ja-JP" b="0" i="1" u="none">
                            <a:latin typeface="Cambria Math" panose="02040503050406030204" pitchFamily="18" charset="0"/>
                          </a:rPr>
                          <m:t>𝑇</m:t>
                        </m:r>
                      </m:sup>
                    </m:sSubSup>
                  </m:oMath>
                </a14:m>
                <a:r>
                  <a:rPr kumimoji="1" lang="en-US" altLang="ja-JP" u="none" dirty="0"/>
                  <a:t>: components specifical coefficients</a:t>
                </a:r>
              </a:p>
              <a:p>
                <a14:m>
                  <m:oMath xmlns:m="http://schemas.openxmlformats.org/officeDocument/2006/math">
                    <m:sSub>
                      <m:sSubPr>
                        <m:ctrlPr>
                          <a:rPr kumimoji="1" lang="en-US" altLang="ja-JP" i="1" u="none">
                            <a:latin typeface="Cambria Math" panose="02040503050406030204" pitchFamily="18" charset="0"/>
                          </a:rPr>
                        </m:ctrlPr>
                      </m:sSubPr>
                      <m:e>
                        <m:r>
                          <a:rPr kumimoji="1" lang="en-US" altLang="ja-JP" b="0" i="1" u="none">
                            <a:latin typeface="Cambria Math" panose="02040503050406030204" pitchFamily="18" charset="0"/>
                          </a:rPr>
                          <m:t>𝑋</m:t>
                        </m:r>
                      </m:e>
                      <m:sub>
                        <m:r>
                          <a:rPr kumimoji="1" lang="en-US" altLang="ja-JP" b="0" i="1" u="none">
                            <a:latin typeface="Cambria Math" panose="02040503050406030204" pitchFamily="18" charset="0"/>
                          </a:rPr>
                          <m:t>𝑖𝑡</m:t>
                        </m:r>
                      </m:sub>
                    </m:sSub>
                  </m:oMath>
                </a14:m>
                <a:r>
                  <a:rPr kumimoji="1" lang="en-US" altLang="ja-JP" u="none" dirty="0"/>
                  <a:t>: local feature</a:t>
                </a:r>
                <a:endParaRPr kumimoji="1" lang="ja-JP" altLang="en-US" u="none" dirty="0"/>
              </a:p>
            </p:txBody>
          </p:sp>
        </mc:Choice>
        <mc:Fallback xmlns="">
          <p:sp>
            <p:nvSpPr>
              <p:cNvPr id="72" name="文本框 71">
                <a:extLst>
                  <a:ext uri="{FF2B5EF4-FFF2-40B4-BE49-F238E27FC236}">
                    <a16:creationId xmlns:a16="http://schemas.microsoft.com/office/drawing/2014/main" id="{E947908E-FC9F-4A72-9958-D12A68BC6395}"/>
                  </a:ext>
                </a:extLst>
              </p:cNvPr>
              <p:cNvSpPr txBox="1">
                <a:spLocks noRot="1" noChangeAspect="1" noMove="1" noResize="1" noEditPoints="1" noAdjustHandles="1" noChangeArrowheads="1" noChangeShapeType="1" noTextEdit="1"/>
              </p:cNvSpPr>
              <p:nvPr/>
            </p:nvSpPr>
            <p:spPr>
              <a:xfrm>
                <a:off x="6299776" y="4681438"/>
                <a:ext cx="3751347" cy="529056"/>
              </a:xfrm>
              <a:prstGeom prst="rect">
                <a:avLst/>
              </a:prstGeom>
              <a:blipFill>
                <a:blip r:embed="rId15"/>
                <a:stretch>
                  <a:fillRect b="-919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650810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3F5A5BF-4E37-4905-A030-E86234A162EB}"/>
              </a:ext>
            </a:extLst>
          </p:cNvPr>
          <p:cNvSpPr>
            <a:spLocks noGrp="1"/>
          </p:cNvSpPr>
          <p:nvPr>
            <p:ph type="title"/>
          </p:nvPr>
        </p:nvSpPr>
        <p:spPr>
          <a:xfrm>
            <a:off x="88105" y="42863"/>
            <a:ext cx="9075991" cy="584775"/>
          </a:xfrm>
        </p:spPr>
        <p:txBody>
          <a:bodyPr/>
          <a:lstStyle/>
          <a:p>
            <a:r>
              <a:rPr lang="en-US" altLang="ja-JP" dirty="0"/>
              <a:t>Introduction: why measuring volatility is an important issue towards financial risk management or even trading strategy development?</a:t>
            </a:r>
            <a:endParaRPr lang="ja-JP" altLang="en-US" dirty="0"/>
          </a:p>
        </p:txBody>
      </p:sp>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1</a:t>
            </a:fld>
            <a:endParaRPr lang="en-US" altLang="ja-JP"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CAC3F55-F481-497C-BC24-C770E0D16CF0}"/>
                  </a:ext>
                </a:extLst>
              </p:cNvPr>
              <p:cNvSpPr txBox="1"/>
              <p:nvPr/>
            </p:nvSpPr>
            <p:spPr>
              <a:xfrm>
                <a:off x="-5387704" y="-3642969"/>
                <a:ext cx="4456176" cy="1704121"/>
              </a:xfrm>
              <a:prstGeom prst="rect">
                <a:avLst/>
              </a:prstGeom>
              <a:noFill/>
            </p:spPr>
            <p:txBody>
              <a:bodyPr wrap="square" rtlCol="0">
                <a:spAutoFit/>
              </a:bodyPr>
              <a:lstStyle/>
              <a:p>
                <a:r>
                  <a:rPr kumimoji="1" lang="en-US" altLang="ja-JP" i="0" u="none" dirty="0"/>
                  <a:t>Prior Distribution(a naïve case):</a:t>
                </a:r>
              </a:p>
              <a:p>
                <a:r>
                  <a:rPr kumimoji="1" lang="en-US" altLang="ja-JP" i="0" u="none" dirty="0"/>
                  <a:t>Trading Volume ~ Poisson Distribution(</a:t>
                </a:r>
                <a14:m>
                  <m:oMath xmlns:m="http://schemas.openxmlformats.org/officeDocument/2006/math">
                    <m:r>
                      <a:rPr kumimoji="1" lang="ja-JP" altLang="en-US" i="1" u="none" smtClean="0">
                        <a:latin typeface="Cambria Math" panose="02040503050406030204" pitchFamily="18" charset="0"/>
                      </a:rPr>
                      <m:t>𝜆</m:t>
                    </m:r>
                  </m:oMath>
                </a14:m>
                <a:r>
                  <a:rPr kumimoji="1" lang="en-US" altLang="ja-JP" i="0" u="none" dirty="0"/>
                  <a:t>)</a:t>
                </a:r>
              </a:p>
              <a:p>
                <a:pPr/>
                <a14:m>
                  <m:oMathPara xmlns:m="http://schemas.openxmlformats.org/officeDocument/2006/math">
                    <m:oMathParaPr>
                      <m:jc m:val="centerGroup"/>
                    </m:oMathParaPr>
                    <m:oMath xmlns:m="http://schemas.openxmlformats.org/officeDocument/2006/math">
                      <m:r>
                        <a:rPr kumimoji="1" lang="en-US" altLang="ja-JP" b="0" i="1" u="none" smtClean="0">
                          <a:latin typeface="Cambria Math" panose="02040503050406030204" pitchFamily="18" charset="0"/>
                        </a:rPr>
                        <m:t>𝑃</m:t>
                      </m:r>
                      <m:d>
                        <m:dPr>
                          <m:ctrlPr>
                            <a:rPr kumimoji="1" lang="en-US" altLang="ja-JP" b="0" i="1" u="none" smtClean="0">
                              <a:latin typeface="Cambria Math" panose="02040503050406030204" pitchFamily="18" charset="0"/>
                            </a:rPr>
                          </m:ctrlPr>
                        </m:dPr>
                        <m:e>
                          <m:r>
                            <a:rPr kumimoji="1" lang="en-US" altLang="ja-JP" b="0" i="1" u="none" smtClean="0">
                              <a:latin typeface="Cambria Math" panose="02040503050406030204" pitchFamily="18" charset="0"/>
                            </a:rPr>
                            <m:t>𝑇𝑟𝑎𝑑𝑖𝑛𝑔</m:t>
                          </m:r>
                          <m:r>
                            <a:rPr kumimoji="1" lang="en-US" altLang="ja-JP" b="0" i="1" u="none" smtClean="0">
                              <a:latin typeface="Cambria Math" panose="02040503050406030204" pitchFamily="18" charset="0"/>
                            </a:rPr>
                            <m:t> </m:t>
                          </m:r>
                          <m:r>
                            <a:rPr kumimoji="1" lang="en-US" altLang="ja-JP" b="0" i="1" u="none" smtClean="0">
                              <a:latin typeface="Cambria Math" panose="02040503050406030204" pitchFamily="18" charset="0"/>
                            </a:rPr>
                            <m:t>𝑉𝑜𝑙𝑢𝑚𝑒</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𝑘</m:t>
                          </m:r>
                        </m:e>
                      </m:d>
                      <m:r>
                        <a:rPr kumimoji="1" lang="en-US" altLang="ja-JP" b="0" i="1" u="none" smtClean="0">
                          <a:latin typeface="Cambria Math" panose="02040503050406030204" pitchFamily="18" charset="0"/>
                        </a:rPr>
                        <m:t>=</m:t>
                      </m:r>
                      <m:f>
                        <m:fPr>
                          <m:ctrlPr>
                            <a:rPr kumimoji="1" lang="en-US" altLang="ja-JP" b="0" i="1" u="none" smtClean="0">
                              <a:latin typeface="Cambria Math" panose="02040503050406030204" pitchFamily="18" charset="0"/>
                            </a:rPr>
                          </m:ctrlPr>
                        </m:fPr>
                        <m:num>
                          <m:sSup>
                            <m:sSupPr>
                              <m:ctrlPr>
                                <a:rPr kumimoji="1" lang="en-US" altLang="ja-JP" b="0" i="1" u="none" smtClean="0">
                                  <a:latin typeface="Cambria Math" panose="02040503050406030204" pitchFamily="18" charset="0"/>
                                </a:rPr>
                              </m:ctrlPr>
                            </m:sSupPr>
                            <m:e>
                              <m:r>
                                <a:rPr kumimoji="1" lang="en-US" altLang="ja-JP" b="0" i="1" u="none" smtClean="0">
                                  <a:latin typeface="Cambria Math" panose="02040503050406030204" pitchFamily="18" charset="0"/>
                                </a:rPr>
                                <m:t>𝑒</m:t>
                              </m:r>
                            </m:e>
                            <m:sup>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𝜆</m:t>
                              </m:r>
                            </m:sup>
                          </m:sSup>
                          <m:sSup>
                            <m:sSupPr>
                              <m:ctrlPr>
                                <a:rPr kumimoji="1" lang="en-US" altLang="ja-JP" b="0" i="1" u="none" smtClean="0">
                                  <a:latin typeface="Cambria Math" panose="02040503050406030204" pitchFamily="18" charset="0"/>
                                </a:rPr>
                              </m:ctrlPr>
                            </m:sSupPr>
                            <m:e>
                              <m:r>
                                <a:rPr kumimoji="1" lang="ja-JP" altLang="en-US" b="0" i="1" u="none" smtClean="0">
                                  <a:latin typeface="Cambria Math" panose="02040503050406030204" pitchFamily="18" charset="0"/>
                                </a:rPr>
                                <m:t>𝜆</m:t>
                              </m:r>
                            </m:e>
                            <m:sup>
                              <m:r>
                                <a:rPr kumimoji="1" lang="en-US" altLang="ja-JP" b="0" i="1" u="none" smtClean="0">
                                  <a:latin typeface="Cambria Math" panose="02040503050406030204" pitchFamily="18" charset="0"/>
                                </a:rPr>
                                <m:t>𝑘</m:t>
                              </m:r>
                            </m:sup>
                          </m:sSup>
                        </m:num>
                        <m:den>
                          <m:r>
                            <a:rPr kumimoji="1" lang="en-US" altLang="ja-JP" b="0" i="1" u="none" smtClean="0">
                              <a:latin typeface="Cambria Math" panose="02040503050406030204" pitchFamily="18" charset="0"/>
                            </a:rPr>
                            <m:t>𝑘</m:t>
                          </m:r>
                          <m:r>
                            <a:rPr kumimoji="1" lang="en-US" altLang="ja-JP" b="0" i="1" u="none" smtClean="0">
                              <a:latin typeface="Cambria Math" panose="02040503050406030204" pitchFamily="18" charset="0"/>
                            </a:rPr>
                            <m:t>!</m:t>
                          </m:r>
                        </m:den>
                      </m:f>
                    </m:oMath>
                  </m:oMathPara>
                </a14:m>
                <a:endParaRPr kumimoji="1" lang="en-US" altLang="ja-JP" u="none" dirty="0"/>
              </a:p>
              <a:p>
                <a:endParaRPr kumimoji="1" lang="en-US" altLang="ja-JP" i="0" u="none" dirty="0"/>
              </a:p>
              <a:p>
                <a:r>
                  <a:rPr kumimoji="1" lang="en-US" altLang="ja-JP" i="0" u="none" dirty="0"/>
                  <a:t>The variation of Trading Volume can be described as a Poisson Process with </a:t>
                </a:r>
                <a14:m>
                  <m:oMath xmlns:m="http://schemas.openxmlformats.org/officeDocument/2006/math">
                    <m:r>
                      <a:rPr kumimoji="1" lang="ja-JP" altLang="en-US" i="1" u="none" smtClean="0">
                        <a:latin typeface="Cambria Math" panose="02040503050406030204" pitchFamily="18" charset="0"/>
                      </a:rPr>
                      <m:t>𝜆</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𝑡</m:t>
                    </m:r>
                    <m:r>
                      <a:rPr kumimoji="1" lang="en-US" altLang="ja-JP" b="0" i="1" u="none" smtClean="0">
                        <a:latin typeface="Cambria Math" panose="02040503050406030204" pitchFamily="18" charset="0"/>
                      </a:rPr>
                      <m:t>)</m:t>
                    </m:r>
                  </m:oMath>
                </a14:m>
                <a:r>
                  <a:rPr kumimoji="1" lang="ja-JP" altLang="en-US" i="0" u="none" dirty="0"/>
                  <a:t> </a:t>
                </a:r>
                <a:r>
                  <a:rPr kumimoji="1" lang="en-US" altLang="ja-JP" i="0" u="none" dirty="0"/>
                  <a:t>over time </a:t>
                </a:r>
                <a14:m>
                  <m:oMath xmlns:m="http://schemas.openxmlformats.org/officeDocument/2006/math">
                    <m:r>
                      <a:rPr kumimoji="1" lang="en-US" altLang="ja-JP" b="0" i="1" u="none" smtClean="0">
                        <a:latin typeface="Cambria Math" panose="02040503050406030204" pitchFamily="18" charset="0"/>
                      </a:rPr>
                      <m:t>𝑡</m:t>
                    </m:r>
                  </m:oMath>
                </a14:m>
                <a:endParaRPr kumimoji="1" lang="en-US" altLang="ja-JP" b="0" i="0" u="none" dirty="0"/>
              </a:p>
              <a:p>
                <a:pPr/>
                <a14:m>
                  <m:oMathPara xmlns:m="http://schemas.openxmlformats.org/officeDocument/2006/math">
                    <m:oMathParaPr>
                      <m:jc m:val="centerGroup"/>
                    </m:oMathParaPr>
                    <m:oMath xmlns:m="http://schemas.openxmlformats.org/officeDocument/2006/math">
                      <m:r>
                        <a:rPr kumimoji="1" lang="ja-JP" altLang="en-US" u="none">
                          <a:latin typeface="Cambria Math" panose="02040503050406030204" pitchFamily="18" charset="0"/>
                        </a:rPr>
                        <m:t>𝜆</m:t>
                      </m:r>
                      <m:d>
                        <m:dPr>
                          <m:ctrlPr>
                            <a:rPr kumimoji="1" lang="en-US" altLang="ja-JP" i="1" u="none">
                              <a:latin typeface="Cambria Math" panose="02040503050406030204" pitchFamily="18" charset="0"/>
                            </a:rPr>
                          </m:ctrlPr>
                        </m:dPr>
                        <m:e>
                          <m:r>
                            <a:rPr kumimoji="1" lang="en-US" altLang="ja-JP" u="none">
                              <a:latin typeface="Cambria Math" panose="02040503050406030204" pitchFamily="18" charset="0"/>
                            </a:rPr>
                            <m:t>𝑡</m:t>
                          </m:r>
                        </m:e>
                      </m:d>
                      <m:r>
                        <a:rPr kumimoji="1" lang="en-US" altLang="ja-JP" b="0" i="1" u="none" smtClean="0">
                          <a:latin typeface="Cambria Math" panose="02040503050406030204" pitchFamily="18" charset="0"/>
                        </a:rPr>
                        <m:t> ~ </m:t>
                      </m:r>
                      <m:r>
                        <a:rPr kumimoji="1" lang="en-US" altLang="ja-JP" b="0" i="1" u="none" smtClean="0">
                          <a:latin typeface="Cambria Math" panose="02040503050406030204" pitchFamily="18" charset="0"/>
                        </a:rPr>
                        <m:t>𝐵𝑒𝑡𝑎</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𝛼</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𝛽</m:t>
                      </m:r>
                      <m:r>
                        <a:rPr kumimoji="1" lang="en-US" altLang="ja-JP" b="0" i="1" u="none" smtClean="0">
                          <a:latin typeface="Cambria Math" panose="02040503050406030204" pitchFamily="18" charset="0"/>
                        </a:rPr>
                        <m:t>)</m:t>
                      </m:r>
                    </m:oMath>
                  </m:oMathPara>
                </a14:m>
                <a:endParaRPr kumimoji="1" lang="en-US" altLang="ja-JP" i="0" u="none" dirty="0"/>
              </a:p>
            </p:txBody>
          </p:sp>
        </mc:Choice>
        <mc:Fallback xmlns="">
          <p:sp>
            <p:nvSpPr>
              <p:cNvPr id="42" name="文本框 41">
                <a:extLst>
                  <a:ext uri="{FF2B5EF4-FFF2-40B4-BE49-F238E27FC236}">
                    <a16:creationId xmlns:a16="http://schemas.microsoft.com/office/drawing/2014/main" id="{5CAC3F55-F481-497C-BC24-C770E0D16CF0}"/>
                  </a:ext>
                </a:extLst>
              </p:cNvPr>
              <p:cNvSpPr txBox="1">
                <a:spLocks noRot="1" noChangeAspect="1" noMove="1" noResize="1" noEditPoints="1" noAdjustHandles="1" noChangeArrowheads="1" noChangeShapeType="1" noTextEdit="1"/>
              </p:cNvSpPr>
              <p:nvPr/>
            </p:nvSpPr>
            <p:spPr>
              <a:xfrm>
                <a:off x="-5387704" y="-3642969"/>
                <a:ext cx="4456176" cy="1704121"/>
              </a:xfrm>
              <a:prstGeom prst="rect">
                <a:avLst/>
              </a:prstGeom>
              <a:blipFill>
                <a:blip r:embed="rId3"/>
                <a:stretch>
                  <a:fillRect l="-137" t="-357" b="-1071"/>
                </a:stretch>
              </a:blipFill>
            </p:spPr>
            <p:txBody>
              <a:bodyPr/>
              <a:lstStyle/>
              <a:p>
                <a:r>
                  <a:rPr lang="ja-JP" altLang="en-US">
                    <a:noFill/>
                  </a:rPr>
                  <a:t> </a:t>
                </a:r>
              </a:p>
            </p:txBody>
          </p:sp>
        </mc:Fallback>
      </mc:AlternateContent>
      <p:pic>
        <p:nvPicPr>
          <p:cNvPr id="70" name="Picture 2" descr="Probability density function for the Beta distribution">
            <a:extLst>
              <a:ext uri="{FF2B5EF4-FFF2-40B4-BE49-F238E27FC236}">
                <a16:creationId xmlns:a16="http://schemas.microsoft.com/office/drawing/2014/main" id="{662544C2-95BC-4BAD-8E63-F5FE9C9363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2447" y="-1487332"/>
            <a:ext cx="3175185" cy="254203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接箭头连接符 75">
            <a:extLst>
              <a:ext uri="{FF2B5EF4-FFF2-40B4-BE49-F238E27FC236}">
                <a16:creationId xmlns:a16="http://schemas.microsoft.com/office/drawing/2014/main" id="{F42CD8D1-F274-4D57-9D06-5B9B7B548C36}"/>
              </a:ext>
            </a:extLst>
          </p:cNvPr>
          <p:cNvCxnSpPr>
            <a:cxnSpLocks/>
          </p:cNvCxnSpPr>
          <p:nvPr/>
        </p:nvCxnSpPr>
        <p:spPr bwMode="auto">
          <a:xfrm flipV="1">
            <a:off x="-4198411" y="2266488"/>
            <a:ext cx="807341" cy="1276113"/>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16" name="矩形 15">
            <a:extLst>
              <a:ext uri="{FF2B5EF4-FFF2-40B4-BE49-F238E27FC236}">
                <a16:creationId xmlns:a16="http://schemas.microsoft.com/office/drawing/2014/main" id="{5878EC93-5FA3-4570-8428-C6383A956E69}"/>
              </a:ext>
            </a:extLst>
          </p:cNvPr>
          <p:cNvSpPr/>
          <p:nvPr/>
        </p:nvSpPr>
        <p:spPr bwMode="auto">
          <a:xfrm>
            <a:off x="216328" y="1139888"/>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300" b="1" i="0" u="none" strike="noStrike" cap="none" normalizeH="0" baseline="0" dirty="0">
                <a:ln>
                  <a:noFill/>
                </a:ln>
                <a:solidFill>
                  <a:schemeClr val="tx1"/>
                </a:solidFill>
                <a:effectLst/>
                <a:latin typeface="Arial" charset="0"/>
                <a:ea typeface="ＭＳ Ｐゴシック" charset="-128"/>
              </a:rPr>
              <a:t>Stocks / Equities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75" name="矩形 74">
            <a:extLst>
              <a:ext uri="{FF2B5EF4-FFF2-40B4-BE49-F238E27FC236}">
                <a16:creationId xmlns:a16="http://schemas.microsoft.com/office/drawing/2014/main" id="{2A535AB6-C2D8-4308-B767-A415F8E548E0}"/>
              </a:ext>
            </a:extLst>
          </p:cNvPr>
          <p:cNvSpPr/>
          <p:nvPr/>
        </p:nvSpPr>
        <p:spPr bwMode="auto">
          <a:xfrm>
            <a:off x="216327" y="1953704"/>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300" b="1" i="0" u="none" strike="noStrike" cap="none" normalizeH="0" baseline="0" dirty="0">
                <a:ln>
                  <a:noFill/>
                </a:ln>
                <a:solidFill>
                  <a:schemeClr val="tx1"/>
                </a:solidFill>
                <a:effectLst/>
                <a:latin typeface="Arial" charset="0"/>
                <a:ea typeface="ＭＳ Ｐゴシック" charset="-128"/>
              </a:rPr>
              <a:t>Bonds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77" name="矩形 76">
            <a:extLst>
              <a:ext uri="{FF2B5EF4-FFF2-40B4-BE49-F238E27FC236}">
                <a16:creationId xmlns:a16="http://schemas.microsoft.com/office/drawing/2014/main" id="{89AA4A3B-02CE-49AA-9EAC-ACA9232518A3}"/>
              </a:ext>
            </a:extLst>
          </p:cNvPr>
          <p:cNvSpPr/>
          <p:nvPr/>
        </p:nvSpPr>
        <p:spPr bwMode="auto">
          <a:xfrm>
            <a:off x="216326" y="2767520"/>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algn="ctr" defTabSz="1062038">
              <a:buSzPct val="120000"/>
            </a:pPr>
            <a:r>
              <a:rPr kumimoji="0" lang="en-US" altLang="ja-JP" sz="1300" b="1" i="0" u="none" strike="noStrike" cap="none" normalizeH="0" baseline="0" dirty="0">
                <a:ln>
                  <a:noFill/>
                </a:ln>
                <a:solidFill>
                  <a:schemeClr val="tx1"/>
                </a:solidFill>
                <a:effectLst/>
                <a:latin typeface="Arial" charset="0"/>
                <a:ea typeface="ＭＳ Ｐゴシック" charset="-128"/>
              </a:rPr>
              <a:t>Credits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82" name="矩形 81">
            <a:extLst>
              <a:ext uri="{FF2B5EF4-FFF2-40B4-BE49-F238E27FC236}">
                <a16:creationId xmlns:a16="http://schemas.microsoft.com/office/drawing/2014/main" id="{AF632E9C-D113-4352-B3D5-38ED15153F43}"/>
              </a:ext>
            </a:extLst>
          </p:cNvPr>
          <p:cNvSpPr/>
          <p:nvPr/>
        </p:nvSpPr>
        <p:spPr bwMode="auto">
          <a:xfrm>
            <a:off x="216331" y="4395152"/>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lang="en-US" altLang="ja-JP" b="1" i="0" u="none" dirty="0">
                <a:latin typeface="Arial" charset="0"/>
                <a:ea typeface="ＭＳ Ｐゴシック" charset="-128"/>
              </a:rPr>
              <a:t>Foreign / Crypto Currencie</a:t>
            </a:r>
            <a:r>
              <a:rPr kumimoji="0" lang="en-US" altLang="ja-JP" sz="1300" b="1" i="0" u="none" strike="noStrike" cap="none" normalizeH="0" baseline="0" dirty="0">
                <a:ln>
                  <a:noFill/>
                </a:ln>
                <a:solidFill>
                  <a:schemeClr val="tx1"/>
                </a:solidFill>
                <a:effectLst/>
                <a:latin typeface="Arial" charset="0"/>
                <a:ea typeface="ＭＳ Ｐゴシック" charset="-128"/>
              </a:rPr>
              <a:t>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83" name="矩形 82">
            <a:extLst>
              <a:ext uri="{FF2B5EF4-FFF2-40B4-BE49-F238E27FC236}">
                <a16:creationId xmlns:a16="http://schemas.microsoft.com/office/drawing/2014/main" id="{9219C060-8904-4893-88C8-F1265C799DC0}"/>
              </a:ext>
            </a:extLst>
          </p:cNvPr>
          <p:cNvSpPr/>
          <p:nvPr/>
        </p:nvSpPr>
        <p:spPr bwMode="auto">
          <a:xfrm>
            <a:off x="216328" y="5208968"/>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lang="en-US" altLang="ja-JP" b="1" i="0" u="none" dirty="0">
                <a:latin typeface="Arial" charset="0"/>
                <a:ea typeface="ＭＳ Ｐゴシック" charset="-128"/>
              </a:rPr>
              <a:t>Commodity Products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88" name="矩形 87">
            <a:extLst>
              <a:ext uri="{FF2B5EF4-FFF2-40B4-BE49-F238E27FC236}">
                <a16:creationId xmlns:a16="http://schemas.microsoft.com/office/drawing/2014/main" id="{7DA16E37-980D-4AE6-B240-8CDF9903B0E6}"/>
              </a:ext>
            </a:extLst>
          </p:cNvPr>
          <p:cNvSpPr/>
          <p:nvPr/>
        </p:nvSpPr>
        <p:spPr bwMode="auto">
          <a:xfrm>
            <a:off x="216331" y="6022784"/>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300" b="1" i="0" u="none" strike="noStrike" cap="none" normalizeH="0" baseline="0" dirty="0" err="1">
                <a:ln>
                  <a:noFill/>
                </a:ln>
                <a:solidFill>
                  <a:schemeClr val="tx1"/>
                </a:solidFill>
                <a:effectLst/>
                <a:latin typeface="Arial" charset="0"/>
                <a:ea typeface="ＭＳ Ｐゴシック" charset="-128"/>
              </a:rPr>
              <a:t>etc</a:t>
            </a:r>
            <a:r>
              <a:rPr kumimoji="0" lang="en-US" altLang="ja-JP" sz="1300" b="1" i="0" u="none" strike="noStrike" cap="none" normalizeH="0" baseline="0" dirty="0">
                <a:ln>
                  <a:noFill/>
                </a:ln>
                <a:solidFill>
                  <a:schemeClr val="tx1"/>
                </a:solidFill>
                <a:effectLst/>
                <a:latin typeface="Arial" charset="0"/>
                <a:ea typeface="ＭＳ Ｐゴシック" charset="-128"/>
              </a:rPr>
              <a:t>…</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93" name="矩形 92">
            <a:extLst>
              <a:ext uri="{FF2B5EF4-FFF2-40B4-BE49-F238E27FC236}">
                <a16:creationId xmlns:a16="http://schemas.microsoft.com/office/drawing/2014/main" id="{EFB64D22-8867-4A91-92C4-8D0421E1BA4B}"/>
              </a:ext>
            </a:extLst>
          </p:cNvPr>
          <p:cNvSpPr/>
          <p:nvPr/>
        </p:nvSpPr>
        <p:spPr bwMode="auto">
          <a:xfrm>
            <a:off x="216331" y="3581336"/>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lang="en-US" altLang="ja-JP" b="1" i="0" u="none" dirty="0">
                <a:latin typeface="Arial" charset="0"/>
                <a:ea typeface="ＭＳ Ｐゴシック" charset="-128"/>
              </a:rPr>
              <a:t>Interests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18" name="文本框 17">
            <a:extLst>
              <a:ext uri="{FF2B5EF4-FFF2-40B4-BE49-F238E27FC236}">
                <a16:creationId xmlns:a16="http://schemas.microsoft.com/office/drawing/2014/main" id="{66ED6AA6-D203-4E28-B1CF-C46C5E9D38AD}"/>
              </a:ext>
            </a:extLst>
          </p:cNvPr>
          <p:cNvSpPr txBox="1"/>
          <p:nvPr/>
        </p:nvSpPr>
        <p:spPr>
          <a:xfrm>
            <a:off x="284578" y="737569"/>
            <a:ext cx="1646861" cy="292388"/>
          </a:xfrm>
          <a:prstGeom prst="rect">
            <a:avLst/>
          </a:prstGeom>
          <a:noFill/>
        </p:spPr>
        <p:txBody>
          <a:bodyPr wrap="none" rtlCol="0">
            <a:spAutoFit/>
          </a:bodyPr>
          <a:lstStyle/>
          <a:p>
            <a:r>
              <a:rPr kumimoji="1" lang="en-US" altLang="ja-JP" b="1" i="0" u="none" dirty="0"/>
              <a:t>Underlying Assets</a:t>
            </a:r>
            <a:endParaRPr kumimoji="1" lang="ja-JP" altLang="en-US" b="1" i="0" u="none" dirty="0"/>
          </a:p>
        </p:txBody>
      </p:sp>
      <p:sp>
        <p:nvSpPr>
          <p:cNvPr id="94" name="文本框 93">
            <a:extLst>
              <a:ext uri="{FF2B5EF4-FFF2-40B4-BE49-F238E27FC236}">
                <a16:creationId xmlns:a16="http://schemas.microsoft.com/office/drawing/2014/main" id="{DBC7BC4D-E0B9-4579-89C5-CBCEEDFBC232}"/>
              </a:ext>
            </a:extLst>
          </p:cNvPr>
          <p:cNvSpPr txBox="1"/>
          <p:nvPr/>
        </p:nvSpPr>
        <p:spPr>
          <a:xfrm>
            <a:off x="3569835" y="737569"/>
            <a:ext cx="1075936" cy="292388"/>
          </a:xfrm>
          <a:prstGeom prst="rect">
            <a:avLst/>
          </a:prstGeom>
          <a:noFill/>
        </p:spPr>
        <p:txBody>
          <a:bodyPr wrap="none" rtlCol="0">
            <a:spAutoFit/>
          </a:bodyPr>
          <a:lstStyle/>
          <a:p>
            <a:r>
              <a:rPr kumimoji="1" lang="en-US" altLang="ja-JP" b="1" i="0" u="none" dirty="0"/>
              <a:t>Derivatives</a:t>
            </a:r>
            <a:endParaRPr kumimoji="1" lang="ja-JP" altLang="en-US" b="1" i="0" u="none" dirty="0"/>
          </a:p>
        </p:txBody>
      </p:sp>
      <p:sp>
        <p:nvSpPr>
          <p:cNvPr id="95" name="矩形 94">
            <a:extLst>
              <a:ext uri="{FF2B5EF4-FFF2-40B4-BE49-F238E27FC236}">
                <a16:creationId xmlns:a16="http://schemas.microsoft.com/office/drawing/2014/main" id="{1AA9F548-9269-4D3F-B944-EC25E25EE1EB}"/>
              </a:ext>
            </a:extLst>
          </p:cNvPr>
          <p:cNvSpPr/>
          <p:nvPr/>
        </p:nvSpPr>
        <p:spPr bwMode="auto">
          <a:xfrm>
            <a:off x="3169635" y="1969580"/>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300" b="1" i="0" u="none" strike="noStrike" cap="none" normalizeH="0" baseline="0" dirty="0">
                <a:ln>
                  <a:noFill/>
                </a:ln>
                <a:solidFill>
                  <a:schemeClr val="tx1"/>
                </a:solidFill>
                <a:effectLst/>
                <a:latin typeface="Arial" charset="0"/>
                <a:ea typeface="ＭＳ Ｐゴシック" charset="-128"/>
              </a:rPr>
              <a:t>Options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96" name="矩形 95">
            <a:extLst>
              <a:ext uri="{FF2B5EF4-FFF2-40B4-BE49-F238E27FC236}">
                <a16:creationId xmlns:a16="http://schemas.microsoft.com/office/drawing/2014/main" id="{DA8429F5-60FF-471E-938B-E4035E8CE60B}"/>
              </a:ext>
            </a:extLst>
          </p:cNvPr>
          <p:cNvSpPr/>
          <p:nvPr/>
        </p:nvSpPr>
        <p:spPr bwMode="auto">
          <a:xfrm>
            <a:off x="3169634" y="2774660"/>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300" b="1" i="0" u="none" strike="noStrike" cap="none" normalizeH="0" baseline="0" dirty="0">
                <a:ln>
                  <a:noFill/>
                </a:ln>
                <a:solidFill>
                  <a:schemeClr val="tx1"/>
                </a:solidFill>
                <a:effectLst/>
                <a:latin typeface="Arial" charset="0"/>
                <a:ea typeface="ＭＳ Ｐゴシック" charset="-128"/>
              </a:rPr>
              <a:t>Futures / Forwards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97" name="矩形 96">
            <a:extLst>
              <a:ext uri="{FF2B5EF4-FFF2-40B4-BE49-F238E27FC236}">
                <a16:creationId xmlns:a16="http://schemas.microsoft.com/office/drawing/2014/main" id="{7F50BADD-7E38-481D-8FA4-AEDEF1728D2A}"/>
              </a:ext>
            </a:extLst>
          </p:cNvPr>
          <p:cNvSpPr/>
          <p:nvPr/>
        </p:nvSpPr>
        <p:spPr bwMode="auto">
          <a:xfrm>
            <a:off x="3169635" y="3573659"/>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300" b="1" i="0" u="none" strike="noStrike" cap="none" normalizeH="0" baseline="0" dirty="0">
                <a:ln>
                  <a:noFill/>
                </a:ln>
                <a:solidFill>
                  <a:schemeClr val="tx1"/>
                </a:solidFill>
                <a:effectLst/>
                <a:latin typeface="Arial" charset="0"/>
                <a:ea typeface="ＭＳ Ｐゴシック" charset="-128"/>
              </a:rPr>
              <a:t>Swaps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98" name="矩形 97">
            <a:extLst>
              <a:ext uri="{FF2B5EF4-FFF2-40B4-BE49-F238E27FC236}">
                <a16:creationId xmlns:a16="http://schemas.microsoft.com/office/drawing/2014/main" id="{162C3122-345E-4A84-82EA-A59A0A98D3A3}"/>
              </a:ext>
            </a:extLst>
          </p:cNvPr>
          <p:cNvSpPr/>
          <p:nvPr/>
        </p:nvSpPr>
        <p:spPr bwMode="auto">
          <a:xfrm>
            <a:off x="3169633" y="4372658"/>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300" b="1" i="0" u="none" strike="noStrike" cap="none" normalizeH="0" baseline="0" dirty="0">
                <a:ln>
                  <a:noFill/>
                </a:ln>
                <a:solidFill>
                  <a:schemeClr val="tx1"/>
                </a:solidFill>
                <a:effectLst/>
                <a:latin typeface="Arial" charset="0"/>
                <a:ea typeface="ＭＳ Ｐゴシック" charset="-128"/>
              </a:rPr>
              <a:t>CFDs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99" name="矩形 98">
            <a:extLst>
              <a:ext uri="{FF2B5EF4-FFF2-40B4-BE49-F238E27FC236}">
                <a16:creationId xmlns:a16="http://schemas.microsoft.com/office/drawing/2014/main" id="{4FE23B6F-6687-4FD3-A24E-8F808F0C8FF9}"/>
              </a:ext>
            </a:extLst>
          </p:cNvPr>
          <p:cNvSpPr/>
          <p:nvPr/>
        </p:nvSpPr>
        <p:spPr bwMode="auto">
          <a:xfrm>
            <a:off x="3169635" y="5233988"/>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300" b="1" i="0" u="none" strike="noStrike" cap="none" normalizeH="0" baseline="0" dirty="0">
                <a:ln>
                  <a:noFill/>
                </a:ln>
                <a:solidFill>
                  <a:schemeClr val="tx1"/>
                </a:solidFill>
                <a:effectLst/>
                <a:latin typeface="Arial" charset="0"/>
                <a:ea typeface="ＭＳ Ｐゴシック" charset="-128"/>
              </a:rPr>
              <a:t>etc...</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19" name="等腰三角形 18">
            <a:extLst>
              <a:ext uri="{FF2B5EF4-FFF2-40B4-BE49-F238E27FC236}">
                <a16:creationId xmlns:a16="http://schemas.microsoft.com/office/drawing/2014/main" id="{79F80E05-4BA5-4022-944F-9037F56041E8}"/>
              </a:ext>
            </a:extLst>
          </p:cNvPr>
          <p:cNvSpPr/>
          <p:nvPr/>
        </p:nvSpPr>
        <p:spPr bwMode="auto">
          <a:xfrm rot="5400000">
            <a:off x="127634" y="3726454"/>
            <a:ext cx="4914051" cy="277368"/>
          </a:xfrm>
          <a:prstGeom prst="triangle">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100" name="等腰三角形 99">
            <a:extLst>
              <a:ext uri="{FF2B5EF4-FFF2-40B4-BE49-F238E27FC236}">
                <a16:creationId xmlns:a16="http://schemas.microsoft.com/office/drawing/2014/main" id="{845351B1-3169-4373-9263-A3D52BA40A2C}"/>
              </a:ext>
            </a:extLst>
          </p:cNvPr>
          <p:cNvSpPr/>
          <p:nvPr/>
        </p:nvSpPr>
        <p:spPr bwMode="auto">
          <a:xfrm rot="5400000">
            <a:off x="4992384" y="2099119"/>
            <a:ext cx="536450" cy="277368"/>
          </a:xfrm>
          <a:prstGeom prst="triangle">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103" name="矩形 102">
            <a:extLst>
              <a:ext uri="{FF2B5EF4-FFF2-40B4-BE49-F238E27FC236}">
                <a16:creationId xmlns:a16="http://schemas.microsoft.com/office/drawing/2014/main" id="{F9602417-CE3C-4293-8CD7-778A9B1BEEC0}"/>
              </a:ext>
            </a:extLst>
          </p:cNvPr>
          <p:cNvSpPr/>
          <p:nvPr/>
        </p:nvSpPr>
        <p:spPr bwMode="auto">
          <a:xfrm>
            <a:off x="5676658" y="1560931"/>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lang="en-US" altLang="ja-JP" b="1" i="0" u="none" dirty="0">
                <a:latin typeface="Arial" charset="0"/>
                <a:ea typeface="ＭＳ Ｐゴシック" charset="-128"/>
              </a:rPr>
              <a:t>Vanilla </a:t>
            </a:r>
            <a:r>
              <a:rPr kumimoji="0" lang="en-US" altLang="ja-JP" sz="1300" b="1" i="0" u="none" strike="noStrike" cap="none" normalizeH="0" baseline="0" dirty="0">
                <a:ln>
                  <a:noFill/>
                </a:ln>
                <a:solidFill>
                  <a:schemeClr val="tx1"/>
                </a:solidFill>
                <a:effectLst/>
                <a:latin typeface="Arial" charset="0"/>
                <a:ea typeface="ＭＳ Ｐゴシック" charset="-128"/>
              </a:rPr>
              <a:t>Options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104" name="矩形 103">
            <a:extLst>
              <a:ext uri="{FF2B5EF4-FFF2-40B4-BE49-F238E27FC236}">
                <a16:creationId xmlns:a16="http://schemas.microsoft.com/office/drawing/2014/main" id="{5E83347C-4BA8-43D5-8788-ADDA9497DD17}"/>
              </a:ext>
            </a:extLst>
          </p:cNvPr>
          <p:cNvSpPr/>
          <p:nvPr/>
        </p:nvSpPr>
        <p:spPr bwMode="auto">
          <a:xfrm>
            <a:off x="5676658" y="2357471"/>
            <a:ext cx="1783367" cy="53644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lang="en-US" altLang="ja-JP" b="1" i="0" u="none" dirty="0">
                <a:latin typeface="Arial" charset="0"/>
                <a:ea typeface="ＭＳ Ｐゴシック" charset="-128"/>
              </a:rPr>
              <a:t>Exotic </a:t>
            </a:r>
            <a:r>
              <a:rPr kumimoji="0" lang="en-US" altLang="ja-JP" sz="1300" b="1" i="0" u="none" strike="noStrike" cap="none" normalizeH="0" baseline="0" dirty="0">
                <a:ln>
                  <a:noFill/>
                </a:ln>
                <a:solidFill>
                  <a:schemeClr val="tx1"/>
                </a:solidFill>
                <a:effectLst/>
                <a:latin typeface="Arial" charset="0"/>
                <a:ea typeface="ＭＳ Ｐゴシック" charset="-128"/>
              </a:rPr>
              <a:t>Options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
        <p:nvSpPr>
          <p:cNvPr id="105" name="文本框 104">
            <a:extLst>
              <a:ext uri="{FF2B5EF4-FFF2-40B4-BE49-F238E27FC236}">
                <a16:creationId xmlns:a16="http://schemas.microsoft.com/office/drawing/2014/main" id="{4EFAF49A-4E67-4702-BE65-4EFC9D341377}"/>
              </a:ext>
            </a:extLst>
          </p:cNvPr>
          <p:cNvSpPr txBox="1"/>
          <p:nvPr/>
        </p:nvSpPr>
        <p:spPr>
          <a:xfrm>
            <a:off x="5508642" y="737569"/>
            <a:ext cx="4397358" cy="292388"/>
          </a:xfrm>
          <a:prstGeom prst="rect">
            <a:avLst/>
          </a:prstGeom>
          <a:noFill/>
        </p:spPr>
        <p:txBody>
          <a:bodyPr wrap="none" rtlCol="0">
            <a:spAutoFit/>
          </a:bodyPr>
          <a:lstStyle/>
          <a:p>
            <a:r>
              <a:rPr kumimoji="1" lang="en-US" altLang="ja-JP" b="1" i="0" u="none" dirty="0"/>
              <a:t>Investors want to trade options to manage their risks</a:t>
            </a:r>
            <a:endParaRPr kumimoji="1" lang="ja-JP" altLang="en-US" b="1" i="0" u="none" dirty="0"/>
          </a:p>
        </p:txBody>
      </p:sp>
      <p:sp>
        <p:nvSpPr>
          <p:cNvPr id="106" name="文本框 105">
            <a:extLst>
              <a:ext uri="{FF2B5EF4-FFF2-40B4-BE49-F238E27FC236}">
                <a16:creationId xmlns:a16="http://schemas.microsoft.com/office/drawing/2014/main" id="{AB9CD910-4004-4794-BF3A-58957BD660CC}"/>
              </a:ext>
            </a:extLst>
          </p:cNvPr>
          <p:cNvSpPr txBox="1"/>
          <p:nvPr/>
        </p:nvSpPr>
        <p:spPr>
          <a:xfrm>
            <a:off x="7557727" y="1582933"/>
            <a:ext cx="2203494" cy="492443"/>
          </a:xfrm>
          <a:prstGeom prst="rect">
            <a:avLst/>
          </a:prstGeom>
          <a:noFill/>
        </p:spPr>
        <p:txBody>
          <a:bodyPr wrap="square" rtlCol="0">
            <a:spAutoFit/>
          </a:bodyPr>
          <a:lstStyle/>
          <a:p>
            <a:r>
              <a:rPr kumimoji="1" lang="en-US" altLang="ja-JP" b="1" i="0" u="none" dirty="0"/>
              <a:t>Easy for pricing and risk management on math</a:t>
            </a:r>
            <a:endParaRPr kumimoji="1" lang="ja-JP" altLang="en-US" b="1" i="0" u="none" dirty="0"/>
          </a:p>
        </p:txBody>
      </p:sp>
      <p:sp>
        <p:nvSpPr>
          <p:cNvPr id="107" name="文本框 106">
            <a:extLst>
              <a:ext uri="{FF2B5EF4-FFF2-40B4-BE49-F238E27FC236}">
                <a16:creationId xmlns:a16="http://schemas.microsoft.com/office/drawing/2014/main" id="{C6B8B9B3-2FF0-48F1-A6F9-F1B920D5EEC7}"/>
              </a:ext>
            </a:extLst>
          </p:cNvPr>
          <p:cNvSpPr txBox="1"/>
          <p:nvPr/>
        </p:nvSpPr>
        <p:spPr>
          <a:xfrm>
            <a:off x="7557726" y="2258203"/>
            <a:ext cx="2348273" cy="692497"/>
          </a:xfrm>
          <a:prstGeom prst="rect">
            <a:avLst/>
          </a:prstGeom>
          <a:noFill/>
        </p:spPr>
        <p:txBody>
          <a:bodyPr wrap="square" rtlCol="0">
            <a:spAutoFit/>
          </a:bodyPr>
          <a:lstStyle/>
          <a:p>
            <a:r>
              <a:rPr kumimoji="1" lang="en-US" altLang="ja-JP" b="1" i="0" u="none" dirty="0"/>
              <a:t>Difficulties for pricing and risk management because of its customizable feature</a:t>
            </a:r>
            <a:endParaRPr kumimoji="1" lang="ja-JP" altLang="en-US" b="1" i="0" u="none" dirty="0"/>
          </a:p>
        </p:txBody>
      </p:sp>
      <p:sp>
        <p:nvSpPr>
          <p:cNvPr id="108" name="文本框 107">
            <a:extLst>
              <a:ext uri="{FF2B5EF4-FFF2-40B4-BE49-F238E27FC236}">
                <a16:creationId xmlns:a16="http://schemas.microsoft.com/office/drawing/2014/main" id="{F4A26F6F-E556-463F-B991-670C1F6E9B4C}"/>
              </a:ext>
            </a:extLst>
          </p:cNvPr>
          <p:cNvSpPr txBox="1"/>
          <p:nvPr/>
        </p:nvSpPr>
        <p:spPr>
          <a:xfrm>
            <a:off x="5449528" y="3427465"/>
            <a:ext cx="4515586" cy="292388"/>
          </a:xfrm>
          <a:prstGeom prst="rect">
            <a:avLst/>
          </a:prstGeom>
          <a:noFill/>
        </p:spPr>
        <p:txBody>
          <a:bodyPr wrap="square" rtlCol="0">
            <a:spAutoFit/>
          </a:bodyPr>
          <a:lstStyle/>
          <a:p>
            <a:r>
              <a:rPr kumimoji="1" lang="en-US" altLang="ja-JP" b="1" i="0" u="none" dirty="0"/>
              <a:t>compute options price useful enough and fast enough</a:t>
            </a:r>
            <a:endParaRPr kumimoji="1" lang="ja-JP" altLang="en-US" b="1" i="0" u="none" dirty="0"/>
          </a:p>
        </p:txBody>
      </p:sp>
      <p:sp>
        <p:nvSpPr>
          <p:cNvPr id="109" name="等腰三角形 108">
            <a:extLst>
              <a:ext uri="{FF2B5EF4-FFF2-40B4-BE49-F238E27FC236}">
                <a16:creationId xmlns:a16="http://schemas.microsoft.com/office/drawing/2014/main" id="{B2D675AA-8672-42FC-B4FF-7AEB83AEA0BF}"/>
              </a:ext>
            </a:extLst>
          </p:cNvPr>
          <p:cNvSpPr/>
          <p:nvPr/>
        </p:nvSpPr>
        <p:spPr bwMode="auto">
          <a:xfrm rot="10800000">
            <a:off x="6476691" y="3079067"/>
            <a:ext cx="2461260" cy="277368"/>
          </a:xfrm>
          <a:prstGeom prst="triangle">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111" name="等腰三角形 110">
            <a:extLst>
              <a:ext uri="{FF2B5EF4-FFF2-40B4-BE49-F238E27FC236}">
                <a16:creationId xmlns:a16="http://schemas.microsoft.com/office/drawing/2014/main" id="{09C88ED5-445A-4746-BCCE-33188799BA54}"/>
              </a:ext>
            </a:extLst>
          </p:cNvPr>
          <p:cNvSpPr/>
          <p:nvPr/>
        </p:nvSpPr>
        <p:spPr bwMode="auto">
          <a:xfrm rot="10800000">
            <a:off x="6359844" y="3793704"/>
            <a:ext cx="480369" cy="277368"/>
          </a:xfrm>
          <a:prstGeom prst="triangle">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112" name="等腰三角形 111">
            <a:extLst>
              <a:ext uri="{FF2B5EF4-FFF2-40B4-BE49-F238E27FC236}">
                <a16:creationId xmlns:a16="http://schemas.microsoft.com/office/drawing/2014/main" id="{AE81766F-7115-462F-A6DB-492B6A36A52E}"/>
              </a:ext>
            </a:extLst>
          </p:cNvPr>
          <p:cNvSpPr/>
          <p:nvPr/>
        </p:nvSpPr>
        <p:spPr bwMode="auto">
          <a:xfrm rot="10800000">
            <a:off x="8683727" y="3793704"/>
            <a:ext cx="480369" cy="277368"/>
          </a:xfrm>
          <a:prstGeom prst="triangle">
            <a:avLst/>
          </a:prstGeom>
          <a:solidFill>
            <a:schemeClr val="bg1">
              <a:lumMod val="50000"/>
            </a:scheme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2" name="矩形 1">
            <a:extLst>
              <a:ext uri="{FF2B5EF4-FFF2-40B4-BE49-F238E27FC236}">
                <a16:creationId xmlns:a16="http://schemas.microsoft.com/office/drawing/2014/main" id="{88A7347B-2679-4590-B6EF-E06517F7E21E}"/>
              </a:ext>
            </a:extLst>
          </p:cNvPr>
          <p:cNvSpPr/>
          <p:nvPr/>
        </p:nvSpPr>
        <p:spPr bwMode="auto">
          <a:xfrm>
            <a:off x="5811520" y="4171473"/>
            <a:ext cx="3949701" cy="1598963"/>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r>
              <a:rPr lang="en-US" altLang="ja-JP" b="1" i="0" u="none" dirty="0">
                <a:latin typeface="Arial" charset="0"/>
                <a:ea typeface="ＭＳ Ｐゴシック" charset="-128"/>
              </a:rPr>
              <a:t>e</a:t>
            </a:r>
            <a:r>
              <a:rPr kumimoji="0" lang="en-US" altLang="ja-JP" sz="1300" b="1" i="0" u="none" strike="noStrike" cap="none" normalizeH="0" baseline="0" dirty="0">
                <a:ln>
                  <a:noFill/>
                </a:ln>
                <a:solidFill>
                  <a:schemeClr val="tx1"/>
                </a:solidFill>
                <a:effectLst/>
                <a:latin typeface="Arial" charset="0"/>
                <a:ea typeface="ＭＳ Ｐゴシック" charset="-128"/>
              </a:rPr>
              <a:t>rror between model generated price and market </a:t>
            </a:r>
            <a:r>
              <a:rPr lang="en-US" altLang="ja-JP" b="1" i="0" u="none" dirty="0">
                <a:latin typeface="Arial" charset="0"/>
                <a:ea typeface="ＭＳ Ｐゴシック" charset="-128"/>
              </a:rPr>
              <a:t>quotation </a:t>
            </a:r>
            <a:r>
              <a:rPr kumimoji="0" lang="en-US" altLang="ja-JP" sz="1300" b="1" i="0" u="none" strike="noStrike" cap="none" normalizeH="0" baseline="0" dirty="0">
                <a:ln>
                  <a:noFill/>
                </a:ln>
                <a:solidFill>
                  <a:schemeClr val="tx1"/>
                </a:solidFill>
                <a:effectLst/>
                <a:latin typeface="Arial" charset="0"/>
                <a:ea typeface="ＭＳ Ｐゴシック" charset="-128"/>
              </a:rPr>
              <a:t>price is expected to be as small as possible generally</a:t>
            </a:r>
          </a:p>
          <a:p>
            <a:pPr marL="68263" marR="0" indent="0" algn="l" defTabSz="1062038" rtl="0" eaLnBrk="1" fontAlgn="base" latinLnBrk="0" hangingPunct="1">
              <a:lnSpc>
                <a:spcPct val="100000"/>
              </a:lnSpc>
              <a:spcBef>
                <a:spcPct val="0"/>
              </a:spcBef>
              <a:spcAft>
                <a:spcPct val="0"/>
              </a:spcAft>
              <a:buClrTx/>
              <a:buSzPct val="120000"/>
              <a:buFontTx/>
              <a:buNone/>
              <a:tabLst/>
            </a:pPr>
            <a:endParaRPr lang="en-US" altLang="ja-JP" b="1" i="0" u="none" dirty="0">
              <a:latin typeface="Arial" charset="0"/>
              <a:ea typeface="ＭＳ Ｐゴシック" charset="-128"/>
            </a:endParaRPr>
          </a:p>
          <a:p>
            <a:pPr marL="68263" marR="0" indent="0" algn="l" defTabSz="1062038" rtl="0" eaLnBrk="1" fontAlgn="base" latinLnBrk="0" hangingPunct="1">
              <a:lnSpc>
                <a:spcPct val="100000"/>
              </a:lnSpc>
              <a:spcBef>
                <a:spcPct val="0"/>
              </a:spcBef>
              <a:spcAft>
                <a:spcPct val="0"/>
              </a:spcAft>
              <a:buClrTx/>
              <a:buSzPct val="120000"/>
              <a:buFontTx/>
              <a:buNone/>
              <a:tabLst/>
            </a:pPr>
            <a:r>
              <a:rPr kumimoji="0" lang="en-US" altLang="ja-JP" sz="1300" b="1" i="0" u="none" strike="noStrike" cap="none" normalizeH="0" baseline="0" dirty="0">
                <a:ln>
                  <a:noFill/>
                </a:ln>
                <a:solidFill>
                  <a:schemeClr val="tx1"/>
                </a:solidFill>
                <a:effectLst/>
                <a:latin typeface="Arial" charset="0"/>
                <a:ea typeface="ＭＳ Ｐゴシック" charset="-128"/>
              </a:rPr>
              <a:t>not only </a:t>
            </a:r>
            <a:r>
              <a:rPr lang="en-US" altLang="ja-JP" b="1" i="0" u="none" dirty="0">
                <a:latin typeface="Arial" charset="0"/>
                <a:ea typeface="ＭＳ Ｐゴシック" charset="-128"/>
              </a:rPr>
              <a:t>price but also the structure of price (volatility surface for options)</a:t>
            </a:r>
            <a:endParaRPr kumimoji="0" lang="ja-JP" altLang="en-US" sz="1300" b="1" i="0" u="none" strike="noStrike" cap="none" normalizeH="0" baseline="0" dirty="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362859057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3F5A5BF-4E37-4905-A030-E86234A162EB}"/>
              </a:ext>
            </a:extLst>
          </p:cNvPr>
          <p:cNvSpPr>
            <a:spLocks noGrp="1"/>
          </p:cNvSpPr>
          <p:nvPr>
            <p:ph type="title"/>
          </p:nvPr>
        </p:nvSpPr>
        <p:spPr>
          <a:xfrm>
            <a:off x="88105" y="42863"/>
            <a:ext cx="9075991" cy="584775"/>
          </a:xfrm>
        </p:spPr>
        <p:txBody>
          <a:bodyPr/>
          <a:lstStyle/>
          <a:p>
            <a:r>
              <a:rPr lang="en-US" altLang="ja-JP" dirty="0"/>
              <a:t>From Local Volatility Model &amp; Heston’s Stochastic Volatility Model</a:t>
            </a:r>
            <a:br>
              <a:rPr lang="en-US" altLang="ja-JP" dirty="0"/>
            </a:br>
            <a:r>
              <a:rPr lang="en-US" altLang="ja-JP" dirty="0"/>
              <a:t>to Stochastic Local Volatility Model</a:t>
            </a:r>
            <a:endParaRPr lang="ja-JP" altLang="en-US" dirty="0"/>
          </a:p>
        </p:txBody>
      </p:sp>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2</a:t>
            </a:fld>
            <a:endParaRPr lang="en-US" altLang="ja-JP" dirty="0"/>
          </a:p>
        </p:txBody>
      </p:sp>
      <p:sp>
        <p:nvSpPr>
          <p:cNvPr id="11" name="文本框 10">
            <a:extLst>
              <a:ext uri="{FF2B5EF4-FFF2-40B4-BE49-F238E27FC236}">
                <a16:creationId xmlns:a16="http://schemas.microsoft.com/office/drawing/2014/main" id="{5FFF59B1-8E88-4370-93D4-757858773833}"/>
              </a:ext>
            </a:extLst>
          </p:cNvPr>
          <p:cNvSpPr txBox="1"/>
          <p:nvPr/>
        </p:nvSpPr>
        <p:spPr>
          <a:xfrm>
            <a:off x="856" y="6025474"/>
            <a:ext cx="9906000" cy="707886"/>
          </a:xfrm>
          <a:prstGeom prst="rect">
            <a:avLst/>
          </a:prstGeom>
          <a:noFill/>
        </p:spPr>
        <p:txBody>
          <a:bodyPr wrap="square" rtlCol="0">
            <a:spAutoFit/>
          </a:bodyPr>
          <a:lstStyle/>
          <a:p>
            <a:r>
              <a:rPr kumimoji="1" lang="en-US" altLang="ja-JP" sz="800" i="0" u="none" dirty="0"/>
              <a:t>1) Dupire, B., </a:t>
            </a:r>
            <a:r>
              <a:rPr kumimoji="1" lang="en-US" altLang="ja-JP" sz="800" b="1" u="none" dirty="0"/>
              <a:t>Skewness and kurtosis in S&amp;P500 index returns implied by option prices</a:t>
            </a:r>
            <a:r>
              <a:rPr kumimoji="1" lang="en-US" altLang="ja-JP" sz="800" i="0" u="none" dirty="0"/>
              <a:t>, The Journal of Financial Research, Volume 19, pp.175–192, 1994</a:t>
            </a:r>
          </a:p>
          <a:p>
            <a:r>
              <a:rPr kumimoji="1" lang="en-US" altLang="ja-JP" sz="800" i="0" u="none" dirty="0"/>
              <a:t>2) </a:t>
            </a:r>
            <a:r>
              <a:rPr kumimoji="1" lang="en-US" altLang="ja-JP" sz="800" i="0" u="none" dirty="0" err="1"/>
              <a:t>Derman</a:t>
            </a:r>
            <a:r>
              <a:rPr kumimoji="1" lang="en-US" altLang="ja-JP" sz="800" i="0" u="none" dirty="0"/>
              <a:t>, E., and I. </a:t>
            </a:r>
            <a:r>
              <a:rPr kumimoji="1" lang="en-US" altLang="ja-JP" sz="800" i="0" u="none" dirty="0" err="1"/>
              <a:t>Kani</a:t>
            </a:r>
            <a:r>
              <a:rPr kumimoji="1" lang="en-US" altLang="ja-JP" sz="800" i="0" u="none" dirty="0"/>
              <a:t>, </a:t>
            </a:r>
            <a:r>
              <a:rPr kumimoji="1" lang="en-US" altLang="ja-JP" sz="800" b="1" u="none" dirty="0"/>
              <a:t>Riding on a smile</a:t>
            </a:r>
            <a:r>
              <a:rPr kumimoji="1" lang="en-US" altLang="ja-JP" sz="800" i="0" u="none" dirty="0"/>
              <a:t>, Risk, Volume 7, 32–39, 1994</a:t>
            </a:r>
          </a:p>
          <a:p>
            <a:r>
              <a:rPr kumimoji="1" lang="en-US" altLang="ja-JP" sz="800" i="0" u="none" dirty="0"/>
              <a:t>3) Heston, S., </a:t>
            </a:r>
            <a:r>
              <a:rPr kumimoji="1" lang="en-US" altLang="ja-JP" sz="800" b="1" u="none" dirty="0"/>
              <a:t>A Closed-Form Solution for Options with Stochastic Volatility with Applications to Bond and Currency Options</a:t>
            </a:r>
            <a:r>
              <a:rPr kumimoji="1" lang="en-US" altLang="ja-JP" sz="800" i="0" u="none" dirty="0"/>
              <a:t>, The Review of Financial Studies, Volume 6, Issue 2, pp.327-343, 1993</a:t>
            </a:r>
          </a:p>
          <a:p>
            <a:r>
              <a:rPr kumimoji="1" lang="en-US" altLang="ja-JP" sz="800" i="0" u="none" dirty="0"/>
              <a:t>4) Hakala, J., </a:t>
            </a:r>
            <a:r>
              <a:rPr kumimoji="1" lang="en-US" altLang="ja-JP" sz="800" b="1" u="none" dirty="0"/>
              <a:t>Applied Machine Learning for Stochastic Local Volatility Calibration</a:t>
            </a:r>
            <a:r>
              <a:rPr kumimoji="1" lang="en-US" altLang="ja-JP" sz="800" i="0" u="none" dirty="0"/>
              <a:t>, Frontiers in Artificial Intelligence, May 17, 2019</a:t>
            </a:r>
            <a:endParaRPr kumimoji="1" lang="en-US" altLang="ja-JP" sz="800" b="1" u="none" dirty="0"/>
          </a:p>
          <a:p>
            <a:r>
              <a:rPr kumimoji="1" lang="en-US" altLang="ja-JP" sz="800" i="0" u="none" dirty="0"/>
              <a:t>5) Dupire, B., </a:t>
            </a:r>
            <a:r>
              <a:rPr kumimoji="1" lang="en-US" altLang="ja-JP" sz="800" b="1" u="none" dirty="0"/>
              <a:t>A unified theory of volatility</a:t>
            </a:r>
            <a:r>
              <a:rPr kumimoji="1" lang="en-US" altLang="ja-JP" sz="800" i="0" u="none" dirty="0"/>
              <a:t>, Derivatives Pricing: The Classic Collection, ed P. </a:t>
            </a:r>
            <a:r>
              <a:rPr kumimoji="1" lang="en-US" altLang="ja-JP" sz="800" i="0" u="none" dirty="0" err="1"/>
              <a:t>Carr</a:t>
            </a:r>
            <a:r>
              <a:rPr kumimoji="1" lang="en-US" altLang="ja-JP" sz="800" i="0" u="none" dirty="0"/>
              <a:t> (Risk Books), pp.185–196, 1996</a:t>
            </a:r>
            <a:endParaRPr kumimoji="1" lang="ja-JP" altLang="en-US" sz="800" i="0" u="none" dirty="0"/>
          </a:p>
        </p:txBody>
      </p:sp>
      <p:grpSp>
        <p:nvGrpSpPr>
          <p:cNvPr id="22" name="组合 21">
            <a:extLst>
              <a:ext uri="{FF2B5EF4-FFF2-40B4-BE49-F238E27FC236}">
                <a16:creationId xmlns:a16="http://schemas.microsoft.com/office/drawing/2014/main" id="{96938F11-37EB-4EF3-8E40-D00086341871}"/>
              </a:ext>
            </a:extLst>
          </p:cNvPr>
          <p:cNvGrpSpPr/>
          <p:nvPr/>
        </p:nvGrpSpPr>
        <p:grpSpPr>
          <a:xfrm>
            <a:off x="-32358" y="2446004"/>
            <a:ext cx="10068596" cy="1401084"/>
            <a:chOff x="-19450" y="2431440"/>
            <a:chExt cx="10068596" cy="1401084"/>
          </a:xfrm>
        </p:grpSpPr>
        <p:grpSp>
          <p:nvGrpSpPr>
            <p:cNvPr id="18" name="组合 17">
              <a:extLst>
                <a:ext uri="{FF2B5EF4-FFF2-40B4-BE49-F238E27FC236}">
                  <a16:creationId xmlns:a16="http://schemas.microsoft.com/office/drawing/2014/main" id="{3884D334-694E-4421-B3F6-33A03FD4A887}"/>
                </a:ext>
              </a:extLst>
            </p:cNvPr>
            <p:cNvGrpSpPr/>
            <p:nvPr/>
          </p:nvGrpSpPr>
          <p:grpSpPr>
            <a:xfrm>
              <a:off x="-19450" y="2477153"/>
              <a:ext cx="10068596" cy="1355371"/>
              <a:chOff x="-7147" y="902474"/>
              <a:chExt cx="10068596" cy="1355371"/>
            </a:xfrm>
          </p:grpSpPr>
          <p:grpSp>
            <p:nvGrpSpPr>
              <p:cNvPr id="16" name="组合 15">
                <a:extLst>
                  <a:ext uri="{FF2B5EF4-FFF2-40B4-BE49-F238E27FC236}">
                    <a16:creationId xmlns:a16="http://schemas.microsoft.com/office/drawing/2014/main" id="{0697F6C8-C919-4DFF-A9D8-AB171414BA80}"/>
                  </a:ext>
                </a:extLst>
              </p:cNvPr>
              <p:cNvGrpSpPr/>
              <p:nvPr/>
            </p:nvGrpSpPr>
            <p:grpSpPr>
              <a:xfrm>
                <a:off x="-7147" y="908505"/>
                <a:ext cx="6165103" cy="1321606"/>
                <a:chOff x="69053" y="908505"/>
                <a:chExt cx="6165103" cy="1321606"/>
              </a:xfrm>
            </p:grpSpPr>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8F4D8857-4E97-4E63-8EC6-4FECD7D9FE44}"/>
                        </a:ext>
                      </a:extLst>
                    </p:cNvPr>
                    <p:cNvSpPr txBox="1"/>
                    <p:nvPr/>
                  </p:nvSpPr>
                  <p:spPr>
                    <a:xfrm>
                      <a:off x="2595531" y="1189954"/>
                      <a:ext cx="3638625" cy="10401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ad>
                              <m:radPr>
                                <m:degHide m:val="on"/>
                                <m:ctrlPr>
                                  <a:rPr kumimoji="1" lang="en-US" altLang="ja-JP" sz="1800" b="1" i="1" u="none" smtClean="0">
                                    <a:solidFill>
                                      <a:srgbClr val="FF0000"/>
                                    </a:solidFill>
                                    <a:latin typeface="Cambria Math" panose="02040503050406030204" pitchFamily="18" charset="0"/>
                                  </a:rPr>
                                </m:ctrlPr>
                              </m:radPr>
                              <m:deg/>
                              <m:e>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𝑽</m:t>
                                    </m:r>
                                  </m:e>
                                  <m:sub>
                                    <m:r>
                                      <a:rPr kumimoji="1" lang="en-US" altLang="ja-JP" sz="1800" b="1" u="none">
                                        <a:solidFill>
                                          <a:srgbClr val="FF0000"/>
                                        </a:solidFill>
                                        <a:latin typeface="Cambria Math" panose="02040503050406030204" pitchFamily="18" charset="0"/>
                                      </a:rPr>
                                      <m:t>𝒕</m:t>
                                    </m:r>
                                  </m:sub>
                                </m:sSub>
                              </m:e>
                            </m:rad>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𝜿</m:t>
                            </m:r>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𝜽</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 </m:t>
                            </m:r>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
                              <a:rPr kumimoji="1" lang="ja-JP" altLang="en-US" sz="1800" b="1" u="none">
                                <a:latin typeface="Cambria Math" panose="02040503050406030204" pitchFamily="18" charset="0"/>
                              </a:rPr>
                              <m:t>𝝃</m:t>
                            </m:r>
                            <m:rad>
                              <m:radPr>
                                <m:degHide m:val="on"/>
                                <m:ctrlPr>
                                  <a:rPr kumimoji="1" lang="en-US" altLang="ja-JP" sz="1800" b="1" u="none">
                                    <a:latin typeface="Cambria Math" panose="02040503050406030204" pitchFamily="18" charset="0"/>
                                  </a:rPr>
                                </m:ctrlPr>
                              </m:radPr>
                              <m:deg/>
                              <m:e>
                                <m:sSub>
                                  <m:sSubPr>
                                    <m:ctrlPr>
                                      <a:rPr kumimoji="1" lang="en-US" altLang="ja-JP" sz="1800" b="1" u="none">
                                        <a:latin typeface="Cambria Math" panose="02040503050406030204" pitchFamily="18" charset="0"/>
                                      </a:rPr>
                                    </m:ctrlPr>
                                  </m:sSubPr>
                                  <m:e>
                                    <m:r>
                                      <a:rPr kumimoji="1" lang="en-US" altLang="ja-JP" sz="1800" b="1" u="none">
                                        <a:latin typeface="Cambria Math" panose="02040503050406030204" pitchFamily="18" charset="0"/>
                                      </a:rPr>
                                      <m:t>𝑽</m:t>
                                    </m:r>
                                  </m:e>
                                  <m:sub>
                                    <m:r>
                                      <a:rPr kumimoji="1" lang="en-US" altLang="ja-JP" sz="1800" b="1" u="none">
                                        <a:latin typeface="Cambria Math" panose="02040503050406030204" pitchFamily="18" charset="0"/>
                                      </a:rPr>
                                      <m:t>𝒕</m:t>
                                    </m:r>
                                  </m:sub>
                                </m:sSub>
                              </m:e>
                            </m:rad>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i="1" u="none" smtClean="0">
                                    <a:latin typeface="Cambria Math" panose="02040503050406030204" pitchFamily="18" charset="0"/>
                                  </a:rPr>
                                  <m:t>𝑽</m:t>
                                </m:r>
                              </m:sup>
                            </m:sSubSup>
                          </m:oMath>
                        </m:oMathPara>
                      </a14:m>
                      <a:endParaRPr kumimoji="1" lang="en-US" altLang="ja-JP" sz="1800" b="1" u="none" dirty="0"/>
                    </a:p>
                    <a:p>
                      <a14:m>
                        <m:oMathPara xmlns:m="http://schemas.openxmlformats.org/officeDocument/2006/math">
                          <m:oMathParaPr>
                            <m:jc m:val="centerGroup"/>
                          </m:oMathParaPr>
                          <m:oMath xmlns:m="http://schemas.openxmlformats.org/officeDocument/2006/math">
                            <m:r>
                              <a:rPr kumimoji="1" lang="en-US" altLang="ja-JP" sz="1800" b="1" u="none">
                                <a:latin typeface="Cambria Math" panose="02040503050406030204" pitchFamily="18" charset="0"/>
                              </a:rPr>
                              <m:t>&lt;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r>
                              <a:rPr kumimoji="1" lang="en-US" altLang="ja-JP" sz="1800" b="1" i="1" u="none" smtClean="0">
                                <a:latin typeface="Cambria Math" panose="02040503050406030204" pitchFamily="18" charset="0"/>
                              </a:rPr>
                              <m:t>,</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𝒅</m:t>
                                </m:r>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𝑽</m:t>
                                </m:r>
                              </m:sup>
                            </m:sSubSup>
                            <m:r>
                              <a:rPr kumimoji="1" lang="en-US" altLang="ja-JP" sz="1800" b="1" i="1" u="none" smtClean="0">
                                <a:latin typeface="Cambria Math" panose="02040503050406030204" pitchFamily="18" charset="0"/>
                              </a:rPr>
                              <m:t>&gt;</m:t>
                            </m:r>
                            <m:r>
                              <a:rPr kumimoji="1" lang="en-US" altLang="ja-JP" sz="1800" b="1" i="1" u="none" smtClean="0">
                                <a:latin typeface="Cambria Math" panose="02040503050406030204" pitchFamily="18" charset="0"/>
                                <a:ea typeface="Cambria Math" panose="02040503050406030204" pitchFamily="18" charset="0"/>
                              </a:rPr>
                              <m:t>=</m:t>
                            </m:r>
                            <m:r>
                              <a:rPr kumimoji="1" lang="ja-JP" altLang="en-US" sz="1800" b="1" i="1" u="none" smtClean="0">
                                <a:latin typeface="Cambria Math" panose="02040503050406030204" pitchFamily="18" charset="0"/>
                                <a:ea typeface="Cambria Math" panose="02040503050406030204" pitchFamily="18" charset="0"/>
                              </a:rPr>
                              <m:t>𝝆</m:t>
                            </m:r>
                            <m:r>
                              <a:rPr kumimoji="1" lang="en-US" altLang="ja-JP" sz="1800" b="1" i="1" u="none" smtClean="0">
                                <a:latin typeface="Cambria Math" panose="02040503050406030204" pitchFamily="18" charset="0"/>
                                <a:ea typeface="Cambria Math" panose="02040503050406030204" pitchFamily="18" charset="0"/>
                              </a:rPr>
                              <m:t>𝒅𝒕</m:t>
                            </m:r>
                          </m:oMath>
                        </m:oMathPara>
                      </a14:m>
                      <a:endParaRPr kumimoji="1" lang="ja-JP" altLang="en-US" sz="1800" b="1" u="none" dirty="0"/>
                    </a:p>
                  </p:txBody>
                </p:sp>
              </mc:Choice>
              <mc:Fallback>
                <p:sp>
                  <p:nvSpPr>
                    <p:cNvPr id="64" name="文本框 63">
                      <a:extLst>
                        <a:ext uri="{FF2B5EF4-FFF2-40B4-BE49-F238E27FC236}">
                          <a16:creationId xmlns:a16="http://schemas.microsoft.com/office/drawing/2014/main" id="{8F4D8857-4E97-4E63-8EC6-4FECD7D9FE44}"/>
                        </a:ext>
                      </a:extLst>
                    </p:cNvPr>
                    <p:cNvSpPr txBox="1">
                      <a:spLocks noRot="1" noChangeAspect="1" noMove="1" noResize="1" noEditPoints="1" noAdjustHandles="1" noChangeArrowheads="1" noChangeShapeType="1" noTextEdit="1"/>
                    </p:cNvSpPr>
                    <p:nvPr/>
                  </p:nvSpPr>
                  <p:spPr>
                    <a:xfrm>
                      <a:off x="2595531" y="1189954"/>
                      <a:ext cx="3638625" cy="1040157"/>
                    </a:xfrm>
                    <a:prstGeom prst="rect">
                      <a:avLst/>
                    </a:prstGeom>
                    <a:blipFill>
                      <a:blip r:embed="rId3"/>
                      <a:stretch>
                        <a:fillRect b="-2924"/>
                      </a:stretch>
                    </a:blipFill>
                  </p:spPr>
                  <p:txBody>
                    <a:bodyPr/>
                    <a:lstStyle/>
                    <a:p>
                      <a:r>
                        <a:rPr lang="ja-JP" altLang="en-US">
                          <a:noFill/>
                        </a:rPr>
                        <a:t> </a:t>
                      </a:r>
                    </a:p>
                  </p:txBody>
                </p:sp>
              </mc:Fallback>
            </mc:AlternateContent>
            <p:sp>
              <p:nvSpPr>
                <p:cNvPr id="12" name="文本框 11">
                  <a:extLst>
                    <a:ext uri="{FF2B5EF4-FFF2-40B4-BE49-F238E27FC236}">
                      <a16:creationId xmlns:a16="http://schemas.microsoft.com/office/drawing/2014/main" id="{3B942512-E2C0-4F84-A301-7464AFA2A8C6}"/>
                    </a:ext>
                  </a:extLst>
                </p:cNvPr>
                <p:cNvSpPr txBox="1"/>
                <p:nvPr/>
              </p:nvSpPr>
              <p:spPr>
                <a:xfrm>
                  <a:off x="69053" y="908505"/>
                  <a:ext cx="4579652" cy="338554"/>
                </a:xfrm>
                <a:prstGeom prst="rect">
                  <a:avLst/>
                </a:prstGeom>
                <a:noFill/>
              </p:spPr>
              <p:txBody>
                <a:bodyPr wrap="none" rtlCol="0">
                  <a:spAutoFit/>
                </a:bodyPr>
                <a:lstStyle/>
                <a:p>
                  <a:r>
                    <a:rPr kumimoji="1" lang="en-US" altLang="ja-JP" sz="1600" b="1" i="0" u="none" dirty="0"/>
                    <a:t>Heston’s Stochastic Volatility Model (1993) </a:t>
                  </a:r>
                  <a:r>
                    <a:rPr kumimoji="1" lang="en-US" altLang="ja-JP" sz="1600" i="0" u="none" baseline="30000" dirty="0"/>
                    <a:t>3)</a:t>
                  </a:r>
                  <a:endParaRPr kumimoji="1" lang="ja-JP" altLang="en-US" sz="1600" i="0" u="none" baseline="30000" dirty="0"/>
                </a:p>
              </p:txBody>
            </p:sp>
            <p:sp>
              <p:nvSpPr>
                <p:cNvPr id="77" name="文本框 76">
                  <a:extLst>
                    <a:ext uri="{FF2B5EF4-FFF2-40B4-BE49-F238E27FC236}">
                      <a16:creationId xmlns:a16="http://schemas.microsoft.com/office/drawing/2014/main" id="{18EE1961-B1B1-49E4-9221-D8DFAB99BF50}"/>
                    </a:ext>
                  </a:extLst>
                </p:cNvPr>
                <p:cNvSpPr txBox="1"/>
                <p:nvPr/>
              </p:nvSpPr>
              <p:spPr>
                <a:xfrm>
                  <a:off x="69053" y="127389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sp>
              <p:nvSpPr>
                <p:cNvPr id="82" name="文本框 81">
                  <a:extLst>
                    <a:ext uri="{FF2B5EF4-FFF2-40B4-BE49-F238E27FC236}">
                      <a16:creationId xmlns:a16="http://schemas.microsoft.com/office/drawing/2014/main" id="{11B9FCBB-B39D-415B-A452-CB3BC7512F92}"/>
                    </a:ext>
                  </a:extLst>
                </p:cNvPr>
                <p:cNvSpPr txBox="1"/>
                <p:nvPr/>
              </p:nvSpPr>
              <p:spPr>
                <a:xfrm>
                  <a:off x="69053" y="1616935"/>
                  <a:ext cx="2353978" cy="292388"/>
                </a:xfrm>
                <a:prstGeom prst="rect">
                  <a:avLst/>
                </a:prstGeom>
                <a:noFill/>
              </p:spPr>
              <p:txBody>
                <a:bodyPr wrap="none" rtlCol="0">
                  <a:spAutoFit/>
                </a:bodyPr>
                <a:lstStyle/>
                <a:p>
                  <a:r>
                    <a:rPr kumimoji="1" lang="en-US" altLang="ja-JP" i="0" u="none" dirty="0"/>
                    <a:t>Stochastic Volatility Process: </a:t>
                  </a:r>
                  <a:endParaRPr kumimoji="1" lang="ja-JP" altLang="en-US" i="0" u="none" dirty="0"/>
                </a:p>
              </p:txBody>
            </p:sp>
            <p:sp>
              <p:nvSpPr>
                <p:cNvPr id="83" name="文本框 82">
                  <a:extLst>
                    <a:ext uri="{FF2B5EF4-FFF2-40B4-BE49-F238E27FC236}">
                      <a16:creationId xmlns:a16="http://schemas.microsoft.com/office/drawing/2014/main" id="{03B6F888-1553-4423-BF3A-9F0674A75F27}"/>
                    </a:ext>
                  </a:extLst>
                </p:cNvPr>
                <p:cNvSpPr txBox="1"/>
                <p:nvPr/>
              </p:nvSpPr>
              <p:spPr>
                <a:xfrm>
                  <a:off x="69053" y="1909323"/>
                  <a:ext cx="1744388" cy="292388"/>
                </a:xfrm>
                <a:prstGeom prst="rect">
                  <a:avLst/>
                </a:prstGeom>
                <a:noFill/>
              </p:spPr>
              <p:txBody>
                <a:bodyPr wrap="none" rtlCol="0">
                  <a:spAutoFit/>
                </a:bodyPr>
                <a:lstStyle/>
                <a:p>
                  <a:r>
                    <a:rPr kumimoji="1" lang="en-US" altLang="ja-JP" i="0" u="none" dirty="0"/>
                    <a:t>Correlation Process: </a:t>
                  </a:r>
                  <a:endParaRPr kumimoji="1" lang="ja-JP" altLang="en-US" i="0" u="none" dirty="0"/>
                </a:p>
              </p:txBody>
            </p:sp>
          </p:grpSp>
          <mc:AlternateContent xmlns:mc="http://schemas.openxmlformats.org/markup-compatibility/2006">
            <mc:Choice xmlns:a14="http://schemas.microsoft.com/office/drawing/2010/main" Requires="a14">
              <p:sp>
                <p:nvSpPr>
                  <p:cNvPr id="89" name="文本框 88">
                    <a:extLst>
                      <a:ext uri="{FF2B5EF4-FFF2-40B4-BE49-F238E27FC236}">
                        <a16:creationId xmlns:a16="http://schemas.microsoft.com/office/drawing/2014/main" id="{3163249F-D869-4656-AAE6-94E2CB9E1002}"/>
                      </a:ext>
                    </a:extLst>
                  </p:cNvPr>
                  <p:cNvSpPr txBox="1"/>
                  <p:nvPr/>
                </p:nvSpPr>
                <p:spPr>
                  <a:xfrm>
                    <a:off x="6057901" y="902474"/>
                    <a:ext cx="4003548" cy="1355371"/>
                  </a:xfrm>
                  <a:prstGeom prst="rect">
                    <a:avLst/>
                  </a:prstGeom>
                  <a:noFill/>
                </p:spPr>
                <p:txBody>
                  <a:bodyPr wrap="square">
                    <a:spAutoFit/>
                  </a:bodyPr>
                  <a:lstStyle/>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𝒓</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r>
                          <a:rPr kumimoji="1" lang="en-US" altLang="ja-JP" sz="1400" b="0" i="1" u="none" smtClean="0">
                            <a:latin typeface="Cambria Math" panose="02040503050406030204" pitchFamily="18" charset="0"/>
                          </a:rPr>
                          <m:t> </m:t>
                        </m:r>
                      </m:oMath>
                    </a14:m>
                    <a:r>
                      <a:rPr lang="en-US" altLang="ja-JP" i="0" u="none" dirty="0"/>
                      <a:t>continuously compounded risk-free interest rate</a:t>
                    </a:r>
                  </a:p>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𝒅</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oMath>
                    </a14:m>
                    <a:r>
                      <a:rPr lang="ja-JP" altLang="en-US" i="0" u="none" dirty="0"/>
                      <a:t> </a:t>
                    </a:r>
                    <a:r>
                      <a:rPr lang="en-US" altLang="ja-JP" i="0" u="none" dirty="0"/>
                      <a:t>continuously compounded dividend yield rate</a:t>
                    </a:r>
                  </a:p>
                  <a:p>
                    <a:pPr/>
                    <a14:m>
                      <m:oMath xmlns:m="http://schemas.openxmlformats.org/officeDocument/2006/math">
                        <m:r>
                          <a:rPr kumimoji="1" lang="ja-JP" altLang="en-US" sz="1400" b="1" i="1" u="none" smtClean="0">
                            <a:latin typeface="Cambria Math" panose="02040503050406030204" pitchFamily="18" charset="0"/>
                          </a:rPr>
                          <m:t>𝜿</m:t>
                        </m:r>
                      </m:oMath>
                    </a14:m>
                    <a:r>
                      <a:rPr lang="en-US" altLang="ja-JP" i="0" u="none" dirty="0"/>
                      <a:t>: mean reversion speed rate</a:t>
                    </a:r>
                  </a:p>
                  <a:p>
                    <a:pPr/>
                    <a14:m>
                      <m:oMath xmlns:m="http://schemas.openxmlformats.org/officeDocument/2006/math">
                        <m:r>
                          <a:rPr kumimoji="1" lang="ja-JP" altLang="en-US" sz="1400" b="1" i="1" u="none" smtClean="0">
                            <a:latin typeface="Cambria Math" panose="02040503050406030204" pitchFamily="18" charset="0"/>
                          </a:rPr>
                          <m:t>𝜽</m:t>
                        </m:r>
                      </m:oMath>
                    </a14:m>
                    <a:r>
                      <a:rPr lang="en-US" altLang="ja-JP" i="0" u="none" dirty="0"/>
                      <a:t>: long run variance</a:t>
                    </a:r>
                  </a:p>
                  <a:p>
                    <a:pPr/>
                    <a14:m>
                      <m:oMath xmlns:m="http://schemas.openxmlformats.org/officeDocument/2006/math">
                        <m:r>
                          <a:rPr kumimoji="1" lang="ja-JP" altLang="en-US" sz="1400" b="1" u="none" smtClean="0">
                            <a:latin typeface="Cambria Math" panose="02040503050406030204" pitchFamily="18" charset="0"/>
                          </a:rPr>
                          <m:t>𝝃</m:t>
                        </m:r>
                      </m:oMath>
                    </a14:m>
                    <a:r>
                      <a:rPr lang="en-US" altLang="ja-JP" i="0" u="none" dirty="0"/>
                      <a:t>: volatility of volatility</a:t>
                    </a:r>
                  </a:p>
                  <a:p>
                    <a:pPr/>
                    <a14:m>
                      <m:oMath xmlns:m="http://schemas.openxmlformats.org/officeDocument/2006/math">
                        <m:r>
                          <a:rPr kumimoji="1" lang="ja-JP" altLang="en-US" sz="1400" b="1" i="1" u="none" smtClean="0">
                            <a:latin typeface="Cambria Math" panose="02040503050406030204" pitchFamily="18" charset="0"/>
                            <a:ea typeface="Cambria Math" panose="02040503050406030204" pitchFamily="18" charset="0"/>
                          </a:rPr>
                          <m:t>𝝆</m:t>
                        </m:r>
                      </m:oMath>
                    </a14:m>
                    <a:r>
                      <a:rPr lang="en-US" altLang="ja-JP" i="0" u="none" dirty="0"/>
                      <a:t>: correlation coefficient </a:t>
                    </a:r>
                    <a:endParaRPr lang="ja-JP" altLang="en-US" i="0" u="none" dirty="0"/>
                  </a:p>
                </p:txBody>
              </p:sp>
            </mc:Choice>
            <mc:Fallback>
              <p:sp>
                <p:nvSpPr>
                  <p:cNvPr id="89" name="文本框 88">
                    <a:extLst>
                      <a:ext uri="{FF2B5EF4-FFF2-40B4-BE49-F238E27FC236}">
                        <a16:creationId xmlns:a16="http://schemas.microsoft.com/office/drawing/2014/main" id="{3163249F-D869-4656-AAE6-94E2CB9E1002}"/>
                      </a:ext>
                    </a:extLst>
                  </p:cNvPr>
                  <p:cNvSpPr txBox="1">
                    <a:spLocks noRot="1" noChangeAspect="1" noMove="1" noResize="1" noEditPoints="1" noAdjustHandles="1" noChangeArrowheads="1" noChangeShapeType="1" noTextEdit="1"/>
                  </p:cNvSpPr>
                  <p:nvPr/>
                </p:nvSpPr>
                <p:spPr>
                  <a:xfrm>
                    <a:off x="6057901" y="902474"/>
                    <a:ext cx="4003548" cy="1355371"/>
                  </a:xfrm>
                  <a:prstGeom prst="rect">
                    <a:avLst/>
                  </a:prstGeom>
                  <a:blipFill>
                    <a:blip r:embed="rId4"/>
                    <a:stretch>
                      <a:fillRect b="-3153"/>
                    </a:stretch>
                  </a:blipFill>
                </p:spPr>
                <p:txBody>
                  <a:bodyPr/>
                  <a:lstStyle/>
                  <a:p>
                    <a:r>
                      <a:rPr lang="ja-JP" altLang="en-US">
                        <a:noFill/>
                      </a:rPr>
                      <a:t> </a:t>
                    </a:r>
                  </a:p>
                </p:txBody>
              </p:sp>
            </mc:Fallback>
          </mc:AlternateContent>
        </p:grpSp>
        <p:grpSp>
          <p:nvGrpSpPr>
            <p:cNvPr id="21" name="组合 20">
              <a:extLst>
                <a:ext uri="{FF2B5EF4-FFF2-40B4-BE49-F238E27FC236}">
                  <a16:creationId xmlns:a16="http://schemas.microsoft.com/office/drawing/2014/main" id="{D38AD335-B2DA-4FEF-9BD5-C2E5EC132D6D}"/>
                </a:ext>
              </a:extLst>
            </p:cNvPr>
            <p:cNvGrpSpPr/>
            <p:nvPr/>
          </p:nvGrpSpPr>
          <p:grpSpPr>
            <a:xfrm>
              <a:off x="215500" y="2431440"/>
              <a:ext cx="9348952" cy="1401084"/>
              <a:chOff x="215500" y="2431440"/>
              <a:chExt cx="9348952" cy="1401084"/>
            </a:xfrm>
          </p:grpSpPr>
          <p:cxnSp>
            <p:nvCxnSpPr>
              <p:cNvPr id="20" name="直接连接符 19">
                <a:extLst>
                  <a:ext uri="{FF2B5EF4-FFF2-40B4-BE49-F238E27FC236}">
                    <a16:creationId xmlns:a16="http://schemas.microsoft.com/office/drawing/2014/main" id="{3D5D9C8A-9562-4AF2-BC3B-436069EFFBF0}"/>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90" name="直接连接符 89">
                <a:extLst>
                  <a:ext uri="{FF2B5EF4-FFF2-40B4-BE49-F238E27FC236}">
                    <a16:creationId xmlns:a16="http://schemas.microsoft.com/office/drawing/2014/main" id="{37DDFC29-226E-4516-992B-834708A55E03}"/>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p:grpSp>
        <p:nvGrpSpPr>
          <p:cNvPr id="91" name="组合 90">
            <a:extLst>
              <a:ext uri="{FF2B5EF4-FFF2-40B4-BE49-F238E27FC236}">
                <a16:creationId xmlns:a16="http://schemas.microsoft.com/office/drawing/2014/main" id="{77DAEA68-227F-44EB-93CC-6725E86814CC}"/>
              </a:ext>
            </a:extLst>
          </p:cNvPr>
          <p:cNvGrpSpPr/>
          <p:nvPr/>
        </p:nvGrpSpPr>
        <p:grpSpPr>
          <a:xfrm>
            <a:off x="-32358" y="750468"/>
            <a:ext cx="9820810" cy="1697650"/>
            <a:chOff x="-19450" y="2431440"/>
            <a:chExt cx="9820810" cy="1697650"/>
          </a:xfrm>
        </p:grpSpPr>
        <p:grpSp>
          <p:nvGrpSpPr>
            <p:cNvPr id="92" name="组合 91">
              <a:extLst>
                <a:ext uri="{FF2B5EF4-FFF2-40B4-BE49-F238E27FC236}">
                  <a16:creationId xmlns:a16="http://schemas.microsoft.com/office/drawing/2014/main" id="{3310934A-DC64-4858-9544-4A029DF5796E}"/>
                </a:ext>
              </a:extLst>
            </p:cNvPr>
            <p:cNvGrpSpPr/>
            <p:nvPr/>
          </p:nvGrpSpPr>
          <p:grpSpPr>
            <a:xfrm>
              <a:off x="-19450" y="2483184"/>
              <a:ext cx="9820810" cy="1008476"/>
              <a:chOff x="-7147" y="908505"/>
              <a:chExt cx="9820810" cy="1008476"/>
            </a:xfrm>
          </p:grpSpPr>
          <p:grpSp>
            <p:nvGrpSpPr>
              <p:cNvPr id="96" name="组合 95">
                <a:extLst>
                  <a:ext uri="{FF2B5EF4-FFF2-40B4-BE49-F238E27FC236}">
                    <a16:creationId xmlns:a16="http://schemas.microsoft.com/office/drawing/2014/main" id="{BB03770D-0481-4212-968F-F7AE68A56F7E}"/>
                  </a:ext>
                </a:extLst>
              </p:cNvPr>
              <p:cNvGrpSpPr/>
              <p:nvPr/>
            </p:nvGrpSpPr>
            <p:grpSpPr>
              <a:xfrm>
                <a:off x="-7147" y="908505"/>
                <a:ext cx="7222618" cy="1008476"/>
                <a:chOff x="69053" y="908505"/>
                <a:chExt cx="7222618" cy="1008476"/>
              </a:xfrm>
            </p:grpSpPr>
            <mc:AlternateContent xmlns:mc="http://schemas.openxmlformats.org/markup-compatibility/2006">
              <mc:Choice xmlns:a14="http://schemas.microsoft.com/office/drawing/2010/main" Requires="a14">
                <p:sp>
                  <p:nvSpPr>
                    <p:cNvPr id="98" name="文本框 97">
                      <a:extLst>
                        <a:ext uri="{FF2B5EF4-FFF2-40B4-BE49-F238E27FC236}">
                          <a16:creationId xmlns:a16="http://schemas.microsoft.com/office/drawing/2014/main" id="{E303D74C-2E0D-4D6C-AF7D-485E532F8BF9}"/>
                        </a:ext>
                      </a:extLst>
                    </p:cNvPr>
                    <p:cNvSpPr txBox="1"/>
                    <p:nvPr/>
                  </p:nvSpPr>
                  <p:spPr>
                    <a:xfrm>
                      <a:off x="1094044" y="1538351"/>
                      <a:ext cx="4183646" cy="3786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sSub>
                              <m:sSubPr>
                                <m:ctrlPr>
                                  <a:rPr kumimoji="1" lang="en-US" altLang="ja-JP" sz="1800" b="1" i="1" u="none" smtClean="0">
                                    <a:solidFill>
                                      <a:srgbClr val="FF0000"/>
                                    </a:solidFill>
                                    <a:latin typeface="Cambria Math" panose="02040503050406030204" pitchFamily="18" charset="0"/>
                                  </a:rPr>
                                </m:ctrlPr>
                              </m:sSubPr>
                              <m:e>
                                <m:r>
                                  <a:rPr kumimoji="1" lang="ja-JP" altLang="en-US" sz="1800" b="1" i="1" u="none" smtClean="0">
                                    <a:solidFill>
                                      <a:srgbClr val="FF0000"/>
                                    </a:solidFill>
                                    <a:latin typeface="Cambria Math" panose="02040503050406030204" pitchFamily="18" charset="0"/>
                                  </a:rPr>
                                  <m:t>𝝈</m:t>
                                </m:r>
                              </m:e>
                              <m:sub>
                                <m:r>
                                  <a:rPr kumimoji="1" lang="en-US" altLang="ja-JP" sz="1800" b="1" i="1" u="none" smtClean="0">
                                    <a:solidFill>
                                      <a:srgbClr val="FF0000"/>
                                    </a:solidFill>
                                    <a:latin typeface="Cambria Math" panose="02040503050406030204" pitchFamily="18" charset="0"/>
                                  </a:rPr>
                                  <m:t>𝑳𝑽</m:t>
                                </m:r>
                              </m:sub>
                            </m:sSub>
                            <m:r>
                              <a:rPr kumimoji="1" lang="en-US" altLang="ja-JP" sz="1800" b="1" i="1" u="none" smtClean="0">
                                <a:solidFill>
                                  <a:srgbClr val="FF0000"/>
                                </a:solidFill>
                                <a:latin typeface="Cambria Math" panose="02040503050406030204" pitchFamily="18" charset="0"/>
                              </a:rPr>
                              <m:t>(</m:t>
                            </m:r>
                            <m:r>
                              <a:rPr kumimoji="1" lang="en-US" altLang="ja-JP" sz="1800" b="1" i="1" u="none" smtClean="0">
                                <a:solidFill>
                                  <a:srgbClr val="FF0000"/>
                                </a:solidFill>
                                <a:latin typeface="Cambria Math" panose="02040503050406030204" pitchFamily="18" charset="0"/>
                              </a:rPr>
                              <m:t>𝒕</m:t>
                            </m:r>
                            <m:r>
                              <a:rPr kumimoji="1" lang="en-US" altLang="ja-JP" sz="1800" b="1" i="1" u="none" smtClean="0">
                                <a:solidFill>
                                  <a:srgbClr val="FF0000"/>
                                </a:solidFill>
                                <a:latin typeface="Cambria Math" panose="02040503050406030204" pitchFamily="18" charset="0"/>
                              </a:rPr>
                              <m:t>,</m:t>
                            </m:r>
                            <m:sSub>
                              <m:sSubPr>
                                <m:ctrlPr>
                                  <a:rPr kumimoji="1" lang="en-US" altLang="ja-JP" sz="1800" b="1" i="1" u="none" smtClean="0">
                                    <a:solidFill>
                                      <a:srgbClr val="FF0000"/>
                                    </a:solidFill>
                                    <a:latin typeface="Cambria Math" panose="02040503050406030204" pitchFamily="18" charset="0"/>
                                  </a:rPr>
                                </m:ctrlPr>
                              </m:sSubPr>
                              <m:e>
                                <m:r>
                                  <a:rPr kumimoji="1" lang="en-US" altLang="ja-JP" sz="1800" b="1" i="1" u="none" smtClean="0">
                                    <a:solidFill>
                                      <a:srgbClr val="FF0000"/>
                                    </a:solidFill>
                                    <a:latin typeface="Cambria Math" panose="02040503050406030204" pitchFamily="18" charset="0"/>
                                  </a:rPr>
                                  <m:t>𝑺</m:t>
                                </m:r>
                              </m:e>
                              <m:sub>
                                <m:r>
                                  <a:rPr kumimoji="1" lang="en-US" altLang="ja-JP" sz="1800" b="1" i="1" u="none" smtClean="0">
                                    <a:solidFill>
                                      <a:srgbClr val="FF0000"/>
                                    </a:solidFill>
                                    <a:latin typeface="Cambria Math" panose="02040503050406030204" pitchFamily="18" charset="0"/>
                                  </a:rPr>
                                  <m:t>𝒕</m:t>
                                </m:r>
                              </m:sub>
                            </m:sSub>
                            <m:r>
                              <a:rPr kumimoji="1" lang="en-US" altLang="ja-JP" sz="1800" b="1" i="1" u="none" smtClean="0">
                                <a:solidFill>
                                  <a:srgbClr val="FF0000"/>
                                </a:solidFill>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p:txBody>
                </p:sp>
              </mc:Choice>
              <mc:Fallback>
                <p:sp>
                  <p:nvSpPr>
                    <p:cNvPr id="98" name="文本框 97">
                      <a:extLst>
                        <a:ext uri="{FF2B5EF4-FFF2-40B4-BE49-F238E27FC236}">
                          <a16:creationId xmlns:a16="http://schemas.microsoft.com/office/drawing/2014/main" id="{E303D74C-2E0D-4D6C-AF7D-485E532F8BF9}"/>
                        </a:ext>
                      </a:extLst>
                    </p:cNvPr>
                    <p:cNvSpPr txBox="1">
                      <a:spLocks noRot="1" noChangeAspect="1" noMove="1" noResize="1" noEditPoints="1" noAdjustHandles="1" noChangeArrowheads="1" noChangeShapeType="1" noTextEdit="1"/>
                    </p:cNvSpPr>
                    <p:nvPr/>
                  </p:nvSpPr>
                  <p:spPr>
                    <a:xfrm>
                      <a:off x="1094044" y="1538351"/>
                      <a:ext cx="4183646" cy="378630"/>
                    </a:xfrm>
                    <a:prstGeom prst="rect">
                      <a:avLst/>
                    </a:prstGeom>
                    <a:blipFill>
                      <a:blip r:embed="rId5"/>
                      <a:stretch>
                        <a:fillRect b="-14516"/>
                      </a:stretch>
                    </a:blipFill>
                  </p:spPr>
                  <p:txBody>
                    <a:bodyPr/>
                    <a:lstStyle/>
                    <a:p>
                      <a:r>
                        <a:rPr lang="ja-JP" altLang="en-US">
                          <a:noFill/>
                        </a:rPr>
                        <a:t> </a:t>
                      </a:r>
                    </a:p>
                  </p:txBody>
                </p:sp>
              </mc:Fallback>
            </mc:AlternateContent>
            <p:sp>
              <p:nvSpPr>
                <p:cNvPr id="99" name="文本框 98">
                  <a:extLst>
                    <a:ext uri="{FF2B5EF4-FFF2-40B4-BE49-F238E27FC236}">
                      <a16:creationId xmlns:a16="http://schemas.microsoft.com/office/drawing/2014/main" id="{D06FD679-B31B-4CA9-AF8A-365C69AF253B}"/>
                    </a:ext>
                  </a:extLst>
                </p:cNvPr>
                <p:cNvSpPr txBox="1"/>
                <p:nvPr/>
              </p:nvSpPr>
              <p:spPr>
                <a:xfrm>
                  <a:off x="69053" y="908505"/>
                  <a:ext cx="7222618" cy="338554"/>
                </a:xfrm>
                <a:prstGeom prst="rect">
                  <a:avLst/>
                </a:prstGeom>
                <a:noFill/>
              </p:spPr>
              <p:txBody>
                <a:bodyPr wrap="none" rtlCol="0">
                  <a:spAutoFit/>
                </a:bodyPr>
                <a:lstStyle/>
                <a:p>
                  <a:r>
                    <a:rPr kumimoji="1" lang="en-US" altLang="ja-JP" sz="1600" b="1" i="0" u="none" dirty="0"/>
                    <a:t>Local Volatility Model by Dupire (1994) and </a:t>
                  </a:r>
                  <a:r>
                    <a:rPr kumimoji="1" lang="en-US" altLang="ja-JP" sz="1600" b="1" i="0" u="none" dirty="0" err="1"/>
                    <a:t>Derman</a:t>
                  </a:r>
                  <a:r>
                    <a:rPr kumimoji="1" lang="en-US" altLang="ja-JP" sz="1600" b="1" i="0" u="none" dirty="0"/>
                    <a:t> and </a:t>
                  </a:r>
                  <a:r>
                    <a:rPr kumimoji="1" lang="en-US" altLang="ja-JP" sz="1600" b="1" i="0" u="none" dirty="0" err="1"/>
                    <a:t>Kani</a:t>
                  </a:r>
                  <a:r>
                    <a:rPr kumimoji="1" lang="en-US" altLang="ja-JP" sz="1600" b="1" i="0" u="none" dirty="0"/>
                    <a:t> (1994) </a:t>
                  </a:r>
                  <a:r>
                    <a:rPr kumimoji="1" lang="en-US" altLang="ja-JP" sz="1600" i="0" u="none" baseline="30000" dirty="0"/>
                    <a:t>1) 2)</a:t>
                  </a:r>
                  <a:endParaRPr kumimoji="1" lang="ja-JP" altLang="en-US" sz="1600" i="0" u="none" baseline="30000" dirty="0"/>
                </a:p>
              </p:txBody>
            </p:sp>
            <p:sp>
              <p:nvSpPr>
                <p:cNvPr id="100" name="文本框 99">
                  <a:extLst>
                    <a:ext uri="{FF2B5EF4-FFF2-40B4-BE49-F238E27FC236}">
                      <a16:creationId xmlns:a16="http://schemas.microsoft.com/office/drawing/2014/main" id="{CF6CAA93-EFD2-40C0-8D36-5E327DC93962}"/>
                    </a:ext>
                  </a:extLst>
                </p:cNvPr>
                <p:cNvSpPr txBox="1"/>
                <p:nvPr/>
              </p:nvSpPr>
              <p:spPr>
                <a:xfrm>
                  <a:off x="69053" y="129467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grpSp>
          <mc:AlternateContent xmlns:mc="http://schemas.openxmlformats.org/markup-compatibility/2006">
            <mc:Choice xmlns:a14="http://schemas.microsoft.com/office/drawing/2010/main" Requires="a14">
              <p:sp>
                <p:nvSpPr>
                  <p:cNvPr id="97" name="文本框 96">
                    <a:extLst>
                      <a:ext uri="{FF2B5EF4-FFF2-40B4-BE49-F238E27FC236}">
                        <a16:creationId xmlns:a16="http://schemas.microsoft.com/office/drawing/2014/main" id="{8E416CFA-9791-4D71-8586-F07A85706020}"/>
                      </a:ext>
                    </a:extLst>
                  </p:cNvPr>
                  <p:cNvSpPr txBox="1"/>
                  <p:nvPr/>
                </p:nvSpPr>
                <p:spPr>
                  <a:xfrm>
                    <a:off x="5371403" y="1127728"/>
                    <a:ext cx="4442260" cy="723853"/>
                  </a:xfrm>
                  <a:prstGeom prst="rect">
                    <a:avLst/>
                  </a:prstGeom>
                  <a:noFill/>
                </p:spPr>
                <p:txBody>
                  <a:bodyPr wrap="square">
                    <a:spAutoFit/>
                  </a:bodyPr>
                  <a:lstStyle/>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𝒓</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r>
                          <a:rPr kumimoji="1" lang="en-US" altLang="ja-JP" sz="1400" b="0" i="1" u="none" smtClean="0">
                            <a:latin typeface="Cambria Math" panose="02040503050406030204" pitchFamily="18" charset="0"/>
                          </a:rPr>
                          <m:t> </m:t>
                        </m:r>
                      </m:oMath>
                    </a14:m>
                    <a:r>
                      <a:rPr lang="en-US" altLang="ja-JP" i="0" u="none" dirty="0"/>
                      <a:t>continuously compounded risk-free interest rate</a:t>
                    </a:r>
                  </a:p>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𝒅</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oMath>
                    </a14:m>
                    <a:r>
                      <a:rPr lang="ja-JP" altLang="en-US" i="0" u="none" dirty="0"/>
                      <a:t> </a:t>
                    </a:r>
                    <a:r>
                      <a:rPr lang="en-US" altLang="ja-JP" i="0" u="none" dirty="0"/>
                      <a:t>continuously compounded dividend yield rate</a:t>
                    </a:r>
                  </a:p>
                  <a:p>
                    <a:pPr/>
                    <a14:m>
                      <m:oMath xmlns:m="http://schemas.openxmlformats.org/officeDocument/2006/math">
                        <m:sSub>
                          <m:sSubPr>
                            <m:ctrlPr>
                              <a:rPr kumimoji="1" lang="en-US" altLang="ja-JP" sz="1400" b="1" u="none">
                                <a:latin typeface="Cambria Math" panose="02040503050406030204" pitchFamily="18" charset="0"/>
                              </a:rPr>
                            </m:ctrlPr>
                          </m:sSubPr>
                          <m:e>
                            <m:r>
                              <a:rPr kumimoji="1" lang="ja-JP" altLang="en-US" sz="1400" b="1" u="none">
                                <a:latin typeface="Cambria Math" panose="02040503050406030204" pitchFamily="18" charset="0"/>
                              </a:rPr>
                              <m:t>𝝈</m:t>
                            </m:r>
                          </m:e>
                          <m:sub>
                            <m:r>
                              <a:rPr kumimoji="1" lang="en-US" altLang="ja-JP" sz="1400" b="1" u="none">
                                <a:latin typeface="Cambria Math" panose="02040503050406030204" pitchFamily="18" charset="0"/>
                              </a:rPr>
                              <m:t>𝑳𝑽</m:t>
                            </m:r>
                          </m:sub>
                        </m:sSub>
                        <m:r>
                          <a:rPr kumimoji="1" lang="en-US" altLang="ja-JP" sz="1400" b="1" u="none">
                            <a:latin typeface="Cambria Math" panose="02040503050406030204" pitchFamily="18" charset="0"/>
                          </a:rPr>
                          <m:t>(</m:t>
                        </m:r>
                        <m:r>
                          <a:rPr kumimoji="1" lang="en-US" altLang="ja-JP" sz="1400" b="1" u="none">
                            <a:latin typeface="Cambria Math" panose="02040503050406030204" pitchFamily="18" charset="0"/>
                          </a:rPr>
                          <m:t>𝒕</m:t>
                        </m:r>
                        <m:r>
                          <a:rPr kumimoji="1" lang="en-US" altLang="ja-JP" sz="1400" b="1" u="none">
                            <a:latin typeface="Cambria Math" panose="02040503050406030204" pitchFamily="18" charset="0"/>
                          </a:rPr>
                          <m:t>,</m:t>
                        </m:r>
                        <m:sSub>
                          <m:sSubPr>
                            <m:ctrlPr>
                              <a:rPr kumimoji="1" lang="en-US" altLang="ja-JP" sz="1400" b="1" u="none">
                                <a:latin typeface="Cambria Math" panose="02040503050406030204" pitchFamily="18" charset="0"/>
                              </a:rPr>
                            </m:ctrlPr>
                          </m:sSubPr>
                          <m:e>
                            <m:r>
                              <a:rPr kumimoji="1" lang="en-US" altLang="ja-JP" sz="1400" b="1" u="none">
                                <a:latin typeface="Cambria Math" panose="02040503050406030204" pitchFamily="18" charset="0"/>
                              </a:rPr>
                              <m:t>𝑺</m:t>
                            </m:r>
                          </m:e>
                          <m:sub>
                            <m:r>
                              <a:rPr kumimoji="1" lang="en-US" altLang="ja-JP" sz="1400" b="1" u="none">
                                <a:latin typeface="Cambria Math" panose="02040503050406030204" pitchFamily="18" charset="0"/>
                              </a:rPr>
                              <m:t>𝒕</m:t>
                            </m:r>
                          </m:sub>
                        </m:sSub>
                        <m:r>
                          <a:rPr kumimoji="1" lang="en-US" altLang="ja-JP" sz="1400" b="1" u="none">
                            <a:latin typeface="Cambria Math" panose="02040503050406030204" pitchFamily="18" charset="0"/>
                          </a:rPr>
                          <m:t>)</m:t>
                        </m:r>
                      </m:oMath>
                    </a14:m>
                    <a:r>
                      <a:rPr lang="en-US" altLang="ja-JP" i="0" u="none" dirty="0"/>
                      <a:t>: </a:t>
                    </a:r>
                    <a:r>
                      <a:rPr lang="en-US" altLang="ja-JP" i="0" u="none" dirty="0">
                        <a:solidFill>
                          <a:srgbClr val="FF0000"/>
                        </a:solidFill>
                      </a:rPr>
                      <a:t>deterministic</a:t>
                    </a:r>
                    <a:r>
                      <a:rPr lang="en-US" altLang="ja-JP" i="0" u="none" dirty="0"/>
                      <a:t> local volatility measure/function</a:t>
                    </a:r>
                  </a:p>
                </p:txBody>
              </p:sp>
            </mc:Choice>
            <mc:Fallback>
              <p:sp>
                <p:nvSpPr>
                  <p:cNvPr id="97" name="文本框 96">
                    <a:extLst>
                      <a:ext uri="{FF2B5EF4-FFF2-40B4-BE49-F238E27FC236}">
                        <a16:creationId xmlns:a16="http://schemas.microsoft.com/office/drawing/2014/main" id="{8E416CFA-9791-4D71-8586-F07A85706020}"/>
                      </a:ext>
                    </a:extLst>
                  </p:cNvPr>
                  <p:cNvSpPr txBox="1">
                    <a:spLocks noRot="1" noChangeAspect="1" noMove="1" noResize="1" noEditPoints="1" noAdjustHandles="1" noChangeArrowheads="1" noChangeShapeType="1" noTextEdit="1"/>
                  </p:cNvSpPr>
                  <p:nvPr/>
                </p:nvSpPr>
                <p:spPr>
                  <a:xfrm>
                    <a:off x="5371403" y="1127728"/>
                    <a:ext cx="4442260" cy="723853"/>
                  </a:xfrm>
                  <a:prstGeom prst="rect">
                    <a:avLst/>
                  </a:prstGeom>
                  <a:blipFill>
                    <a:blip r:embed="rId6"/>
                    <a:stretch>
                      <a:fillRect b="-6780"/>
                    </a:stretch>
                  </a:blipFill>
                </p:spPr>
                <p:txBody>
                  <a:bodyPr/>
                  <a:lstStyle/>
                  <a:p>
                    <a:r>
                      <a:rPr lang="ja-JP" altLang="en-US">
                        <a:noFill/>
                      </a:rPr>
                      <a:t> </a:t>
                    </a:r>
                  </a:p>
                </p:txBody>
              </p:sp>
            </mc:Fallback>
          </mc:AlternateContent>
        </p:grpSp>
        <p:grpSp>
          <p:nvGrpSpPr>
            <p:cNvPr id="93" name="组合 92">
              <a:extLst>
                <a:ext uri="{FF2B5EF4-FFF2-40B4-BE49-F238E27FC236}">
                  <a16:creationId xmlns:a16="http://schemas.microsoft.com/office/drawing/2014/main" id="{03FD0715-31B7-4207-B206-85E0A8016E54}"/>
                </a:ext>
              </a:extLst>
            </p:cNvPr>
            <p:cNvGrpSpPr/>
            <p:nvPr/>
          </p:nvGrpSpPr>
          <p:grpSpPr>
            <a:xfrm>
              <a:off x="215500" y="2431440"/>
              <a:ext cx="9348952" cy="1697650"/>
              <a:chOff x="215500" y="2431440"/>
              <a:chExt cx="9348952" cy="1697650"/>
            </a:xfrm>
          </p:grpSpPr>
          <p:cxnSp>
            <p:nvCxnSpPr>
              <p:cNvPr id="94" name="直接连接符 93">
                <a:extLst>
                  <a:ext uri="{FF2B5EF4-FFF2-40B4-BE49-F238E27FC236}">
                    <a16:creationId xmlns:a16="http://schemas.microsoft.com/office/drawing/2014/main" id="{B8B869C7-4353-4C7F-9E79-480A8E3DBCFF}"/>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95" name="直接连接符 94">
                <a:extLst>
                  <a:ext uri="{FF2B5EF4-FFF2-40B4-BE49-F238E27FC236}">
                    <a16:creationId xmlns:a16="http://schemas.microsoft.com/office/drawing/2014/main" id="{09D7147A-083B-4479-8AF1-CF6956425EA5}"/>
                  </a:ext>
                </a:extLst>
              </p:cNvPr>
              <p:cNvCxnSpPr>
                <a:cxnSpLocks/>
              </p:cNvCxnSpPr>
              <p:nvPr/>
            </p:nvCxnSpPr>
            <p:spPr bwMode="auto">
              <a:xfrm>
                <a:off x="215500" y="412909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p:cxnSp>
        <p:nvCxnSpPr>
          <p:cNvPr id="103" name="直接连接符 102">
            <a:extLst>
              <a:ext uri="{FF2B5EF4-FFF2-40B4-BE49-F238E27FC236}">
                <a16:creationId xmlns:a16="http://schemas.microsoft.com/office/drawing/2014/main" id="{51A46088-1FC4-4736-B3AF-15A87A9B99C3}"/>
              </a:ext>
            </a:extLst>
          </p:cNvPr>
          <p:cNvCxnSpPr>
            <a:cxnSpLocks/>
          </p:cNvCxnSpPr>
          <p:nvPr/>
        </p:nvCxnSpPr>
        <p:spPr bwMode="auto">
          <a:xfrm>
            <a:off x="202592" y="6013942"/>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nvGrpSpPr>
          <p:cNvPr id="104" name="组合 103">
            <a:extLst>
              <a:ext uri="{FF2B5EF4-FFF2-40B4-BE49-F238E27FC236}">
                <a16:creationId xmlns:a16="http://schemas.microsoft.com/office/drawing/2014/main" id="{29C24F2C-5F3F-45B3-8256-E16FC3CE3CCB}"/>
              </a:ext>
            </a:extLst>
          </p:cNvPr>
          <p:cNvGrpSpPr/>
          <p:nvPr/>
        </p:nvGrpSpPr>
        <p:grpSpPr>
          <a:xfrm>
            <a:off x="-32358" y="4141539"/>
            <a:ext cx="9945246" cy="1401084"/>
            <a:chOff x="-19450" y="2431440"/>
            <a:chExt cx="9945246" cy="1401084"/>
          </a:xfrm>
        </p:grpSpPr>
        <p:grpSp>
          <p:nvGrpSpPr>
            <p:cNvPr id="105" name="组合 104">
              <a:extLst>
                <a:ext uri="{FF2B5EF4-FFF2-40B4-BE49-F238E27FC236}">
                  <a16:creationId xmlns:a16="http://schemas.microsoft.com/office/drawing/2014/main" id="{E1CDD5AA-BDDC-4445-B3FD-A3069EC7F162}"/>
                </a:ext>
              </a:extLst>
            </p:cNvPr>
            <p:cNvGrpSpPr/>
            <p:nvPr/>
          </p:nvGrpSpPr>
          <p:grpSpPr>
            <a:xfrm>
              <a:off x="-19450" y="2483184"/>
              <a:ext cx="9945246" cy="1342767"/>
              <a:chOff x="-7147" y="908505"/>
              <a:chExt cx="9945246" cy="1342767"/>
            </a:xfrm>
          </p:grpSpPr>
          <p:grpSp>
            <p:nvGrpSpPr>
              <p:cNvPr id="109" name="组合 108">
                <a:extLst>
                  <a:ext uri="{FF2B5EF4-FFF2-40B4-BE49-F238E27FC236}">
                    <a16:creationId xmlns:a16="http://schemas.microsoft.com/office/drawing/2014/main" id="{C846B76A-B55F-4475-8F88-76EC3C4AEF45}"/>
                  </a:ext>
                </a:extLst>
              </p:cNvPr>
              <p:cNvGrpSpPr/>
              <p:nvPr/>
            </p:nvGrpSpPr>
            <p:grpSpPr>
              <a:xfrm>
                <a:off x="-7147" y="908505"/>
                <a:ext cx="7076863" cy="1330903"/>
                <a:chOff x="69053" y="908505"/>
                <a:chExt cx="7076863" cy="1330903"/>
              </a:xfrm>
            </p:grpSpPr>
            <mc:AlternateContent xmlns:mc="http://schemas.openxmlformats.org/markup-compatibility/2006">
              <mc:Choice xmlns:a14="http://schemas.microsoft.com/office/drawing/2010/main" Requires="a14">
                <p:sp>
                  <p:nvSpPr>
                    <p:cNvPr id="111" name="文本框 110">
                      <a:extLst>
                        <a:ext uri="{FF2B5EF4-FFF2-40B4-BE49-F238E27FC236}">
                          <a16:creationId xmlns:a16="http://schemas.microsoft.com/office/drawing/2014/main" id="{98D48BC1-7C48-4960-A1BC-AC7C09522798}"/>
                        </a:ext>
                      </a:extLst>
                    </p:cNvPr>
                    <p:cNvSpPr txBox="1"/>
                    <p:nvPr/>
                  </p:nvSpPr>
                  <p:spPr>
                    <a:xfrm>
                      <a:off x="2465468" y="1189954"/>
                      <a:ext cx="4680448" cy="10494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sSub>
                              <m:sSubPr>
                                <m:ctrlPr>
                                  <a:rPr kumimoji="1" lang="en-US" altLang="ja-JP" sz="1800" b="1" u="none">
                                    <a:solidFill>
                                      <a:srgbClr val="FF0000"/>
                                    </a:solidFill>
                                    <a:latin typeface="Cambria Math" panose="02040503050406030204" pitchFamily="18" charset="0"/>
                                  </a:rPr>
                                </m:ctrlPr>
                              </m:sSubPr>
                              <m:e>
                                <m:r>
                                  <a:rPr kumimoji="1" lang="ja-JP" altLang="en-US" sz="1800" b="1" u="none">
                                    <a:solidFill>
                                      <a:srgbClr val="FF0000"/>
                                    </a:solidFill>
                                    <a:latin typeface="Cambria Math" panose="02040503050406030204" pitchFamily="18" charset="0"/>
                                  </a:rPr>
                                  <m:t>𝝈</m:t>
                                </m:r>
                              </m:e>
                              <m:sub>
                                <m:r>
                                  <a:rPr kumimoji="1" lang="en-US" altLang="ja-JP" sz="1800" b="1" i="1" u="none" smtClean="0">
                                    <a:solidFill>
                                      <a:srgbClr val="FF0000"/>
                                    </a:solidFill>
                                    <a:latin typeface="Cambria Math" panose="02040503050406030204" pitchFamily="18" charset="0"/>
                                  </a:rPr>
                                  <m:t>𝑺𝑳𝑽</m:t>
                                </m:r>
                              </m:sub>
                            </m:sSub>
                            <m:r>
                              <a:rPr kumimoji="1" lang="en-US" altLang="ja-JP" sz="1800" b="1" u="none">
                                <a:solidFill>
                                  <a:srgbClr val="FF0000"/>
                                </a:solidFill>
                                <a:latin typeface="Cambria Math" panose="02040503050406030204" pitchFamily="18" charset="0"/>
                              </a:rPr>
                              <m:t>(</m:t>
                            </m:r>
                            <m:r>
                              <a:rPr kumimoji="1" lang="en-US" altLang="ja-JP" sz="1800" b="1" u="none">
                                <a:solidFill>
                                  <a:srgbClr val="FF0000"/>
                                </a:solidFill>
                                <a:latin typeface="Cambria Math" panose="02040503050406030204" pitchFamily="18" charset="0"/>
                              </a:rPr>
                              <m:t>𝒕</m:t>
                            </m:r>
                            <m:r>
                              <a:rPr kumimoji="1" lang="en-US" altLang="ja-JP" sz="1800" b="1" u="none">
                                <a:solidFill>
                                  <a:srgbClr val="FF0000"/>
                                </a:solidFill>
                                <a:latin typeface="Cambria Math" panose="02040503050406030204" pitchFamily="18" charset="0"/>
                              </a:rPr>
                              <m:t>,</m:t>
                            </m:r>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𝑺</m:t>
                                </m:r>
                              </m:e>
                              <m:sub>
                                <m:r>
                                  <a:rPr kumimoji="1" lang="en-US" altLang="ja-JP" sz="1800" b="1" u="none">
                                    <a:solidFill>
                                      <a:srgbClr val="FF0000"/>
                                    </a:solidFill>
                                    <a:latin typeface="Cambria Math" panose="02040503050406030204" pitchFamily="18" charset="0"/>
                                  </a:rPr>
                                  <m:t>𝒕</m:t>
                                </m:r>
                              </m:sub>
                            </m:sSub>
                            <m:r>
                              <a:rPr kumimoji="1" lang="en-US" altLang="ja-JP" sz="1800" b="1" u="none">
                                <a:solidFill>
                                  <a:srgbClr val="FF0000"/>
                                </a:solidFill>
                                <a:latin typeface="Cambria Math" panose="02040503050406030204" pitchFamily="18" charset="0"/>
                              </a:rPr>
                              <m:t>)</m:t>
                            </m:r>
                            <m:rad>
                              <m:radPr>
                                <m:degHide m:val="on"/>
                                <m:ctrlPr>
                                  <a:rPr kumimoji="1" lang="en-US" altLang="ja-JP" sz="1800" b="1" i="1" u="none" smtClean="0">
                                    <a:solidFill>
                                      <a:srgbClr val="FF0000"/>
                                    </a:solidFill>
                                    <a:latin typeface="Cambria Math" panose="02040503050406030204" pitchFamily="18" charset="0"/>
                                  </a:rPr>
                                </m:ctrlPr>
                              </m:radPr>
                              <m:deg/>
                              <m:e>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𝑽</m:t>
                                    </m:r>
                                  </m:e>
                                  <m:sub>
                                    <m:r>
                                      <a:rPr kumimoji="1" lang="en-US" altLang="ja-JP" sz="1800" b="1" u="none">
                                        <a:solidFill>
                                          <a:srgbClr val="FF0000"/>
                                        </a:solidFill>
                                        <a:latin typeface="Cambria Math" panose="02040503050406030204" pitchFamily="18" charset="0"/>
                                      </a:rPr>
                                      <m:t>𝒕</m:t>
                                    </m:r>
                                  </m:sub>
                                </m:sSub>
                              </m:e>
                            </m:rad>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𝜿</m:t>
                            </m:r>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𝜽</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 </m:t>
                            </m:r>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
                              <a:rPr kumimoji="1" lang="ja-JP" altLang="en-US" sz="1800" b="1" u="none">
                                <a:latin typeface="Cambria Math" panose="02040503050406030204" pitchFamily="18" charset="0"/>
                              </a:rPr>
                              <m:t>𝝃</m:t>
                            </m:r>
                            <m:rad>
                              <m:radPr>
                                <m:degHide m:val="on"/>
                                <m:ctrlPr>
                                  <a:rPr kumimoji="1" lang="en-US" altLang="ja-JP" sz="1800" b="1" u="none">
                                    <a:latin typeface="Cambria Math" panose="02040503050406030204" pitchFamily="18" charset="0"/>
                                  </a:rPr>
                                </m:ctrlPr>
                              </m:radPr>
                              <m:deg/>
                              <m:e>
                                <m:sSub>
                                  <m:sSubPr>
                                    <m:ctrlPr>
                                      <a:rPr kumimoji="1" lang="en-US" altLang="ja-JP" sz="1800" b="1" u="none">
                                        <a:latin typeface="Cambria Math" panose="02040503050406030204" pitchFamily="18" charset="0"/>
                                      </a:rPr>
                                    </m:ctrlPr>
                                  </m:sSubPr>
                                  <m:e>
                                    <m:r>
                                      <a:rPr kumimoji="1" lang="en-US" altLang="ja-JP" sz="1800" b="1" u="none">
                                        <a:latin typeface="Cambria Math" panose="02040503050406030204" pitchFamily="18" charset="0"/>
                                      </a:rPr>
                                      <m:t>𝑽</m:t>
                                    </m:r>
                                  </m:e>
                                  <m:sub>
                                    <m:r>
                                      <a:rPr kumimoji="1" lang="en-US" altLang="ja-JP" sz="1800" b="1" u="none">
                                        <a:latin typeface="Cambria Math" panose="02040503050406030204" pitchFamily="18" charset="0"/>
                                      </a:rPr>
                                      <m:t>𝒕</m:t>
                                    </m:r>
                                  </m:sub>
                                </m:sSub>
                              </m:e>
                            </m:rad>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i="1" u="none" smtClean="0">
                                    <a:latin typeface="Cambria Math" panose="02040503050406030204" pitchFamily="18" charset="0"/>
                                  </a:rPr>
                                  <m:t>𝑽</m:t>
                                </m:r>
                              </m:sup>
                            </m:sSubSup>
                          </m:oMath>
                        </m:oMathPara>
                      </a14:m>
                      <a:endParaRPr kumimoji="1" lang="en-US" altLang="ja-JP" sz="1800" b="1" u="none" dirty="0"/>
                    </a:p>
                    <a:p>
                      <a14:m>
                        <m:oMathPara xmlns:m="http://schemas.openxmlformats.org/officeDocument/2006/math">
                          <m:oMathParaPr>
                            <m:jc m:val="centerGroup"/>
                          </m:oMathParaPr>
                          <m:oMath xmlns:m="http://schemas.openxmlformats.org/officeDocument/2006/math">
                            <m:r>
                              <a:rPr kumimoji="1" lang="en-US" altLang="ja-JP" sz="1800" b="1" u="none">
                                <a:latin typeface="Cambria Math" panose="02040503050406030204" pitchFamily="18" charset="0"/>
                              </a:rPr>
                              <m:t>&lt;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r>
                              <a:rPr kumimoji="1" lang="en-US" altLang="ja-JP" sz="1800" b="1" i="1" u="none" smtClean="0">
                                <a:latin typeface="Cambria Math" panose="02040503050406030204" pitchFamily="18" charset="0"/>
                              </a:rPr>
                              <m: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𝑽</m:t>
                                </m:r>
                              </m:sup>
                            </m:sSubSup>
                            <m:r>
                              <a:rPr kumimoji="1" lang="en-US" altLang="ja-JP" sz="1800" b="1" i="1" u="none" smtClean="0">
                                <a:latin typeface="Cambria Math" panose="02040503050406030204" pitchFamily="18" charset="0"/>
                              </a:rPr>
                              <m:t>&gt;</m:t>
                            </m:r>
                            <m:r>
                              <a:rPr kumimoji="1" lang="en-US" altLang="ja-JP" sz="1800" b="1" i="1" u="none" smtClean="0">
                                <a:latin typeface="Cambria Math" panose="02040503050406030204" pitchFamily="18" charset="0"/>
                                <a:ea typeface="Cambria Math" panose="02040503050406030204" pitchFamily="18" charset="0"/>
                              </a:rPr>
                              <m:t>=</m:t>
                            </m:r>
                            <m:r>
                              <a:rPr kumimoji="1" lang="ja-JP" altLang="en-US" sz="1800" b="1" i="1" u="none" smtClean="0">
                                <a:latin typeface="Cambria Math" panose="02040503050406030204" pitchFamily="18" charset="0"/>
                                <a:ea typeface="Cambria Math" panose="02040503050406030204" pitchFamily="18" charset="0"/>
                              </a:rPr>
                              <m:t>𝝆</m:t>
                            </m:r>
                            <m:r>
                              <a:rPr kumimoji="1" lang="en-US" altLang="ja-JP" sz="1800" b="1" i="1" u="none" smtClean="0">
                                <a:latin typeface="Cambria Math" panose="02040503050406030204" pitchFamily="18" charset="0"/>
                                <a:ea typeface="Cambria Math" panose="02040503050406030204" pitchFamily="18" charset="0"/>
                              </a:rPr>
                              <m:t>𝒅𝒕</m:t>
                            </m:r>
                          </m:oMath>
                        </m:oMathPara>
                      </a14:m>
                      <a:endParaRPr kumimoji="1" lang="ja-JP" altLang="en-US" sz="1800" b="1" u="none" dirty="0"/>
                    </a:p>
                  </p:txBody>
                </p:sp>
              </mc:Choice>
              <mc:Fallback>
                <p:sp>
                  <p:nvSpPr>
                    <p:cNvPr id="111" name="文本框 110">
                      <a:extLst>
                        <a:ext uri="{FF2B5EF4-FFF2-40B4-BE49-F238E27FC236}">
                          <a16:creationId xmlns:a16="http://schemas.microsoft.com/office/drawing/2014/main" id="{98D48BC1-7C48-4960-A1BC-AC7C09522798}"/>
                        </a:ext>
                      </a:extLst>
                    </p:cNvPr>
                    <p:cNvSpPr txBox="1">
                      <a:spLocks noRot="1" noChangeAspect="1" noMove="1" noResize="1" noEditPoints="1" noAdjustHandles="1" noChangeArrowheads="1" noChangeShapeType="1" noTextEdit="1"/>
                    </p:cNvSpPr>
                    <p:nvPr/>
                  </p:nvSpPr>
                  <p:spPr>
                    <a:xfrm>
                      <a:off x="2465468" y="1189954"/>
                      <a:ext cx="4680448" cy="1049454"/>
                    </a:xfrm>
                    <a:prstGeom prst="rect">
                      <a:avLst/>
                    </a:prstGeom>
                    <a:blipFill>
                      <a:blip r:embed="rId7"/>
                      <a:stretch>
                        <a:fillRect b="-2907"/>
                      </a:stretch>
                    </a:blipFill>
                  </p:spPr>
                  <p:txBody>
                    <a:bodyPr/>
                    <a:lstStyle/>
                    <a:p>
                      <a:r>
                        <a:rPr lang="ja-JP" altLang="en-US">
                          <a:noFill/>
                        </a:rPr>
                        <a:t> </a:t>
                      </a:r>
                    </a:p>
                  </p:txBody>
                </p:sp>
              </mc:Fallback>
            </mc:AlternateContent>
            <p:sp>
              <p:nvSpPr>
                <p:cNvPr id="112" name="文本框 111">
                  <a:extLst>
                    <a:ext uri="{FF2B5EF4-FFF2-40B4-BE49-F238E27FC236}">
                      <a16:creationId xmlns:a16="http://schemas.microsoft.com/office/drawing/2014/main" id="{D11CDBB6-7134-4BE3-BEE9-F1EF9EAD149A}"/>
                    </a:ext>
                  </a:extLst>
                </p:cNvPr>
                <p:cNvSpPr txBox="1"/>
                <p:nvPr/>
              </p:nvSpPr>
              <p:spPr>
                <a:xfrm>
                  <a:off x="69053" y="908505"/>
                  <a:ext cx="3606244" cy="338554"/>
                </a:xfrm>
                <a:prstGeom prst="rect">
                  <a:avLst/>
                </a:prstGeom>
                <a:noFill/>
              </p:spPr>
              <p:txBody>
                <a:bodyPr wrap="none" rtlCol="0">
                  <a:spAutoFit/>
                </a:bodyPr>
                <a:lstStyle/>
                <a:p>
                  <a:r>
                    <a:rPr kumimoji="1" lang="en-US" altLang="ja-JP" sz="1600" b="1" i="0" u="none" dirty="0"/>
                    <a:t>Stochastic Local Volatility Model </a:t>
                  </a:r>
                  <a:r>
                    <a:rPr kumimoji="1" lang="en-US" altLang="ja-JP" sz="1600" i="0" u="none" baseline="30000" dirty="0"/>
                    <a:t>4)</a:t>
                  </a:r>
                  <a:endParaRPr kumimoji="1" lang="ja-JP" altLang="en-US" sz="1600" i="0" u="none" baseline="30000" dirty="0"/>
                </a:p>
              </p:txBody>
            </p:sp>
            <p:sp>
              <p:nvSpPr>
                <p:cNvPr id="113" name="文本框 112">
                  <a:extLst>
                    <a:ext uri="{FF2B5EF4-FFF2-40B4-BE49-F238E27FC236}">
                      <a16:creationId xmlns:a16="http://schemas.microsoft.com/office/drawing/2014/main" id="{1371FD46-E2ED-4169-926D-11BFFC0CABA2}"/>
                    </a:ext>
                  </a:extLst>
                </p:cNvPr>
                <p:cNvSpPr txBox="1"/>
                <p:nvPr/>
              </p:nvSpPr>
              <p:spPr>
                <a:xfrm>
                  <a:off x="69053" y="127389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sp>
              <p:nvSpPr>
                <p:cNvPr id="114" name="文本框 113">
                  <a:extLst>
                    <a:ext uri="{FF2B5EF4-FFF2-40B4-BE49-F238E27FC236}">
                      <a16:creationId xmlns:a16="http://schemas.microsoft.com/office/drawing/2014/main" id="{F74E01F9-71A9-4C94-AD27-9985F8A8732F}"/>
                    </a:ext>
                  </a:extLst>
                </p:cNvPr>
                <p:cNvSpPr txBox="1"/>
                <p:nvPr/>
              </p:nvSpPr>
              <p:spPr>
                <a:xfrm>
                  <a:off x="69053" y="1616935"/>
                  <a:ext cx="2353978" cy="292388"/>
                </a:xfrm>
                <a:prstGeom prst="rect">
                  <a:avLst/>
                </a:prstGeom>
                <a:noFill/>
              </p:spPr>
              <p:txBody>
                <a:bodyPr wrap="none" rtlCol="0">
                  <a:spAutoFit/>
                </a:bodyPr>
                <a:lstStyle/>
                <a:p>
                  <a:r>
                    <a:rPr kumimoji="1" lang="en-US" altLang="ja-JP" i="0" u="none" dirty="0"/>
                    <a:t>Stochastic Volatility Process: </a:t>
                  </a:r>
                  <a:endParaRPr kumimoji="1" lang="ja-JP" altLang="en-US" i="0" u="none" dirty="0"/>
                </a:p>
              </p:txBody>
            </p:sp>
            <p:sp>
              <p:nvSpPr>
                <p:cNvPr id="115" name="文本框 114">
                  <a:extLst>
                    <a:ext uri="{FF2B5EF4-FFF2-40B4-BE49-F238E27FC236}">
                      <a16:creationId xmlns:a16="http://schemas.microsoft.com/office/drawing/2014/main" id="{C9CADFA2-AF69-4307-A904-0EDAE3996FCE}"/>
                    </a:ext>
                  </a:extLst>
                </p:cNvPr>
                <p:cNvSpPr txBox="1"/>
                <p:nvPr/>
              </p:nvSpPr>
              <p:spPr>
                <a:xfrm>
                  <a:off x="69053" y="1909323"/>
                  <a:ext cx="1744388" cy="292388"/>
                </a:xfrm>
                <a:prstGeom prst="rect">
                  <a:avLst/>
                </a:prstGeom>
                <a:noFill/>
              </p:spPr>
              <p:txBody>
                <a:bodyPr wrap="none" rtlCol="0">
                  <a:spAutoFit/>
                </a:bodyPr>
                <a:lstStyle/>
                <a:p>
                  <a:r>
                    <a:rPr kumimoji="1" lang="en-US" altLang="ja-JP" i="0" u="none" dirty="0"/>
                    <a:t>Correlation Process: </a:t>
                  </a:r>
                  <a:endParaRPr kumimoji="1" lang="ja-JP" altLang="en-US" i="0" u="none" dirty="0"/>
                </a:p>
              </p:txBody>
            </p:sp>
          </p:grpSp>
          <mc:AlternateContent xmlns:mc="http://schemas.openxmlformats.org/markup-compatibility/2006">
            <mc:Choice xmlns:a14="http://schemas.microsoft.com/office/drawing/2010/main" Requires="a14">
              <p:sp>
                <p:nvSpPr>
                  <p:cNvPr id="110" name="文本框 109">
                    <a:extLst>
                      <a:ext uri="{FF2B5EF4-FFF2-40B4-BE49-F238E27FC236}">
                        <a16:creationId xmlns:a16="http://schemas.microsoft.com/office/drawing/2014/main" id="{A706EF37-EEB2-4286-B11A-FCC51463AB36}"/>
                      </a:ext>
                    </a:extLst>
                  </p:cNvPr>
                  <p:cNvSpPr txBox="1"/>
                  <p:nvPr/>
                </p:nvSpPr>
                <p:spPr>
                  <a:xfrm>
                    <a:off x="6866275" y="1548323"/>
                    <a:ext cx="3071824" cy="702949"/>
                  </a:xfrm>
                  <a:prstGeom prst="rect">
                    <a:avLst/>
                  </a:prstGeom>
                  <a:noFill/>
                </p:spPr>
                <p:txBody>
                  <a:bodyPr wrap="square">
                    <a:spAutoFit/>
                  </a:bodyPr>
                  <a:lstStyle/>
                  <a:p>
                    <a:pPr/>
                    <a14:m>
                      <m:oMath xmlns:m="http://schemas.openxmlformats.org/officeDocument/2006/math">
                        <m:sSub>
                          <m:sSubPr>
                            <m:ctrlPr>
                              <a:rPr kumimoji="1" lang="en-US" altLang="ja-JP" sz="1400" b="1" i="1" u="none" smtClean="0">
                                <a:solidFill>
                                  <a:schemeClr val="tx1"/>
                                </a:solidFill>
                                <a:latin typeface="Cambria Math" panose="02040503050406030204" pitchFamily="18" charset="0"/>
                              </a:rPr>
                            </m:ctrlPr>
                          </m:sSubPr>
                          <m:e>
                            <m:r>
                              <a:rPr kumimoji="1" lang="ja-JP" altLang="en-US" sz="1400" b="1" u="none">
                                <a:solidFill>
                                  <a:schemeClr val="tx1"/>
                                </a:solidFill>
                                <a:latin typeface="Cambria Math" panose="02040503050406030204" pitchFamily="18" charset="0"/>
                              </a:rPr>
                              <m:t>𝝈</m:t>
                            </m:r>
                          </m:e>
                          <m:sub>
                            <m:r>
                              <a:rPr kumimoji="1" lang="en-US" altLang="ja-JP" sz="1400" b="1" i="1" u="none" smtClean="0">
                                <a:solidFill>
                                  <a:schemeClr val="tx1"/>
                                </a:solidFill>
                                <a:latin typeface="Cambria Math" panose="02040503050406030204" pitchFamily="18" charset="0"/>
                              </a:rPr>
                              <m:t>𝑺𝑳𝑽</m:t>
                            </m:r>
                          </m:sub>
                        </m:sSub>
                        <m:r>
                          <a:rPr kumimoji="1" lang="en-US" altLang="ja-JP" sz="1400" b="1" u="none">
                            <a:solidFill>
                              <a:schemeClr val="tx1"/>
                            </a:solidFill>
                            <a:latin typeface="Cambria Math" panose="02040503050406030204" pitchFamily="18" charset="0"/>
                          </a:rPr>
                          <m:t>(</m:t>
                        </m:r>
                        <m:r>
                          <a:rPr kumimoji="1" lang="en-US" altLang="ja-JP" sz="1400" b="1" u="none">
                            <a:solidFill>
                              <a:schemeClr val="tx1"/>
                            </a:solidFill>
                            <a:latin typeface="Cambria Math" panose="02040503050406030204" pitchFamily="18" charset="0"/>
                          </a:rPr>
                          <m:t>𝒕</m:t>
                        </m:r>
                        <m:r>
                          <a:rPr kumimoji="1" lang="en-US" altLang="ja-JP" sz="1400" b="1" u="none">
                            <a:solidFill>
                              <a:schemeClr val="tx1"/>
                            </a:solidFill>
                            <a:latin typeface="Cambria Math" panose="02040503050406030204" pitchFamily="18" charset="0"/>
                          </a:rPr>
                          <m:t>,</m:t>
                        </m:r>
                        <m:sSub>
                          <m:sSubPr>
                            <m:ctrlPr>
                              <a:rPr kumimoji="1" lang="en-US" altLang="ja-JP" sz="1400" b="1" i="1" u="none">
                                <a:solidFill>
                                  <a:schemeClr val="tx1"/>
                                </a:solidFill>
                                <a:latin typeface="Cambria Math" panose="02040503050406030204" pitchFamily="18" charset="0"/>
                              </a:rPr>
                            </m:ctrlPr>
                          </m:sSubPr>
                          <m:e>
                            <m:r>
                              <a:rPr kumimoji="1" lang="en-US" altLang="ja-JP" sz="1400" b="1" u="none">
                                <a:solidFill>
                                  <a:schemeClr val="tx1"/>
                                </a:solidFill>
                                <a:latin typeface="Cambria Math" panose="02040503050406030204" pitchFamily="18" charset="0"/>
                              </a:rPr>
                              <m:t>𝑺</m:t>
                            </m:r>
                          </m:e>
                          <m:sub>
                            <m:r>
                              <a:rPr kumimoji="1" lang="en-US" altLang="ja-JP" sz="1400" b="1" u="none">
                                <a:solidFill>
                                  <a:schemeClr val="tx1"/>
                                </a:solidFill>
                                <a:latin typeface="Cambria Math" panose="02040503050406030204" pitchFamily="18" charset="0"/>
                              </a:rPr>
                              <m:t>𝒕</m:t>
                            </m:r>
                          </m:sub>
                        </m:sSub>
                        <m:r>
                          <a:rPr kumimoji="1" lang="en-US" altLang="ja-JP" sz="1400" b="1" u="none">
                            <a:solidFill>
                              <a:schemeClr val="tx1"/>
                            </a:solidFill>
                            <a:latin typeface="Cambria Math" panose="02040503050406030204" pitchFamily="18" charset="0"/>
                          </a:rPr>
                          <m:t>)</m:t>
                        </m:r>
                      </m:oMath>
                    </a14:m>
                    <a:r>
                      <a:rPr lang="en-US" altLang="ja-JP" i="0" u="none" dirty="0">
                        <a:solidFill>
                          <a:schemeClr val="tx1"/>
                        </a:solidFill>
                      </a:rPr>
                      <a:t>: </a:t>
                    </a:r>
                    <a:r>
                      <a:rPr lang="en-US" altLang="ja-JP" i="0" u="none" dirty="0">
                        <a:solidFill>
                          <a:srgbClr val="FF0000"/>
                        </a:solidFill>
                      </a:rPr>
                      <a:t>deterministic </a:t>
                    </a:r>
                    <a:r>
                      <a:rPr lang="en-US" altLang="ja-JP" i="0" u="none" dirty="0"/>
                      <a:t>local volatility measure used in stochastic local volatility model</a:t>
                    </a:r>
                    <a:endParaRPr lang="ja-JP" altLang="en-US" i="0" u="none" dirty="0"/>
                  </a:p>
                </p:txBody>
              </p:sp>
            </mc:Choice>
            <mc:Fallback>
              <p:sp>
                <p:nvSpPr>
                  <p:cNvPr id="110" name="文本框 109">
                    <a:extLst>
                      <a:ext uri="{FF2B5EF4-FFF2-40B4-BE49-F238E27FC236}">
                        <a16:creationId xmlns:a16="http://schemas.microsoft.com/office/drawing/2014/main" id="{A706EF37-EEB2-4286-B11A-FCC51463AB36}"/>
                      </a:ext>
                    </a:extLst>
                  </p:cNvPr>
                  <p:cNvSpPr txBox="1">
                    <a:spLocks noRot="1" noChangeAspect="1" noMove="1" noResize="1" noEditPoints="1" noAdjustHandles="1" noChangeArrowheads="1" noChangeShapeType="1" noTextEdit="1"/>
                  </p:cNvSpPr>
                  <p:nvPr/>
                </p:nvSpPr>
                <p:spPr>
                  <a:xfrm>
                    <a:off x="6866275" y="1548323"/>
                    <a:ext cx="3071824" cy="702949"/>
                  </a:xfrm>
                  <a:prstGeom prst="rect">
                    <a:avLst/>
                  </a:prstGeom>
                  <a:blipFill>
                    <a:blip r:embed="rId8"/>
                    <a:stretch>
                      <a:fillRect l="-198" r="-198" b="-6957"/>
                    </a:stretch>
                  </a:blipFill>
                </p:spPr>
                <p:txBody>
                  <a:bodyPr/>
                  <a:lstStyle/>
                  <a:p>
                    <a:r>
                      <a:rPr lang="ja-JP" altLang="en-US">
                        <a:noFill/>
                      </a:rPr>
                      <a:t> </a:t>
                    </a:r>
                  </a:p>
                </p:txBody>
              </p:sp>
            </mc:Fallback>
          </mc:AlternateContent>
        </p:grpSp>
        <p:grpSp>
          <p:nvGrpSpPr>
            <p:cNvPr id="106" name="组合 105">
              <a:extLst>
                <a:ext uri="{FF2B5EF4-FFF2-40B4-BE49-F238E27FC236}">
                  <a16:creationId xmlns:a16="http://schemas.microsoft.com/office/drawing/2014/main" id="{7B7C5872-713B-4856-84F0-360BDA191AE5}"/>
                </a:ext>
              </a:extLst>
            </p:cNvPr>
            <p:cNvGrpSpPr/>
            <p:nvPr/>
          </p:nvGrpSpPr>
          <p:grpSpPr>
            <a:xfrm>
              <a:off x="215500" y="2431440"/>
              <a:ext cx="9348952" cy="1401084"/>
              <a:chOff x="215500" y="2431440"/>
              <a:chExt cx="9348952" cy="1401084"/>
            </a:xfrm>
          </p:grpSpPr>
          <p:cxnSp>
            <p:nvCxnSpPr>
              <p:cNvPr id="107" name="直接连接符 106">
                <a:extLst>
                  <a:ext uri="{FF2B5EF4-FFF2-40B4-BE49-F238E27FC236}">
                    <a16:creationId xmlns:a16="http://schemas.microsoft.com/office/drawing/2014/main" id="{0E3965BD-D901-4DD1-872C-5DF921097D7A}"/>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108" name="直接连接符 107">
                <a:extLst>
                  <a:ext uri="{FF2B5EF4-FFF2-40B4-BE49-F238E27FC236}">
                    <a16:creationId xmlns:a16="http://schemas.microsoft.com/office/drawing/2014/main" id="{28C8FD07-850D-4FEC-BDE9-2BCF233740F8}"/>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mc:AlternateContent xmlns:mc="http://schemas.openxmlformats.org/markup-compatibility/2006">
        <mc:Choice xmlns:a14="http://schemas.microsoft.com/office/drawing/2010/main" Requires="a14">
          <p:sp>
            <p:nvSpPr>
              <p:cNvPr id="116" name="文本框 115">
                <a:extLst>
                  <a:ext uri="{FF2B5EF4-FFF2-40B4-BE49-F238E27FC236}">
                    <a16:creationId xmlns:a16="http://schemas.microsoft.com/office/drawing/2014/main" id="{2321A984-501D-41DD-94C0-A309E611D166}"/>
                  </a:ext>
                </a:extLst>
              </p:cNvPr>
              <p:cNvSpPr txBox="1"/>
              <p:nvPr/>
            </p:nvSpPr>
            <p:spPr>
              <a:xfrm>
                <a:off x="3198013" y="5621391"/>
                <a:ext cx="3420802" cy="321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1400" b="1" u="none" smtClean="0">
                              <a:solidFill>
                                <a:schemeClr val="tx1"/>
                              </a:solidFill>
                              <a:latin typeface="Cambria Math" panose="02040503050406030204" pitchFamily="18" charset="0"/>
                            </a:rPr>
                          </m:ctrlPr>
                        </m:sSubSupPr>
                        <m:e>
                          <m:r>
                            <a:rPr kumimoji="1" lang="ja-JP" altLang="en-US" sz="1400" b="1" i="1" u="none">
                              <a:solidFill>
                                <a:schemeClr val="tx1"/>
                              </a:solidFill>
                              <a:latin typeface="Cambria Math" panose="02040503050406030204" pitchFamily="18" charset="0"/>
                            </a:rPr>
                            <m:t>𝝈</m:t>
                          </m:r>
                        </m:e>
                        <m:sub>
                          <m:r>
                            <a:rPr kumimoji="1" lang="en-US" altLang="ja-JP" sz="1400" b="1" i="1" u="none" smtClean="0">
                              <a:solidFill>
                                <a:schemeClr val="tx1"/>
                              </a:solidFill>
                              <a:latin typeface="Cambria Math" panose="02040503050406030204" pitchFamily="18" charset="0"/>
                            </a:rPr>
                            <m:t>𝑳𝑽</m:t>
                          </m:r>
                        </m:sub>
                        <m:sup>
                          <m:r>
                            <a:rPr kumimoji="1" lang="en-US" altLang="ja-JP" sz="1400" b="1" i="1" u="none" smtClean="0">
                              <a:solidFill>
                                <a:schemeClr val="tx1"/>
                              </a:solidFill>
                              <a:latin typeface="Cambria Math" panose="02040503050406030204" pitchFamily="18" charset="0"/>
                            </a:rPr>
                            <m:t>𝟐</m:t>
                          </m:r>
                        </m:sup>
                      </m:sSubSup>
                      <m:d>
                        <m:dPr>
                          <m:ctrlPr>
                            <a:rPr kumimoji="1" lang="en-US" altLang="ja-JP" sz="1400" b="1" u="none">
                              <a:solidFill>
                                <a:schemeClr val="tx1"/>
                              </a:solidFill>
                              <a:latin typeface="Cambria Math" panose="02040503050406030204" pitchFamily="18" charset="0"/>
                            </a:rPr>
                          </m:ctrlPr>
                        </m:dPr>
                        <m:e>
                          <m:r>
                            <a:rPr kumimoji="1" lang="en-US" altLang="ja-JP" sz="1400" b="1" i="1" u="none">
                              <a:solidFill>
                                <a:schemeClr val="tx1"/>
                              </a:solidFill>
                              <a:latin typeface="Cambria Math" panose="02040503050406030204" pitchFamily="18" charset="0"/>
                            </a:rPr>
                            <m:t>𝒕</m:t>
                          </m:r>
                          <m:r>
                            <a:rPr kumimoji="1" lang="en-US" altLang="ja-JP" sz="1400" b="1" i="1" u="none">
                              <a:solidFill>
                                <a:schemeClr val="tx1"/>
                              </a:solidFill>
                              <a:latin typeface="Cambria Math" panose="02040503050406030204" pitchFamily="18" charset="0"/>
                            </a:rPr>
                            <m:t>,</m:t>
                          </m:r>
                          <m:sSub>
                            <m:sSubPr>
                              <m:ctrlPr>
                                <a:rPr kumimoji="1" lang="en-US" altLang="ja-JP" sz="1400" b="1" u="none">
                                  <a:solidFill>
                                    <a:schemeClr val="tx1"/>
                                  </a:solidFill>
                                  <a:latin typeface="Cambria Math" panose="02040503050406030204" pitchFamily="18" charset="0"/>
                                </a:rPr>
                              </m:ctrlPr>
                            </m:sSubPr>
                            <m:e>
                              <m:r>
                                <a:rPr kumimoji="1" lang="en-US" altLang="ja-JP" sz="1400" b="1" i="1" u="none">
                                  <a:solidFill>
                                    <a:schemeClr val="tx1"/>
                                  </a:solidFill>
                                  <a:latin typeface="Cambria Math" panose="02040503050406030204" pitchFamily="18" charset="0"/>
                                </a:rPr>
                                <m:t>𝑺</m:t>
                              </m:r>
                            </m:e>
                            <m:sub>
                              <m:r>
                                <a:rPr kumimoji="1" lang="en-US" altLang="ja-JP" sz="1400" b="1" i="1" u="none">
                                  <a:solidFill>
                                    <a:schemeClr val="tx1"/>
                                  </a:solidFill>
                                  <a:latin typeface="Cambria Math" panose="02040503050406030204" pitchFamily="18" charset="0"/>
                                </a:rPr>
                                <m:t>𝒕</m:t>
                              </m:r>
                            </m:sub>
                          </m:sSub>
                        </m:e>
                      </m:d>
                      <m:r>
                        <a:rPr kumimoji="1" lang="en-US" altLang="ja-JP" sz="1400" b="1" i="1" u="none" smtClean="0">
                          <a:solidFill>
                            <a:schemeClr val="tx1"/>
                          </a:solidFill>
                          <a:latin typeface="Cambria Math" panose="02040503050406030204" pitchFamily="18" charset="0"/>
                        </a:rPr>
                        <m:t>=</m:t>
                      </m:r>
                      <m:sSubSup>
                        <m:sSubSupPr>
                          <m:ctrlPr>
                            <a:rPr kumimoji="1" lang="en-US" altLang="ja-JP" sz="1200" b="1" u="none">
                              <a:solidFill>
                                <a:schemeClr val="tx1"/>
                              </a:solidFill>
                              <a:latin typeface="Cambria Math" panose="02040503050406030204" pitchFamily="18" charset="0"/>
                            </a:rPr>
                          </m:ctrlPr>
                        </m:sSubSupPr>
                        <m:e>
                          <m:r>
                            <a:rPr kumimoji="1" lang="ja-JP" altLang="en-US" sz="1200" b="1" i="1" u="none">
                              <a:solidFill>
                                <a:schemeClr val="tx1"/>
                              </a:solidFill>
                              <a:latin typeface="Cambria Math" panose="02040503050406030204" pitchFamily="18" charset="0"/>
                            </a:rPr>
                            <m:t>𝝈</m:t>
                          </m:r>
                        </m:e>
                        <m:sub>
                          <m:r>
                            <a:rPr kumimoji="1" lang="en-US" altLang="ja-JP" sz="1200" b="1" i="1" u="none" smtClean="0">
                              <a:solidFill>
                                <a:schemeClr val="tx1"/>
                              </a:solidFill>
                              <a:latin typeface="Cambria Math" panose="02040503050406030204" pitchFamily="18" charset="0"/>
                            </a:rPr>
                            <m:t>𝑺</m:t>
                          </m:r>
                          <m:r>
                            <a:rPr kumimoji="1" lang="en-US" altLang="ja-JP" sz="1200" b="1" i="1" u="none">
                              <a:solidFill>
                                <a:schemeClr val="tx1"/>
                              </a:solidFill>
                              <a:latin typeface="Cambria Math" panose="02040503050406030204" pitchFamily="18" charset="0"/>
                            </a:rPr>
                            <m:t>𝑳𝑽</m:t>
                          </m:r>
                        </m:sub>
                        <m:sup>
                          <m:r>
                            <a:rPr kumimoji="1" lang="en-US" altLang="ja-JP" sz="1200" b="1" i="1" u="none">
                              <a:solidFill>
                                <a:schemeClr val="tx1"/>
                              </a:solidFill>
                              <a:latin typeface="Cambria Math" panose="02040503050406030204" pitchFamily="18" charset="0"/>
                            </a:rPr>
                            <m:t>𝟐</m:t>
                          </m:r>
                        </m:sup>
                      </m:sSubSup>
                      <m:d>
                        <m:dPr>
                          <m:ctrlPr>
                            <a:rPr kumimoji="1" lang="en-US" altLang="ja-JP" sz="1200" b="1" u="none">
                              <a:solidFill>
                                <a:schemeClr val="tx1"/>
                              </a:solidFill>
                              <a:latin typeface="Cambria Math" panose="02040503050406030204" pitchFamily="18" charset="0"/>
                            </a:rPr>
                          </m:ctrlPr>
                        </m:dPr>
                        <m:e>
                          <m:r>
                            <a:rPr kumimoji="1" lang="en-US" altLang="ja-JP" sz="1200" b="1" i="1" u="none">
                              <a:solidFill>
                                <a:schemeClr val="tx1"/>
                              </a:solidFill>
                              <a:latin typeface="Cambria Math" panose="02040503050406030204" pitchFamily="18" charset="0"/>
                            </a:rPr>
                            <m:t>𝒕</m:t>
                          </m:r>
                          <m:r>
                            <a:rPr kumimoji="1" lang="en-US" altLang="ja-JP" sz="1200" b="1" i="1" u="none">
                              <a:solidFill>
                                <a:schemeClr val="tx1"/>
                              </a:solidFill>
                              <a:latin typeface="Cambria Math" panose="02040503050406030204" pitchFamily="18" charset="0"/>
                            </a:rPr>
                            <m:t>,</m:t>
                          </m:r>
                          <m:sSub>
                            <m:sSubPr>
                              <m:ctrlPr>
                                <a:rPr kumimoji="1" lang="en-US" altLang="ja-JP" sz="1200" b="1" u="none">
                                  <a:solidFill>
                                    <a:schemeClr val="tx1"/>
                                  </a:solidFill>
                                  <a:latin typeface="Cambria Math" panose="02040503050406030204" pitchFamily="18" charset="0"/>
                                </a:rPr>
                              </m:ctrlPr>
                            </m:sSubPr>
                            <m:e>
                              <m:r>
                                <a:rPr kumimoji="1" lang="en-US" altLang="ja-JP" sz="1200" b="1" i="1" u="none">
                                  <a:solidFill>
                                    <a:schemeClr val="tx1"/>
                                  </a:solidFill>
                                  <a:latin typeface="Cambria Math" panose="02040503050406030204" pitchFamily="18" charset="0"/>
                                </a:rPr>
                                <m:t>𝑺</m:t>
                              </m:r>
                            </m:e>
                            <m:sub>
                              <m:r>
                                <a:rPr kumimoji="1" lang="en-US" altLang="ja-JP" sz="1200" b="1" i="1" u="none">
                                  <a:solidFill>
                                    <a:schemeClr val="tx1"/>
                                  </a:solidFill>
                                  <a:latin typeface="Cambria Math" panose="02040503050406030204" pitchFamily="18" charset="0"/>
                                </a:rPr>
                                <m:t>𝒕</m:t>
                              </m:r>
                            </m:sub>
                          </m:sSub>
                        </m:e>
                      </m:d>
                      <m:sSup>
                        <m:sSupPr>
                          <m:ctrlPr>
                            <a:rPr kumimoji="1" lang="en-US" altLang="ja-JP" sz="1200" b="1" u="none" smtClean="0">
                              <a:solidFill>
                                <a:schemeClr val="tx1"/>
                              </a:solidFill>
                              <a:latin typeface="Cambria Math" panose="02040503050406030204" pitchFamily="18" charset="0"/>
                            </a:rPr>
                          </m:ctrlPr>
                        </m:sSupPr>
                        <m:e>
                          <m:r>
                            <a:rPr kumimoji="1" lang="en-US" altLang="ja-JP" sz="1200" b="1" i="1" u="none" smtClean="0">
                              <a:solidFill>
                                <a:schemeClr val="tx1"/>
                              </a:solidFill>
                              <a:latin typeface="Cambria Math" panose="02040503050406030204" pitchFamily="18" charset="0"/>
                            </a:rPr>
                            <m:t> </m:t>
                          </m:r>
                          <m:r>
                            <a:rPr kumimoji="1" lang="en-US" altLang="ja-JP" sz="1200" b="1" i="1" u="none" smtClean="0">
                              <a:solidFill>
                                <a:schemeClr val="tx1"/>
                              </a:solidFill>
                              <a:latin typeface="Cambria Math" panose="02040503050406030204" pitchFamily="18" charset="0"/>
                            </a:rPr>
                            <m:t>𝑬</m:t>
                          </m:r>
                        </m:e>
                        <m:sup>
                          <m:r>
                            <a:rPr kumimoji="1" lang="en-US" altLang="ja-JP" sz="1200" b="1" i="1" u="none" smtClean="0">
                              <a:solidFill>
                                <a:schemeClr val="tx1"/>
                              </a:solidFill>
                              <a:latin typeface="Cambria Math" panose="02040503050406030204" pitchFamily="18" charset="0"/>
                              <a:ea typeface="Cambria Math" panose="02040503050406030204" pitchFamily="18" charset="0"/>
                            </a:rPr>
                            <m:t>ℙ</m:t>
                          </m:r>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𝑺</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   </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𝑽</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   </m:t>
                          </m:r>
                          <m:sSub>
                            <m:sSubPr>
                              <m:ctrlPr>
                                <a:rPr kumimoji="1" lang="en-US" altLang="ja-JP" sz="1200" b="1" u="none">
                                  <a:solidFill>
                                    <a:schemeClr val="tx1"/>
                                  </a:solidFill>
                                  <a:latin typeface="Cambria Math" panose="02040503050406030204" pitchFamily="18" charset="0"/>
                                </a:rPr>
                              </m:ctrlPr>
                            </m:sSubPr>
                            <m:e>
                              <m:r>
                                <a:rPr kumimoji="1" lang="ja-JP" altLang="en-US" sz="1200" b="1" i="1" u="none">
                                  <a:solidFill>
                                    <a:schemeClr val="tx1"/>
                                  </a:solidFill>
                                  <a:latin typeface="Cambria Math" panose="02040503050406030204" pitchFamily="18" charset="0"/>
                                </a:rPr>
                                <m:t>𝝈</m:t>
                              </m:r>
                            </m:e>
                            <m:sub>
                              <m:r>
                                <a:rPr kumimoji="1" lang="en-US" altLang="ja-JP" sz="1200" b="1" i="1" u="none">
                                  <a:solidFill>
                                    <a:schemeClr val="tx1"/>
                                  </a:solidFill>
                                  <a:latin typeface="Cambria Math" panose="02040503050406030204" pitchFamily="18" charset="0"/>
                                </a:rPr>
                                <m:t>𝑺𝑳𝑽</m:t>
                              </m:r>
                            </m:sub>
                          </m:sSub>
                          <m:r>
                            <a:rPr kumimoji="1" lang="en-US" altLang="ja-JP" sz="1200" b="1" i="1" u="none" smtClean="0">
                              <a:solidFill>
                                <a:schemeClr val="tx1"/>
                              </a:solidFill>
                              <a:latin typeface="Cambria Math" panose="02040503050406030204" pitchFamily="18" charset="0"/>
                            </a:rPr>
                            <m:t>)</m:t>
                          </m:r>
                        </m:sup>
                      </m:sSup>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𝑽</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𝑺</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m:t>
                      </m:r>
                      <m:r>
                        <a:rPr kumimoji="1" lang="en-US" altLang="ja-JP" sz="1200" b="1" i="1" u="none" smtClean="0">
                          <a:solidFill>
                            <a:schemeClr val="tx1"/>
                          </a:solidFill>
                          <a:latin typeface="Cambria Math" panose="02040503050406030204" pitchFamily="18" charset="0"/>
                        </a:rPr>
                        <m:t>𝒔</m:t>
                      </m:r>
                      <m:r>
                        <a:rPr kumimoji="1" lang="en-US" altLang="ja-JP" sz="1200" b="1" i="1" u="none" smtClean="0">
                          <a:solidFill>
                            <a:schemeClr val="tx1"/>
                          </a:solidFill>
                          <a:latin typeface="Cambria Math" panose="02040503050406030204" pitchFamily="18" charset="0"/>
                        </a:rPr>
                        <m:t>]</m:t>
                      </m:r>
                    </m:oMath>
                  </m:oMathPara>
                </a14:m>
                <a:endParaRPr lang="ja-JP" altLang="en-US" b="1" dirty="0">
                  <a:solidFill>
                    <a:schemeClr val="tx1"/>
                  </a:solidFill>
                </a:endParaRPr>
              </a:p>
            </p:txBody>
          </p:sp>
        </mc:Choice>
        <mc:Fallback>
          <p:sp>
            <p:nvSpPr>
              <p:cNvPr id="116" name="文本框 115">
                <a:extLst>
                  <a:ext uri="{FF2B5EF4-FFF2-40B4-BE49-F238E27FC236}">
                    <a16:creationId xmlns:a16="http://schemas.microsoft.com/office/drawing/2014/main" id="{2321A984-501D-41DD-94C0-A309E611D166}"/>
                  </a:ext>
                </a:extLst>
              </p:cNvPr>
              <p:cNvSpPr txBox="1">
                <a:spLocks noRot="1" noChangeAspect="1" noMove="1" noResize="1" noEditPoints="1" noAdjustHandles="1" noChangeArrowheads="1" noChangeShapeType="1" noTextEdit="1"/>
              </p:cNvSpPr>
              <p:nvPr/>
            </p:nvSpPr>
            <p:spPr>
              <a:xfrm>
                <a:off x="3198013" y="5621391"/>
                <a:ext cx="3420802" cy="321050"/>
              </a:xfrm>
              <a:prstGeom prst="rect">
                <a:avLst/>
              </a:prstGeom>
              <a:blipFill>
                <a:blip r:embed="rId9"/>
                <a:stretch>
                  <a:fillRect b="-5660"/>
                </a:stretch>
              </a:blipFill>
            </p:spPr>
            <p:txBody>
              <a:bodyPr/>
              <a:lstStyle/>
              <a:p>
                <a:r>
                  <a:rPr lang="ja-JP" altLang="en-US">
                    <a:noFill/>
                  </a:rPr>
                  <a:t> </a:t>
                </a:r>
              </a:p>
            </p:txBody>
          </p:sp>
        </mc:Fallback>
      </mc:AlternateContent>
      <p:sp>
        <p:nvSpPr>
          <p:cNvPr id="117" name="文本框 116">
            <a:extLst>
              <a:ext uri="{FF2B5EF4-FFF2-40B4-BE49-F238E27FC236}">
                <a16:creationId xmlns:a16="http://schemas.microsoft.com/office/drawing/2014/main" id="{5EB91C1A-8A77-4CF9-A2A0-32BA9BB83E94}"/>
              </a:ext>
            </a:extLst>
          </p:cNvPr>
          <p:cNvSpPr txBox="1"/>
          <p:nvPr/>
        </p:nvSpPr>
        <p:spPr>
          <a:xfrm>
            <a:off x="6471833" y="5654361"/>
            <a:ext cx="293963" cy="307777"/>
          </a:xfrm>
          <a:prstGeom prst="rect">
            <a:avLst/>
          </a:prstGeom>
          <a:noFill/>
        </p:spPr>
        <p:txBody>
          <a:bodyPr wrap="square">
            <a:spAutoFit/>
          </a:bodyPr>
          <a:lstStyle/>
          <a:p>
            <a:r>
              <a:rPr kumimoji="1" lang="en-US" altLang="ja-JP" sz="1400" i="0" u="none" baseline="30000" dirty="0"/>
              <a:t>5)</a:t>
            </a:r>
            <a:endParaRPr lang="ja-JP" altLang="en-US" dirty="0"/>
          </a:p>
        </p:txBody>
      </p:sp>
      <mc:AlternateContent xmlns:mc="http://schemas.openxmlformats.org/markup-compatibility/2006">
        <mc:Choice xmlns:a14="http://schemas.microsoft.com/office/drawing/2010/main" Requires="a14">
          <p:sp>
            <p:nvSpPr>
              <p:cNvPr id="118" name="文本框 117">
                <a:extLst>
                  <a:ext uri="{FF2B5EF4-FFF2-40B4-BE49-F238E27FC236}">
                    <a16:creationId xmlns:a16="http://schemas.microsoft.com/office/drawing/2014/main" id="{6DDD7C47-C23F-4DFF-B3BC-8F8D4CE385C9}"/>
                  </a:ext>
                </a:extLst>
              </p:cNvPr>
              <p:cNvSpPr txBox="1"/>
              <p:nvPr/>
            </p:nvSpPr>
            <p:spPr>
              <a:xfrm>
                <a:off x="856" y="5633959"/>
                <a:ext cx="3197157" cy="302840"/>
              </a:xfrm>
              <a:prstGeom prst="rect">
                <a:avLst/>
              </a:prstGeom>
              <a:noFill/>
            </p:spPr>
            <p:txBody>
              <a:bodyPr wrap="none" rtlCol="0">
                <a:spAutoFit/>
              </a:bodyPr>
              <a:lstStyle/>
              <a:p>
                <a:r>
                  <a:rPr kumimoji="1" lang="en-US" altLang="ja-JP" i="0" u="none" dirty="0"/>
                  <a:t>The relationship between </a:t>
                </a:r>
                <a14:m>
                  <m:oMath xmlns:m="http://schemas.openxmlformats.org/officeDocument/2006/math">
                    <m:sSub>
                      <m:sSubPr>
                        <m:ctrlPr>
                          <a:rPr kumimoji="1" lang="en-US" altLang="ja-JP" sz="1400" b="1" i="1" u="none" smtClean="0">
                            <a:solidFill>
                              <a:srgbClr val="FF0000"/>
                            </a:solidFill>
                            <a:latin typeface="Cambria Math" panose="02040503050406030204" pitchFamily="18" charset="0"/>
                          </a:rPr>
                        </m:ctrlPr>
                      </m:sSubPr>
                      <m:e>
                        <m:r>
                          <a:rPr kumimoji="1" lang="ja-JP" altLang="en-US" sz="1400" b="1" i="1" u="none" smtClean="0">
                            <a:solidFill>
                              <a:srgbClr val="FF0000"/>
                            </a:solidFill>
                            <a:latin typeface="Cambria Math" panose="02040503050406030204" pitchFamily="18" charset="0"/>
                          </a:rPr>
                          <m:t>𝝈</m:t>
                        </m:r>
                      </m:e>
                      <m:sub>
                        <m:r>
                          <a:rPr kumimoji="1" lang="en-US" altLang="ja-JP" sz="1400" b="1" i="1" u="none" smtClean="0">
                            <a:solidFill>
                              <a:srgbClr val="FF0000"/>
                            </a:solidFill>
                            <a:latin typeface="Cambria Math" panose="02040503050406030204" pitchFamily="18" charset="0"/>
                          </a:rPr>
                          <m:t>𝑳𝑽</m:t>
                        </m:r>
                      </m:sub>
                    </m:sSub>
                  </m:oMath>
                </a14:m>
                <a:r>
                  <a:rPr kumimoji="1" lang="en-US" altLang="ja-JP" i="0" u="none" dirty="0"/>
                  <a:t> and </a:t>
                </a:r>
                <a14:m>
                  <m:oMath xmlns:m="http://schemas.openxmlformats.org/officeDocument/2006/math">
                    <m:sSub>
                      <m:sSubPr>
                        <m:ctrlPr>
                          <a:rPr kumimoji="1" lang="en-US" altLang="ja-JP" sz="1400" b="1" u="none">
                            <a:solidFill>
                              <a:srgbClr val="FF0000"/>
                            </a:solidFill>
                            <a:latin typeface="Cambria Math" panose="02040503050406030204" pitchFamily="18" charset="0"/>
                          </a:rPr>
                        </m:ctrlPr>
                      </m:sSubPr>
                      <m:e>
                        <m:r>
                          <a:rPr kumimoji="1" lang="ja-JP" altLang="en-US" sz="1400" b="1" u="none">
                            <a:solidFill>
                              <a:srgbClr val="FF0000"/>
                            </a:solidFill>
                            <a:latin typeface="Cambria Math" panose="02040503050406030204" pitchFamily="18" charset="0"/>
                          </a:rPr>
                          <m:t>𝝈</m:t>
                        </m:r>
                      </m:e>
                      <m:sub>
                        <m:r>
                          <a:rPr kumimoji="1" lang="en-US" altLang="ja-JP" sz="1400" b="1" u="none">
                            <a:solidFill>
                              <a:srgbClr val="FF0000"/>
                            </a:solidFill>
                            <a:latin typeface="Cambria Math" panose="02040503050406030204" pitchFamily="18" charset="0"/>
                          </a:rPr>
                          <m:t>𝑺𝑳𝑽</m:t>
                        </m:r>
                      </m:sub>
                    </m:sSub>
                  </m:oMath>
                </a14:m>
                <a:r>
                  <a:rPr kumimoji="1" lang="en-US" altLang="ja-JP" i="0" u="none" dirty="0"/>
                  <a:t>:</a:t>
                </a:r>
                <a:endParaRPr kumimoji="1" lang="ja-JP" altLang="en-US" i="0" u="none" dirty="0"/>
              </a:p>
            </p:txBody>
          </p:sp>
        </mc:Choice>
        <mc:Fallback>
          <p:sp>
            <p:nvSpPr>
              <p:cNvPr id="118" name="文本框 117">
                <a:extLst>
                  <a:ext uri="{FF2B5EF4-FFF2-40B4-BE49-F238E27FC236}">
                    <a16:creationId xmlns:a16="http://schemas.microsoft.com/office/drawing/2014/main" id="{6DDD7C47-C23F-4DFF-B3BC-8F8D4CE385C9}"/>
                  </a:ext>
                </a:extLst>
              </p:cNvPr>
              <p:cNvSpPr txBox="1">
                <a:spLocks noRot="1" noChangeAspect="1" noMove="1" noResize="1" noEditPoints="1" noAdjustHandles="1" noChangeArrowheads="1" noChangeShapeType="1" noTextEdit="1"/>
              </p:cNvSpPr>
              <p:nvPr/>
            </p:nvSpPr>
            <p:spPr>
              <a:xfrm>
                <a:off x="856" y="5633959"/>
                <a:ext cx="3197157" cy="302840"/>
              </a:xfrm>
              <a:prstGeom prst="rect">
                <a:avLst/>
              </a:prstGeom>
              <a:blipFill>
                <a:blip r:embed="rId10"/>
                <a:stretch>
                  <a:fillRect l="-190" b="-16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9" name="文本框 118">
                <a:extLst>
                  <a:ext uri="{FF2B5EF4-FFF2-40B4-BE49-F238E27FC236}">
                    <a16:creationId xmlns:a16="http://schemas.microsoft.com/office/drawing/2014/main" id="{97F73708-B178-4F5C-B178-D778131214A3}"/>
                  </a:ext>
                </a:extLst>
              </p:cNvPr>
              <p:cNvSpPr txBox="1"/>
              <p:nvPr/>
            </p:nvSpPr>
            <p:spPr>
              <a:xfrm>
                <a:off x="3605953" y="1697271"/>
                <a:ext cx="5053584" cy="7508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1" i="1" u="none" smtClean="0">
                              <a:solidFill>
                                <a:srgbClr val="FF0000"/>
                              </a:solidFill>
                              <a:latin typeface="Cambria Math" panose="02040503050406030204" pitchFamily="18" charset="0"/>
                            </a:rPr>
                          </m:ctrlPr>
                        </m:sSubPr>
                        <m:e>
                          <m:r>
                            <a:rPr kumimoji="1" lang="ja-JP" altLang="en-US" sz="1100" b="1" i="1" u="none" smtClean="0">
                              <a:solidFill>
                                <a:srgbClr val="FF0000"/>
                              </a:solidFill>
                              <a:latin typeface="Cambria Math" panose="02040503050406030204" pitchFamily="18" charset="0"/>
                            </a:rPr>
                            <m:t>𝝈</m:t>
                          </m:r>
                        </m:e>
                        <m:sub>
                          <m:r>
                            <a:rPr kumimoji="1" lang="en-US" altLang="ja-JP" sz="1100" b="1" i="1" u="none" smtClean="0">
                              <a:solidFill>
                                <a:srgbClr val="FF0000"/>
                              </a:solidFill>
                              <a:latin typeface="Cambria Math" panose="02040503050406030204" pitchFamily="18" charset="0"/>
                            </a:rPr>
                            <m:t>𝑳𝑽</m:t>
                          </m:r>
                        </m:sub>
                      </m:sSub>
                      <m:d>
                        <m:dPr>
                          <m:ctrlPr>
                            <a:rPr kumimoji="1" lang="en-US" altLang="ja-JP" sz="1100" b="1" i="1" u="none" smtClean="0">
                              <a:solidFill>
                                <a:srgbClr val="FF0000"/>
                              </a:solidFill>
                              <a:latin typeface="Cambria Math" panose="02040503050406030204" pitchFamily="18" charset="0"/>
                            </a:rPr>
                          </m:ctrlPr>
                        </m:dPr>
                        <m:e>
                          <m:r>
                            <a:rPr kumimoji="1" lang="en-US" altLang="ja-JP" sz="1100" b="1" i="1" u="none" smtClean="0">
                              <a:solidFill>
                                <a:srgbClr val="FF0000"/>
                              </a:solidFill>
                              <a:latin typeface="Cambria Math" panose="02040503050406030204" pitchFamily="18" charset="0"/>
                            </a:rPr>
                            <m:t>𝒕</m:t>
                          </m:r>
                          <m:r>
                            <a:rPr kumimoji="1" lang="en-US" altLang="ja-JP" sz="1100" b="1" i="1" u="none" smtClean="0">
                              <a:solidFill>
                                <a:srgbClr val="FF0000"/>
                              </a:solidFill>
                              <a:latin typeface="Cambria Math" panose="02040503050406030204" pitchFamily="18" charset="0"/>
                            </a:rPr>
                            <m:t>,</m:t>
                          </m:r>
                          <m:sSub>
                            <m:sSubPr>
                              <m:ctrlPr>
                                <a:rPr kumimoji="1" lang="en-US" altLang="ja-JP" sz="1100" b="1" i="1" u="none" smtClean="0">
                                  <a:solidFill>
                                    <a:srgbClr val="FF0000"/>
                                  </a:solidFill>
                                  <a:latin typeface="Cambria Math" panose="02040503050406030204" pitchFamily="18" charset="0"/>
                                </a:rPr>
                              </m:ctrlPr>
                            </m:sSubPr>
                            <m:e>
                              <m:r>
                                <a:rPr kumimoji="1" lang="en-US" altLang="ja-JP" sz="1100" b="1" i="1" u="none" smtClean="0">
                                  <a:solidFill>
                                    <a:srgbClr val="FF0000"/>
                                  </a:solidFill>
                                  <a:latin typeface="Cambria Math" panose="02040503050406030204" pitchFamily="18" charset="0"/>
                                </a:rPr>
                                <m:t>𝑺</m:t>
                              </m:r>
                            </m:e>
                            <m:sub>
                              <m:r>
                                <a:rPr kumimoji="1" lang="en-US" altLang="ja-JP" sz="1100" b="1" i="1" u="none" smtClean="0">
                                  <a:solidFill>
                                    <a:srgbClr val="FF0000"/>
                                  </a:solidFill>
                                  <a:latin typeface="Cambria Math" panose="02040503050406030204" pitchFamily="18" charset="0"/>
                                </a:rPr>
                                <m:t>𝒕</m:t>
                              </m:r>
                            </m:sub>
                          </m:sSub>
                        </m:e>
                      </m:d>
                      <m:r>
                        <a:rPr kumimoji="1" lang="en-US" altLang="ja-JP" sz="1100" b="1" i="1" u="none" smtClean="0">
                          <a:solidFill>
                            <a:srgbClr val="FF0000"/>
                          </a:solidFill>
                          <a:latin typeface="Cambria Math" panose="02040503050406030204" pitchFamily="18" charset="0"/>
                        </a:rPr>
                        <m:t>=</m:t>
                      </m:r>
                      <m:rad>
                        <m:radPr>
                          <m:degHide m:val="on"/>
                          <m:ctrlPr>
                            <a:rPr kumimoji="1" lang="en-US" altLang="ja-JP" sz="1100" b="1" i="1" u="none" smtClean="0">
                              <a:solidFill>
                                <a:srgbClr val="FF0000"/>
                              </a:solidFill>
                              <a:latin typeface="Cambria Math" panose="02040503050406030204" pitchFamily="18" charset="0"/>
                            </a:rPr>
                          </m:ctrlPr>
                        </m:radPr>
                        <m:deg/>
                        <m:e>
                          <m:f>
                            <m:fPr>
                              <m:ctrlPr>
                                <a:rPr kumimoji="1" lang="en-US" altLang="ja-JP" sz="1100" b="1" i="1" u="none" smtClean="0">
                                  <a:solidFill>
                                    <a:srgbClr val="FF0000"/>
                                  </a:solidFill>
                                  <a:latin typeface="Cambria Math" panose="02040503050406030204" pitchFamily="18" charset="0"/>
                                </a:rPr>
                              </m:ctrlPr>
                            </m:fPr>
                            <m:num>
                              <m:f>
                                <m:fPr>
                                  <m:ctrlPr>
                                    <a:rPr kumimoji="1" lang="en-US" altLang="ja-JP" sz="1100" b="1" i="1" u="none" smtClean="0">
                                      <a:solidFill>
                                        <a:srgbClr val="FF0000"/>
                                      </a:solidFill>
                                      <a:latin typeface="Cambria Math" panose="02040503050406030204" pitchFamily="18" charset="0"/>
                                    </a:rPr>
                                  </m:ctrlPr>
                                </m:fPr>
                                <m:num>
                                  <m:r>
                                    <a:rPr kumimoji="1" lang="ja-JP" altLang="en-US" sz="1100" b="1" i="1" u="none" smtClean="0">
                                      <a:solidFill>
                                        <a:srgbClr val="FF0000"/>
                                      </a:solidFill>
                                      <a:latin typeface="Cambria Math" panose="02040503050406030204" pitchFamily="18" charset="0"/>
                                    </a:rPr>
                                    <m:t>𝝏</m:t>
                                  </m:r>
                                  <m:r>
                                    <a:rPr kumimoji="1" lang="en-US" altLang="ja-JP" sz="1100" b="1" i="1" u="none" smtClean="0">
                                      <a:solidFill>
                                        <a:srgbClr val="FF0000"/>
                                      </a:solidFill>
                                      <a:latin typeface="Cambria Math" panose="02040503050406030204" pitchFamily="18" charset="0"/>
                                    </a:rPr>
                                    <m:t>𝑪</m:t>
                                  </m:r>
                                </m:num>
                                <m:den>
                                  <m:r>
                                    <a:rPr kumimoji="1" lang="ja-JP" altLang="en-US" sz="1100" b="1" i="1" u="none" smtClean="0">
                                      <a:solidFill>
                                        <a:srgbClr val="FF0000"/>
                                      </a:solidFill>
                                      <a:latin typeface="Cambria Math" panose="02040503050406030204" pitchFamily="18" charset="0"/>
                                    </a:rPr>
                                    <m:t>𝝏</m:t>
                                  </m:r>
                                  <m:r>
                                    <a:rPr kumimoji="1" lang="en-US" altLang="ja-JP" sz="1100" b="1" i="1" u="none" smtClean="0">
                                      <a:solidFill>
                                        <a:srgbClr val="FF0000"/>
                                      </a:solidFill>
                                      <a:latin typeface="Cambria Math" panose="02040503050406030204" pitchFamily="18" charset="0"/>
                                    </a:rPr>
                                    <m:t>𝑻</m:t>
                                  </m:r>
                                </m:den>
                              </m:f>
                            </m:num>
                            <m:den>
                              <m:f>
                                <m:fPr>
                                  <m:ctrlPr>
                                    <a:rPr kumimoji="1" lang="en-US" altLang="ja-JP" sz="1100" b="1" i="1" u="none" smtClean="0">
                                      <a:solidFill>
                                        <a:srgbClr val="FF0000"/>
                                      </a:solidFill>
                                      <a:latin typeface="Cambria Math" panose="02040503050406030204" pitchFamily="18" charset="0"/>
                                    </a:rPr>
                                  </m:ctrlPr>
                                </m:fPr>
                                <m:num>
                                  <m:r>
                                    <a:rPr kumimoji="1" lang="en-US" altLang="ja-JP" sz="1100" b="1" i="1" u="none" smtClean="0">
                                      <a:solidFill>
                                        <a:srgbClr val="FF0000"/>
                                      </a:solidFill>
                                      <a:latin typeface="Cambria Math" panose="02040503050406030204" pitchFamily="18" charset="0"/>
                                    </a:rPr>
                                    <m:t>𝟏</m:t>
                                  </m:r>
                                </m:num>
                                <m:den>
                                  <m:r>
                                    <a:rPr kumimoji="1" lang="en-US" altLang="ja-JP" sz="1100" b="1" i="1" u="none" smtClean="0">
                                      <a:solidFill>
                                        <a:srgbClr val="FF0000"/>
                                      </a:solidFill>
                                      <a:latin typeface="Cambria Math" panose="02040503050406030204" pitchFamily="18" charset="0"/>
                                    </a:rPr>
                                    <m:t>𝟐</m:t>
                                  </m:r>
                                </m:den>
                              </m:f>
                              <m:sSup>
                                <m:sSupPr>
                                  <m:ctrlPr>
                                    <a:rPr kumimoji="1" lang="en-US" altLang="ja-JP" sz="1100" b="1" i="1" u="none" smtClean="0">
                                      <a:solidFill>
                                        <a:srgbClr val="FF0000"/>
                                      </a:solidFill>
                                      <a:latin typeface="Cambria Math" panose="02040503050406030204" pitchFamily="18" charset="0"/>
                                    </a:rPr>
                                  </m:ctrlPr>
                                </m:sSupPr>
                                <m:e>
                                  <m:r>
                                    <a:rPr kumimoji="1" lang="en-US" altLang="ja-JP" sz="1100" b="1" i="1" u="none" smtClean="0">
                                      <a:solidFill>
                                        <a:srgbClr val="FF0000"/>
                                      </a:solidFill>
                                      <a:latin typeface="Cambria Math" panose="02040503050406030204" pitchFamily="18" charset="0"/>
                                    </a:rPr>
                                    <m:t>𝑲</m:t>
                                  </m:r>
                                </m:e>
                                <m:sup>
                                  <m:r>
                                    <a:rPr kumimoji="1" lang="en-US" altLang="ja-JP" sz="1100" b="1" i="1" u="none" smtClean="0">
                                      <a:solidFill>
                                        <a:srgbClr val="FF0000"/>
                                      </a:solidFill>
                                      <a:latin typeface="Cambria Math" panose="02040503050406030204" pitchFamily="18" charset="0"/>
                                    </a:rPr>
                                    <m:t>𝟐</m:t>
                                  </m:r>
                                </m:sup>
                              </m:sSup>
                              <m:f>
                                <m:fPr>
                                  <m:ctrlPr>
                                    <a:rPr kumimoji="1" lang="en-US" altLang="ja-JP" sz="1100" b="1" u="none">
                                      <a:solidFill>
                                        <a:srgbClr val="FF0000"/>
                                      </a:solidFill>
                                      <a:latin typeface="Cambria Math" panose="02040503050406030204" pitchFamily="18" charset="0"/>
                                    </a:rPr>
                                  </m:ctrlPr>
                                </m:fPr>
                                <m:num>
                                  <m:sSup>
                                    <m:sSupPr>
                                      <m:ctrlPr>
                                        <a:rPr kumimoji="1" lang="en-US" altLang="ja-JP" sz="1100" b="1" i="1" u="none" smtClean="0">
                                          <a:solidFill>
                                            <a:srgbClr val="FF0000"/>
                                          </a:solidFill>
                                          <a:latin typeface="Cambria Math" panose="02040503050406030204" pitchFamily="18" charset="0"/>
                                        </a:rPr>
                                      </m:ctrlPr>
                                    </m:sSupPr>
                                    <m:e>
                                      <m:r>
                                        <a:rPr kumimoji="1" lang="ja-JP" altLang="en-US" sz="1100" b="1" u="none">
                                          <a:solidFill>
                                            <a:srgbClr val="FF0000"/>
                                          </a:solidFill>
                                          <a:latin typeface="Cambria Math" panose="02040503050406030204" pitchFamily="18" charset="0"/>
                                        </a:rPr>
                                        <m:t>𝝏</m:t>
                                      </m:r>
                                    </m:e>
                                    <m:sup>
                                      <m:r>
                                        <a:rPr kumimoji="1" lang="en-US" altLang="ja-JP" sz="1100" b="1" i="1" u="none" smtClean="0">
                                          <a:solidFill>
                                            <a:srgbClr val="FF0000"/>
                                          </a:solidFill>
                                          <a:latin typeface="Cambria Math" panose="02040503050406030204" pitchFamily="18" charset="0"/>
                                        </a:rPr>
                                        <m:t>𝟐</m:t>
                                      </m:r>
                                    </m:sup>
                                  </m:sSup>
                                  <m:r>
                                    <a:rPr kumimoji="1" lang="en-US" altLang="ja-JP" sz="1100" b="1" u="none">
                                      <a:solidFill>
                                        <a:srgbClr val="FF0000"/>
                                      </a:solidFill>
                                      <a:latin typeface="Cambria Math" panose="02040503050406030204" pitchFamily="18" charset="0"/>
                                    </a:rPr>
                                    <m:t>𝑪</m:t>
                                  </m:r>
                                </m:num>
                                <m:den>
                                  <m:r>
                                    <a:rPr kumimoji="1" lang="ja-JP" altLang="en-US" sz="1100" b="1" u="none">
                                      <a:solidFill>
                                        <a:srgbClr val="FF0000"/>
                                      </a:solidFill>
                                      <a:latin typeface="Cambria Math" panose="02040503050406030204" pitchFamily="18" charset="0"/>
                                    </a:rPr>
                                    <m:t>𝝏</m:t>
                                  </m:r>
                                  <m:sSup>
                                    <m:sSupPr>
                                      <m:ctrlPr>
                                        <a:rPr kumimoji="1" lang="en-US" altLang="ja-JP" sz="1100" b="1" i="1" u="none" smtClean="0">
                                          <a:solidFill>
                                            <a:srgbClr val="FF0000"/>
                                          </a:solidFill>
                                          <a:latin typeface="Cambria Math" panose="02040503050406030204" pitchFamily="18" charset="0"/>
                                        </a:rPr>
                                      </m:ctrlPr>
                                    </m:sSupPr>
                                    <m:e>
                                      <m:r>
                                        <a:rPr kumimoji="1" lang="en-US" altLang="ja-JP" sz="1100" b="1" i="1" u="none" smtClean="0">
                                          <a:solidFill>
                                            <a:srgbClr val="FF0000"/>
                                          </a:solidFill>
                                          <a:latin typeface="Cambria Math" panose="02040503050406030204" pitchFamily="18" charset="0"/>
                                        </a:rPr>
                                        <m:t>𝑲</m:t>
                                      </m:r>
                                    </m:e>
                                    <m:sup>
                                      <m:r>
                                        <a:rPr kumimoji="1" lang="en-US" altLang="ja-JP" sz="1100" b="1" i="1" u="none" smtClean="0">
                                          <a:solidFill>
                                            <a:srgbClr val="FF0000"/>
                                          </a:solidFill>
                                          <a:latin typeface="Cambria Math" panose="02040503050406030204" pitchFamily="18" charset="0"/>
                                        </a:rPr>
                                        <m:t>𝟐</m:t>
                                      </m:r>
                                    </m:sup>
                                  </m:sSup>
                                </m:den>
                              </m:f>
                            </m:den>
                          </m:f>
                        </m:e>
                      </m:rad>
                    </m:oMath>
                  </m:oMathPara>
                </a14:m>
                <a:endParaRPr lang="ja-JP" altLang="en-US" sz="1100" dirty="0"/>
              </a:p>
            </p:txBody>
          </p:sp>
        </mc:Choice>
        <mc:Fallback>
          <p:sp>
            <p:nvSpPr>
              <p:cNvPr id="119" name="文本框 118">
                <a:extLst>
                  <a:ext uri="{FF2B5EF4-FFF2-40B4-BE49-F238E27FC236}">
                    <a16:creationId xmlns:a16="http://schemas.microsoft.com/office/drawing/2014/main" id="{97F73708-B178-4F5C-B178-D778131214A3}"/>
                  </a:ext>
                </a:extLst>
              </p:cNvPr>
              <p:cNvSpPr txBox="1">
                <a:spLocks noRot="1" noChangeAspect="1" noMove="1" noResize="1" noEditPoints="1" noAdjustHandles="1" noChangeArrowheads="1" noChangeShapeType="1" noTextEdit="1"/>
              </p:cNvSpPr>
              <p:nvPr/>
            </p:nvSpPr>
            <p:spPr>
              <a:xfrm>
                <a:off x="3605953" y="1697271"/>
                <a:ext cx="5053584" cy="750847"/>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631607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3F5A5BF-4E37-4905-A030-E86234A162EB}"/>
              </a:ext>
            </a:extLst>
          </p:cNvPr>
          <p:cNvSpPr>
            <a:spLocks noGrp="1"/>
          </p:cNvSpPr>
          <p:nvPr>
            <p:ph type="title"/>
          </p:nvPr>
        </p:nvSpPr>
        <p:spPr>
          <a:xfrm>
            <a:off x="88105" y="42863"/>
            <a:ext cx="9075991" cy="584775"/>
          </a:xfrm>
        </p:spPr>
        <p:txBody>
          <a:bodyPr/>
          <a:lstStyle/>
          <a:p>
            <a:r>
              <a:rPr lang="en-US" altLang="ja-JP" dirty="0"/>
              <a:t>From Local Volatility Model &amp; Heston’s Stochastic Volatility Model</a:t>
            </a:r>
            <a:br>
              <a:rPr lang="en-US" altLang="ja-JP" dirty="0"/>
            </a:br>
            <a:r>
              <a:rPr lang="en-US" altLang="ja-JP" dirty="0"/>
              <a:t>to Stochastic Local Volatility Model</a:t>
            </a:r>
            <a:endParaRPr lang="ja-JP" altLang="en-US" dirty="0"/>
          </a:p>
        </p:txBody>
      </p:sp>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3</a:t>
            </a:fld>
            <a:endParaRPr lang="en-US" altLang="ja-JP" dirty="0"/>
          </a:p>
        </p:txBody>
      </p:sp>
      <p:sp>
        <p:nvSpPr>
          <p:cNvPr id="11" name="文本框 10">
            <a:extLst>
              <a:ext uri="{FF2B5EF4-FFF2-40B4-BE49-F238E27FC236}">
                <a16:creationId xmlns:a16="http://schemas.microsoft.com/office/drawing/2014/main" id="{5FFF59B1-8E88-4370-93D4-757858773833}"/>
              </a:ext>
            </a:extLst>
          </p:cNvPr>
          <p:cNvSpPr txBox="1"/>
          <p:nvPr/>
        </p:nvSpPr>
        <p:spPr>
          <a:xfrm>
            <a:off x="856" y="6025474"/>
            <a:ext cx="9906000" cy="707886"/>
          </a:xfrm>
          <a:prstGeom prst="rect">
            <a:avLst/>
          </a:prstGeom>
          <a:noFill/>
        </p:spPr>
        <p:txBody>
          <a:bodyPr wrap="square" rtlCol="0">
            <a:spAutoFit/>
          </a:bodyPr>
          <a:lstStyle/>
          <a:p>
            <a:r>
              <a:rPr kumimoji="1" lang="en-US" altLang="ja-JP" sz="800" i="0" u="none" dirty="0"/>
              <a:t>1) Dupire, B., </a:t>
            </a:r>
            <a:r>
              <a:rPr kumimoji="1" lang="en-US" altLang="ja-JP" sz="800" b="1" u="none" dirty="0"/>
              <a:t>Skewness and kurtosis in S&amp;P500 index returns implied by option prices</a:t>
            </a:r>
            <a:r>
              <a:rPr kumimoji="1" lang="en-US" altLang="ja-JP" sz="800" i="0" u="none" dirty="0"/>
              <a:t>, The Journal of Financial Research, Volume 19, pp.175–192, 1994</a:t>
            </a:r>
          </a:p>
          <a:p>
            <a:r>
              <a:rPr kumimoji="1" lang="en-US" altLang="ja-JP" sz="800" i="0" u="none" dirty="0"/>
              <a:t>2) </a:t>
            </a:r>
            <a:r>
              <a:rPr kumimoji="1" lang="en-US" altLang="ja-JP" sz="800" i="0" u="none" dirty="0" err="1"/>
              <a:t>Derman</a:t>
            </a:r>
            <a:r>
              <a:rPr kumimoji="1" lang="en-US" altLang="ja-JP" sz="800" i="0" u="none" dirty="0"/>
              <a:t>, E., and I. </a:t>
            </a:r>
            <a:r>
              <a:rPr kumimoji="1" lang="en-US" altLang="ja-JP" sz="800" i="0" u="none" dirty="0" err="1"/>
              <a:t>Kani</a:t>
            </a:r>
            <a:r>
              <a:rPr kumimoji="1" lang="en-US" altLang="ja-JP" sz="800" i="0" u="none" dirty="0"/>
              <a:t>, </a:t>
            </a:r>
            <a:r>
              <a:rPr kumimoji="1" lang="en-US" altLang="ja-JP" sz="800" b="1" u="none" dirty="0"/>
              <a:t>Riding on a smile</a:t>
            </a:r>
            <a:r>
              <a:rPr kumimoji="1" lang="en-US" altLang="ja-JP" sz="800" i="0" u="none" dirty="0"/>
              <a:t>, Risk, Volume 7, 32–39, 1994</a:t>
            </a:r>
          </a:p>
          <a:p>
            <a:r>
              <a:rPr kumimoji="1" lang="en-US" altLang="ja-JP" sz="800" i="0" u="none" dirty="0"/>
              <a:t>3) Heston, S., </a:t>
            </a:r>
            <a:r>
              <a:rPr kumimoji="1" lang="en-US" altLang="ja-JP" sz="800" b="1" u="none" dirty="0"/>
              <a:t>A Closed-Form Solution for Options with Stochastic Volatility with Applications to Bond and Currency Options</a:t>
            </a:r>
            <a:r>
              <a:rPr kumimoji="1" lang="en-US" altLang="ja-JP" sz="800" i="0" u="none" dirty="0"/>
              <a:t>, The Review of Financial Studies, Volume 6, Issue 2, pp.327-343, 1993</a:t>
            </a:r>
          </a:p>
          <a:p>
            <a:r>
              <a:rPr kumimoji="1" lang="en-US" altLang="ja-JP" sz="800" i="0" u="none" dirty="0"/>
              <a:t>4) Hakala, J., </a:t>
            </a:r>
            <a:r>
              <a:rPr kumimoji="1" lang="en-US" altLang="ja-JP" sz="800" b="1" u="none" dirty="0"/>
              <a:t>Applied Machine Learning for Stochastic Local Volatility Calibration</a:t>
            </a:r>
            <a:r>
              <a:rPr kumimoji="1" lang="en-US" altLang="ja-JP" sz="800" i="0" u="none" dirty="0"/>
              <a:t>, Frontiers in Artificial Intelligence, May 17, 2019</a:t>
            </a:r>
            <a:endParaRPr kumimoji="1" lang="en-US" altLang="ja-JP" sz="800" b="1" u="none" dirty="0"/>
          </a:p>
          <a:p>
            <a:r>
              <a:rPr kumimoji="1" lang="en-US" altLang="ja-JP" sz="800" i="0" u="none" dirty="0"/>
              <a:t>5) Dupire, B., </a:t>
            </a:r>
            <a:r>
              <a:rPr kumimoji="1" lang="en-US" altLang="ja-JP" sz="800" b="1" u="none" dirty="0"/>
              <a:t>A unified theory of volatility</a:t>
            </a:r>
            <a:r>
              <a:rPr kumimoji="1" lang="en-US" altLang="ja-JP" sz="800" i="0" u="none" dirty="0"/>
              <a:t>, Derivatives Pricing: The Classic Collection, ed P. </a:t>
            </a:r>
            <a:r>
              <a:rPr kumimoji="1" lang="en-US" altLang="ja-JP" sz="800" i="0" u="none" dirty="0" err="1"/>
              <a:t>Carr</a:t>
            </a:r>
            <a:r>
              <a:rPr kumimoji="1" lang="en-US" altLang="ja-JP" sz="800" i="0" u="none" dirty="0"/>
              <a:t> (Risk Books), pp.185–196, 1996</a:t>
            </a:r>
            <a:endParaRPr kumimoji="1" lang="ja-JP" altLang="en-US" sz="800" i="0" u="none" dirty="0"/>
          </a:p>
        </p:txBody>
      </p:sp>
      <p:grpSp>
        <p:nvGrpSpPr>
          <p:cNvPr id="22" name="组合 21">
            <a:extLst>
              <a:ext uri="{FF2B5EF4-FFF2-40B4-BE49-F238E27FC236}">
                <a16:creationId xmlns:a16="http://schemas.microsoft.com/office/drawing/2014/main" id="{96938F11-37EB-4EF3-8E40-D00086341871}"/>
              </a:ext>
            </a:extLst>
          </p:cNvPr>
          <p:cNvGrpSpPr/>
          <p:nvPr/>
        </p:nvGrpSpPr>
        <p:grpSpPr>
          <a:xfrm>
            <a:off x="-32358" y="2446004"/>
            <a:ext cx="10068596" cy="1401084"/>
            <a:chOff x="-19450" y="2431440"/>
            <a:chExt cx="10068596" cy="1401084"/>
          </a:xfrm>
        </p:grpSpPr>
        <p:grpSp>
          <p:nvGrpSpPr>
            <p:cNvPr id="18" name="组合 17">
              <a:extLst>
                <a:ext uri="{FF2B5EF4-FFF2-40B4-BE49-F238E27FC236}">
                  <a16:creationId xmlns:a16="http://schemas.microsoft.com/office/drawing/2014/main" id="{3884D334-694E-4421-B3F6-33A03FD4A887}"/>
                </a:ext>
              </a:extLst>
            </p:cNvPr>
            <p:cNvGrpSpPr/>
            <p:nvPr/>
          </p:nvGrpSpPr>
          <p:grpSpPr>
            <a:xfrm>
              <a:off x="-19450" y="2477153"/>
              <a:ext cx="10068596" cy="1355371"/>
              <a:chOff x="-7147" y="902474"/>
              <a:chExt cx="10068596" cy="1355371"/>
            </a:xfrm>
          </p:grpSpPr>
          <p:grpSp>
            <p:nvGrpSpPr>
              <p:cNvPr id="16" name="组合 15">
                <a:extLst>
                  <a:ext uri="{FF2B5EF4-FFF2-40B4-BE49-F238E27FC236}">
                    <a16:creationId xmlns:a16="http://schemas.microsoft.com/office/drawing/2014/main" id="{0697F6C8-C919-4DFF-A9D8-AB171414BA80}"/>
                  </a:ext>
                </a:extLst>
              </p:cNvPr>
              <p:cNvGrpSpPr/>
              <p:nvPr/>
            </p:nvGrpSpPr>
            <p:grpSpPr>
              <a:xfrm>
                <a:off x="-7147" y="908505"/>
                <a:ext cx="6165103" cy="1321606"/>
                <a:chOff x="69053" y="908505"/>
                <a:chExt cx="6165103" cy="1321606"/>
              </a:xfrm>
            </p:grpSpPr>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8F4D8857-4E97-4E63-8EC6-4FECD7D9FE44}"/>
                        </a:ext>
                      </a:extLst>
                    </p:cNvPr>
                    <p:cNvSpPr txBox="1"/>
                    <p:nvPr/>
                  </p:nvSpPr>
                  <p:spPr>
                    <a:xfrm>
                      <a:off x="2595531" y="1189954"/>
                      <a:ext cx="3638625" cy="10401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ad>
                              <m:radPr>
                                <m:degHide m:val="on"/>
                                <m:ctrlPr>
                                  <a:rPr kumimoji="1" lang="en-US" altLang="ja-JP" sz="1800" b="1" i="1" u="none" smtClean="0">
                                    <a:solidFill>
                                      <a:srgbClr val="FF0000"/>
                                    </a:solidFill>
                                    <a:latin typeface="Cambria Math" panose="02040503050406030204" pitchFamily="18" charset="0"/>
                                  </a:rPr>
                                </m:ctrlPr>
                              </m:radPr>
                              <m:deg/>
                              <m:e>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𝑽</m:t>
                                    </m:r>
                                  </m:e>
                                  <m:sub>
                                    <m:r>
                                      <a:rPr kumimoji="1" lang="en-US" altLang="ja-JP" sz="1800" b="1" u="none">
                                        <a:solidFill>
                                          <a:srgbClr val="FF0000"/>
                                        </a:solidFill>
                                        <a:latin typeface="Cambria Math" panose="02040503050406030204" pitchFamily="18" charset="0"/>
                                      </a:rPr>
                                      <m:t>𝒕</m:t>
                                    </m:r>
                                  </m:sub>
                                </m:sSub>
                              </m:e>
                            </m:rad>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𝜿</m:t>
                            </m:r>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𝜽</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 </m:t>
                            </m:r>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
                              <a:rPr kumimoji="1" lang="ja-JP" altLang="en-US" sz="1800" b="1" u="none">
                                <a:latin typeface="Cambria Math" panose="02040503050406030204" pitchFamily="18" charset="0"/>
                              </a:rPr>
                              <m:t>𝝃</m:t>
                            </m:r>
                            <m:rad>
                              <m:radPr>
                                <m:degHide m:val="on"/>
                                <m:ctrlPr>
                                  <a:rPr kumimoji="1" lang="en-US" altLang="ja-JP" sz="1800" b="1" u="none">
                                    <a:latin typeface="Cambria Math" panose="02040503050406030204" pitchFamily="18" charset="0"/>
                                  </a:rPr>
                                </m:ctrlPr>
                              </m:radPr>
                              <m:deg/>
                              <m:e>
                                <m:sSub>
                                  <m:sSubPr>
                                    <m:ctrlPr>
                                      <a:rPr kumimoji="1" lang="en-US" altLang="ja-JP" sz="1800" b="1" u="none">
                                        <a:latin typeface="Cambria Math" panose="02040503050406030204" pitchFamily="18" charset="0"/>
                                      </a:rPr>
                                    </m:ctrlPr>
                                  </m:sSubPr>
                                  <m:e>
                                    <m:r>
                                      <a:rPr kumimoji="1" lang="en-US" altLang="ja-JP" sz="1800" b="1" u="none">
                                        <a:latin typeface="Cambria Math" panose="02040503050406030204" pitchFamily="18" charset="0"/>
                                      </a:rPr>
                                      <m:t>𝑽</m:t>
                                    </m:r>
                                  </m:e>
                                  <m:sub>
                                    <m:r>
                                      <a:rPr kumimoji="1" lang="en-US" altLang="ja-JP" sz="1800" b="1" u="none">
                                        <a:latin typeface="Cambria Math" panose="02040503050406030204" pitchFamily="18" charset="0"/>
                                      </a:rPr>
                                      <m:t>𝒕</m:t>
                                    </m:r>
                                  </m:sub>
                                </m:sSub>
                              </m:e>
                            </m:rad>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i="1" u="none" smtClean="0">
                                    <a:latin typeface="Cambria Math" panose="02040503050406030204" pitchFamily="18" charset="0"/>
                                  </a:rPr>
                                  <m:t>𝑽</m:t>
                                </m:r>
                              </m:sup>
                            </m:sSubSup>
                          </m:oMath>
                        </m:oMathPara>
                      </a14:m>
                      <a:endParaRPr kumimoji="1" lang="en-US" altLang="ja-JP" sz="1800" b="1" u="none" dirty="0"/>
                    </a:p>
                    <a:p>
                      <a14:m>
                        <m:oMathPara xmlns:m="http://schemas.openxmlformats.org/officeDocument/2006/math">
                          <m:oMathParaPr>
                            <m:jc m:val="centerGroup"/>
                          </m:oMathParaPr>
                          <m:oMath xmlns:m="http://schemas.openxmlformats.org/officeDocument/2006/math">
                            <m:r>
                              <a:rPr kumimoji="1" lang="en-US" altLang="ja-JP" sz="1800" b="1" u="none">
                                <a:latin typeface="Cambria Math" panose="02040503050406030204" pitchFamily="18" charset="0"/>
                              </a:rPr>
                              <m:t>&lt;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r>
                              <a:rPr kumimoji="1" lang="en-US" altLang="ja-JP" sz="1800" b="1" i="1" u="none" smtClean="0">
                                <a:latin typeface="Cambria Math" panose="02040503050406030204" pitchFamily="18" charset="0"/>
                              </a:rPr>
                              <m:t>,</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𝒅</m:t>
                                </m:r>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𝑽</m:t>
                                </m:r>
                              </m:sup>
                            </m:sSubSup>
                            <m:r>
                              <a:rPr kumimoji="1" lang="en-US" altLang="ja-JP" sz="1800" b="1" i="1" u="none" smtClean="0">
                                <a:latin typeface="Cambria Math" panose="02040503050406030204" pitchFamily="18" charset="0"/>
                              </a:rPr>
                              <m:t>&gt;</m:t>
                            </m:r>
                            <m:r>
                              <a:rPr kumimoji="1" lang="en-US" altLang="ja-JP" sz="1800" b="1" i="1" u="none" smtClean="0">
                                <a:latin typeface="Cambria Math" panose="02040503050406030204" pitchFamily="18" charset="0"/>
                                <a:ea typeface="Cambria Math" panose="02040503050406030204" pitchFamily="18" charset="0"/>
                              </a:rPr>
                              <m:t>=</m:t>
                            </m:r>
                            <m:r>
                              <a:rPr kumimoji="1" lang="ja-JP" altLang="en-US" sz="1800" b="1" i="1" u="none" smtClean="0">
                                <a:latin typeface="Cambria Math" panose="02040503050406030204" pitchFamily="18" charset="0"/>
                                <a:ea typeface="Cambria Math" panose="02040503050406030204" pitchFamily="18" charset="0"/>
                              </a:rPr>
                              <m:t>𝝆</m:t>
                            </m:r>
                            <m:r>
                              <a:rPr kumimoji="1" lang="en-US" altLang="ja-JP" sz="1800" b="1" i="1" u="none" smtClean="0">
                                <a:latin typeface="Cambria Math" panose="02040503050406030204" pitchFamily="18" charset="0"/>
                                <a:ea typeface="Cambria Math" panose="02040503050406030204" pitchFamily="18" charset="0"/>
                              </a:rPr>
                              <m:t>𝒅𝒕</m:t>
                            </m:r>
                          </m:oMath>
                        </m:oMathPara>
                      </a14:m>
                      <a:endParaRPr kumimoji="1" lang="ja-JP" altLang="en-US" sz="1800" b="1" u="none" dirty="0"/>
                    </a:p>
                  </p:txBody>
                </p:sp>
              </mc:Choice>
              <mc:Fallback>
                <p:sp>
                  <p:nvSpPr>
                    <p:cNvPr id="64" name="文本框 63">
                      <a:extLst>
                        <a:ext uri="{FF2B5EF4-FFF2-40B4-BE49-F238E27FC236}">
                          <a16:creationId xmlns:a16="http://schemas.microsoft.com/office/drawing/2014/main" id="{8F4D8857-4E97-4E63-8EC6-4FECD7D9FE44}"/>
                        </a:ext>
                      </a:extLst>
                    </p:cNvPr>
                    <p:cNvSpPr txBox="1">
                      <a:spLocks noRot="1" noChangeAspect="1" noMove="1" noResize="1" noEditPoints="1" noAdjustHandles="1" noChangeArrowheads="1" noChangeShapeType="1" noTextEdit="1"/>
                    </p:cNvSpPr>
                    <p:nvPr/>
                  </p:nvSpPr>
                  <p:spPr>
                    <a:xfrm>
                      <a:off x="2595531" y="1189954"/>
                      <a:ext cx="3638625" cy="1040157"/>
                    </a:xfrm>
                    <a:prstGeom prst="rect">
                      <a:avLst/>
                    </a:prstGeom>
                    <a:blipFill>
                      <a:blip r:embed="rId3"/>
                      <a:stretch>
                        <a:fillRect b="-2924"/>
                      </a:stretch>
                    </a:blipFill>
                  </p:spPr>
                  <p:txBody>
                    <a:bodyPr/>
                    <a:lstStyle/>
                    <a:p>
                      <a:r>
                        <a:rPr lang="ja-JP" altLang="en-US">
                          <a:noFill/>
                        </a:rPr>
                        <a:t> </a:t>
                      </a:r>
                    </a:p>
                  </p:txBody>
                </p:sp>
              </mc:Fallback>
            </mc:AlternateContent>
            <p:sp>
              <p:nvSpPr>
                <p:cNvPr id="12" name="文本框 11">
                  <a:extLst>
                    <a:ext uri="{FF2B5EF4-FFF2-40B4-BE49-F238E27FC236}">
                      <a16:creationId xmlns:a16="http://schemas.microsoft.com/office/drawing/2014/main" id="{3B942512-E2C0-4F84-A301-7464AFA2A8C6}"/>
                    </a:ext>
                  </a:extLst>
                </p:cNvPr>
                <p:cNvSpPr txBox="1"/>
                <p:nvPr/>
              </p:nvSpPr>
              <p:spPr>
                <a:xfrm>
                  <a:off x="69053" y="908505"/>
                  <a:ext cx="4579652" cy="338554"/>
                </a:xfrm>
                <a:prstGeom prst="rect">
                  <a:avLst/>
                </a:prstGeom>
                <a:noFill/>
              </p:spPr>
              <p:txBody>
                <a:bodyPr wrap="none" rtlCol="0">
                  <a:spAutoFit/>
                </a:bodyPr>
                <a:lstStyle/>
                <a:p>
                  <a:r>
                    <a:rPr kumimoji="1" lang="en-US" altLang="ja-JP" sz="1600" b="1" i="0" u="none" dirty="0"/>
                    <a:t>Heston’s Stochastic Volatility Model (1993) </a:t>
                  </a:r>
                  <a:r>
                    <a:rPr kumimoji="1" lang="en-US" altLang="ja-JP" sz="1600" i="0" u="none" baseline="30000" dirty="0"/>
                    <a:t>3)</a:t>
                  </a:r>
                  <a:endParaRPr kumimoji="1" lang="ja-JP" altLang="en-US" sz="1600" i="0" u="none" baseline="30000" dirty="0"/>
                </a:p>
              </p:txBody>
            </p:sp>
            <p:sp>
              <p:nvSpPr>
                <p:cNvPr id="77" name="文本框 76">
                  <a:extLst>
                    <a:ext uri="{FF2B5EF4-FFF2-40B4-BE49-F238E27FC236}">
                      <a16:creationId xmlns:a16="http://schemas.microsoft.com/office/drawing/2014/main" id="{18EE1961-B1B1-49E4-9221-D8DFAB99BF50}"/>
                    </a:ext>
                  </a:extLst>
                </p:cNvPr>
                <p:cNvSpPr txBox="1"/>
                <p:nvPr/>
              </p:nvSpPr>
              <p:spPr>
                <a:xfrm>
                  <a:off x="69053" y="127389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sp>
              <p:nvSpPr>
                <p:cNvPr id="82" name="文本框 81">
                  <a:extLst>
                    <a:ext uri="{FF2B5EF4-FFF2-40B4-BE49-F238E27FC236}">
                      <a16:creationId xmlns:a16="http://schemas.microsoft.com/office/drawing/2014/main" id="{11B9FCBB-B39D-415B-A452-CB3BC7512F92}"/>
                    </a:ext>
                  </a:extLst>
                </p:cNvPr>
                <p:cNvSpPr txBox="1"/>
                <p:nvPr/>
              </p:nvSpPr>
              <p:spPr>
                <a:xfrm>
                  <a:off x="69053" y="1616935"/>
                  <a:ext cx="2353978" cy="292388"/>
                </a:xfrm>
                <a:prstGeom prst="rect">
                  <a:avLst/>
                </a:prstGeom>
                <a:noFill/>
              </p:spPr>
              <p:txBody>
                <a:bodyPr wrap="none" rtlCol="0">
                  <a:spAutoFit/>
                </a:bodyPr>
                <a:lstStyle/>
                <a:p>
                  <a:r>
                    <a:rPr kumimoji="1" lang="en-US" altLang="ja-JP" i="0" u="none" dirty="0"/>
                    <a:t>Stochastic Volatility Process: </a:t>
                  </a:r>
                  <a:endParaRPr kumimoji="1" lang="ja-JP" altLang="en-US" i="0" u="none" dirty="0"/>
                </a:p>
              </p:txBody>
            </p:sp>
            <p:sp>
              <p:nvSpPr>
                <p:cNvPr id="83" name="文本框 82">
                  <a:extLst>
                    <a:ext uri="{FF2B5EF4-FFF2-40B4-BE49-F238E27FC236}">
                      <a16:creationId xmlns:a16="http://schemas.microsoft.com/office/drawing/2014/main" id="{03B6F888-1553-4423-BF3A-9F0674A75F27}"/>
                    </a:ext>
                  </a:extLst>
                </p:cNvPr>
                <p:cNvSpPr txBox="1"/>
                <p:nvPr/>
              </p:nvSpPr>
              <p:spPr>
                <a:xfrm>
                  <a:off x="69053" y="1909323"/>
                  <a:ext cx="1744388" cy="292388"/>
                </a:xfrm>
                <a:prstGeom prst="rect">
                  <a:avLst/>
                </a:prstGeom>
                <a:noFill/>
              </p:spPr>
              <p:txBody>
                <a:bodyPr wrap="none" rtlCol="0">
                  <a:spAutoFit/>
                </a:bodyPr>
                <a:lstStyle/>
                <a:p>
                  <a:r>
                    <a:rPr kumimoji="1" lang="en-US" altLang="ja-JP" i="0" u="none" dirty="0"/>
                    <a:t>Correlation Process: </a:t>
                  </a:r>
                  <a:endParaRPr kumimoji="1" lang="ja-JP" altLang="en-US" i="0" u="none" dirty="0"/>
                </a:p>
              </p:txBody>
            </p:sp>
          </p:grpSp>
          <mc:AlternateContent xmlns:mc="http://schemas.openxmlformats.org/markup-compatibility/2006">
            <mc:Choice xmlns:a14="http://schemas.microsoft.com/office/drawing/2010/main" Requires="a14">
              <p:sp>
                <p:nvSpPr>
                  <p:cNvPr id="89" name="文本框 88">
                    <a:extLst>
                      <a:ext uri="{FF2B5EF4-FFF2-40B4-BE49-F238E27FC236}">
                        <a16:creationId xmlns:a16="http://schemas.microsoft.com/office/drawing/2014/main" id="{3163249F-D869-4656-AAE6-94E2CB9E1002}"/>
                      </a:ext>
                    </a:extLst>
                  </p:cNvPr>
                  <p:cNvSpPr txBox="1"/>
                  <p:nvPr/>
                </p:nvSpPr>
                <p:spPr>
                  <a:xfrm>
                    <a:off x="6057901" y="902474"/>
                    <a:ext cx="4003548" cy="1355371"/>
                  </a:xfrm>
                  <a:prstGeom prst="rect">
                    <a:avLst/>
                  </a:prstGeom>
                  <a:noFill/>
                </p:spPr>
                <p:txBody>
                  <a:bodyPr wrap="square">
                    <a:spAutoFit/>
                  </a:bodyPr>
                  <a:lstStyle/>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𝒓</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r>
                          <a:rPr kumimoji="1" lang="en-US" altLang="ja-JP" sz="1400" b="0" i="1" u="none" smtClean="0">
                            <a:latin typeface="Cambria Math" panose="02040503050406030204" pitchFamily="18" charset="0"/>
                          </a:rPr>
                          <m:t> </m:t>
                        </m:r>
                      </m:oMath>
                    </a14:m>
                    <a:r>
                      <a:rPr lang="en-US" altLang="ja-JP" i="0" u="none" dirty="0"/>
                      <a:t>continuously compounded risk-free interest rate</a:t>
                    </a:r>
                  </a:p>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𝒅</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oMath>
                    </a14:m>
                    <a:r>
                      <a:rPr lang="ja-JP" altLang="en-US" i="0" u="none" dirty="0"/>
                      <a:t> </a:t>
                    </a:r>
                    <a:r>
                      <a:rPr lang="en-US" altLang="ja-JP" i="0" u="none" dirty="0"/>
                      <a:t>continuously compounded dividend yield rate</a:t>
                    </a:r>
                  </a:p>
                  <a:p>
                    <a:pPr/>
                    <a14:m>
                      <m:oMath xmlns:m="http://schemas.openxmlformats.org/officeDocument/2006/math">
                        <m:r>
                          <a:rPr kumimoji="1" lang="ja-JP" altLang="en-US" sz="1400" b="1" i="1" u="none" smtClean="0">
                            <a:latin typeface="Cambria Math" panose="02040503050406030204" pitchFamily="18" charset="0"/>
                          </a:rPr>
                          <m:t>𝜿</m:t>
                        </m:r>
                      </m:oMath>
                    </a14:m>
                    <a:r>
                      <a:rPr lang="en-US" altLang="ja-JP" i="0" u="none" dirty="0"/>
                      <a:t>: mean reversion speed rate</a:t>
                    </a:r>
                  </a:p>
                  <a:p>
                    <a:pPr/>
                    <a14:m>
                      <m:oMath xmlns:m="http://schemas.openxmlformats.org/officeDocument/2006/math">
                        <m:r>
                          <a:rPr kumimoji="1" lang="ja-JP" altLang="en-US" sz="1400" b="1" i="1" u="none" smtClean="0">
                            <a:latin typeface="Cambria Math" panose="02040503050406030204" pitchFamily="18" charset="0"/>
                          </a:rPr>
                          <m:t>𝜽</m:t>
                        </m:r>
                      </m:oMath>
                    </a14:m>
                    <a:r>
                      <a:rPr lang="en-US" altLang="ja-JP" i="0" u="none" dirty="0"/>
                      <a:t>: long run variance</a:t>
                    </a:r>
                  </a:p>
                  <a:p>
                    <a:pPr/>
                    <a14:m>
                      <m:oMath xmlns:m="http://schemas.openxmlformats.org/officeDocument/2006/math">
                        <m:r>
                          <a:rPr kumimoji="1" lang="ja-JP" altLang="en-US" sz="1400" b="1" u="none" smtClean="0">
                            <a:latin typeface="Cambria Math" panose="02040503050406030204" pitchFamily="18" charset="0"/>
                          </a:rPr>
                          <m:t>𝝃</m:t>
                        </m:r>
                      </m:oMath>
                    </a14:m>
                    <a:r>
                      <a:rPr lang="en-US" altLang="ja-JP" i="0" u="none" dirty="0"/>
                      <a:t>: volatility of volatility</a:t>
                    </a:r>
                  </a:p>
                  <a:p>
                    <a:pPr/>
                    <a14:m>
                      <m:oMath xmlns:m="http://schemas.openxmlformats.org/officeDocument/2006/math">
                        <m:r>
                          <a:rPr kumimoji="1" lang="ja-JP" altLang="en-US" sz="1400" b="1" i="1" u="none" smtClean="0">
                            <a:latin typeface="Cambria Math" panose="02040503050406030204" pitchFamily="18" charset="0"/>
                            <a:ea typeface="Cambria Math" panose="02040503050406030204" pitchFamily="18" charset="0"/>
                          </a:rPr>
                          <m:t>𝝆</m:t>
                        </m:r>
                      </m:oMath>
                    </a14:m>
                    <a:r>
                      <a:rPr lang="en-US" altLang="ja-JP" i="0" u="none" dirty="0"/>
                      <a:t>: correlation coefficient </a:t>
                    </a:r>
                    <a:endParaRPr lang="ja-JP" altLang="en-US" i="0" u="none" dirty="0"/>
                  </a:p>
                </p:txBody>
              </p:sp>
            </mc:Choice>
            <mc:Fallback>
              <p:sp>
                <p:nvSpPr>
                  <p:cNvPr id="89" name="文本框 88">
                    <a:extLst>
                      <a:ext uri="{FF2B5EF4-FFF2-40B4-BE49-F238E27FC236}">
                        <a16:creationId xmlns:a16="http://schemas.microsoft.com/office/drawing/2014/main" id="{3163249F-D869-4656-AAE6-94E2CB9E1002}"/>
                      </a:ext>
                    </a:extLst>
                  </p:cNvPr>
                  <p:cNvSpPr txBox="1">
                    <a:spLocks noRot="1" noChangeAspect="1" noMove="1" noResize="1" noEditPoints="1" noAdjustHandles="1" noChangeArrowheads="1" noChangeShapeType="1" noTextEdit="1"/>
                  </p:cNvSpPr>
                  <p:nvPr/>
                </p:nvSpPr>
                <p:spPr>
                  <a:xfrm>
                    <a:off x="6057901" y="902474"/>
                    <a:ext cx="4003548" cy="1355371"/>
                  </a:xfrm>
                  <a:prstGeom prst="rect">
                    <a:avLst/>
                  </a:prstGeom>
                  <a:blipFill>
                    <a:blip r:embed="rId4"/>
                    <a:stretch>
                      <a:fillRect b="-3153"/>
                    </a:stretch>
                  </a:blipFill>
                </p:spPr>
                <p:txBody>
                  <a:bodyPr/>
                  <a:lstStyle/>
                  <a:p>
                    <a:r>
                      <a:rPr lang="ja-JP" altLang="en-US">
                        <a:noFill/>
                      </a:rPr>
                      <a:t> </a:t>
                    </a:r>
                  </a:p>
                </p:txBody>
              </p:sp>
            </mc:Fallback>
          </mc:AlternateContent>
        </p:grpSp>
        <p:grpSp>
          <p:nvGrpSpPr>
            <p:cNvPr id="21" name="组合 20">
              <a:extLst>
                <a:ext uri="{FF2B5EF4-FFF2-40B4-BE49-F238E27FC236}">
                  <a16:creationId xmlns:a16="http://schemas.microsoft.com/office/drawing/2014/main" id="{D38AD335-B2DA-4FEF-9BD5-C2E5EC132D6D}"/>
                </a:ext>
              </a:extLst>
            </p:cNvPr>
            <p:cNvGrpSpPr/>
            <p:nvPr/>
          </p:nvGrpSpPr>
          <p:grpSpPr>
            <a:xfrm>
              <a:off x="215500" y="2431440"/>
              <a:ext cx="9348952" cy="1401084"/>
              <a:chOff x="215500" y="2431440"/>
              <a:chExt cx="9348952" cy="1401084"/>
            </a:xfrm>
          </p:grpSpPr>
          <p:cxnSp>
            <p:nvCxnSpPr>
              <p:cNvPr id="20" name="直接连接符 19">
                <a:extLst>
                  <a:ext uri="{FF2B5EF4-FFF2-40B4-BE49-F238E27FC236}">
                    <a16:creationId xmlns:a16="http://schemas.microsoft.com/office/drawing/2014/main" id="{3D5D9C8A-9562-4AF2-BC3B-436069EFFBF0}"/>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90" name="直接连接符 89">
                <a:extLst>
                  <a:ext uri="{FF2B5EF4-FFF2-40B4-BE49-F238E27FC236}">
                    <a16:creationId xmlns:a16="http://schemas.microsoft.com/office/drawing/2014/main" id="{37DDFC29-226E-4516-992B-834708A55E03}"/>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p:grpSp>
        <p:nvGrpSpPr>
          <p:cNvPr id="91" name="组合 90">
            <a:extLst>
              <a:ext uri="{FF2B5EF4-FFF2-40B4-BE49-F238E27FC236}">
                <a16:creationId xmlns:a16="http://schemas.microsoft.com/office/drawing/2014/main" id="{77DAEA68-227F-44EB-93CC-6725E86814CC}"/>
              </a:ext>
            </a:extLst>
          </p:cNvPr>
          <p:cNvGrpSpPr/>
          <p:nvPr/>
        </p:nvGrpSpPr>
        <p:grpSpPr>
          <a:xfrm>
            <a:off x="-32358" y="750468"/>
            <a:ext cx="9820810" cy="1401084"/>
            <a:chOff x="-19450" y="2431440"/>
            <a:chExt cx="9820810" cy="1401084"/>
          </a:xfrm>
        </p:grpSpPr>
        <p:grpSp>
          <p:nvGrpSpPr>
            <p:cNvPr id="92" name="组合 91">
              <a:extLst>
                <a:ext uri="{FF2B5EF4-FFF2-40B4-BE49-F238E27FC236}">
                  <a16:creationId xmlns:a16="http://schemas.microsoft.com/office/drawing/2014/main" id="{3310934A-DC64-4858-9544-4A029DF5796E}"/>
                </a:ext>
              </a:extLst>
            </p:cNvPr>
            <p:cNvGrpSpPr/>
            <p:nvPr/>
          </p:nvGrpSpPr>
          <p:grpSpPr>
            <a:xfrm>
              <a:off x="-19450" y="2483184"/>
              <a:ext cx="9820810" cy="1195526"/>
              <a:chOff x="-7147" y="908505"/>
              <a:chExt cx="9820810" cy="1195526"/>
            </a:xfrm>
          </p:grpSpPr>
          <p:grpSp>
            <p:nvGrpSpPr>
              <p:cNvPr id="96" name="组合 95">
                <a:extLst>
                  <a:ext uri="{FF2B5EF4-FFF2-40B4-BE49-F238E27FC236}">
                    <a16:creationId xmlns:a16="http://schemas.microsoft.com/office/drawing/2014/main" id="{BB03770D-0481-4212-968F-F7AE68A56F7E}"/>
                  </a:ext>
                </a:extLst>
              </p:cNvPr>
              <p:cNvGrpSpPr/>
              <p:nvPr/>
            </p:nvGrpSpPr>
            <p:grpSpPr>
              <a:xfrm>
                <a:off x="-7147" y="908505"/>
                <a:ext cx="7222618" cy="1008476"/>
                <a:chOff x="69053" y="908505"/>
                <a:chExt cx="7222618" cy="1008476"/>
              </a:xfrm>
            </p:grpSpPr>
            <mc:AlternateContent xmlns:mc="http://schemas.openxmlformats.org/markup-compatibility/2006">
              <mc:Choice xmlns:a14="http://schemas.microsoft.com/office/drawing/2010/main" Requires="a14">
                <p:sp>
                  <p:nvSpPr>
                    <p:cNvPr id="98" name="文本框 97">
                      <a:extLst>
                        <a:ext uri="{FF2B5EF4-FFF2-40B4-BE49-F238E27FC236}">
                          <a16:creationId xmlns:a16="http://schemas.microsoft.com/office/drawing/2014/main" id="{E303D74C-2E0D-4D6C-AF7D-485E532F8BF9}"/>
                        </a:ext>
                      </a:extLst>
                    </p:cNvPr>
                    <p:cNvSpPr txBox="1"/>
                    <p:nvPr/>
                  </p:nvSpPr>
                  <p:spPr>
                    <a:xfrm>
                      <a:off x="1094044" y="1538351"/>
                      <a:ext cx="4183646" cy="3786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sSub>
                              <m:sSubPr>
                                <m:ctrlPr>
                                  <a:rPr kumimoji="1" lang="en-US" altLang="ja-JP" sz="1800" b="1" i="1" u="none" smtClean="0">
                                    <a:solidFill>
                                      <a:srgbClr val="FF0000"/>
                                    </a:solidFill>
                                    <a:latin typeface="Cambria Math" panose="02040503050406030204" pitchFamily="18" charset="0"/>
                                  </a:rPr>
                                </m:ctrlPr>
                              </m:sSubPr>
                              <m:e>
                                <m:r>
                                  <a:rPr kumimoji="1" lang="ja-JP" altLang="en-US" sz="1800" b="1" i="1" u="none" smtClean="0">
                                    <a:solidFill>
                                      <a:srgbClr val="FF0000"/>
                                    </a:solidFill>
                                    <a:latin typeface="Cambria Math" panose="02040503050406030204" pitchFamily="18" charset="0"/>
                                  </a:rPr>
                                  <m:t>𝝈</m:t>
                                </m:r>
                              </m:e>
                              <m:sub>
                                <m:r>
                                  <a:rPr kumimoji="1" lang="en-US" altLang="ja-JP" sz="1800" b="1" i="1" u="none" smtClean="0">
                                    <a:solidFill>
                                      <a:srgbClr val="FF0000"/>
                                    </a:solidFill>
                                    <a:latin typeface="Cambria Math" panose="02040503050406030204" pitchFamily="18" charset="0"/>
                                  </a:rPr>
                                  <m:t>𝑳𝑽</m:t>
                                </m:r>
                              </m:sub>
                            </m:sSub>
                            <m:r>
                              <a:rPr kumimoji="1" lang="en-US" altLang="ja-JP" sz="1800" b="1" i="1" u="none" smtClean="0">
                                <a:solidFill>
                                  <a:srgbClr val="FF0000"/>
                                </a:solidFill>
                                <a:latin typeface="Cambria Math" panose="02040503050406030204" pitchFamily="18" charset="0"/>
                              </a:rPr>
                              <m:t>(</m:t>
                            </m:r>
                            <m:r>
                              <a:rPr kumimoji="1" lang="en-US" altLang="ja-JP" sz="1800" b="1" i="1" u="none" smtClean="0">
                                <a:solidFill>
                                  <a:srgbClr val="FF0000"/>
                                </a:solidFill>
                                <a:latin typeface="Cambria Math" panose="02040503050406030204" pitchFamily="18" charset="0"/>
                              </a:rPr>
                              <m:t>𝒕</m:t>
                            </m:r>
                            <m:r>
                              <a:rPr kumimoji="1" lang="en-US" altLang="ja-JP" sz="1800" b="1" i="1" u="none" smtClean="0">
                                <a:solidFill>
                                  <a:srgbClr val="FF0000"/>
                                </a:solidFill>
                                <a:latin typeface="Cambria Math" panose="02040503050406030204" pitchFamily="18" charset="0"/>
                              </a:rPr>
                              <m:t>,</m:t>
                            </m:r>
                            <m:sSub>
                              <m:sSubPr>
                                <m:ctrlPr>
                                  <a:rPr kumimoji="1" lang="en-US" altLang="ja-JP" sz="1800" b="1" i="1" u="none" smtClean="0">
                                    <a:solidFill>
                                      <a:srgbClr val="FF0000"/>
                                    </a:solidFill>
                                    <a:latin typeface="Cambria Math" panose="02040503050406030204" pitchFamily="18" charset="0"/>
                                  </a:rPr>
                                </m:ctrlPr>
                              </m:sSubPr>
                              <m:e>
                                <m:r>
                                  <a:rPr kumimoji="1" lang="en-US" altLang="ja-JP" sz="1800" b="1" i="1" u="none" smtClean="0">
                                    <a:solidFill>
                                      <a:srgbClr val="FF0000"/>
                                    </a:solidFill>
                                    <a:latin typeface="Cambria Math" panose="02040503050406030204" pitchFamily="18" charset="0"/>
                                  </a:rPr>
                                  <m:t>𝑺</m:t>
                                </m:r>
                              </m:e>
                              <m:sub>
                                <m:r>
                                  <a:rPr kumimoji="1" lang="en-US" altLang="ja-JP" sz="1800" b="1" i="1" u="none" smtClean="0">
                                    <a:solidFill>
                                      <a:srgbClr val="FF0000"/>
                                    </a:solidFill>
                                    <a:latin typeface="Cambria Math" panose="02040503050406030204" pitchFamily="18" charset="0"/>
                                  </a:rPr>
                                  <m:t>𝒕</m:t>
                                </m:r>
                              </m:sub>
                            </m:sSub>
                            <m:r>
                              <a:rPr kumimoji="1" lang="en-US" altLang="ja-JP" sz="1800" b="1" i="1" u="none" smtClean="0">
                                <a:solidFill>
                                  <a:srgbClr val="FF0000"/>
                                </a:solidFill>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p:txBody>
                </p:sp>
              </mc:Choice>
              <mc:Fallback>
                <p:sp>
                  <p:nvSpPr>
                    <p:cNvPr id="98" name="文本框 97">
                      <a:extLst>
                        <a:ext uri="{FF2B5EF4-FFF2-40B4-BE49-F238E27FC236}">
                          <a16:creationId xmlns:a16="http://schemas.microsoft.com/office/drawing/2014/main" id="{E303D74C-2E0D-4D6C-AF7D-485E532F8BF9}"/>
                        </a:ext>
                      </a:extLst>
                    </p:cNvPr>
                    <p:cNvSpPr txBox="1">
                      <a:spLocks noRot="1" noChangeAspect="1" noMove="1" noResize="1" noEditPoints="1" noAdjustHandles="1" noChangeArrowheads="1" noChangeShapeType="1" noTextEdit="1"/>
                    </p:cNvSpPr>
                    <p:nvPr/>
                  </p:nvSpPr>
                  <p:spPr>
                    <a:xfrm>
                      <a:off x="1094044" y="1538351"/>
                      <a:ext cx="4183646" cy="378630"/>
                    </a:xfrm>
                    <a:prstGeom prst="rect">
                      <a:avLst/>
                    </a:prstGeom>
                    <a:blipFill>
                      <a:blip r:embed="rId5"/>
                      <a:stretch>
                        <a:fillRect b="-14516"/>
                      </a:stretch>
                    </a:blipFill>
                  </p:spPr>
                  <p:txBody>
                    <a:bodyPr/>
                    <a:lstStyle/>
                    <a:p>
                      <a:r>
                        <a:rPr lang="ja-JP" altLang="en-US">
                          <a:noFill/>
                        </a:rPr>
                        <a:t> </a:t>
                      </a:r>
                    </a:p>
                  </p:txBody>
                </p:sp>
              </mc:Fallback>
            </mc:AlternateContent>
            <p:sp>
              <p:nvSpPr>
                <p:cNvPr id="99" name="文本框 98">
                  <a:extLst>
                    <a:ext uri="{FF2B5EF4-FFF2-40B4-BE49-F238E27FC236}">
                      <a16:creationId xmlns:a16="http://schemas.microsoft.com/office/drawing/2014/main" id="{D06FD679-B31B-4CA9-AF8A-365C69AF253B}"/>
                    </a:ext>
                  </a:extLst>
                </p:cNvPr>
                <p:cNvSpPr txBox="1"/>
                <p:nvPr/>
              </p:nvSpPr>
              <p:spPr>
                <a:xfrm>
                  <a:off x="69053" y="908505"/>
                  <a:ext cx="7222618" cy="338554"/>
                </a:xfrm>
                <a:prstGeom prst="rect">
                  <a:avLst/>
                </a:prstGeom>
                <a:noFill/>
              </p:spPr>
              <p:txBody>
                <a:bodyPr wrap="none" rtlCol="0">
                  <a:spAutoFit/>
                </a:bodyPr>
                <a:lstStyle/>
                <a:p>
                  <a:r>
                    <a:rPr kumimoji="1" lang="en-US" altLang="ja-JP" sz="1600" b="1" i="0" u="none" dirty="0"/>
                    <a:t>Local Volatility Model by Dupire (1994) and </a:t>
                  </a:r>
                  <a:r>
                    <a:rPr kumimoji="1" lang="en-US" altLang="ja-JP" sz="1600" b="1" i="0" u="none" dirty="0" err="1"/>
                    <a:t>Derman</a:t>
                  </a:r>
                  <a:r>
                    <a:rPr kumimoji="1" lang="en-US" altLang="ja-JP" sz="1600" b="1" i="0" u="none" dirty="0"/>
                    <a:t> and </a:t>
                  </a:r>
                  <a:r>
                    <a:rPr kumimoji="1" lang="en-US" altLang="ja-JP" sz="1600" b="1" i="0" u="none" dirty="0" err="1"/>
                    <a:t>Kani</a:t>
                  </a:r>
                  <a:r>
                    <a:rPr kumimoji="1" lang="en-US" altLang="ja-JP" sz="1600" b="1" i="0" u="none" dirty="0"/>
                    <a:t> (1994) </a:t>
                  </a:r>
                  <a:r>
                    <a:rPr kumimoji="1" lang="en-US" altLang="ja-JP" sz="1600" i="0" u="none" baseline="30000" dirty="0"/>
                    <a:t>1) 2)</a:t>
                  </a:r>
                  <a:endParaRPr kumimoji="1" lang="ja-JP" altLang="en-US" sz="1600" i="0" u="none" baseline="30000" dirty="0"/>
                </a:p>
              </p:txBody>
            </p:sp>
            <p:sp>
              <p:nvSpPr>
                <p:cNvPr id="100" name="文本框 99">
                  <a:extLst>
                    <a:ext uri="{FF2B5EF4-FFF2-40B4-BE49-F238E27FC236}">
                      <a16:creationId xmlns:a16="http://schemas.microsoft.com/office/drawing/2014/main" id="{CF6CAA93-EFD2-40C0-8D36-5E327DC93962}"/>
                    </a:ext>
                  </a:extLst>
                </p:cNvPr>
                <p:cNvSpPr txBox="1"/>
                <p:nvPr/>
              </p:nvSpPr>
              <p:spPr>
                <a:xfrm>
                  <a:off x="69053" y="129467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grpSp>
          <mc:AlternateContent xmlns:mc="http://schemas.openxmlformats.org/markup-compatibility/2006">
            <mc:Choice xmlns:a14="http://schemas.microsoft.com/office/drawing/2010/main" Requires="a14">
              <p:sp>
                <p:nvSpPr>
                  <p:cNvPr id="97" name="文本框 96">
                    <a:extLst>
                      <a:ext uri="{FF2B5EF4-FFF2-40B4-BE49-F238E27FC236}">
                        <a16:creationId xmlns:a16="http://schemas.microsoft.com/office/drawing/2014/main" id="{8E416CFA-9791-4D71-8586-F07A85706020}"/>
                      </a:ext>
                    </a:extLst>
                  </p:cNvPr>
                  <p:cNvSpPr txBox="1"/>
                  <p:nvPr/>
                </p:nvSpPr>
                <p:spPr>
                  <a:xfrm>
                    <a:off x="5371403" y="1380178"/>
                    <a:ext cx="4442260" cy="723853"/>
                  </a:xfrm>
                  <a:prstGeom prst="rect">
                    <a:avLst/>
                  </a:prstGeom>
                  <a:noFill/>
                </p:spPr>
                <p:txBody>
                  <a:bodyPr wrap="square">
                    <a:spAutoFit/>
                  </a:bodyPr>
                  <a:lstStyle/>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𝒓</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r>
                          <a:rPr kumimoji="1" lang="en-US" altLang="ja-JP" sz="1400" b="0" i="1" u="none" smtClean="0">
                            <a:latin typeface="Cambria Math" panose="02040503050406030204" pitchFamily="18" charset="0"/>
                          </a:rPr>
                          <m:t> </m:t>
                        </m:r>
                      </m:oMath>
                    </a14:m>
                    <a:r>
                      <a:rPr lang="en-US" altLang="ja-JP" i="0" u="none" dirty="0"/>
                      <a:t>continuously compounded risk-free interest rate</a:t>
                    </a:r>
                  </a:p>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𝒅</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oMath>
                    </a14:m>
                    <a:r>
                      <a:rPr lang="ja-JP" altLang="en-US" i="0" u="none" dirty="0"/>
                      <a:t> </a:t>
                    </a:r>
                    <a:r>
                      <a:rPr lang="en-US" altLang="ja-JP" i="0" u="none" dirty="0"/>
                      <a:t>continuously compounded dividend yield rate</a:t>
                    </a:r>
                  </a:p>
                  <a:p>
                    <a:pPr/>
                    <a14:m>
                      <m:oMath xmlns:m="http://schemas.openxmlformats.org/officeDocument/2006/math">
                        <m:sSub>
                          <m:sSubPr>
                            <m:ctrlPr>
                              <a:rPr kumimoji="1" lang="en-US" altLang="ja-JP" sz="1400" b="1" u="none">
                                <a:latin typeface="Cambria Math" panose="02040503050406030204" pitchFamily="18" charset="0"/>
                              </a:rPr>
                            </m:ctrlPr>
                          </m:sSubPr>
                          <m:e>
                            <m:r>
                              <a:rPr kumimoji="1" lang="ja-JP" altLang="en-US" sz="1400" b="1" u="none">
                                <a:latin typeface="Cambria Math" panose="02040503050406030204" pitchFamily="18" charset="0"/>
                              </a:rPr>
                              <m:t>𝝈</m:t>
                            </m:r>
                          </m:e>
                          <m:sub>
                            <m:r>
                              <a:rPr kumimoji="1" lang="en-US" altLang="ja-JP" sz="1400" b="1" u="none">
                                <a:latin typeface="Cambria Math" panose="02040503050406030204" pitchFamily="18" charset="0"/>
                              </a:rPr>
                              <m:t>𝑳𝑽</m:t>
                            </m:r>
                          </m:sub>
                        </m:sSub>
                        <m:r>
                          <a:rPr kumimoji="1" lang="en-US" altLang="ja-JP" sz="1400" b="1" u="none">
                            <a:latin typeface="Cambria Math" panose="02040503050406030204" pitchFamily="18" charset="0"/>
                          </a:rPr>
                          <m:t>(</m:t>
                        </m:r>
                        <m:r>
                          <a:rPr kumimoji="1" lang="en-US" altLang="ja-JP" sz="1400" b="1" u="none">
                            <a:latin typeface="Cambria Math" panose="02040503050406030204" pitchFamily="18" charset="0"/>
                          </a:rPr>
                          <m:t>𝒕</m:t>
                        </m:r>
                        <m:r>
                          <a:rPr kumimoji="1" lang="en-US" altLang="ja-JP" sz="1400" b="1" u="none">
                            <a:latin typeface="Cambria Math" panose="02040503050406030204" pitchFamily="18" charset="0"/>
                          </a:rPr>
                          <m:t>,</m:t>
                        </m:r>
                        <m:sSub>
                          <m:sSubPr>
                            <m:ctrlPr>
                              <a:rPr kumimoji="1" lang="en-US" altLang="ja-JP" sz="1400" b="1" u="none">
                                <a:latin typeface="Cambria Math" panose="02040503050406030204" pitchFamily="18" charset="0"/>
                              </a:rPr>
                            </m:ctrlPr>
                          </m:sSubPr>
                          <m:e>
                            <m:r>
                              <a:rPr kumimoji="1" lang="en-US" altLang="ja-JP" sz="1400" b="1" u="none">
                                <a:latin typeface="Cambria Math" panose="02040503050406030204" pitchFamily="18" charset="0"/>
                              </a:rPr>
                              <m:t>𝑺</m:t>
                            </m:r>
                          </m:e>
                          <m:sub>
                            <m:r>
                              <a:rPr kumimoji="1" lang="en-US" altLang="ja-JP" sz="1400" b="1" u="none">
                                <a:latin typeface="Cambria Math" panose="02040503050406030204" pitchFamily="18" charset="0"/>
                              </a:rPr>
                              <m:t>𝒕</m:t>
                            </m:r>
                          </m:sub>
                        </m:sSub>
                        <m:r>
                          <a:rPr kumimoji="1" lang="en-US" altLang="ja-JP" sz="1400" b="1" u="none">
                            <a:latin typeface="Cambria Math" panose="02040503050406030204" pitchFamily="18" charset="0"/>
                          </a:rPr>
                          <m:t>)</m:t>
                        </m:r>
                      </m:oMath>
                    </a14:m>
                    <a:r>
                      <a:rPr lang="en-US" altLang="ja-JP" i="0" u="none" dirty="0"/>
                      <a:t>: </a:t>
                    </a:r>
                    <a:r>
                      <a:rPr lang="en-US" altLang="ja-JP" i="0" u="none" dirty="0">
                        <a:solidFill>
                          <a:srgbClr val="FF0000"/>
                        </a:solidFill>
                      </a:rPr>
                      <a:t>deterministic</a:t>
                    </a:r>
                    <a:r>
                      <a:rPr lang="en-US" altLang="ja-JP" i="0" u="none" dirty="0"/>
                      <a:t> local volatility measure/function</a:t>
                    </a:r>
                  </a:p>
                </p:txBody>
              </p:sp>
            </mc:Choice>
            <mc:Fallback>
              <p:sp>
                <p:nvSpPr>
                  <p:cNvPr id="97" name="文本框 96">
                    <a:extLst>
                      <a:ext uri="{FF2B5EF4-FFF2-40B4-BE49-F238E27FC236}">
                        <a16:creationId xmlns:a16="http://schemas.microsoft.com/office/drawing/2014/main" id="{8E416CFA-9791-4D71-8586-F07A85706020}"/>
                      </a:ext>
                    </a:extLst>
                  </p:cNvPr>
                  <p:cNvSpPr txBox="1">
                    <a:spLocks noRot="1" noChangeAspect="1" noMove="1" noResize="1" noEditPoints="1" noAdjustHandles="1" noChangeArrowheads="1" noChangeShapeType="1" noTextEdit="1"/>
                  </p:cNvSpPr>
                  <p:nvPr/>
                </p:nvSpPr>
                <p:spPr>
                  <a:xfrm>
                    <a:off x="5371403" y="1380178"/>
                    <a:ext cx="4442260" cy="723853"/>
                  </a:xfrm>
                  <a:prstGeom prst="rect">
                    <a:avLst/>
                  </a:prstGeom>
                  <a:blipFill>
                    <a:blip r:embed="rId6"/>
                    <a:stretch>
                      <a:fillRect b="-5882"/>
                    </a:stretch>
                  </a:blipFill>
                </p:spPr>
                <p:txBody>
                  <a:bodyPr/>
                  <a:lstStyle/>
                  <a:p>
                    <a:r>
                      <a:rPr lang="ja-JP" altLang="en-US">
                        <a:noFill/>
                      </a:rPr>
                      <a:t> </a:t>
                    </a:r>
                  </a:p>
                </p:txBody>
              </p:sp>
            </mc:Fallback>
          </mc:AlternateContent>
        </p:grpSp>
        <p:grpSp>
          <p:nvGrpSpPr>
            <p:cNvPr id="93" name="组合 92">
              <a:extLst>
                <a:ext uri="{FF2B5EF4-FFF2-40B4-BE49-F238E27FC236}">
                  <a16:creationId xmlns:a16="http://schemas.microsoft.com/office/drawing/2014/main" id="{03FD0715-31B7-4207-B206-85E0A8016E54}"/>
                </a:ext>
              </a:extLst>
            </p:cNvPr>
            <p:cNvGrpSpPr/>
            <p:nvPr/>
          </p:nvGrpSpPr>
          <p:grpSpPr>
            <a:xfrm>
              <a:off x="215500" y="2431440"/>
              <a:ext cx="9348952" cy="1401084"/>
              <a:chOff x="215500" y="2431440"/>
              <a:chExt cx="9348952" cy="1401084"/>
            </a:xfrm>
          </p:grpSpPr>
          <p:cxnSp>
            <p:nvCxnSpPr>
              <p:cNvPr id="94" name="直接连接符 93">
                <a:extLst>
                  <a:ext uri="{FF2B5EF4-FFF2-40B4-BE49-F238E27FC236}">
                    <a16:creationId xmlns:a16="http://schemas.microsoft.com/office/drawing/2014/main" id="{B8B869C7-4353-4C7F-9E79-480A8E3DBCFF}"/>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95" name="直接连接符 94">
                <a:extLst>
                  <a:ext uri="{FF2B5EF4-FFF2-40B4-BE49-F238E27FC236}">
                    <a16:creationId xmlns:a16="http://schemas.microsoft.com/office/drawing/2014/main" id="{09D7147A-083B-4479-8AF1-CF6956425EA5}"/>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p:cxnSp>
        <p:nvCxnSpPr>
          <p:cNvPr id="103" name="直接连接符 102">
            <a:extLst>
              <a:ext uri="{FF2B5EF4-FFF2-40B4-BE49-F238E27FC236}">
                <a16:creationId xmlns:a16="http://schemas.microsoft.com/office/drawing/2014/main" id="{51A46088-1FC4-4736-B3AF-15A87A9B99C3}"/>
              </a:ext>
            </a:extLst>
          </p:cNvPr>
          <p:cNvCxnSpPr>
            <a:cxnSpLocks/>
          </p:cNvCxnSpPr>
          <p:nvPr/>
        </p:nvCxnSpPr>
        <p:spPr bwMode="auto">
          <a:xfrm>
            <a:off x="202592" y="6013942"/>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nvGrpSpPr>
          <p:cNvPr id="104" name="组合 103">
            <a:extLst>
              <a:ext uri="{FF2B5EF4-FFF2-40B4-BE49-F238E27FC236}">
                <a16:creationId xmlns:a16="http://schemas.microsoft.com/office/drawing/2014/main" id="{29C24F2C-5F3F-45B3-8256-E16FC3CE3CCB}"/>
              </a:ext>
            </a:extLst>
          </p:cNvPr>
          <p:cNvGrpSpPr/>
          <p:nvPr/>
        </p:nvGrpSpPr>
        <p:grpSpPr>
          <a:xfrm>
            <a:off x="-32358" y="4141539"/>
            <a:ext cx="9945246" cy="1401084"/>
            <a:chOff x="-19450" y="2431440"/>
            <a:chExt cx="9945246" cy="1401084"/>
          </a:xfrm>
        </p:grpSpPr>
        <p:grpSp>
          <p:nvGrpSpPr>
            <p:cNvPr id="105" name="组合 104">
              <a:extLst>
                <a:ext uri="{FF2B5EF4-FFF2-40B4-BE49-F238E27FC236}">
                  <a16:creationId xmlns:a16="http://schemas.microsoft.com/office/drawing/2014/main" id="{E1CDD5AA-BDDC-4445-B3FD-A3069EC7F162}"/>
                </a:ext>
              </a:extLst>
            </p:cNvPr>
            <p:cNvGrpSpPr/>
            <p:nvPr/>
          </p:nvGrpSpPr>
          <p:grpSpPr>
            <a:xfrm>
              <a:off x="-19450" y="2483184"/>
              <a:ext cx="9945246" cy="1342767"/>
              <a:chOff x="-7147" y="908505"/>
              <a:chExt cx="9945246" cy="1342767"/>
            </a:xfrm>
          </p:grpSpPr>
          <p:grpSp>
            <p:nvGrpSpPr>
              <p:cNvPr id="109" name="组合 108">
                <a:extLst>
                  <a:ext uri="{FF2B5EF4-FFF2-40B4-BE49-F238E27FC236}">
                    <a16:creationId xmlns:a16="http://schemas.microsoft.com/office/drawing/2014/main" id="{C846B76A-B55F-4475-8F88-76EC3C4AEF45}"/>
                  </a:ext>
                </a:extLst>
              </p:cNvPr>
              <p:cNvGrpSpPr/>
              <p:nvPr/>
            </p:nvGrpSpPr>
            <p:grpSpPr>
              <a:xfrm>
                <a:off x="-7147" y="908505"/>
                <a:ext cx="7076863" cy="1330903"/>
                <a:chOff x="69053" y="908505"/>
                <a:chExt cx="7076863" cy="1330903"/>
              </a:xfrm>
            </p:grpSpPr>
            <mc:AlternateContent xmlns:mc="http://schemas.openxmlformats.org/markup-compatibility/2006">
              <mc:Choice xmlns:a14="http://schemas.microsoft.com/office/drawing/2010/main" Requires="a14">
                <p:sp>
                  <p:nvSpPr>
                    <p:cNvPr id="111" name="文本框 110">
                      <a:extLst>
                        <a:ext uri="{FF2B5EF4-FFF2-40B4-BE49-F238E27FC236}">
                          <a16:creationId xmlns:a16="http://schemas.microsoft.com/office/drawing/2014/main" id="{98D48BC1-7C48-4960-A1BC-AC7C09522798}"/>
                        </a:ext>
                      </a:extLst>
                    </p:cNvPr>
                    <p:cNvSpPr txBox="1"/>
                    <p:nvPr/>
                  </p:nvSpPr>
                  <p:spPr>
                    <a:xfrm>
                      <a:off x="2465468" y="1189954"/>
                      <a:ext cx="4680448" cy="10494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sSub>
                              <m:sSubPr>
                                <m:ctrlPr>
                                  <a:rPr kumimoji="1" lang="en-US" altLang="ja-JP" sz="1800" b="1" u="none">
                                    <a:solidFill>
                                      <a:srgbClr val="FF0000"/>
                                    </a:solidFill>
                                    <a:latin typeface="Cambria Math" panose="02040503050406030204" pitchFamily="18" charset="0"/>
                                  </a:rPr>
                                </m:ctrlPr>
                              </m:sSubPr>
                              <m:e>
                                <m:r>
                                  <a:rPr kumimoji="1" lang="ja-JP" altLang="en-US" sz="1800" b="1" u="none">
                                    <a:solidFill>
                                      <a:srgbClr val="FF0000"/>
                                    </a:solidFill>
                                    <a:latin typeface="Cambria Math" panose="02040503050406030204" pitchFamily="18" charset="0"/>
                                  </a:rPr>
                                  <m:t>𝝈</m:t>
                                </m:r>
                              </m:e>
                              <m:sub>
                                <m:r>
                                  <a:rPr kumimoji="1" lang="en-US" altLang="ja-JP" sz="1800" b="1" i="1" u="none" smtClean="0">
                                    <a:solidFill>
                                      <a:srgbClr val="FF0000"/>
                                    </a:solidFill>
                                    <a:latin typeface="Cambria Math" panose="02040503050406030204" pitchFamily="18" charset="0"/>
                                  </a:rPr>
                                  <m:t>𝑺𝑳𝑽</m:t>
                                </m:r>
                              </m:sub>
                            </m:sSub>
                            <m:r>
                              <a:rPr kumimoji="1" lang="en-US" altLang="ja-JP" sz="1800" b="1" u="none">
                                <a:solidFill>
                                  <a:srgbClr val="FF0000"/>
                                </a:solidFill>
                                <a:latin typeface="Cambria Math" panose="02040503050406030204" pitchFamily="18" charset="0"/>
                              </a:rPr>
                              <m:t>(</m:t>
                            </m:r>
                            <m:r>
                              <a:rPr kumimoji="1" lang="en-US" altLang="ja-JP" sz="1800" b="1" u="none">
                                <a:solidFill>
                                  <a:srgbClr val="FF0000"/>
                                </a:solidFill>
                                <a:latin typeface="Cambria Math" panose="02040503050406030204" pitchFamily="18" charset="0"/>
                              </a:rPr>
                              <m:t>𝒕</m:t>
                            </m:r>
                            <m:r>
                              <a:rPr kumimoji="1" lang="en-US" altLang="ja-JP" sz="1800" b="1" u="none">
                                <a:solidFill>
                                  <a:srgbClr val="FF0000"/>
                                </a:solidFill>
                                <a:latin typeface="Cambria Math" panose="02040503050406030204" pitchFamily="18" charset="0"/>
                              </a:rPr>
                              <m:t>,</m:t>
                            </m:r>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𝑺</m:t>
                                </m:r>
                              </m:e>
                              <m:sub>
                                <m:r>
                                  <a:rPr kumimoji="1" lang="en-US" altLang="ja-JP" sz="1800" b="1" u="none">
                                    <a:solidFill>
                                      <a:srgbClr val="FF0000"/>
                                    </a:solidFill>
                                    <a:latin typeface="Cambria Math" panose="02040503050406030204" pitchFamily="18" charset="0"/>
                                  </a:rPr>
                                  <m:t>𝒕</m:t>
                                </m:r>
                              </m:sub>
                            </m:sSub>
                            <m:r>
                              <a:rPr kumimoji="1" lang="en-US" altLang="ja-JP" sz="1800" b="1" u="none">
                                <a:solidFill>
                                  <a:srgbClr val="FF0000"/>
                                </a:solidFill>
                                <a:latin typeface="Cambria Math" panose="02040503050406030204" pitchFamily="18" charset="0"/>
                              </a:rPr>
                              <m:t>)</m:t>
                            </m:r>
                            <m:rad>
                              <m:radPr>
                                <m:degHide m:val="on"/>
                                <m:ctrlPr>
                                  <a:rPr kumimoji="1" lang="en-US" altLang="ja-JP" sz="1800" b="1" i="1" u="none" smtClean="0">
                                    <a:solidFill>
                                      <a:srgbClr val="FF0000"/>
                                    </a:solidFill>
                                    <a:latin typeface="Cambria Math" panose="02040503050406030204" pitchFamily="18" charset="0"/>
                                  </a:rPr>
                                </m:ctrlPr>
                              </m:radPr>
                              <m:deg/>
                              <m:e>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𝑽</m:t>
                                    </m:r>
                                  </m:e>
                                  <m:sub>
                                    <m:r>
                                      <a:rPr kumimoji="1" lang="en-US" altLang="ja-JP" sz="1800" b="1" u="none">
                                        <a:solidFill>
                                          <a:srgbClr val="FF0000"/>
                                        </a:solidFill>
                                        <a:latin typeface="Cambria Math" panose="02040503050406030204" pitchFamily="18" charset="0"/>
                                      </a:rPr>
                                      <m:t>𝒕</m:t>
                                    </m:r>
                                  </m:sub>
                                </m:sSub>
                              </m:e>
                            </m:rad>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𝜿</m:t>
                            </m:r>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𝜽</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 </m:t>
                            </m:r>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
                              <a:rPr kumimoji="1" lang="ja-JP" altLang="en-US" sz="1800" b="1" u="none">
                                <a:latin typeface="Cambria Math" panose="02040503050406030204" pitchFamily="18" charset="0"/>
                              </a:rPr>
                              <m:t>𝝃</m:t>
                            </m:r>
                            <m:rad>
                              <m:radPr>
                                <m:degHide m:val="on"/>
                                <m:ctrlPr>
                                  <a:rPr kumimoji="1" lang="en-US" altLang="ja-JP" sz="1800" b="1" u="none">
                                    <a:latin typeface="Cambria Math" panose="02040503050406030204" pitchFamily="18" charset="0"/>
                                  </a:rPr>
                                </m:ctrlPr>
                              </m:radPr>
                              <m:deg/>
                              <m:e>
                                <m:sSub>
                                  <m:sSubPr>
                                    <m:ctrlPr>
                                      <a:rPr kumimoji="1" lang="en-US" altLang="ja-JP" sz="1800" b="1" u="none">
                                        <a:latin typeface="Cambria Math" panose="02040503050406030204" pitchFamily="18" charset="0"/>
                                      </a:rPr>
                                    </m:ctrlPr>
                                  </m:sSubPr>
                                  <m:e>
                                    <m:r>
                                      <a:rPr kumimoji="1" lang="en-US" altLang="ja-JP" sz="1800" b="1" u="none">
                                        <a:latin typeface="Cambria Math" panose="02040503050406030204" pitchFamily="18" charset="0"/>
                                      </a:rPr>
                                      <m:t>𝑽</m:t>
                                    </m:r>
                                  </m:e>
                                  <m:sub>
                                    <m:r>
                                      <a:rPr kumimoji="1" lang="en-US" altLang="ja-JP" sz="1800" b="1" u="none">
                                        <a:latin typeface="Cambria Math" panose="02040503050406030204" pitchFamily="18" charset="0"/>
                                      </a:rPr>
                                      <m:t>𝒕</m:t>
                                    </m:r>
                                  </m:sub>
                                </m:sSub>
                              </m:e>
                            </m:rad>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i="1" u="none" smtClean="0">
                                    <a:latin typeface="Cambria Math" panose="02040503050406030204" pitchFamily="18" charset="0"/>
                                  </a:rPr>
                                  <m:t>𝑽</m:t>
                                </m:r>
                              </m:sup>
                            </m:sSubSup>
                          </m:oMath>
                        </m:oMathPara>
                      </a14:m>
                      <a:endParaRPr kumimoji="1" lang="en-US" altLang="ja-JP" sz="1800" b="1" u="none" dirty="0"/>
                    </a:p>
                    <a:p>
                      <a14:m>
                        <m:oMathPara xmlns:m="http://schemas.openxmlformats.org/officeDocument/2006/math">
                          <m:oMathParaPr>
                            <m:jc m:val="centerGroup"/>
                          </m:oMathParaPr>
                          <m:oMath xmlns:m="http://schemas.openxmlformats.org/officeDocument/2006/math">
                            <m:r>
                              <a:rPr kumimoji="1" lang="en-US" altLang="ja-JP" sz="1800" b="1" u="none">
                                <a:latin typeface="Cambria Math" panose="02040503050406030204" pitchFamily="18" charset="0"/>
                              </a:rPr>
                              <m:t>&lt;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r>
                              <a:rPr kumimoji="1" lang="en-US" altLang="ja-JP" sz="1800" b="1" i="1" u="none" smtClean="0">
                                <a:latin typeface="Cambria Math" panose="02040503050406030204" pitchFamily="18" charset="0"/>
                              </a:rPr>
                              <m: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𝑽</m:t>
                                </m:r>
                              </m:sup>
                            </m:sSubSup>
                            <m:r>
                              <a:rPr kumimoji="1" lang="en-US" altLang="ja-JP" sz="1800" b="1" i="1" u="none" smtClean="0">
                                <a:latin typeface="Cambria Math" panose="02040503050406030204" pitchFamily="18" charset="0"/>
                              </a:rPr>
                              <m:t>&gt;</m:t>
                            </m:r>
                            <m:r>
                              <a:rPr kumimoji="1" lang="en-US" altLang="ja-JP" sz="1800" b="1" i="1" u="none" smtClean="0">
                                <a:latin typeface="Cambria Math" panose="02040503050406030204" pitchFamily="18" charset="0"/>
                                <a:ea typeface="Cambria Math" panose="02040503050406030204" pitchFamily="18" charset="0"/>
                              </a:rPr>
                              <m:t>=</m:t>
                            </m:r>
                            <m:r>
                              <a:rPr kumimoji="1" lang="ja-JP" altLang="en-US" sz="1800" b="1" i="1" u="none" smtClean="0">
                                <a:latin typeface="Cambria Math" panose="02040503050406030204" pitchFamily="18" charset="0"/>
                                <a:ea typeface="Cambria Math" panose="02040503050406030204" pitchFamily="18" charset="0"/>
                              </a:rPr>
                              <m:t>𝝆</m:t>
                            </m:r>
                            <m:r>
                              <a:rPr kumimoji="1" lang="en-US" altLang="ja-JP" sz="1800" b="1" i="1" u="none" smtClean="0">
                                <a:latin typeface="Cambria Math" panose="02040503050406030204" pitchFamily="18" charset="0"/>
                                <a:ea typeface="Cambria Math" panose="02040503050406030204" pitchFamily="18" charset="0"/>
                              </a:rPr>
                              <m:t>𝒅𝒕</m:t>
                            </m:r>
                          </m:oMath>
                        </m:oMathPara>
                      </a14:m>
                      <a:endParaRPr kumimoji="1" lang="ja-JP" altLang="en-US" sz="1800" b="1" u="none" dirty="0"/>
                    </a:p>
                  </p:txBody>
                </p:sp>
              </mc:Choice>
              <mc:Fallback>
                <p:sp>
                  <p:nvSpPr>
                    <p:cNvPr id="111" name="文本框 110">
                      <a:extLst>
                        <a:ext uri="{FF2B5EF4-FFF2-40B4-BE49-F238E27FC236}">
                          <a16:creationId xmlns:a16="http://schemas.microsoft.com/office/drawing/2014/main" id="{98D48BC1-7C48-4960-A1BC-AC7C09522798}"/>
                        </a:ext>
                      </a:extLst>
                    </p:cNvPr>
                    <p:cNvSpPr txBox="1">
                      <a:spLocks noRot="1" noChangeAspect="1" noMove="1" noResize="1" noEditPoints="1" noAdjustHandles="1" noChangeArrowheads="1" noChangeShapeType="1" noTextEdit="1"/>
                    </p:cNvSpPr>
                    <p:nvPr/>
                  </p:nvSpPr>
                  <p:spPr>
                    <a:xfrm>
                      <a:off x="2465468" y="1189954"/>
                      <a:ext cx="4680448" cy="1049454"/>
                    </a:xfrm>
                    <a:prstGeom prst="rect">
                      <a:avLst/>
                    </a:prstGeom>
                    <a:blipFill>
                      <a:blip r:embed="rId7"/>
                      <a:stretch>
                        <a:fillRect b="-2907"/>
                      </a:stretch>
                    </a:blipFill>
                  </p:spPr>
                  <p:txBody>
                    <a:bodyPr/>
                    <a:lstStyle/>
                    <a:p>
                      <a:r>
                        <a:rPr lang="ja-JP" altLang="en-US">
                          <a:noFill/>
                        </a:rPr>
                        <a:t> </a:t>
                      </a:r>
                    </a:p>
                  </p:txBody>
                </p:sp>
              </mc:Fallback>
            </mc:AlternateContent>
            <p:sp>
              <p:nvSpPr>
                <p:cNvPr id="112" name="文本框 111">
                  <a:extLst>
                    <a:ext uri="{FF2B5EF4-FFF2-40B4-BE49-F238E27FC236}">
                      <a16:creationId xmlns:a16="http://schemas.microsoft.com/office/drawing/2014/main" id="{D11CDBB6-7134-4BE3-BEE9-F1EF9EAD149A}"/>
                    </a:ext>
                  </a:extLst>
                </p:cNvPr>
                <p:cNvSpPr txBox="1"/>
                <p:nvPr/>
              </p:nvSpPr>
              <p:spPr>
                <a:xfrm>
                  <a:off x="69053" y="908505"/>
                  <a:ext cx="3606244" cy="338554"/>
                </a:xfrm>
                <a:prstGeom prst="rect">
                  <a:avLst/>
                </a:prstGeom>
                <a:noFill/>
              </p:spPr>
              <p:txBody>
                <a:bodyPr wrap="none" rtlCol="0">
                  <a:spAutoFit/>
                </a:bodyPr>
                <a:lstStyle/>
                <a:p>
                  <a:r>
                    <a:rPr kumimoji="1" lang="en-US" altLang="ja-JP" sz="1600" b="1" i="0" u="none" dirty="0"/>
                    <a:t>Stochastic Local Volatility Model </a:t>
                  </a:r>
                  <a:r>
                    <a:rPr kumimoji="1" lang="en-US" altLang="ja-JP" sz="1600" i="0" u="none" baseline="30000" dirty="0"/>
                    <a:t>4)</a:t>
                  </a:r>
                  <a:endParaRPr kumimoji="1" lang="ja-JP" altLang="en-US" sz="1600" i="0" u="none" baseline="30000" dirty="0"/>
                </a:p>
              </p:txBody>
            </p:sp>
            <p:sp>
              <p:nvSpPr>
                <p:cNvPr id="113" name="文本框 112">
                  <a:extLst>
                    <a:ext uri="{FF2B5EF4-FFF2-40B4-BE49-F238E27FC236}">
                      <a16:creationId xmlns:a16="http://schemas.microsoft.com/office/drawing/2014/main" id="{1371FD46-E2ED-4169-926D-11BFFC0CABA2}"/>
                    </a:ext>
                  </a:extLst>
                </p:cNvPr>
                <p:cNvSpPr txBox="1"/>
                <p:nvPr/>
              </p:nvSpPr>
              <p:spPr>
                <a:xfrm>
                  <a:off x="69053" y="127389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sp>
              <p:nvSpPr>
                <p:cNvPr id="114" name="文本框 113">
                  <a:extLst>
                    <a:ext uri="{FF2B5EF4-FFF2-40B4-BE49-F238E27FC236}">
                      <a16:creationId xmlns:a16="http://schemas.microsoft.com/office/drawing/2014/main" id="{F74E01F9-71A9-4C94-AD27-9985F8A8732F}"/>
                    </a:ext>
                  </a:extLst>
                </p:cNvPr>
                <p:cNvSpPr txBox="1"/>
                <p:nvPr/>
              </p:nvSpPr>
              <p:spPr>
                <a:xfrm>
                  <a:off x="69053" y="1616935"/>
                  <a:ext cx="2353978" cy="292388"/>
                </a:xfrm>
                <a:prstGeom prst="rect">
                  <a:avLst/>
                </a:prstGeom>
                <a:noFill/>
              </p:spPr>
              <p:txBody>
                <a:bodyPr wrap="none" rtlCol="0">
                  <a:spAutoFit/>
                </a:bodyPr>
                <a:lstStyle/>
                <a:p>
                  <a:r>
                    <a:rPr kumimoji="1" lang="en-US" altLang="ja-JP" i="0" u="none" dirty="0"/>
                    <a:t>Stochastic Volatility Process: </a:t>
                  </a:r>
                  <a:endParaRPr kumimoji="1" lang="ja-JP" altLang="en-US" i="0" u="none" dirty="0"/>
                </a:p>
              </p:txBody>
            </p:sp>
            <p:sp>
              <p:nvSpPr>
                <p:cNvPr id="115" name="文本框 114">
                  <a:extLst>
                    <a:ext uri="{FF2B5EF4-FFF2-40B4-BE49-F238E27FC236}">
                      <a16:creationId xmlns:a16="http://schemas.microsoft.com/office/drawing/2014/main" id="{C9CADFA2-AF69-4307-A904-0EDAE3996FCE}"/>
                    </a:ext>
                  </a:extLst>
                </p:cNvPr>
                <p:cNvSpPr txBox="1"/>
                <p:nvPr/>
              </p:nvSpPr>
              <p:spPr>
                <a:xfrm>
                  <a:off x="69053" y="1909323"/>
                  <a:ext cx="1744388" cy="292388"/>
                </a:xfrm>
                <a:prstGeom prst="rect">
                  <a:avLst/>
                </a:prstGeom>
                <a:noFill/>
              </p:spPr>
              <p:txBody>
                <a:bodyPr wrap="none" rtlCol="0">
                  <a:spAutoFit/>
                </a:bodyPr>
                <a:lstStyle/>
                <a:p>
                  <a:r>
                    <a:rPr kumimoji="1" lang="en-US" altLang="ja-JP" i="0" u="none" dirty="0"/>
                    <a:t>Correlation Process: </a:t>
                  </a:r>
                  <a:endParaRPr kumimoji="1" lang="ja-JP" altLang="en-US" i="0" u="none" dirty="0"/>
                </a:p>
              </p:txBody>
            </p:sp>
          </p:grpSp>
          <mc:AlternateContent xmlns:mc="http://schemas.openxmlformats.org/markup-compatibility/2006">
            <mc:Choice xmlns:a14="http://schemas.microsoft.com/office/drawing/2010/main" Requires="a14">
              <p:sp>
                <p:nvSpPr>
                  <p:cNvPr id="110" name="文本框 109">
                    <a:extLst>
                      <a:ext uri="{FF2B5EF4-FFF2-40B4-BE49-F238E27FC236}">
                        <a16:creationId xmlns:a16="http://schemas.microsoft.com/office/drawing/2014/main" id="{A706EF37-EEB2-4286-B11A-FCC51463AB36}"/>
                      </a:ext>
                    </a:extLst>
                  </p:cNvPr>
                  <p:cNvSpPr txBox="1"/>
                  <p:nvPr/>
                </p:nvSpPr>
                <p:spPr>
                  <a:xfrm>
                    <a:off x="6866275" y="1548323"/>
                    <a:ext cx="3071824" cy="702949"/>
                  </a:xfrm>
                  <a:prstGeom prst="rect">
                    <a:avLst/>
                  </a:prstGeom>
                  <a:noFill/>
                </p:spPr>
                <p:txBody>
                  <a:bodyPr wrap="square">
                    <a:spAutoFit/>
                  </a:bodyPr>
                  <a:lstStyle/>
                  <a:p>
                    <a:pPr/>
                    <a14:m>
                      <m:oMath xmlns:m="http://schemas.openxmlformats.org/officeDocument/2006/math">
                        <m:sSub>
                          <m:sSubPr>
                            <m:ctrlPr>
                              <a:rPr kumimoji="1" lang="en-US" altLang="ja-JP" sz="1400" b="1" i="1" u="none" smtClean="0">
                                <a:solidFill>
                                  <a:schemeClr val="tx1"/>
                                </a:solidFill>
                                <a:latin typeface="Cambria Math" panose="02040503050406030204" pitchFamily="18" charset="0"/>
                              </a:rPr>
                            </m:ctrlPr>
                          </m:sSubPr>
                          <m:e>
                            <m:r>
                              <a:rPr kumimoji="1" lang="ja-JP" altLang="en-US" sz="1400" b="1" u="none">
                                <a:solidFill>
                                  <a:schemeClr val="tx1"/>
                                </a:solidFill>
                                <a:latin typeface="Cambria Math" panose="02040503050406030204" pitchFamily="18" charset="0"/>
                              </a:rPr>
                              <m:t>𝝈</m:t>
                            </m:r>
                          </m:e>
                          <m:sub>
                            <m:r>
                              <a:rPr kumimoji="1" lang="en-US" altLang="ja-JP" sz="1400" b="1" i="1" u="none" smtClean="0">
                                <a:solidFill>
                                  <a:schemeClr val="tx1"/>
                                </a:solidFill>
                                <a:latin typeface="Cambria Math" panose="02040503050406030204" pitchFamily="18" charset="0"/>
                              </a:rPr>
                              <m:t>𝑺𝑳𝑽</m:t>
                            </m:r>
                          </m:sub>
                        </m:sSub>
                        <m:r>
                          <a:rPr kumimoji="1" lang="en-US" altLang="ja-JP" sz="1400" b="1" u="none">
                            <a:solidFill>
                              <a:schemeClr val="tx1"/>
                            </a:solidFill>
                            <a:latin typeface="Cambria Math" panose="02040503050406030204" pitchFamily="18" charset="0"/>
                          </a:rPr>
                          <m:t>(</m:t>
                        </m:r>
                        <m:r>
                          <a:rPr kumimoji="1" lang="en-US" altLang="ja-JP" sz="1400" b="1" u="none">
                            <a:solidFill>
                              <a:schemeClr val="tx1"/>
                            </a:solidFill>
                            <a:latin typeface="Cambria Math" panose="02040503050406030204" pitchFamily="18" charset="0"/>
                          </a:rPr>
                          <m:t>𝒕</m:t>
                        </m:r>
                        <m:r>
                          <a:rPr kumimoji="1" lang="en-US" altLang="ja-JP" sz="1400" b="1" u="none">
                            <a:solidFill>
                              <a:schemeClr val="tx1"/>
                            </a:solidFill>
                            <a:latin typeface="Cambria Math" panose="02040503050406030204" pitchFamily="18" charset="0"/>
                          </a:rPr>
                          <m:t>,</m:t>
                        </m:r>
                        <m:sSub>
                          <m:sSubPr>
                            <m:ctrlPr>
                              <a:rPr kumimoji="1" lang="en-US" altLang="ja-JP" sz="1400" b="1" i="1" u="none">
                                <a:solidFill>
                                  <a:schemeClr val="tx1"/>
                                </a:solidFill>
                                <a:latin typeface="Cambria Math" panose="02040503050406030204" pitchFamily="18" charset="0"/>
                              </a:rPr>
                            </m:ctrlPr>
                          </m:sSubPr>
                          <m:e>
                            <m:r>
                              <a:rPr kumimoji="1" lang="en-US" altLang="ja-JP" sz="1400" b="1" u="none">
                                <a:solidFill>
                                  <a:schemeClr val="tx1"/>
                                </a:solidFill>
                                <a:latin typeface="Cambria Math" panose="02040503050406030204" pitchFamily="18" charset="0"/>
                              </a:rPr>
                              <m:t>𝑺</m:t>
                            </m:r>
                          </m:e>
                          <m:sub>
                            <m:r>
                              <a:rPr kumimoji="1" lang="en-US" altLang="ja-JP" sz="1400" b="1" u="none">
                                <a:solidFill>
                                  <a:schemeClr val="tx1"/>
                                </a:solidFill>
                                <a:latin typeface="Cambria Math" panose="02040503050406030204" pitchFamily="18" charset="0"/>
                              </a:rPr>
                              <m:t>𝒕</m:t>
                            </m:r>
                          </m:sub>
                        </m:sSub>
                        <m:r>
                          <a:rPr kumimoji="1" lang="en-US" altLang="ja-JP" sz="1400" b="1" u="none">
                            <a:solidFill>
                              <a:schemeClr val="tx1"/>
                            </a:solidFill>
                            <a:latin typeface="Cambria Math" panose="02040503050406030204" pitchFamily="18" charset="0"/>
                          </a:rPr>
                          <m:t>)</m:t>
                        </m:r>
                      </m:oMath>
                    </a14:m>
                    <a:r>
                      <a:rPr lang="en-US" altLang="ja-JP" i="0" u="none" dirty="0">
                        <a:solidFill>
                          <a:schemeClr val="tx1"/>
                        </a:solidFill>
                      </a:rPr>
                      <a:t>: </a:t>
                    </a:r>
                    <a:r>
                      <a:rPr lang="en-US" altLang="ja-JP" i="0" u="none" dirty="0">
                        <a:solidFill>
                          <a:srgbClr val="FF0000"/>
                        </a:solidFill>
                      </a:rPr>
                      <a:t>deterministic </a:t>
                    </a:r>
                    <a:r>
                      <a:rPr lang="en-US" altLang="ja-JP" i="0" u="none" dirty="0"/>
                      <a:t>local volatility measure used in stochastic local volatility model</a:t>
                    </a:r>
                    <a:endParaRPr lang="ja-JP" altLang="en-US" i="0" u="none" dirty="0"/>
                  </a:p>
                </p:txBody>
              </p:sp>
            </mc:Choice>
            <mc:Fallback>
              <p:sp>
                <p:nvSpPr>
                  <p:cNvPr id="110" name="文本框 109">
                    <a:extLst>
                      <a:ext uri="{FF2B5EF4-FFF2-40B4-BE49-F238E27FC236}">
                        <a16:creationId xmlns:a16="http://schemas.microsoft.com/office/drawing/2014/main" id="{A706EF37-EEB2-4286-B11A-FCC51463AB36}"/>
                      </a:ext>
                    </a:extLst>
                  </p:cNvPr>
                  <p:cNvSpPr txBox="1">
                    <a:spLocks noRot="1" noChangeAspect="1" noMove="1" noResize="1" noEditPoints="1" noAdjustHandles="1" noChangeArrowheads="1" noChangeShapeType="1" noTextEdit="1"/>
                  </p:cNvSpPr>
                  <p:nvPr/>
                </p:nvSpPr>
                <p:spPr>
                  <a:xfrm>
                    <a:off x="6866275" y="1548323"/>
                    <a:ext cx="3071824" cy="702949"/>
                  </a:xfrm>
                  <a:prstGeom prst="rect">
                    <a:avLst/>
                  </a:prstGeom>
                  <a:blipFill>
                    <a:blip r:embed="rId8"/>
                    <a:stretch>
                      <a:fillRect l="-198" r="-198" b="-6957"/>
                    </a:stretch>
                  </a:blipFill>
                </p:spPr>
                <p:txBody>
                  <a:bodyPr/>
                  <a:lstStyle/>
                  <a:p>
                    <a:r>
                      <a:rPr lang="ja-JP" altLang="en-US">
                        <a:noFill/>
                      </a:rPr>
                      <a:t> </a:t>
                    </a:r>
                  </a:p>
                </p:txBody>
              </p:sp>
            </mc:Fallback>
          </mc:AlternateContent>
        </p:grpSp>
        <p:grpSp>
          <p:nvGrpSpPr>
            <p:cNvPr id="106" name="组合 105">
              <a:extLst>
                <a:ext uri="{FF2B5EF4-FFF2-40B4-BE49-F238E27FC236}">
                  <a16:creationId xmlns:a16="http://schemas.microsoft.com/office/drawing/2014/main" id="{7B7C5872-713B-4856-84F0-360BDA191AE5}"/>
                </a:ext>
              </a:extLst>
            </p:cNvPr>
            <p:cNvGrpSpPr/>
            <p:nvPr/>
          </p:nvGrpSpPr>
          <p:grpSpPr>
            <a:xfrm>
              <a:off x="215500" y="2431440"/>
              <a:ext cx="9348952" cy="1401084"/>
              <a:chOff x="215500" y="2431440"/>
              <a:chExt cx="9348952" cy="1401084"/>
            </a:xfrm>
          </p:grpSpPr>
          <p:cxnSp>
            <p:nvCxnSpPr>
              <p:cNvPr id="107" name="直接连接符 106">
                <a:extLst>
                  <a:ext uri="{FF2B5EF4-FFF2-40B4-BE49-F238E27FC236}">
                    <a16:creationId xmlns:a16="http://schemas.microsoft.com/office/drawing/2014/main" id="{0E3965BD-D901-4DD1-872C-5DF921097D7A}"/>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108" name="直接连接符 107">
                <a:extLst>
                  <a:ext uri="{FF2B5EF4-FFF2-40B4-BE49-F238E27FC236}">
                    <a16:creationId xmlns:a16="http://schemas.microsoft.com/office/drawing/2014/main" id="{28C8FD07-850D-4FEC-BDE9-2BCF233740F8}"/>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mc:AlternateContent xmlns:mc="http://schemas.openxmlformats.org/markup-compatibility/2006">
        <mc:Choice xmlns:a14="http://schemas.microsoft.com/office/drawing/2010/main" Requires="a14">
          <p:sp>
            <p:nvSpPr>
              <p:cNvPr id="116" name="文本框 115">
                <a:extLst>
                  <a:ext uri="{FF2B5EF4-FFF2-40B4-BE49-F238E27FC236}">
                    <a16:creationId xmlns:a16="http://schemas.microsoft.com/office/drawing/2014/main" id="{2321A984-501D-41DD-94C0-A309E611D166}"/>
                  </a:ext>
                </a:extLst>
              </p:cNvPr>
              <p:cNvSpPr txBox="1"/>
              <p:nvPr/>
            </p:nvSpPr>
            <p:spPr>
              <a:xfrm>
                <a:off x="3198013" y="5621391"/>
                <a:ext cx="3420802" cy="321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1400" b="1" u="none" smtClean="0">
                              <a:solidFill>
                                <a:schemeClr val="tx1"/>
                              </a:solidFill>
                              <a:latin typeface="Cambria Math" panose="02040503050406030204" pitchFamily="18" charset="0"/>
                            </a:rPr>
                          </m:ctrlPr>
                        </m:sSubSupPr>
                        <m:e>
                          <m:r>
                            <a:rPr kumimoji="1" lang="ja-JP" altLang="en-US" sz="1400" b="1" i="1" u="none">
                              <a:solidFill>
                                <a:schemeClr val="tx1"/>
                              </a:solidFill>
                              <a:latin typeface="Cambria Math" panose="02040503050406030204" pitchFamily="18" charset="0"/>
                            </a:rPr>
                            <m:t>𝝈</m:t>
                          </m:r>
                        </m:e>
                        <m:sub>
                          <m:r>
                            <a:rPr kumimoji="1" lang="en-US" altLang="ja-JP" sz="1400" b="1" i="1" u="none" smtClean="0">
                              <a:solidFill>
                                <a:schemeClr val="tx1"/>
                              </a:solidFill>
                              <a:latin typeface="Cambria Math" panose="02040503050406030204" pitchFamily="18" charset="0"/>
                            </a:rPr>
                            <m:t>𝑳𝑽</m:t>
                          </m:r>
                        </m:sub>
                        <m:sup>
                          <m:r>
                            <a:rPr kumimoji="1" lang="en-US" altLang="ja-JP" sz="1400" b="1" i="1" u="none" smtClean="0">
                              <a:solidFill>
                                <a:schemeClr val="tx1"/>
                              </a:solidFill>
                              <a:latin typeface="Cambria Math" panose="02040503050406030204" pitchFamily="18" charset="0"/>
                            </a:rPr>
                            <m:t>𝟐</m:t>
                          </m:r>
                        </m:sup>
                      </m:sSubSup>
                      <m:d>
                        <m:dPr>
                          <m:ctrlPr>
                            <a:rPr kumimoji="1" lang="en-US" altLang="ja-JP" sz="1400" b="1" u="none">
                              <a:solidFill>
                                <a:schemeClr val="tx1"/>
                              </a:solidFill>
                              <a:latin typeface="Cambria Math" panose="02040503050406030204" pitchFamily="18" charset="0"/>
                            </a:rPr>
                          </m:ctrlPr>
                        </m:dPr>
                        <m:e>
                          <m:r>
                            <a:rPr kumimoji="1" lang="en-US" altLang="ja-JP" sz="1400" b="1" i="1" u="none">
                              <a:solidFill>
                                <a:schemeClr val="tx1"/>
                              </a:solidFill>
                              <a:latin typeface="Cambria Math" panose="02040503050406030204" pitchFamily="18" charset="0"/>
                            </a:rPr>
                            <m:t>𝒕</m:t>
                          </m:r>
                          <m:r>
                            <a:rPr kumimoji="1" lang="en-US" altLang="ja-JP" sz="1400" b="1" i="1" u="none">
                              <a:solidFill>
                                <a:schemeClr val="tx1"/>
                              </a:solidFill>
                              <a:latin typeface="Cambria Math" panose="02040503050406030204" pitchFamily="18" charset="0"/>
                            </a:rPr>
                            <m:t>,</m:t>
                          </m:r>
                          <m:sSub>
                            <m:sSubPr>
                              <m:ctrlPr>
                                <a:rPr kumimoji="1" lang="en-US" altLang="ja-JP" sz="1400" b="1" u="none">
                                  <a:solidFill>
                                    <a:schemeClr val="tx1"/>
                                  </a:solidFill>
                                  <a:latin typeface="Cambria Math" panose="02040503050406030204" pitchFamily="18" charset="0"/>
                                </a:rPr>
                              </m:ctrlPr>
                            </m:sSubPr>
                            <m:e>
                              <m:r>
                                <a:rPr kumimoji="1" lang="en-US" altLang="ja-JP" sz="1400" b="1" i="1" u="none">
                                  <a:solidFill>
                                    <a:schemeClr val="tx1"/>
                                  </a:solidFill>
                                  <a:latin typeface="Cambria Math" panose="02040503050406030204" pitchFamily="18" charset="0"/>
                                </a:rPr>
                                <m:t>𝑺</m:t>
                              </m:r>
                            </m:e>
                            <m:sub>
                              <m:r>
                                <a:rPr kumimoji="1" lang="en-US" altLang="ja-JP" sz="1400" b="1" i="1" u="none">
                                  <a:solidFill>
                                    <a:schemeClr val="tx1"/>
                                  </a:solidFill>
                                  <a:latin typeface="Cambria Math" panose="02040503050406030204" pitchFamily="18" charset="0"/>
                                </a:rPr>
                                <m:t>𝒕</m:t>
                              </m:r>
                            </m:sub>
                          </m:sSub>
                        </m:e>
                      </m:d>
                      <m:r>
                        <a:rPr kumimoji="1" lang="en-US" altLang="ja-JP" sz="1400" b="1" i="1" u="none" smtClean="0">
                          <a:solidFill>
                            <a:schemeClr val="tx1"/>
                          </a:solidFill>
                          <a:latin typeface="Cambria Math" panose="02040503050406030204" pitchFamily="18" charset="0"/>
                        </a:rPr>
                        <m:t>=</m:t>
                      </m:r>
                      <m:sSubSup>
                        <m:sSubSupPr>
                          <m:ctrlPr>
                            <a:rPr kumimoji="1" lang="en-US" altLang="ja-JP" sz="1200" b="1" u="none">
                              <a:solidFill>
                                <a:schemeClr val="tx1"/>
                              </a:solidFill>
                              <a:latin typeface="Cambria Math" panose="02040503050406030204" pitchFamily="18" charset="0"/>
                            </a:rPr>
                          </m:ctrlPr>
                        </m:sSubSupPr>
                        <m:e>
                          <m:r>
                            <a:rPr kumimoji="1" lang="ja-JP" altLang="en-US" sz="1200" b="1" i="1" u="none">
                              <a:solidFill>
                                <a:schemeClr val="tx1"/>
                              </a:solidFill>
                              <a:latin typeface="Cambria Math" panose="02040503050406030204" pitchFamily="18" charset="0"/>
                            </a:rPr>
                            <m:t>𝝈</m:t>
                          </m:r>
                        </m:e>
                        <m:sub>
                          <m:r>
                            <a:rPr kumimoji="1" lang="en-US" altLang="ja-JP" sz="1200" b="1" i="1" u="none" smtClean="0">
                              <a:solidFill>
                                <a:schemeClr val="tx1"/>
                              </a:solidFill>
                              <a:latin typeface="Cambria Math" panose="02040503050406030204" pitchFamily="18" charset="0"/>
                            </a:rPr>
                            <m:t>𝑺</m:t>
                          </m:r>
                          <m:r>
                            <a:rPr kumimoji="1" lang="en-US" altLang="ja-JP" sz="1200" b="1" i="1" u="none">
                              <a:solidFill>
                                <a:schemeClr val="tx1"/>
                              </a:solidFill>
                              <a:latin typeface="Cambria Math" panose="02040503050406030204" pitchFamily="18" charset="0"/>
                            </a:rPr>
                            <m:t>𝑳𝑽</m:t>
                          </m:r>
                        </m:sub>
                        <m:sup>
                          <m:r>
                            <a:rPr kumimoji="1" lang="en-US" altLang="ja-JP" sz="1200" b="1" i="1" u="none">
                              <a:solidFill>
                                <a:schemeClr val="tx1"/>
                              </a:solidFill>
                              <a:latin typeface="Cambria Math" panose="02040503050406030204" pitchFamily="18" charset="0"/>
                            </a:rPr>
                            <m:t>𝟐</m:t>
                          </m:r>
                        </m:sup>
                      </m:sSubSup>
                      <m:d>
                        <m:dPr>
                          <m:ctrlPr>
                            <a:rPr kumimoji="1" lang="en-US" altLang="ja-JP" sz="1200" b="1" u="none">
                              <a:solidFill>
                                <a:schemeClr val="tx1"/>
                              </a:solidFill>
                              <a:latin typeface="Cambria Math" panose="02040503050406030204" pitchFamily="18" charset="0"/>
                            </a:rPr>
                          </m:ctrlPr>
                        </m:dPr>
                        <m:e>
                          <m:r>
                            <a:rPr kumimoji="1" lang="en-US" altLang="ja-JP" sz="1200" b="1" i="1" u="none">
                              <a:solidFill>
                                <a:schemeClr val="tx1"/>
                              </a:solidFill>
                              <a:latin typeface="Cambria Math" panose="02040503050406030204" pitchFamily="18" charset="0"/>
                            </a:rPr>
                            <m:t>𝒕</m:t>
                          </m:r>
                          <m:r>
                            <a:rPr kumimoji="1" lang="en-US" altLang="ja-JP" sz="1200" b="1" i="1" u="none">
                              <a:solidFill>
                                <a:schemeClr val="tx1"/>
                              </a:solidFill>
                              <a:latin typeface="Cambria Math" panose="02040503050406030204" pitchFamily="18" charset="0"/>
                            </a:rPr>
                            <m:t>,</m:t>
                          </m:r>
                          <m:sSub>
                            <m:sSubPr>
                              <m:ctrlPr>
                                <a:rPr kumimoji="1" lang="en-US" altLang="ja-JP" sz="1200" b="1" u="none">
                                  <a:solidFill>
                                    <a:schemeClr val="tx1"/>
                                  </a:solidFill>
                                  <a:latin typeface="Cambria Math" panose="02040503050406030204" pitchFamily="18" charset="0"/>
                                </a:rPr>
                              </m:ctrlPr>
                            </m:sSubPr>
                            <m:e>
                              <m:r>
                                <a:rPr kumimoji="1" lang="en-US" altLang="ja-JP" sz="1200" b="1" i="1" u="none">
                                  <a:solidFill>
                                    <a:schemeClr val="tx1"/>
                                  </a:solidFill>
                                  <a:latin typeface="Cambria Math" panose="02040503050406030204" pitchFamily="18" charset="0"/>
                                </a:rPr>
                                <m:t>𝑺</m:t>
                              </m:r>
                            </m:e>
                            <m:sub>
                              <m:r>
                                <a:rPr kumimoji="1" lang="en-US" altLang="ja-JP" sz="1200" b="1" i="1" u="none">
                                  <a:solidFill>
                                    <a:schemeClr val="tx1"/>
                                  </a:solidFill>
                                  <a:latin typeface="Cambria Math" panose="02040503050406030204" pitchFamily="18" charset="0"/>
                                </a:rPr>
                                <m:t>𝒕</m:t>
                              </m:r>
                            </m:sub>
                          </m:sSub>
                        </m:e>
                      </m:d>
                      <m:sSup>
                        <m:sSupPr>
                          <m:ctrlPr>
                            <a:rPr kumimoji="1" lang="en-US" altLang="ja-JP" sz="1200" b="1" u="none" smtClean="0">
                              <a:solidFill>
                                <a:schemeClr val="tx1"/>
                              </a:solidFill>
                              <a:latin typeface="Cambria Math" panose="02040503050406030204" pitchFamily="18" charset="0"/>
                            </a:rPr>
                          </m:ctrlPr>
                        </m:sSupPr>
                        <m:e>
                          <m:r>
                            <a:rPr kumimoji="1" lang="en-US" altLang="ja-JP" sz="1200" b="1" i="1" u="none" smtClean="0">
                              <a:solidFill>
                                <a:schemeClr val="tx1"/>
                              </a:solidFill>
                              <a:latin typeface="Cambria Math" panose="02040503050406030204" pitchFamily="18" charset="0"/>
                            </a:rPr>
                            <m:t> </m:t>
                          </m:r>
                          <m:r>
                            <a:rPr kumimoji="1" lang="en-US" altLang="ja-JP" sz="1200" b="1" i="1" u="none" smtClean="0">
                              <a:solidFill>
                                <a:schemeClr val="tx1"/>
                              </a:solidFill>
                              <a:latin typeface="Cambria Math" panose="02040503050406030204" pitchFamily="18" charset="0"/>
                            </a:rPr>
                            <m:t>𝑬</m:t>
                          </m:r>
                        </m:e>
                        <m:sup>
                          <m:r>
                            <a:rPr kumimoji="1" lang="en-US" altLang="ja-JP" sz="1200" b="1" i="1" u="none" smtClean="0">
                              <a:solidFill>
                                <a:schemeClr val="tx1"/>
                              </a:solidFill>
                              <a:latin typeface="Cambria Math" panose="02040503050406030204" pitchFamily="18" charset="0"/>
                              <a:ea typeface="Cambria Math" panose="02040503050406030204" pitchFamily="18" charset="0"/>
                            </a:rPr>
                            <m:t>ℙ</m:t>
                          </m:r>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𝑺</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   </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𝑽</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   </m:t>
                          </m:r>
                          <m:sSub>
                            <m:sSubPr>
                              <m:ctrlPr>
                                <a:rPr kumimoji="1" lang="en-US" altLang="ja-JP" sz="1200" b="1" u="none">
                                  <a:solidFill>
                                    <a:schemeClr val="tx1"/>
                                  </a:solidFill>
                                  <a:latin typeface="Cambria Math" panose="02040503050406030204" pitchFamily="18" charset="0"/>
                                </a:rPr>
                              </m:ctrlPr>
                            </m:sSubPr>
                            <m:e>
                              <m:r>
                                <a:rPr kumimoji="1" lang="ja-JP" altLang="en-US" sz="1200" b="1" i="1" u="none">
                                  <a:solidFill>
                                    <a:schemeClr val="tx1"/>
                                  </a:solidFill>
                                  <a:latin typeface="Cambria Math" panose="02040503050406030204" pitchFamily="18" charset="0"/>
                                </a:rPr>
                                <m:t>𝝈</m:t>
                              </m:r>
                            </m:e>
                            <m:sub>
                              <m:r>
                                <a:rPr kumimoji="1" lang="en-US" altLang="ja-JP" sz="1200" b="1" i="1" u="none">
                                  <a:solidFill>
                                    <a:schemeClr val="tx1"/>
                                  </a:solidFill>
                                  <a:latin typeface="Cambria Math" panose="02040503050406030204" pitchFamily="18" charset="0"/>
                                </a:rPr>
                                <m:t>𝑺𝑳𝑽</m:t>
                              </m:r>
                            </m:sub>
                          </m:sSub>
                          <m:r>
                            <a:rPr kumimoji="1" lang="en-US" altLang="ja-JP" sz="1200" b="1" i="1" u="none" smtClean="0">
                              <a:solidFill>
                                <a:schemeClr val="tx1"/>
                              </a:solidFill>
                              <a:latin typeface="Cambria Math" panose="02040503050406030204" pitchFamily="18" charset="0"/>
                            </a:rPr>
                            <m:t>)</m:t>
                          </m:r>
                        </m:sup>
                      </m:sSup>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𝑽</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𝑺</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m:t>
                      </m:r>
                      <m:r>
                        <a:rPr kumimoji="1" lang="en-US" altLang="ja-JP" sz="1200" b="1" i="1" u="none" smtClean="0">
                          <a:solidFill>
                            <a:schemeClr val="tx1"/>
                          </a:solidFill>
                          <a:latin typeface="Cambria Math" panose="02040503050406030204" pitchFamily="18" charset="0"/>
                        </a:rPr>
                        <m:t>𝒔</m:t>
                      </m:r>
                      <m:r>
                        <a:rPr kumimoji="1" lang="en-US" altLang="ja-JP" sz="1200" b="1" i="1" u="none" smtClean="0">
                          <a:solidFill>
                            <a:schemeClr val="tx1"/>
                          </a:solidFill>
                          <a:latin typeface="Cambria Math" panose="02040503050406030204" pitchFamily="18" charset="0"/>
                        </a:rPr>
                        <m:t>]</m:t>
                      </m:r>
                    </m:oMath>
                  </m:oMathPara>
                </a14:m>
                <a:endParaRPr lang="ja-JP" altLang="en-US" b="1" dirty="0">
                  <a:solidFill>
                    <a:schemeClr val="tx1"/>
                  </a:solidFill>
                </a:endParaRPr>
              </a:p>
            </p:txBody>
          </p:sp>
        </mc:Choice>
        <mc:Fallback>
          <p:sp>
            <p:nvSpPr>
              <p:cNvPr id="116" name="文本框 115">
                <a:extLst>
                  <a:ext uri="{FF2B5EF4-FFF2-40B4-BE49-F238E27FC236}">
                    <a16:creationId xmlns:a16="http://schemas.microsoft.com/office/drawing/2014/main" id="{2321A984-501D-41DD-94C0-A309E611D166}"/>
                  </a:ext>
                </a:extLst>
              </p:cNvPr>
              <p:cNvSpPr txBox="1">
                <a:spLocks noRot="1" noChangeAspect="1" noMove="1" noResize="1" noEditPoints="1" noAdjustHandles="1" noChangeArrowheads="1" noChangeShapeType="1" noTextEdit="1"/>
              </p:cNvSpPr>
              <p:nvPr/>
            </p:nvSpPr>
            <p:spPr>
              <a:xfrm>
                <a:off x="3198013" y="5621391"/>
                <a:ext cx="3420802" cy="321050"/>
              </a:xfrm>
              <a:prstGeom prst="rect">
                <a:avLst/>
              </a:prstGeom>
              <a:blipFill>
                <a:blip r:embed="rId9"/>
                <a:stretch>
                  <a:fillRect b="-5660"/>
                </a:stretch>
              </a:blipFill>
            </p:spPr>
            <p:txBody>
              <a:bodyPr/>
              <a:lstStyle/>
              <a:p>
                <a:r>
                  <a:rPr lang="ja-JP" altLang="en-US">
                    <a:noFill/>
                  </a:rPr>
                  <a:t> </a:t>
                </a:r>
              </a:p>
            </p:txBody>
          </p:sp>
        </mc:Fallback>
      </mc:AlternateContent>
      <p:sp>
        <p:nvSpPr>
          <p:cNvPr id="117" name="文本框 116">
            <a:extLst>
              <a:ext uri="{FF2B5EF4-FFF2-40B4-BE49-F238E27FC236}">
                <a16:creationId xmlns:a16="http://schemas.microsoft.com/office/drawing/2014/main" id="{5EB91C1A-8A77-4CF9-A2A0-32BA9BB83E94}"/>
              </a:ext>
            </a:extLst>
          </p:cNvPr>
          <p:cNvSpPr txBox="1"/>
          <p:nvPr/>
        </p:nvSpPr>
        <p:spPr>
          <a:xfrm>
            <a:off x="6471833" y="5654361"/>
            <a:ext cx="293963" cy="307777"/>
          </a:xfrm>
          <a:prstGeom prst="rect">
            <a:avLst/>
          </a:prstGeom>
          <a:noFill/>
        </p:spPr>
        <p:txBody>
          <a:bodyPr wrap="square">
            <a:spAutoFit/>
          </a:bodyPr>
          <a:lstStyle/>
          <a:p>
            <a:r>
              <a:rPr kumimoji="1" lang="en-US" altLang="ja-JP" sz="1400" i="0" u="none" baseline="30000" dirty="0"/>
              <a:t>5)</a:t>
            </a:r>
            <a:endParaRPr lang="ja-JP" altLang="en-US" dirty="0"/>
          </a:p>
        </p:txBody>
      </p:sp>
      <mc:AlternateContent xmlns:mc="http://schemas.openxmlformats.org/markup-compatibility/2006">
        <mc:Choice xmlns:a14="http://schemas.microsoft.com/office/drawing/2010/main" Requires="a14">
          <p:sp>
            <p:nvSpPr>
              <p:cNvPr id="118" name="文本框 117">
                <a:extLst>
                  <a:ext uri="{FF2B5EF4-FFF2-40B4-BE49-F238E27FC236}">
                    <a16:creationId xmlns:a16="http://schemas.microsoft.com/office/drawing/2014/main" id="{6DDD7C47-C23F-4DFF-B3BC-8F8D4CE385C9}"/>
                  </a:ext>
                </a:extLst>
              </p:cNvPr>
              <p:cNvSpPr txBox="1"/>
              <p:nvPr/>
            </p:nvSpPr>
            <p:spPr>
              <a:xfrm>
                <a:off x="856" y="5633959"/>
                <a:ext cx="3197157" cy="302840"/>
              </a:xfrm>
              <a:prstGeom prst="rect">
                <a:avLst/>
              </a:prstGeom>
              <a:noFill/>
            </p:spPr>
            <p:txBody>
              <a:bodyPr wrap="none" rtlCol="0">
                <a:spAutoFit/>
              </a:bodyPr>
              <a:lstStyle/>
              <a:p>
                <a:r>
                  <a:rPr kumimoji="1" lang="en-US" altLang="ja-JP" i="0" u="none" dirty="0"/>
                  <a:t>The relationship between </a:t>
                </a:r>
                <a14:m>
                  <m:oMath xmlns:m="http://schemas.openxmlformats.org/officeDocument/2006/math">
                    <m:sSub>
                      <m:sSubPr>
                        <m:ctrlPr>
                          <a:rPr kumimoji="1" lang="en-US" altLang="ja-JP" sz="1400" b="1" i="1" u="none" smtClean="0">
                            <a:solidFill>
                              <a:srgbClr val="FF0000"/>
                            </a:solidFill>
                            <a:latin typeface="Cambria Math" panose="02040503050406030204" pitchFamily="18" charset="0"/>
                          </a:rPr>
                        </m:ctrlPr>
                      </m:sSubPr>
                      <m:e>
                        <m:r>
                          <a:rPr kumimoji="1" lang="ja-JP" altLang="en-US" sz="1400" b="1" i="1" u="none" smtClean="0">
                            <a:solidFill>
                              <a:srgbClr val="FF0000"/>
                            </a:solidFill>
                            <a:latin typeface="Cambria Math" panose="02040503050406030204" pitchFamily="18" charset="0"/>
                          </a:rPr>
                          <m:t>𝝈</m:t>
                        </m:r>
                      </m:e>
                      <m:sub>
                        <m:r>
                          <a:rPr kumimoji="1" lang="en-US" altLang="ja-JP" sz="1400" b="1" i="1" u="none" smtClean="0">
                            <a:solidFill>
                              <a:srgbClr val="FF0000"/>
                            </a:solidFill>
                            <a:latin typeface="Cambria Math" panose="02040503050406030204" pitchFamily="18" charset="0"/>
                          </a:rPr>
                          <m:t>𝑳𝑽</m:t>
                        </m:r>
                      </m:sub>
                    </m:sSub>
                  </m:oMath>
                </a14:m>
                <a:r>
                  <a:rPr kumimoji="1" lang="en-US" altLang="ja-JP" i="0" u="none" dirty="0"/>
                  <a:t> and </a:t>
                </a:r>
                <a14:m>
                  <m:oMath xmlns:m="http://schemas.openxmlformats.org/officeDocument/2006/math">
                    <m:sSub>
                      <m:sSubPr>
                        <m:ctrlPr>
                          <a:rPr kumimoji="1" lang="en-US" altLang="ja-JP" sz="1400" b="1" u="none">
                            <a:solidFill>
                              <a:srgbClr val="FF0000"/>
                            </a:solidFill>
                            <a:latin typeface="Cambria Math" panose="02040503050406030204" pitchFamily="18" charset="0"/>
                          </a:rPr>
                        </m:ctrlPr>
                      </m:sSubPr>
                      <m:e>
                        <m:r>
                          <a:rPr kumimoji="1" lang="ja-JP" altLang="en-US" sz="1400" b="1" u="none">
                            <a:solidFill>
                              <a:srgbClr val="FF0000"/>
                            </a:solidFill>
                            <a:latin typeface="Cambria Math" panose="02040503050406030204" pitchFamily="18" charset="0"/>
                          </a:rPr>
                          <m:t>𝝈</m:t>
                        </m:r>
                      </m:e>
                      <m:sub>
                        <m:r>
                          <a:rPr kumimoji="1" lang="en-US" altLang="ja-JP" sz="1400" b="1" u="none">
                            <a:solidFill>
                              <a:srgbClr val="FF0000"/>
                            </a:solidFill>
                            <a:latin typeface="Cambria Math" panose="02040503050406030204" pitchFamily="18" charset="0"/>
                          </a:rPr>
                          <m:t>𝑺𝑳𝑽</m:t>
                        </m:r>
                      </m:sub>
                    </m:sSub>
                  </m:oMath>
                </a14:m>
                <a:r>
                  <a:rPr kumimoji="1" lang="en-US" altLang="ja-JP" i="0" u="none" dirty="0"/>
                  <a:t>:</a:t>
                </a:r>
                <a:endParaRPr kumimoji="1" lang="ja-JP" altLang="en-US" i="0" u="none" dirty="0"/>
              </a:p>
            </p:txBody>
          </p:sp>
        </mc:Choice>
        <mc:Fallback>
          <p:sp>
            <p:nvSpPr>
              <p:cNvPr id="118" name="文本框 117">
                <a:extLst>
                  <a:ext uri="{FF2B5EF4-FFF2-40B4-BE49-F238E27FC236}">
                    <a16:creationId xmlns:a16="http://schemas.microsoft.com/office/drawing/2014/main" id="{6DDD7C47-C23F-4DFF-B3BC-8F8D4CE385C9}"/>
                  </a:ext>
                </a:extLst>
              </p:cNvPr>
              <p:cNvSpPr txBox="1">
                <a:spLocks noRot="1" noChangeAspect="1" noMove="1" noResize="1" noEditPoints="1" noAdjustHandles="1" noChangeArrowheads="1" noChangeShapeType="1" noTextEdit="1"/>
              </p:cNvSpPr>
              <p:nvPr/>
            </p:nvSpPr>
            <p:spPr>
              <a:xfrm>
                <a:off x="856" y="5633959"/>
                <a:ext cx="3197157" cy="302840"/>
              </a:xfrm>
              <a:prstGeom prst="rect">
                <a:avLst/>
              </a:prstGeom>
              <a:blipFill>
                <a:blip r:embed="rId10"/>
                <a:stretch>
                  <a:fillRect l="-190" b="-16000"/>
                </a:stretch>
              </a:blipFill>
            </p:spPr>
            <p:txBody>
              <a:bodyPr/>
              <a:lstStyle/>
              <a:p>
                <a:r>
                  <a:rPr lang="ja-JP" altLang="en-US">
                    <a:noFill/>
                  </a:rPr>
                  <a:t> </a:t>
                </a:r>
              </a:p>
            </p:txBody>
          </p:sp>
        </mc:Fallback>
      </mc:AlternateContent>
      <p:sp>
        <p:nvSpPr>
          <p:cNvPr id="59" name="矩形 58">
            <a:extLst>
              <a:ext uri="{FF2B5EF4-FFF2-40B4-BE49-F238E27FC236}">
                <a16:creationId xmlns:a16="http://schemas.microsoft.com/office/drawing/2014/main" id="{05A0499A-3F90-47D6-B206-773B5EB658D9}"/>
              </a:ext>
            </a:extLst>
          </p:cNvPr>
          <p:cNvSpPr/>
          <p:nvPr/>
        </p:nvSpPr>
        <p:spPr bwMode="auto">
          <a:xfrm>
            <a:off x="0" y="700268"/>
            <a:ext cx="9905144" cy="5949388"/>
          </a:xfrm>
          <a:prstGeom prst="rect">
            <a:avLst/>
          </a:prstGeom>
          <a:solidFill>
            <a:schemeClr val="bg1">
              <a:lumMod val="50000"/>
              <a:alpha val="90000"/>
            </a:scheme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nvGrpSpPr>
          <p:cNvPr id="54" name="组合 53">
            <a:extLst>
              <a:ext uri="{FF2B5EF4-FFF2-40B4-BE49-F238E27FC236}">
                <a16:creationId xmlns:a16="http://schemas.microsoft.com/office/drawing/2014/main" id="{23BE83C5-B76B-4177-9322-7C37C9774F54}"/>
              </a:ext>
            </a:extLst>
          </p:cNvPr>
          <p:cNvGrpSpPr/>
          <p:nvPr/>
        </p:nvGrpSpPr>
        <p:grpSpPr>
          <a:xfrm>
            <a:off x="61502" y="1134909"/>
            <a:ext cx="9726950" cy="946865"/>
            <a:chOff x="61502" y="1134909"/>
            <a:chExt cx="9726950" cy="946865"/>
          </a:xfrm>
        </p:grpSpPr>
        <p:sp>
          <p:nvSpPr>
            <p:cNvPr id="55" name="矩形 54">
              <a:extLst>
                <a:ext uri="{FF2B5EF4-FFF2-40B4-BE49-F238E27FC236}">
                  <a16:creationId xmlns:a16="http://schemas.microsoft.com/office/drawing/2014/main" id="{65585D8D-4DF3-4797-98AA-DC1FAFC114C6}"/>
                </a:ext>
              </a:extLst>
            </p:cNvPr>
            <p:cNvSpPr/>
            <p:nvPr/>
          </p:nvSpPr>
          <p:spPr bwMode="auto">
            <a:xfrm>
              <a:off x="61502" y="1134909"/>
              <a:ext cx="9726950" cy="946865"/>
            </a:xfrm>
            <a:prstGeom prst="rect">
              <a:avLst/>
            </a:prstGeom>
            <a:solidFill>
              <a:srgbClr val="0065A7">
                <a:alpha val="95000"/>
              </a:srgb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can be calibrated into arbitrage free set of European vanilla options with any precision</a:t>
              </a:r>
            </a:p>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 cannot predict volatility surface as it is expected via empirical observations</a:t>
              </a:r>
            </a:p>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but it provides satisfactory hedging performance on vanilla and simpler exotic options </a:t>
              </a:r>
            </a:p>
          </p:txBody>
        </p:sp>
        <p:pic>
          <p:nvPicPr>
            <p:cNvPr id="56" name="Picture 8" descr="Smiling Face with Smiling Eyes on Apple iOS 14.6">
              <a:extLst>
                <a:ext uri="{FF2B5EF4-FFF2-40B4-BE49-F238E27FC236}">
                  <a16:creationId xmlns:a16="http://schemas.microsoft.com/office/drawing/2014/main" id="{0DF727C1-0E4A-4D8F-8A81-CC302A13539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713" y="1260833"/>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2" descr="Sparkles on Apple iOS 14.6">
              <a:extLst>
                <a:ext uri="{FF2B5EF4-FFF2-40B4-BE49-F238E27FC236}">
                  <a16:creationId xmlns:a16="http://schemas.microsoft.com/office/drawing/2014/main" id="{AF06628C-77F4-409E-AC82-31275EDCB64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0591" y="1782395"/>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4" descr="Upside-Down Face on Apple iOS 14.6">
              <a:extLst>
                <a:ext uri="{FF2B5EF4-FFF2-40B4-BE49-F238E27FC236}">
                  <a16:creationId xmlns:a16="http://schemas.microsoft.com/office/drawing/2014/main" id="{EED9D2AF-7524-4249-B3AE-9A8C35BCE7A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2712" y="1523694"/>
              <a:ext cx="198607" cy="198607"/>
            </a:xfrm>
            <a:prstGeom prst="rect">
              <a:avLst/>
            </a:prstGeom>
            <a:noFill/>
            <a:extLst>
              <a:ext uri="{909E8E84-426E-40DD-AFC4-6F175D3DCCD1}">
                <a14:hiddenFill xmlns:a14="http://schemas.microsoft.com/office/drawing/2010/main">
                  <a:solidFill>
                    <a:srgbClr val="FFFFFF"/>
                  </a:solidFill>
                </a14:hiddenFill>
              </a:ext>
            </a:extLst>
          </p:spPr>
        </p:pic>
      </p:grpSp>
      <p:sp>
        <p:nvSpPr>
          <p:cNvPr id="61" name="文本框 60">
            <a:extLst>
              <a:ext uri="{FF2B5EF4-FFF2-40B4-BE49-F238E27FC236}">
                <a16:creationId xmlns:a16="http://schemas.microsoft.com/office/drawing/2014/main" id="{F64E91BB-9579-4B9D-BE3D-C70BF8B35C48}"/>
              </a:ext>
            </a:extLst>
          </p:cNvPr>
          <p:cNvSpPr txBox="1"/>
          <p:nvPr/>
        </p:nvSpPr>
        <p:spPr>
          <a:xfrm>
            <a:off x="-28486" y="810542"/>
            <a:ext cx="7222618" cy="338554"/>
          </a:xfrm>
          <a:prstGeom prst="rect">
            <a:avLst/>
          </a:prstGeom>
          <a:noFill/>
        </p:spPr>
        <p:txBody>
          <a:bodyPr wrap="none" rtlCol="0">
            <a:spAutoFit/>
          </a:bodyPr>
          <a:lstStyle/>
          <a:p>
            <a:r>
              <a:rPr kumimoji="1" lang="en-US" altLang="ja-JP" sz="1600" b="1" i="0" u="none" dirty="0"/>
              <a:t>Local Volatility Model by Dupire (1994) and </a:t>
            </a:r>
            <a:r>
              <a:rPr kumimoji="1" lang="en-US" altLang="ja-JP" sz="1600" b="1" i="0" u="none" dirty="0" err="1"/>
              <a:t>Derman</a:t>
            </a:r>
            <a:r>
              <a:rPr kumimoji="1" lang="en-US" altLang="ja-JP" sz="1600" b="1" i="0" u="none" dirty="0"/>
              <a:t> and </a:t>
            </a:r>
            <a:r>
              <a:rPr kumimoji="1" lang="en-US" altLang="ja-JP" sz="1600" b="1" i="0" u="none" dirty="0" err="1"/>
              <a:t>Kani</a:t>
            </a:r>
            <a:r>
              <a:rPr kumimoji="1" lang="en-US" altLang="ja-JP" sz="1600" b="1" i="0" u="none" dirty="0"/>
              <a:t> (1994) </a:t>
            </a:r>
            <a:r>
              <a:rPr kumimoji="1" lang="en-US" altLang="ja-JP" sz="1600" i="0" u="none" baseline="30000" dirty="0"/>
              <a:t>1) 2)</a:t>
            </a:r>
            <a:endParaRPr kumimoji="1" lang="ja-JP" altLang="en-US" sz="1600" i="0" u="none" baseline="30000" dirty="0"/>
          </a:p>
        </p:txBody>
      </p:sp>
    </p:spTree>
    <p:extLst>
      <p:ext uri="{BB962C8B-B14F-4D97-AF65-F5344CB8AC3E}">
        <p14:creationId xmlns:p14="http://schemas.microsoft.com/office/powerpoint/2010/main" val="191955856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3F5A5BF-4E37-4905-A030-E86234A162EB}"/>
              </a:ext>
            </a:extLst>
          </p:cNvPr>
          <p:cNvSpPr>
            <a:spLocks noGrp="1"/>
          </p:cNvSpPr>
          <p:nvPr>
            <p:ph type="title"/>
          </p:nvPr>
        </p:nvSpPr>
        <p:spPr>
          <a:xfrm>
            <a:off x="88105" y="42863"/>
            <a:ext cx="9075991" cy="584775"/>
          </a:xfrm>
        </p:spPr>
        <p:txBody>
          <a:bodyPr/>
          <a:lstStyle/>
          <a:p>
            <a:r>
              <a:rPr lang="en-US" altLang="ja-JP" dirty="0"/>
              <a:t>From Local Volatility Model &amp; Heston’s Stochastic Volatility Model</a:t>
            </a:r>
            <a:br>
              <a:rPr lang="en-US" altLang="ja-JP" dirty="0"/>
            </a:br>
            <a:r>
              <a:rPr lang="en-US" altLang="ja-JP" dirty="0"/>
              <a:t>to Stochastic Local Volatility Model</a:t>
            </a:r>
            <a:endParaRPr lang="ja-JP" altLang="en-US" dirty="0"/>
          </a:p>
        </p:txBody>
      </p:sp>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4</a:t>
            </a:fld>
            <a:endParaRPr lang="en-US" altLang="ja-JP" dirty="0"/>
          </a:p>
        </p:txBody>
      </p:sp>
      <p:sp>
        <p:nvSpPr>
          <p:cNvPr id="11" name="文本框 10">
            <a:extLst>
              <a:ext uri="{FF2B5EF4-FFF2-40B4-BE49-F238E27FC236}">
                <a16:creationId xmlns:a16="http://schemas.microsoft.com/office/drawing/2014/main" id="{5FFF59B1-8E88-4370-93D4-757858773833}"/>
              </a:ext>
            </a:extLst>
          </p:cNvPr>
          <p:cNvSpPr txBox="1"/>
          <p:nvPr/>
        </p:nvSpPr>
        <p:spPr>
          <a:xfrm>
            <a:off x="856" y="6025474"/>
            <a:ext cx="9906000" cy="707886"/>
          </a:xfrm>
          <a:prstGeom prst="rect">
            <a:avLst/>
          </a:prstGeom>
          <a:noFill/>
        </p:spPr>
        <p:txBody>
          <a:bodyPr wrap="square" rtlCol="0">
            <a:spAutoFit/>
          </a:bodyPr>
          <a:lstStyle/>
          <a:p>
            <a:r>
              <a:rPr kumimoji="1" lang="en-US" altLang="ja-JP" sz="800" i="0" u="none" dirty="0"/>
              <a:t>1) Dupire, B., </a:t>
            </a:r>
            <a:r>
              <a:rPr kumimoji="1" lang="en-US" altLang="ja-JP" sz="800" b="1" u="none" dirty="0"/>
              <a:t>Skewness and kurtosis in S&amp;P500 index returns implied by option prices</a:t>
            </a:r>
            <a:r>
              <a:rPr kumimoji="1" lang="en-US" altLang="ja-JP" sz="800" i="0" u="none" dirty="0"/>
              <a:t>, The Journal of Financial Research, Volume 19, pp.175–192, 1994</a:t>
            </a:r>
          </a:p>
          <a:p>
            <a:r>
              <a:rPr kumimoji="1" lang="en-US" altLang="ja-JP" sz="800" i="0" u="none" dirty="0"/>
              <a:t>2) </a:t>
            </a:r>
            <a:r>
              <a:rPr kumimoji="1" lang="en-US" altLang="ja-JP" sz="800" i="0" u="none" dirty="0" err="1"/>
              <a:t>Derman</a:t>
            </a:r>
            <a:r>
              <a:rPr kumimoji="1" lang="en-US" altLang="ja-JP" sz="800" i="0" u="none" dirty="0"/>
              <a:t>, E., and I. </a:t>
            </a:r>
            <a:r>
              <a:rPr kumimoji="1" lang="en-US" altLang="ja-JP" sz="800" i="0" u="none" dirty="0" err="1"/>
              <a:t>Kani</a:t>
            </a:r>
            <a:r>
              <a:rPr kumimoji="1" lang="en-US" altLang="ja-JP" sz="800" i="0" u="none" dirty="0"/>
              <a:t>, </a:t>
            </a:r>
            <a:r>
              <a:rPr kumimoji="1" lang="en-US" altLang="ja-JP" sz="800" b="1" u="none" dirty="0"/>
              <a:t>Riding on a smile</a:t>
            </a:r>
            <a:r>
              <a:rPr kumimoji="1" lang="en-US" altLang="ja-JP" sz="800" i="0" u="none" dirty="0"/>
              <a:t>, Risk, Volume 7, 32–39, 1994</a:t>
            </a:r>
          </a:p>
          <a:p>
            <a:r>
              <a:rPr kumimoji="1" lang="en-US" altLang="ja-JP" sz="800" i="0" u="none" dirty="0"/>
              <a:t>3) Heston, S., </a:t>
            </a:r>
            <a:r>
              <a:rPr kumimoji="1" lang="en-US" altLang="ja-JP" sz="800" b="1" u="none" dirty="0"/>
              <a:t>A Closed-Form Solution for Options with Stochastic Volatility with Applications to Bond and Currency Options</a:t>
            </a:r>
            <a:r>
              <a:rPr kumimoji="1" lang="en-US" altLang="ja-JP" sz="800" i="0" u="none" dirty="0"/>
              <a:t>, The Review of Financial Studies, Volume 6, Issue 2, pp.327-343, 1993</a:t>
            </a:r>
          </a:p>
          <a:p>
            <a:r>
              <a:rPr kumimoji="1" lang="en-US" altLang="ja-JP" sz="800" i="0" u="none" dirty="0"/>
              <a:t>4) Hakala, J., </a:t>
            </a:r>
            <a:r>
              <a:rPr kumimoji="1" lang="en-US" altLang="ja-JP" sz="800" b="1" u="none" dirty="0"/>
              <a:t>Applied Machine Learning for Stochastic Local Volatility Calibration</a:t>
            </a:r>
            <a:r>
              <a:rPr kumimoji="1" lang="en-US" altLang="ja-JP" sz="800" i="0" u="none" dirty="0"/>
              <a:t>, Frontiers in Artificial Intelligence, May 17, 2019</a:t>
            </a:r>
            <a:endParaRPr kumimoji="1" lang="en-US" altLang="ja-JP" sz="800" b="1" u="none" dirty="0"/>
          </a:p>
          <a:p>
            <a:r>
              <a:rPr kumimoji="1" lang="en-US" altLang="ja-JP" sz="800" i="0" u="none" dirty="0"/>
              <a:t>5) Dupire, B., </a:t>
            </a:r>
            <a:r>
              <a:rPr kumimoji="1" lang="en-US" altLang="ja-JP" sz="800" b="1" u="none" dirty="0"/>
              <a:t>A unified theory of volatility</a:t>
            </a:r>
            <a:r>
              <a:rPr kumimoji="1" lang="en-US" altLang="ja-JP" sz="800" i="0" u="none" dirty="0"/>
              <a:t>, Derivatives Pricing: The Classic Collection, ed P. </a:t>
            </a:r>
            <a:r>
              <a:rPr kumimoji="1" lang="en-US" altLang="ja-JP" sz="800" i="0" u="none" dirty="0" err="1"/>
              <a:t>Carr</a:t>
            </a:r>
            <a:r>
              <a:rPr kumimoji="1" lang="en-US" altLang="ja-JP" sz="800" i="0" u="none" dirty="0"/>
              <a:t> (Risk Books), pp.185–196, 1996</a:t>
            </a:r>
            <a:endParaRPr kumimoji="1" lang="ja-JP" altLang="en-US" sz="800" i="0" u="none" dirty="0"/>
          </a:p>
        </p:txBody>
      </p:sp>
      <p:grpSp>
        <p:nvGrpSpPr>
          <p:cNvPr id="22" name="组合 21">
            <a:extLst>
              <a:ext uri="{FF2B5EF4-FFF2-40B4-BE49-F238E27FC236}">
                <a16:creationId xmlns:a16="http://schemas.microsoft.com/office/drawing/2014/main" id="{96938F11-37EB-4EF3-8E40-D00086341871}"/>
              </a:ext>
            </a:extLst>
          </p:cNvPr>
          <p:cNvGrpSpPr/>
          <p:nvPr/>
        </p:nvGrpSpPr>
        <p:grpSpPr>
          <a:xfrm>
            <a:off x="-32358" y="2446004"/>
            <a:ext cx="10068596" cy="1401084"/>
            <a:chOff x="-19450" y="2431440"/>
            <a:chExt cx="10068596" cy="1401084"/>
          </a:xfrm>
        </p:grpSpPr>
        <p:grpSp>
          <p:nvGrpSpPr>
            <p:cNvPr id="18" name="组合 17">
              <a:extLst>
                <a:ext uri="{FF2B5EF4-FFF2-40B4-BE49-F238E27FC236}">
                  <a16:creationId xmlns:a16="http://schemas.microsoft.com/office/drawing/2014/main" id="{3884D334-694E-4421-B3F6-33A03FD4A887}"/>
                </a:ext>
              </a:extLst>
            </p:cNvPr>
            <p:cNvGrpSpPr/>
            <p:nvPr/>
          </p:nvGrpSpPr>
          <p:grpSpPr>
            <a:xfrm>
              <a:off x="-19450" y="2477153"/>
              <a:ext cx="10068596" cy="1355371"/>
              <a:chOff x="-7147" y="902474"/>
              <a:chExt cx="10068596" cy="1355371"/>
            </a:xfrm>
          </p:grpSpPr>
          <p:grpSp>
            <p:nvGrpSpPr>
              <p:cNvPr id="16" name="组合 15">
                <a:extLst>
                  <a:ext uri="{FF2B5EF4-FFF2-40B4-BE49-F238E27FC236}">
                    <a16:creationId xmlns:a16="http://schemas.microsoft.com/office/drawing/2014/main" id="{0697F6C8-C919-4DFF-A9D8-AB171414BA80}"/>
                  </a:ext>
                </a:extLst>
              </p:cNvPr>
              <p:cNvGrpSpPr/>
              <p:nvPr/>
            </p:nvGrpSpPr>
            <p:grpSpPr>
              <a:xfrm>
                <a:off x="-7147" y="908505"/>
                <a:ext cx="6165103" cy="1321606"/>
                <a:chOff x="69053" y="908505"/>
                <a:chExt cx="6165103" cy="1321606"/>
              </a:xfrm>
            </p:grpSpPr>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8F4D8857-4E97-4E63-8EC6-4FECD7D9FE44}"/>
                        </a:ext>
                      </a:extLst>
                    </p:cNvPr>
                    <p:cNvSpPr txBox="1"/>
                    <p:nvPr/>
                  </p:nvSpPr>
                  <p:spPr>
                    <a:xfrm>
                      <a:off x="2595531" y="1189954"/>
                      <a:ext cx="3638625" cy="10401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ad>
                              <m:radPr>
                                <m:degHide m:val="on"/>
                                <m:ctrlPr>
                                  <a:rPr kumimoji="1" lang="en-US" altLang="ja-JP" sz="1800" b="1" i="1" u="none" smtClean="0">
                                    <a:solidFill>
                                      <a:srgbClr val="FF0000"/>
                                    </a:solidFill>
                                    <a:latin typeface="Cambria Math" panose="02040503050406030204" pitchFamily="18" charset="0"/>
                                  </a:rPr>
                                </m:ctrlPr>
                              </m:radPr>
                              <m:deg/>
                              <m:e>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𝑽</m:t>
                                    </m:r>
                                  </m:e>
                                  <m:sub>
                                    <m:r>
                                      <a:rPr kumimoji="1" lang="en-US" altLang="ja-JP" sz="1800" b="1" u="none">
                                        <a:solidFill>
                                          <a:srgbClr val="FF0000"/>
                                        </a:solidFill>
                                        <a:latin typeface="Cambria Math" panose="02040503050406030204" pitchFamily="18" charset="0"/>
                                      </a:rPr>
                                      <m:t>𝒕</m:t>
                                    </m:r>
                                  </m:sub>
                                </m:sSub>
                              </m:e>
                            </m:rad>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𝜿</m:t>
                            </m:r>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𝜽</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 </m:t>
                            </m:r>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
                              <a:rPr kumimoji="1" lang="ja-JP" altLang="en-US" sz="1800" b="1" u="none">
                                <a:latin typeface="Cambria Math" panose="02040503050406030204" pitchFamily="18" charset="0"/>
                              </a:rPr>
                              <m:t>𝝃</m:t>
                            </m:r>
                            <m:rad>
                              <m:radPr>
                                <m:degHide m:val="on"/>
                                <m:ctrlPr>
                                  <a:rPr kumimoji="1" lang="en-US" altLang="ja-JP" sz="1800" b="1" u="none">
                                    <a:latin typeface="Cambria Math" panose="02040503050406030204" pitchFamily="18" charset="0"/>
                                  </a:rPr>
                                </m:ctrlPr>
                              </m:radPr>
                              <m:deg/>
                              <m:e>
                                <m:sSub>
                                  <m:sSubPr>
                                    <m:ctrlPr>
                                      <a:rPr kumimoji="1" lang="en-US" altLang="ja-JP" sz="1800" b="1" u="none">
                                        <a:latin typeface="Cambria Math" panose="02040503050406030204" pitchFamily="18" charset="0"/>
                                      </a:rPr>
                                    </m:ctrlPr>
                                  </m:sSubPr>
                                  <m:e>
                                    <m:r>
                                      <a:rPr kumimoji="1" lang="en-US" altLang="ja-JP" sz="1800" b="1" u="none">
                                        <a:latin typeface="Cambria Math" panose="02040503050406030204" pitchFamily="18" charset="0"/>
                                      </a:rPr>
                                      <m:t>𝑽</m:t>
                                    </m:r>
                                  </m:e>
                                  <m:sub>
                                    <m:r>
                                      <a:rPr kumimoji="1" lang="en-US" altLang="ja-JP" sz="1800" b="1" u="none">
                                        <a:latin typeface="Cambria Math" panose="02040503050406030204" pitchFamily="18" charset="0"/>
                                      </a:rPr>
                                      <m:t>𝒕</m:t>
                                    </m:r>
                                  </m:sub>
                                </m:sSub>
                              </m:e>
                            </m:rad>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i="1" u="none" smtClean="0">
                                    <a:latin typeface="Cambria Math" panose="02040503050406030204" pitchFamily="18" charset="0"/>
                                  </a:rPr>
                                  <m:t>𝑽</m:t>
                                </m:r>
                              </m:sup>
                            </m:sSubSup>
                          </m:oMath>
                        </m:oMathPara>
                      </a14:m>
                      <a:endParaRPr kumimoji="1" lang="en-US" altLang="ja-JP" sz="1800" b="1" u="none" dirty="0"/>
                    </a:p>
                    <a:p>
                      <a14:m>
                        <m:oMathPara xmlns:m="http://schemas.openxmlformats.org/officeDocument/2006/math">
                          <m:oMathParaPr>
                            <m:jc m:val="centerGroup"/>
                          </m:oMathParaPr>
                          <m:oMath xmlns:m="http://schemas.openxmlformats.org/officeDocument/2006/math">
                            <m:r>
                              <a:rPr kumimoji="1" lang="en-US" altLang="ja-JP" sz="1800" b="1" u="none">
                                <a:latin typeface="Cambria Math" panose="02040503050406030204" pitchFamily="18" charset="0"/>
                              </a:rPr>
                              <m:t>&lt;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r>
                              <a:rPr kumimoji="1" lang="en-US" altLang="ja-JP" sz="1800" b="1" i="1" u="none" smtClean="0">
                                <a:latin typeface="Cambria Math" panose="02040503050406030204" pitchFamily="18" charset="0"/>
                              </a:rPr>
                              <m:t>,</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𝒅</m:t>
                                </m:r>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𝑽</m:t>
                                </m:r>
                              </m:sup>
                            </m:sSubSup>
                            <m:r>
                              <a:rPr kumimoji="1" lang="en-US" altLang="ja-JP" sz="1800" b="1" i="1" u="none" smtClean="0">
                                <a:latin typeface="Cambria Math" panose="02040503050406030204" pitchFamily="18" charset="0"/>
                              </a:rPr>
                              <m:t>&gt;</m:t>
                            </m:r>
                            <m:r>
                              <a:rPr kumimoji="1" lang="en-US" altLang="ja-JP" sz="1800" b="1" i="1" u="none" smtClean="0">
                                <a:latin typeface="Cambria Math" panose="02040503050406030204" pitchFamily="18" charset="0"/>
                                <a:ea typeface="Cambria Math" panose="02040503050406030204" pitchFamily="18" charset="0"/>
                              </a:rPr>
                              <m:t>=</m:t>
                            </m:r>
                            <m:r>
                              <a:rPr kumimoji="1" lang="ja-JP" altLang="en-US" sz="1800" b="1" i="1" u="none" smtClean="0">
                                <a:latin typeface="Cambria Math" panose="02040503050406030204" pitchFamily="18" charset="0"/>
                                <a:ea typeface="Cambria Math" panose="02040503050406030204" pitchFamily="18" charset="0"/>
                              </a:rPr>
                              <m:t>𝝆</m:t>
                            </m:r>
                            <m:r>
                              <a:rPr kumimoji="1" lang="en-US" altLang="ja-JP" sz="1800" b="1" i="1" u="none" smtClean="0">
                                <a:latin typeface="Cambria Math" panose="02040503050406030204" pitchFamily="18" charset="0"/>
                                <a:ea typeface="Cambria Math" panose="02040503050406030204" pitchFamily="18" charset="0"/>
                              </a:rPr>
                              <m:t>𝒅𝒕</m:t>
                            </m:r>
                          </m:oMath>
                        </m:oMathPara>
                      </a14:m>
                      <a:endParaRPr kumimoji="1" lang="ja-JP" altLang="en-US" sz="1800" b="1" u="none" dirty="0"/>
                    </a:p>
                  </p:txBody>
                </p:sp>
              </mc:Choice>
              <mc:Fallback>
                <p:sp>
                  <p:nvSpPr>
                    <p:cNvPr id="64" name="文本框 63">
                      <a:extLst>
                        <a:ext uri="{FF2B5EF4-FFF2-40B4-BE49-F238E27FC236}">
                          <a16:creationId xmlns:a16="http://schemas.microsoft.com/office/drawing/2014/main" id="{8F4D8857-4E97-4E63-8EC6-4FECD7D9FE44}"/>
                        </a:ext>
                      </a:extLst>
                    </p:cNvPr>
                    <p:cNvSpPr txBox="1">
                      <a:spLocks noRot="1" noChangeAspect="1" noMove="1" noResize="1" noEditPoints="1" noAdjustHandles="1" noChangeArrowheads="1" noChangeShapeType="1" noTextEdit="1"/>
                    </p:cNvSpPr>
                    <p:nvPr/>
                  </p:nvSpPr>
                  <p:spPr>
                    <a:xfrm>
                      <a:off x="2595531" y="1189954"/>
                      <a:ext cx="3638625" cy="1040157"/>
                    </a:xfrm>
                    <a:prstGeom prst="rect">
                      <a:avLst/>
                    </a:prstGeom>
                    <a:blipFill>
                      <a:blip r:embed="rId3"/>
                      <a:stretch>
                        <a:fillRect b="-2924"/>
                      </a:stretch>
                    </a:blipFill>
                  </p:spPr>
                  <p:txBody>
                    <a:bodyPr/>
                    <a:lstStyle/>
                    <a:p>
                      <a:r>
                        <a:rPr lang="ja-JP" altLang="en-US">
                          <a:noFill/>
                        </a:rPr>
                        <a:t> </a:t>
                      </a:r>
                    </a:p>
                  </p:txBody>
                </p:sp>
              </mc:Fallback>
            </mc:AlternateContent>
            <p:sp>
              <p:nvSpPr>
                <p:cNvPr id="12" name="文本框 11">
                  <a:extLst>
                    <a:ext uri="{FF2B5EF4-FFF2-40B4-BE49-F238E27FC236}">
                      <a16:creationId xmlns:a16="http://schemas.microsoft.com/office/drawing/2014/main" id="{3B942512-E2C0-4F84-A301-7464AFA2A8C6}"/>
                    </a:ext>
                  </a:extLst>
                </p:cNvPr>
                <p:cNvSpPr txBox="1"/>
                <p:nvPr/>
              </p:nvSpPr>
              <p:spPr>
                <a:xfrm>
                  <a:off x="69053" y="908505"/>
                  <a:ext cx="4579652" cy="338554"/>
                </a:xfrm>
                <a:prstGeom prst="rect">
                  <a:avLst/>
                </a:prstGeom>
                <a:noFill/>
              </p:spPr>
              <p:txBody>
                <a:bodyPr wrap="none" rtlCol="0">
                  <a:spAutoFit/>
                </a:bodyPr>
                <a:lstStyle/>
                <a:p>
                  <a:r>
                    <a:rPr kumimoji="1" lang="en-US" altLang="ja-JP" sz="1600" b="1" i="0" u="none" dirty="0"/>
                    <a:t>Heston’s Stochastic Volatility Model (1993) </a:t>
                  </a:r>
                  <a:r>
                    <a:rPr kumimoji="1" lang="en-US" altLang="ja-JP" sz="1600" i="0" u="none" baseline="30000" dirty="0"/>
                    <a:t>3)</a:t>
                  </a:r>
                  <a:endParaRPr kumimoji="1" lang="ja-JP" altLang="en-US" sz="1600" i="0" u="none" baseline="30000" dirty="0"/>
                </a:p>
              </p:txBody>
            </p:sp>
            <p:sp>
              <p:nvSpPr>
                <p:cNvPr id="77" name="文本框 76">
                  <a:extLst>
                    <a:ext uri="{FF2B5EF4-FFF2-40B4-BE49-F238E27FC236}">
                      <a16:creationId xmlns:a16="http://schemas.microsoft.com/office/drawing/2014/main" id="{18EE1961-B1B1-49E4-9221-D8DFAB99BF50}"/>
                    </a:ext>
                  </a:extLst>
                </p:cNvPr>
                <p:cNvSpPr txBox="1"/>
                <p:nvPr/>
              </p:nvSpPr>
              <p:spPr>
                <a:xfrm>
                  <a:off x="69053" y="127389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sp>
              <p:nvSpPr>
                <p:cNvPr id="82" name="文本框 81">
                  <a:extLst>
                    <a:ext uri="{FF2B5EF4-FFF2-40B4-BE49-F238E27FC236}">
                      <a16:creationId xmlns:a16="http://schemas.microsoft.com/office/drawing/2014/main" id="{11B9FCBB-B39D-415B-A452-CB3BC7512F92}"/>
                    </a:ext>
                  </a:extLst>
                </p:cNvPr>
                <p:cNvSpPr txBox="1"/>
                <p:nvPr/>
              </p:nvSpPr>
              <p:spPr>
                <a:xfrm>
                  <a:off x="69053" y="1616935"/>
                  <a:ext cx="2353978" cy="292388"/>
                </a:xfrm>
                <a:prstGeom prst="rect">
                  <a:avLst/>
                </a:prstGeom>
                <a:noFill/>
              </p:spPr>
              <p:txBody>
                <a:bodyPr wrap="none" rtlCol="0">
                  <a:spAutoFit/>
                </a:bodyPr>
                <a:lstStyle/>
                <a:p>
                  <a:r>
                    <a:rPr kumimoji="1" lang="en-US" altLang="ja-JP" i="0" u="none" dirty="0"/>
                    <a:t>Stochastic Volatility Process: </a:t>
                  </a:r>
                  <a:endParaRPr kumimoji="1" lang="ja-JP" altLang="en-US" i="0" u="none" dirty="0"/>
                </a:p>
              </p:txBody>
            </p:sp>
            <p:sp>
              <p:nvSpPr>
                <p:cNvPr id="83" name="文本框 82">
                  <a:extLst>
                    <a:ext uri="{FF2B5EF4-FFF2-40B4-BE49-F238E27FC236}">
                      <a16:creationId xmlns:a16="http://schemas.microsoft.com/office/drawing/2014/main" id="{03B6F888-1553-4423-BF3A-9F0674A75F27}"/>
                    </a:ext>
                  </a:extLst>
                </p:cNvPr>
                <p:cNvSpPr txBox="1"/>
                <p:nvPr/>
              </p:nvSpPr>
              <p:spPr>
                <a:xfrm>
                  <a:off x="69053" y="1909323"/>
                  <a:ext cx="1744388" cy="292388"/>
                </a:xfrm>
                <a:prstGeom prst="rect">
                  <a:avLst/>
                </a:prstGeom>
                <a:noFill/>
              </p:spPr>
              <p:txBody>
                <a:bodyPr wrap="none" rtlCol="0">
                  <a:spAutoFit/>
                </a:bodyPr>
                <a:lstStyle/>
                <a:p>
                  <a:r>
                    <a:rPr kumimoji="1" lang="en-US" altLang="ja-JP" i="0" u="none" dirty="0"/>
                    <a:t>Correlation Process: </a:t>
                  </a:r>
                  <a:endParaRPr kumimoji="1" lang="ja-JP" altLang="en-US" i="0" u="none" dirty="0"/>
                </a:p>
              </p:txBody>
            </p:sp>
          </p:grpSp>
          <mc:AlternateContent xmlns:mc="http://schemas.openxmlformats.org/markup-compatibility/2006">
            <mc:Choice xmlns:a14="http://schemas.microsoft.com/office/drawing/2010/main" Requires="a14">
              <p:sp>
                <p:nvSpPr>
                  <p:cNvPr id="89" name="文本框 88">
                    <a:extLst>
                      <a:ext uri="{FF2B5EF4-FFF2-40B4-BE49-F238E27FC236}">
                        <a16:creationId xmlns:a16="http://schemas.microsoft.com/office/drawing/2014/main" id="{3163249F-D869-4656-AAE6-94E2CB9E1002}"/>
                      </a:ext>
                    </a:extLst>
                  </p:cNvPr>
                  <p:cNvSpPr txBox="1"/>
                  <p:nvPr/>
                </p:nvSpPr>
                <p:spPr>
                  <a:xfrm>
                    <a:off x="6057901" y="902474"/>
                    <a:ext cx="4003548" cy="1355371"/>
                  </a:xfrm>
                  <a:prstGeom prst="rect">
                    <a:avLst/>
                  </a:prstGeom>
                  <a:noFill/>
                </p:spPr>
                <p:txBody>
                  <a:bodyPr wrap="square">
                    <a:spAutoFit/>
                  </a:bodyPr>
                  <a:lstStyle/>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𝒓</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r>
                          <a:rPr kumimoji="1" lang="en-US" altLang="ja-JP" sz="1400" b="0" i="1" u="none" smtClean="0">
                            <a:latin typeface="Cambria Math" panose="02040503050406030204" pitchFamily="18" charset="0"/>
                          </a:rPr>
                          <m:t> </m:t>
                        </m:r>
                      </m:oMath>
                    </a14:m>
                    <a:r>
                      <a:rPr lang="en-US" altLang="ja-JP" i="0" u="none" dirty="0"/>
                      <a:t>continuously compounded risk-free interest rate</a:t>
                    </a:r>
                  </a:p>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𝒅</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oMath>
                    </a14:m>
                    <a:r>
                      <a:rPr lang="ja-JP" altLang="en-US" i="0" u="none" dirty="0"/>
                      <a:t> </a:t>
                    </a:r>
                    <a:r>
                      <a:rPr lang="en-US" altLang="ja-JP" i="0" u="none" dirty="0"/>
                      <a:t>continuously compounded dividend yield rate</a:t>
                    </a:r>
                  </a:p>
                  <a:p>
                    <a:pPr/>
                    <a14:m>
                      <m:oMath xmlns:m="http://schemas.openxmlformats.org/officeDocument/2006/math">
                        <m:r>
                          <a:rPr kumimoji="1" lang="ja-JP" altLang="en-US" sz="1400" b="1" i="1" u="none" smtClean="0">
                            <a:latin typeface="Cambria Math" panose="02040503050406030204" pitchFamily="18" charset="0"/>
                          </a:rPr>
                          <m:t>𝜿</m:t>
                        </m:r>
                      </m:oMath>
                    </a14:m>
                    <a:r>
                      <a:rPr lang="en-US" altLang="ja-JP" i="0" u="none" dirty="0"/>
                      <a:t>: mean reversion speed rate</a:t>
                    </a:r>
                  </a:p>
                  <a:p>
                    <a:pPr/>
                    <a14:m>
                      <m:oMath xmlns:m="http://schemas.openxmlformats.org/officeDocument/2006/math">
                        <m:r>
                          <a:rPr kumimoji="1" lang="ja-JP" altLang="en-US" sz="1400" b="1" i="1" u="none" smtClean="0">
                            <a:latin typeface="Cambria Math" panose="02040503050406030204" pitchFamily="18" charset="0"/>
                          </a:rPr>
                          <m:t>𝜽</m:t>
                        </m:r>
                      </m:oMath>
                    </a14:m>
                    <a:r>
                      <a:rPr lang="en-US" altLang="ja-JP" i="0" u="none" dirty="0"/>
                      <a:t>: long run variance</a:t>
                    </a:r>
                  </a:p>
                  <a:p>
                    <a:pPr/>
                    <a14:m>
                      <m:oMath xmlns:m="http://schemas.openxmlformats.org/officeDocument/2006/math">
                        <m:r>
                          <a:rPr kumimoji="1" lang="ja-JP" altLang="en-US" sz="1400" b="1" u="none" smtClean="0">
                            <a:latin typeface="Cambria Math" panose="02040503050406030204" pitchFamily="18" charset="0"/>
                          </a:rPr>
                          <m:t>𝝃</m:t>
                        </m:r>
                      </m:oMath>
                    </a14:m>
                    <a:r>
                      <a:rPr lang="en-US" altLang="ja-JP" i="0" u="none" dirty="0"/>
                      <a:t>: volatility of volatility</a:t>
                    </a:r>
                  </a:p>
                  <a:p>
                    <a:pPr/>
                    <a14:m>
                      <m:oMath xmlns:m="http://schemas.openxmlformats.org/officeDocument/2006/math">
                        <m:r>
                          <a:rPr kumimoji="1" lang="ja-JP" altLang="en-US" sz="1400" b="1" i="1" u="none" smtClean="0">
                            <a:latin typeface="Cambria Math" panose="02040503050406030204" pitchFamily="18" charset="0"/>
                            <a:ea typeface="Cambria Math" panose="02040503050406030204" pitchFamily="18" charset="0"/>
                          </a:rPr>
                          <m:t>𝝆</m:t>
                        </m:r>
                      </m:oMath>
                    </a14:m>
                    <a:r>
                      <a:rPr lang="en-US" altLang="ja-JP" i="0" u="none" dirty="0"/>
                      <a:t>: correlation coefficient </a:t>
                    </a:r>
                    <a:endParaRPr lang="ja-JP" altLang="en-US" i="0" u="none" dirty="0"/>
                  </a:p>
                </p:txBody>
              </p:sp>
            </mc:Choice>
            <mc:Fallback>
              <p:sp>
                <p:nvSpPr>
                  <p:cNvPr id="89" name="文本框 88">
                    <a:extLst>
                      <a:ext uri="{FF2B5EF4-FFF2-40B4-BE49-F238E27FC236}">
                        <a16:creationId xmlns:a16="http://schemas.microsoft.com/office/drawing/2014/main" id="{3163249F-D869-4656-AAE6-94E2CB9E1002}"/>
                      </a:ext>
                    </a:extLst>
                  </p:cNvPr>
                  <p:cNvSpPr txBox="1">
                    <a:spLocks noRot="1" noChangeAspect="1" noMove="1" noResize="1" noEditPoints="1" noAdjustHandles="1" noChangeArrowheads="1" noChangeShapeType="1" noTextEdit="1"/>
                  </p:cNvSpPr>
                  <p:nvPr/>
                </p:nvSpPr>
                <p:spPr>
                  <a:xfrm>
                    <a:off x="6057901" y="902474"/>
                    <a:ext cx="4003548" cy="1355371"/>
                  </a:xfrm>
                  <a:prstGeom prst="rect">
                    <a:avLst/>
                  </a:prstGeom>
                  <a:blipFill>
                    <a:blip r:embed="rId4"/>
                    <a:stretch>
                      <a:fillRect b="-3153"/>
                    </a:stretch>
                  </a:blipFill>
                </p:spPr>
                <p:txBody>
                  <a:bodyPr/>
                  <a:lstStyle/>
                  <a:p>
                    <a:r>
                      <a:rPr lang="ja-JP" altLang="en-US">
                        <a:noFill/>
                      </a:rPr>
                      <a:t> </a:t>
                    </a:r>
                  </a:p>
                </p:txBody>
              </p:sp>
            </mc:Fallback>
          </mc:AlternateContent>
        </p:grpSp>
        <p:grpSp>
          <p:nvGrpSpPr>
            <p:cNvPr id="21" name="组合 20">
              <a:extLst>
                <a:ext uri="{FF2B5EF4-FFF2-40B4-BE49-F238E27FC236}">
                  <a16:creationId xmlns:a16="http://schemas.microsoft.com/office/drawing/2014/main" id="{D38AD335-B2DA-4FEF-9BD5-C2E5EC132D6D}"/>
                </a:ext>
              </a:extLst>
            </p:cNvPr>
            <p:cNvGrpSpPr/>
            <p:nvPr/>
          </p:nvGrpSpPr>
          <p:grpSpPr>
            <a:xfrm>
              <a:off x="215500" y="2431440"/>
              <a:ext cx="9348952" cy="1401084"/>
              <a:chOff x="215500" y="2431440"/>
              <a:chExt cx="9348952" cy="1401084"/>
            </a:xfrm>
          </p:grpSpPr>
          <p:cxnSp>
            <p:nvCxnSpPr>
              <p:cNvPr id="20" name="直接连接符 19">
                <a:extLst>
                  <a:ext uri="{FF2B5EF4-FFF2-40B4-BE49-F238E27FC236}">
                    <a16:creationId xmlns:a16="http://schemas.microsoft.com/office/drawing/2014/main" id="{3D5D9C8A-9562-4AF2-BC3B-436069EFFBF0}"/>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90" name="直接连接符 89">
                <a:extLst>
                  <a:ext uri="{FF2B5EF4-FFF2-40B4-BE49-F238E27FC236}">
                    <a16:creationId xmlns:a16="http://schemas.microsoft.com/office/drawing/2014/main" id="{37DDFC29-226E-4516-992B-834708A55E03}"/>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p:grpSp>
        <p:nvGrpSpPr>
          <p:cNvPr id="91" name="组合 90">
            <a:extLst>
              <a:ext uri="{FF2B5EF4-FFF2-40B4-BE49-F238E27FC236}">
                <a16:creationId xmlns:a16="http://schemas.microsoft.com/office/drawing/2014/main" id="{77DAEA68-227F-44EB-93CC-6725E86814CC}"/>
              </a:ext>
            </a:extLst>
          </p:cNvPr>
          <p:cNvGrpSpPr/>
          <p:nvPr/>
        </p:nvGrpSpPr>
        <p:grpSpPr>
          <a:xfrm>
            <a:off x="-32358" y="750468"/>
            <a:ext cx="9820810" cy="1401084"/>
            <a:chOff x="-19450" y="2431440"/>
            <a:chExt cx="9820810" cy="1401084"/>
          </a:xfrm>
        </p:grpSpPr>
        <p:grpSp>
          <p:nvGrpSpPr>
            <p:cNvPr id="92" name="组合 91">
              <a:extLst>
                <a:ext uri="{FF2B5EF4-FFF2-40B4-BE49-F238E27FC236}">
                  <a16:creationId xmlns:a16="http://schemas.microsoft.com/office/drawing/2014/main" id="{3310934A-DC64-4858-9544-4A029DF5796E}"/>
                </a:ext>
              </a:extLst>
            </p:cNvPr>
            <p:cNvGrpSpPr/>
            <p:nvPr/>
          </p:nvGrpSpPr>
          <p:grpSpPr>
            <a:xfrm>
              <a:off x="-19450" y="2483184"/>
              <a:ext cx="9820810" cy="1195526"/>
              <a:chOff x="-7147" y="908505"/>
              <a:chExt cx="9820810" cy="1195526"/>
            </a:xfrm>
          </p:grpSpPr>
          <p:grpSp>
            <p:nvGrpSpPr>
              <p:cNvPr id="96" name="组合 95">
                <a:extLst>
                  <a:ext uri="{FF2B5EF4-FFF2-40B4-BE49-F238E27FC236}">
                    <a16:creationId xmlns:a16="http://schemas.microsoft.com/office/drawing/2014/main" id="{BB03770D-0481-4212-968F-F7AE68A56F7E}"/>
                  </a:ext>
                </a:extLst>
              </p:cNvPr>
              <p:cNvGrpSpPr/>
              <p:nvPr/>
            </p:nvGrpSpPr>
            <p:grpSpPr>
              <a:xfrm>
                <a:off x="-7147" y="908505"/>
                <a:ext cx="7222618" cy="1008476"/>
                <a:chOff x="69053" y="908505"/>
                <a:chExt cx="7222618" cy="1008476"/>
              </a:xfrm>
            </p:grpSpPr>
            <mc:AlternateContent xmlns:mc="http://schemas.openxmlformats.org/markup-compatibility/2006">
              <mc:Choice xmlns:a14="http://schemas.microsoft.com/office/drawing/2010/main" Requires="a14">
                <p:sp>
                  <p:nvSpPr>
                    <p:cNvPr id="98" name="文本框 97">
                      <a:extLst>
                        <a:ext uri="{FF2B5EF4-FFF2-40B4-BE49-F238E27FC236}">
                          <a16:creationId xmlns:a16="http://schemas.microsoft.com/office/drawing/2014/main" id="{E303D74C-2E0D-4D6C-AF7D-485E532F8BF9}"/>
                        </a:ext>
                      </a:extLst>
                    </p:cNvPr>
                    <p:cNvSpPr txBox="1"/>
                    <p:nvPr/>
                  </p:nvSpPr>
                  <p:spPr>
                    <a:xfrm>
                      <a:off x="1094044" y="1538351"/>
                      <a:ext cx="4183646" cy="3786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sSub>
                              <m:sSubPr>
                                <m:ctrlPr>
                                  <a:rPr kumimoji="1" lang="en-US" altLang="ja-JP" sz="1800" b="1" i="1" u="none" smtClean="0">
                                    <a:solidFill>
                                      <a:srgbClr val="FF0000"/>
                                    </a:solidFill>
                                    <a:latin typeface="Cambria Math" panose="02040503050406030204" pitchFamily="18" charset="0"/>
                                  </a:rPr>
                                </m:ctrlPr>
                              </m:sSubPr>
                              <m:e>
                                <m:r>
                                  <a:rPr kumimoji="1" lang="ja-JP" altLang="en-US" sz="1800" b="1" i="1" u="none" smtClean="0">
                                    <a:solidFill>
                                      <a:srgbClr val="FF0000"/>
                                    </a:solidFill>
                                    <a:latin typeface="Cambria Math" panose="02040503050406030204" pitchFamily="18" charset="0"/>
                                  </a:rPr>
                                  <m:t>𝝈</m:t>
                                </m:r>
                              </m:e>
                              <m:sub>
                                <m:r>
                                  <a:rPr kumimoji="1" lang="en-US" altLang="ja-JP" sz="1800" b="1" i="1" u="none" smtClean="0">
                                    <a:solidFill>
                                      <a:srgbClr val="FF0000"/>
                                    </a:solidFill>
                                    <a:latin typeface="Cambria Math" panose="02040503050406030204" pitchFamily="18" charset="0"/>
                                  </a:rPr>
                                  <m:t>𝑳𝑽</m:t>
                                </m:r>
                              </m:sub>
                            </m:sSub>
                            <m:r>
                              <a:rPr kumimoji="1" lang="en-US" altLang="ja-JP" sz="1800" b="1" i="1" u="none" smtClean="0">
                                <a:solidFill>
                                  <a:srgbClr val="FF0000"/>
                                </a:solidFill>
                                <a:latin typeface="Cambria Math" panose="02040503050406030204" pitchFamily="18" charset="0"/>
                              </a:rPr>
                              <m:t>(</m:t>
                            </m:r>
                            <m:r>
                              <a:rPr kumimoji="1" lang="en-US" altLang="ja-JP" sz="1800" b="1" i="1" u="none" smtClean="0">
                                <a:solidFill>
                                  <a:srgbClr val="FF0000"/>
                                </a:solidFill>
                                <a:latin typeface="Cambria Math" panose="02040503050406030204" pitchFamily="18" charset="0"/>
                              </a:rPr>
                              <m:t>𝒕</m:t>
                            </m:r>
                            <m:r>
                              <a:rPr kumimoji="1" lang="en-US" altLang="ja-JP" sz="1800" b="1" i="1" u="none" smtClean="0">
                                <a:solidFill>
                                  <a:srgbClr val="FF0000"/>
                                </a:solidFill>
                                <a:latin typeface="Cambria Math" panose="02040503050406030204" pitchFamily="18" charset="0"/>
                              </a:rPr>
                              <m:t>,</m:t>
                            </m:r>
                            <m:sSub>
                              <m:sSubPr>
                                <m:ctrlPr>
                                  <a:rPr kumimoji="1" lang="en-US" altLang="ja-JP" sz="1800" b="1" i="1" u="none" smtClean="0">
                                    <a:solidFill>
                                      <a:srgbClr val="FF0000"/>
                                    </a:solidFill>
                                    <a:latin typeface="Cambria Math" panose="02040503050406030204" pitchFamily="18" charset="0"/>
                                  </a:rPr>
                                </m:ctrlPr>
                              </m:sSubPr>
                              <m:e>
                                <m:r>
                                  <a:rPr kumimoji="1" lang="en-US" altLang="ja-JP" sz="1800" b="1" i="1" u="none" smtClean="0">
                                    <a:solidFill>
                                      <a:srgbClr val="FF0000"/>
                                    </a:solidFill>
                                    <a:latin typeface="Cambria Math" panose="02040503050406030204" pitchFamily="18" charset="0"/>
                                  </a:rPr>
                                  <m:t>𝑺</m:t>
                                </m:r>
                              </m:e>
                              <m:sub>
                                <m:r>
                                  <a:rPr kumimoji="1" lang="en-US" altLang="ja-JP" sz="1800" b="1" i="1" u="none" smtClean="0">
                                    <a:solidFill>
                                      <a:srgbClr val="FF0000"/>
                                    </a:solidFill>
                                    <a:latin typeface="Cambria Math" panose="02040503050406030204" pitchFamily="18" charset="0"/>
                                  </a:rPr>
                                  <m:t>𝒕</m:t>
                                </m:r>
                              </m:sub>
                            </m:sSub>
                            <m:r>
                              <a:rPr kumimoji="1" lang="en-US" altLang="ja-JP" sz="1800" b="1" i="1" u="none" smtClean="0">
                                <a:solidFill>
                                  <a:srgbClr val="FF0000"/>
                                </a:solidFill>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p:txBody>
                </p:sp>
              </mc:Choice>
              <mc:Fallback>
                <p:sp>
                  <p:nvSpPr>
                    <p:cNvPr id="98" name="文本框 97">
                      <a:extLst>
                        <a:ext uri="{FF2B5EF4-FFF2-40B4-BE49-F238E27FC236}">
                          <a16:creationId xmlns:a16="http://schemas.microsoft.com/office/drawing/2014/main" id="{E303D74C-2E0D-4D6C-AF7D-485E532F8BF9}"/>
                        </a:ext>
                      </a:extLst>
                    </p:cNvPr>
                    <p:cNvSpPr txBox="1">
                      <a:spLocks noRot="1" noChangeAspect="1" noMove="1" noResize="1" noEditPoints="1" noAdjustHandles="1" noChangeArrowheads="1" noChangeShapeType="1" noTextEdit="1"/>
                    </p:cNvSpPr>
                    <p:nvPr/>
                  </p:nvSpPr>
                  <p:spPr>
                    <a:xfrm>
                      <a:off x="1094044" y="1538351"/>
                      <a:ext cx="4183646" cy="378630"/>
                    </a:xfrm>
                    <a:prstGeom prst="rect">
                      <a:avLst/>
                    </a:prstGeom>
                    <a:blipFill>
                      <a:blip r:embed="rId5"/>
                      <a:stretch>
                        <a:fillRect b="-14516"/>
                      </a:stretch>
                    </a:blipFill>
                  </p:spPr>
                  <p:txBody>
                    <a:bodyPr/>
                    <a:lstStyle/>
                    <a:p>
                      <a:r>
                        <a:rPr lang="ja-JP" altLang="en-US">
                          <a:noFill/>
                        </a:rPr>
                        <a:t> </a:t>
                      </a:r>
                    </a:p>
                  </p:txBody>
                </p:sp>
              </mc:Fallback>
            </mc:AlternateContent>
            <p:sp>
              <p:nvSpPr>
                <p:cNvPr id="99" name="文本框 98">
                  <a:extLst>
                    <a:ext uri="{FF2B5EF4-FFF2-40B4-BE49-F238E27FC236}">
                      <a16:creationId xmlns:a16="http://schemas.microsoft.com/office/drawing/2014/main" id="{D06FD679-B31B-4CA9-AF8A-365C69AF253B}"/>
                    </a:ext>
                  </a:extLst>
                </p:cNvPr>
                <p:cNvSpPr txBox="1"/>
                <p:nvPr/>
              </p:nvSpPr>
              <p:spPr>
                <a:xfrm>
                  <a:off x="69053" y="908505"/>
                  <a:ext cx="7222618" cy="338554"/>
                </a:xfrm>
                <a:prstGeom prst="rect">
                  <a:avLst/>
                </a:prstGeom>
                <a:noFill/>
              </p:spPr>
              <p:txBody>
                <a:bodyPr wrap="none" rtlCol="0">
                  <a:spAutoFit/>
                </a:bodyPr>
                <a:lstStyle/>
                <a:p>
                  <a:r>
                    <a:rPr kumimoji="1" lang="en-US" altLang="ja-JP" sz="1600" b="1" i="0" u="none" dirty="0"/>
                    <a:t>Local Volatility Model by Dupire (1994) and </a:t>
                  </a:r>
                  <a:r>
                    <a:rPr kumimoji="1" lang="en-US" altLang="ja-JP" sz="1600" b="1" i="0" u="none" dirty="0" err="1"/>
                    <a:t>Derman</a:t>
                  </a:r>
                  <a:r>
                    <a:rPr kumimoji="1" lang="en-US" altLang="ja-JP" sz="1600" b="1" i="0" u="none" dirty="0"/>
                    <a:t> and </a:t>
                  </a:r>
                  <a:r>
                    <a:rPr kumimoji="1" lang="en-US" altLang="ja-JP" sz="1600" b="1" i="0" u="none" dirty="0" err="1"/>
                    <a:t>Kani</a:t>
                  </a:r>
                  <a:r>
                    <a:rPr kumimoji="1" lang="en-US" altLang="ja-JP" sz="1600" b="1" i="0" u="none" dirty="0"/>
                    <a:t> (1994) </a:t>
                  </a:r>
                  <a:r>
                    <a:rPr kumimoji="1" lang="en-US" altLang="ja-JP" sz="1600" i="0" u="none" baseline="30000" dirty="0"/>
                    <a:t>1) 2)</a:t>
                  </a:r>
                  <a:endParaRPr kumimoji="1" lang="ja-JP" altLang="en-US" sz="1600" i="0" u="none" baseline="30000" dirty="0"/>
                </a:p>
              </p:txBody>
            </p:sp>
            <p:sp>
              <p:nvSpPr>
                <p:cNvPr id="100" name="文本框 99">
                  <a:extLst>
                    <a:ext uri="{FF2B5EF4-FFF2-40B4-BE49-F238E27FC236}">
                      <a16:creationId xmlns:a16="http://schemas.microsoft.com/office/drawing/2014/main" id="{CF6CAA93-EFD2-40C0-8D36-5E327DC93962}"/>
                    </a:ext>
                  </a:extLst>
                </p:cNvPr>
                <p:cNvSpPr txBox="1"/>
                <p:nvPr/>
              </p:nvSpPr>
              <p:spPr>
                <a:xfrm>
                  <a:off x="69053" y="129467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grpSp>
          <mc:AlternateContent xmlns:mc="http://schemas.openxmlformats.org/markup-compatibility/2006">
            <mc:Choice xmlns:a14="http://schemas.microsoft.com/office/drawing/2010/main" Requires="a14">
              <p:sp>
                <p:nvSpPr>
                  <p:cNvPr id="97" name="文本框 96">
                    <a:extLst>
                      <a:ext uri="{FF2B5EF4-FFF2-40B4-BE49-F238E27FC236}">
                        <a16:creationId xmlns:a16="http://schemas.microsoft.com/office/drawing/2014/main" id="{8E416CFA-9791-4D71-8586-F07A85706020}"/>
                      </a:ext>
                    </a:extLst>
                  </p:cNvPr>
                  <p:cNvSpPr txBox="1"/>
                  <p:nvPr/>
                </p:nvSpPr>
                <p:spPr>
                  <a:xfrm>
                    <a:off x="5371403" y="1380178"/>
                    <a:ext cx="4442260" cy="723853"/>
                  </a:xfrm>
                  <a:prstGeom prst="rect">
                    <a:avLst/>
                  </a:prstGeom>
                  <a:noFill/>
                </p:spPr>
                <p:txBody>
                  <a:bodyPr wrap="square">
                    <a:spAutoFit/>
                  </a:bodyPr>
                  <a:lstStyle/>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𝒓</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r>
                          <a:rPr kumimoji="1" lang="en-US" altLang="ja-JP" sz="1400" b="0" i="1" u="none" smtClean="0">
                            <a:latin typeface="Cambria Math" panose="02040503050406030204" pitchFamily="18" charset="0"/>
                          </a:rPr>
                          <m:t> </m:t>
                        </m:r>
                      </m:oMath>
                    </a14:m>
                    <a:r>
                      <a:rPr lang="en-US" altLang="ja-JP" i="0" u="none" dirty="0"/>
                      <a:t>continuously compounded risk-free interest rate</a:t>
                    </a:r>
                  </a:p>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𝒅</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oMath>
                    </a14:m>
                    <a:r>
                      <a:rPr lang="ja-JP" altLang="en-US" i="0" u="none" dirty="0"/>
                      <a:t> </a:t>
                    </a:r>
                    <a:r>
                      <a:rPr lang="en-US" altLang="ja-JP" i="0" u="none" dirty="0"/>
                      <a:t>continuously compounded dividend yield rate</a:t>
                    </a:r>
                  </a:p>
                  <a:p>
                    <a:pPr/>
                    <a14:m>
                      <m:oMath xmlns:m="http://schemas.openxmlformats.org/officeDocument/2006/math">
                        <m:sSub>
                          <m:sSubPr>
                            <m:ctrlPr>
                              <a:rPr kumimoji="1" lang="en-US" altLang="ja-JP" sz="1400" b="1" u="none">
                                <a:latin typeface="Cambria Math" panose="02040503050406030204" pitchFamily="18" charset="0"/>
                              </a:rPr>
                            </m:ctrlPr>
                          </m:sSubPr>
                          <m:e>
                            <m:r>
                              <a:rPr kumimoji="1" lang="ja-JP" altLang="en-US" sz="1400" b="1" u="none">
                                <a:latin typeface="Cambria Math" panose="02040503050406030204" pitchFamily="18" charset="0"/>
                              </a:rPr>
                              <m:t>𝝈</m:t>
                            </m:r>
                          </m:e>
                          <m:sub>
                            <m:r>
                              <a:rPr kumimoji="1" lang="en-US" altLang="ja-JP" sz="1400" b="1" u="none">
                                <a:latin typeface="Cambria Math" panose="02040503050406030204" pitchFamily="18" charset="0"/>
                              </a:rPr>
                              <m:t>𝑳𝑽</m:t>
                            </m:r>
                          </m:sub>
                        </m:sSub>
                        <m:r>
                          <a:rPr kumimoji="1" lang="en-US" altLang="ja-JP" sz="1400" b="1" u="none">
                            <a:latin typeface="Cambria Math" panose="02040503050406030204" pitchFamily="18" charset="0"/>
                          </a:rPr>
                          <m:t>(</m:t>
                        </m:r>
                        <m:r>
                          <a:rPr kumimoji="1" lang="en-US" altLang="ja-JP" sz="1400" b="1" u="none">
                            <a:latin typeface="Cambria Math" panose="02040503050406030204" pitchFamily="18" charset="0"/>
                          </a:rPr>
                          <m:t>𝒕</m:t>
                        </m:r>
                        <m:r>
                          <a:rPr kumimoji="1" lang="en-US" altLang="ja-JP" sz="1400" b="1" u="none">
                            <a:latin typeface="Cambria Math" panose="02040503050406030204" pitchFamily="18" charset="0"/>
                          </a:rPr>
                          <m:t>,</m:t>
                        </m:r>
                        <m:sSub>
                          <m:sSubPr>
                            <m:ctrlPr>
                              <a:rPr kumimoji="1" lang="en-US" altLang="ja-JP" sz="1400" b="1" u="none">
                                <a:latin typeface="Cambria Math" panose="02040503050406030204" pitchFamily="18" charset="0"/>
                              </a:rPr>
                            </m:ctrlPr>
                          </m:sSubPr>
                          <m:e>
                            <m:r>
                              <a:rPr kumimoji="1" lang="en-US" altLang="ja-JP" sz="1400" b="1" u="none">
                                <a:latin typeface="Cambria Math" panose="02040503050406030204" pitchFamily="18" charset="0"/>
                              </a:rPr>
                              <m:t>𝑺</m:t>
                            </m:r>
                          </m:e>
                          <m:sub>
                            <m:r>
                              <a:rPr kumimoji="1" lang="en-US" altLang="ja-JP" sz="1400" b="1" u="none">
                                <a:latin typeface="Cambria Math" panose="02040503050406030204" pitchFamily="18" charset="0"/>
                              </a:rPr>
                              <m:t>𝒕</m:t>
                            </m:r>
                          </m:sub>
                        </m:sSub>
                        <m:r>
                          <a:rPr kumimoji="1" lang="en-US" altLang="ja-JP" sz="1400" b="1" u="none">
                            <a:latin typeface="Cambria Math" panose="02040503050406030204" pitchFamily="18" charset="0"/>
                          </a:rPr>
                          <m:t>)</m:t>
                        </m:r>
                      </m:oMath>
                    </a14:m>
                    <a:r>
                      <a:rPr lang="en-US" altLang="ja-JP" i="0" u="none" dirty="0"/>
                      <a:t>: </a:t>
                    </a:r>
                    <a:r>
                      <a:rPr lang="en-US" altLang="ja-JP" i="0" u="none" dirty="0">
                        <a:solidFill>
                          <a:srgbClr val="FF0000"/>
                        </a:solidFill>
                      </a:rPr>
                      <a:t>deterministic</a:t>
                    </a:r>
                    <a:r>
                      <a:rPr lang="en-US" altLang="ja-JP" i="0" u="none" dirty="0"/>
                      <a:t> local volatility measure/function</a:t>
                    </a:r>
                  </a:p>
                </p:txBody>
              </p:sp>
            </mc:Choice>
            <mc:Fallback>
              <p:sp>
                <p:nvSpPr>
                  <p:cNvPr id="97" name="文本框 96">
                    <a:extLst>
                      <a:ext uri="{FF2B5EF4-FFF2-40B4-BE49-F238E27FC236}">
                        <a16:creationId xmlns:a16="http://schemas.microsoft.com/office/drawing/2014/main" id="{8E416CFA-9791-4D71-8586-F07A85706020}"/>
                      </a:ext>
                    </a:extLst>
                  </p:cNvPr>
                  <p:cNvSpPr txBox="1">
                    <a:spLocks noRot="1" noChangeAspect="1" noMove="1" noResize="1" noEditPoints="1" noAdjustHandles="1" noChangeArrowheads="1" noChangeShapeType="1" noTextEdit="1"/>
                  </p:cNvSpPr>
                  <p:nvPr/>
                </p:nvSpPr>
                <p:spPr>
                  <a:xfrm>
                    <a:off x="5371403" y="1380178"/>
                    <a:ext cx="4442260" cy="723853"/>
                  </a:xfrm>
                  <a:prstGeom prst="rect">
                    <a:avLst/>
                  </a:prstGeom>
                  <a:blipFill>
                    <a:blip r:embed="rId6"/>
                    <a:stretch>
                      <a:fillRect b="-5882"/>
                    </a:stretch>
                  </a:blipFill>
                </p:spPr>
                <p:txBody>
                  <a:bodyPr/>
                  <a:lstStyle/>
                  <a:p>
                    <a:r>
                      <a:rPr lang="ja-JP" altLang="en-US">
                        <a:noFill/>
                      </a:rPr>
                      <a:t> </a:t>
                    </a:r>
                  </a:p>
                </p:txBody>
              </p:sp>
            </mc:Fallback>
          </mc:AlternateContent>
        </p:grpSp>
        <p:grpSp>
          <p:nvGrpSpPr>
            <p:cNvPr id="93" name="组合 92">
              <a:extLst>
                <a:ext uri="{FF2B5EF4-FFF2-40B4-BE49-F238E27FC236}">
                  <a16:creationId xmlns:a16="http://schemas.microsoft.com/office/drawing/2014/main" id="{03FD0715-31B7-4207-B206-85E0A8016E54}"/>
                </a:ext>
              </a:extLst>
            </p:cNvPr>
            <p:cNvGrpSpPr/>
            <p:nvPr/>
          </p:nvGrpSpPr>
          <p:grpSpPr>
            <a:xfrm>
              <a:off x="215500" y="2431440"/>
              <a:ext cx="9348952" cy="1401084"/>
              <a:chOff x="215500" y="2431440"/>
              <a:chExt cx="9348952" cy="1401084"/>
            </a:xfrm>
          </p:grpSpPr>
          <p:cxnSp>
            <p:nvCxnSpPr>
              <p:cNvPr id="94" name="直接连接符 93">
                <a:extLst>
                  <a:ext uri="{FF2B5EF4-FFF2-40B4-BE49-F238E27FC236}">
                    <a16:creationId xmlns:a16="http://schemas.microsoft.com/office/drawing/2014/main" id="{B8B869C7-4353-4C7F-9E79-480A8E3DBCFF}"/>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95" name="直接连接符 94">
                <a:extLst>
                  <a:ext uri="{FF2B5EF4-FFF2-40B4-BE49-F238E27FC236}">
                    <a16:creationId xmlns:a16="http://schemas.microsoft.com/office/drawing/2014/main" id="{09D7147A-083B-4479-8AF1-CF6956425EA5}"/>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p:cxnSp>
        <p:nvCxnSpPr>
          <p:cNvPr id="103" name="直接连接符 102">
            <a:extLst>
              <a:ext uri="{FF2B5EF4-FFF2-40B4-BE49-F238E27FC236}">
                <a16:creationId xmlns:a16="http://schemas.microsoft.com/office/drawing/2014/main" id="{51A46088-1FC4-4736-B3AF-15A87A9B99C3}"/>
              </a:ext>
            </a:extLst>
          </p:cNvPr>
          <p:cNvCxnSpPr>
            <a:cxnSpLocks/>
          </p:cNvCxnSpPr>
          <p:nvPr/>
        </p:nvCxnSpPr>
        <p:spPr bwMode="auto">
          <a:xfrm>
            <a:off x="202592" y="6013942"/>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nvGrpSpPr>
          <p:cNvPr id="104" name="组合 103">
            <a:extLst>
              <a:ext uri="{FF2B5EF4-FFF2-40B4-BE49-F238E27FC236}">
                <a16:creationId xmlns:a16="http://schemas.microsoft.com/office/drawing/2014/main" id="{29C24F2C-5F3F-45B3-8256-E16FC3CE3CCB}"/>
              </a:ext>
            </a:extLst>
          </p:cNvPr>
          <p:cNvGrpSpPr/>
          <p:nvPr/>
        </p:nvGrpSpPr>
        <p:grpSpPr>
          <a:xfrm>
            <a:off x="-32358" y="4141539"/>
            <a:ext cx="9945246" cy="1401084"/>
            <a:chOff x="-19450" y="2431440"/>
            <a:chExt cx="9945246" cy="1401084"/>
          </a:xfrm>
        </p:grpSpPr>
        <p:grpSp>
          <p:nvGrpSpPr>
            <p:cNvPr id="105" name="组合 104">
              <a:extLst>
                <a:ext uri="{FF2B5EF4-FFF2-40B4-BE49-F238E27FC236}">
                  <a16:creationId xmlns:a16="http://schemas.microsoft.com/office/drawing/2014/main" id="{E1CDD5AA-BDDC-4445-B3FD-A3069EC7F162}"/>
                </a:ext>
              </a:extLst>
            </p:cNvPr>
            <p:cNvGrpSpPr/>
            <p:nvPr/>
          </p:nvGrpSpPr>
          <p:grpSpPr>
            <a:xfrm>
              <a:off x="-19450" y="2483184"/>
              <a:ext cx="9945246" cy="1342767"/>
              <a:chOff x="-7147" y="908505"/>
              <a:chExt cx="9945246" cy="1342767"/>
            </a:xfrm>
          </p:grpSpPr>
          <p:grpSp>
            <p:nvGrpSpPr>
              <p:cNvPr id="109" name="组合 108">
                <a:extLst>
                  <a:ext uri="{FF2B5EF4-FFF2-40B4-BE49-F238E27FC236}">
                    <a16:creationId xmlns:a16="http://schemas.microsoft.com/office/drawing/2014/main" id="{C846B76A-B55F-4475-8F88-76EC3C4AEF45}"/>
                  </a:ext>
                </a:extLst>
              </p:cNvPr>
              <p:cNvGrpSpPr/>
              <p:nvPr/>
            </p:nvGrpSpPr>
            <p:grpSpPr>
              <a:xfrm>
                <a:off x="-7147" y="908505"/>
                <a:ext cx="7076863" cy="1330903"/>
                <a:chOff x="69053" y="908505"/>
                <a:chExt cx="7076863" cy="1330903"/>
              </a:xfrm>
            </p:grpSpPr>
            <mc:AlternateContent xmlns:mc="http://schemas.openxmlformats.org/markup-compatibility/2006">
              <mc:Choice xmlns:a14="http://schemas.microsoft.com/office/drawing/2010/main" Requires="a14">
                <p:sp>
                  <p:nvSpPr>
                    <p:cNvPr id="111" name="文本框 110">
                      <a:extLst>
                        <a:ext uri="{FF2B5EF4-FFF2-40B4-BE49-F238E27FC236}">
                          <a16:creationId xmlns:a16="http://schemas.microsoft.com/office/drawing/2014/main" id="{98D48BC1-7C48-4960-A1BC-AC7C09522798}"/>
                        </a:ext>
                      </a:extLst>
                    </p:cNvPr>
                    <p:cNvSpPr txBox="1"/>
                    <p:nvPr/>
                  </p:nvSpPr>
                  <p:spPr>
                    <a:xfrm>
                      <a:off x="2465468" y="1189954"/>
                      <a:ext cx="4680448" cy="10494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sSub>
                              <m:sSubPr>
                                <m:ctrlPr>
                                  <a:rPr kumimoji="1" lang="en-US" altLang="ja-JP" sz="1800" b="1" u="none">
                                    <a:solidFill>
                                      <a:srgbClr val="FF0000"/>
                                    </a:solidFill>
                                    <a:latin typeface="Cambria Math" panose="02040503050406030204" pitchFamily="18" charset="0"/>
                                  </a:rPr>
                                </m:ctrlPr>
                              </m:sSubPr>
                              <m:e>
                                <m:r>
                                  <a:rPr kumimoji="1" lang="ja-JP" altLang="en-US" sz="1800" b="1" u="none">
                                    <a:solidFill>
                                      <a:srgbClr val="FF0000"/>
                                    </a:solidFill>
                                    <a:latin typeface="Cambria Math" panose="02040503050406030204" pitchFamily="18" charset="0"/>
                                  </a:rPr>
                                  <m:t>𝝈</m:t>
                                </m:r>
                              </m:e>
                              <m:sub>
                                <m:r>
                                  <a:rPr kumimoji="1" lang="en-US" altLang="ja-JP" sz="1800" b="1" i="1" u="none" smtClean="0">
                                    <a:solidFill>
                                      <a:srgbClr val="FF0000"/>
                                    </a:solidFill>
                                    <a:latin typeface="Cambria Math" panose="02040503050406030204" pitchFamily="18" charset="0"/>
                                  </a:rPr>
                                  <m:t>𝑺𝑳𝑽</m:t>
                                </m:r>
                              </m:sub>
                            </m:sSub>
                            <m:r>
                              <a:rPr kumimoji="1" lang="en-US" altLang="ja-JP" sz="1800" b="1" u="none">
                                <a:solidFill>
                                  <a:srgbClr val="FF0000"/>
                                </a:solidFill>
                                <a:latin typeface="Cambria Math" panose="02040503050406030204" pitchFamily="18" charset="0"/>
                              </a:rPr>
                              <m:t>(</m:t>
                            </m:r>
                            <m:r>
                              <a:rPr kumimoji="1" lang="en-US" altLang="ja-JP" sz="1800" b="1" u="none">
                                <a:solidFill>
                                  <a:srgbClr val="FF0000"/>
                                </a:solidFill>
                                <a:latin typeface="Cambria Math" panose="02040503050406030204" pitchFamily="18" charset="0"/>
                              </a:rPr>
                              <m:t>𝒕</m:t>
                            </m:r>
                            <m:r>
                              <a:rPr kumimoji="1" lang="en-US" altLang="ja-JP" sz="1800" b="1" u="none">
                                <a:solidFill>
                                  <a:srgbClr val="FF0000"/>
                                </a:solidFill>
                                <a:latin typeface="Cambria Math" panose="02040503050406030204" pitchFamily="18" charset="0"/>
                              </a:rPr>
                              <m:t>,</m:t>
                            </m:r>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𝑺</m:t>
                                </m:r>
                              </m:e>
                              <m:sub>
                                <m:r>
                                  <a:rPr kumimoji="1" lang="en-US" altLang="ja-JP" sz="1800" b="1" u="none">
                                    <a:solidFill>
                                      <a:srgbClr val="FF0000"/>
                                    </a:solidFill>
                                    <a:latin typeface="Cambria Math" panose="02040503050406030204" pitchFamily="18" charset="0"/>
                                  </a:rPr>
                                  <m:t>𝒕</m:t>
                                </m:r>
                              </m:sub>
                            </m:sSub>
                            <m:r>
                              <a:rPr kumimoji="1" lang="en-US" altLang="ja-JP" sz="1800" b="1" u="none">
                                <a:solidFill>
                                  <a:srgbClr val="FF0000"/>
                                </a:solidFill>
                                <a:latin typeface="Cambria Math" panose="02040503050406030204" pitchFamily="18" charset="0"/>
                              </a:rPr>
                              <m:t>)</m:t>
                            </m:r>
                            <m:rad>
                              <m:radPr>
                                <m:degHide m:val="on"/>
                                <m:ctrlPr>
                                  <a:rPr kumimoji="1" lang="en-US" altLang="ja-JP" sz="1800" b="1" i="1" u="none" smtClean="0">
                                    <a:solidFill>
                                      <a:srgbClr val="FF0000"/>
                                    </a:solidFill>
                                    <a:latin typeface="Cambria Math" panose="02040503050406030204" pitchFamily="18" charset="0"/>
                                  </a:rPr>
                                </m:ctrlPr>
                              </m:radPr>
                              <m:deg/>
                              <m:e>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𝑽</m:t>
                                    </m:r>
                                  </m:e>
                                  <m:sub>
                                    <m:r>
                                      <a:rPr kumimoji="1" lang="en-US" altLang="ja-JP" sz="1800" b="1" u="none">
                                        <a:solidFill>
                                          <a:srgbClr val="FF0000"/>
                                        </a:solidFill>
                                        <a:latin typeface="Cambria Math" panose="02040503050406030204" pitchFamily="18" charset="0"/>
                                      </a:rPr>
                                      <m:t>𝒕</m:t>
                                    </m:r>
                                  </m:sub>
                                </m:sSub>
                              </m:e>
                            </m:rad>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𝜿</m:t>
                            </m:r>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𝜽</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 </m:t>
                            </m:r>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
                              <a:rPr kumimoji="1" lang="ja-JP" altLang="en-US" sz="1800" b="1" u="none">
                                <a:latin typeface="Cambria Math" panose="02040503050406030204" pitchFamily="18" charset="0"/>
                              </a:rPr>
                              <m:t>𝝃</m:t>
                            </m:r>
                            <m:rad>
                              <m:radPr>
                                <m:degHide m:val="on"/>
                                <m:ctrlPr>
                                  <a:rPr kumimoji="1" lang="en-US" altLang="ja-JP" sz="1800" b="1" u="none">
                                    <a:latin typeface="Cambria Math" panose="02040503050406030204" pitchFamily="18" charset="0"/>
                                  </a:rPr>
                                </m:ctrlPr>
                              </m:radPr>
                              <m:deg/>
                              <m:e>
                                <m:sSub>
                                  <m:sSubPr>
                                    <m:ctrlPr>
                                      <a:rPr kumimoji="1" lang="en-US" altLang="ja-JP" sz="1800" b="1" u="none">
                                        <a:latin typeface="Cambria Math" panose="02040503050406030204" pitchFamily="18" charset="0"/>
                                      </a:rPr>
                                    </m:ctrlPr>
                                  </m:sSubPr>
                                  <m:e>
                                    <m:r>
                                      <a:rPr kumimoji="1" lang="en-US" altLang="ja-JP" sz="1800" b="1" u="none">
                                        <a:latin typeface="Cambria Math" panose="02040503050406030204" pitchFamily="18" charset="0"/>
                                      </a:rPr>
                                      <m:t>𝑽</m:t>
                                    </m:r>
                                  </m:e>
                                  <m:sub>
                                    <m:r>
                                      <a:rPr kumimoji="1" lang="en-US" altLang="ja-JP" sz="1800" b="1" u="none">
                                        <a:latin typeface="Cambria Math" panose="02040503050406030204" pitchFamily="18" charset="0"/>
                                      </a:rPr>
                                      <m:t>𝒕</m:t>
                                    </m:r>
                                  </m:sub>
                                </m:sSub>
                              </m:e>
                            </m:rad>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i="1" u="none" smtClean="0">
                                    <a:latin typeface="Cambria Math" panose="02040503050406030204" pitchFamily="18" charset="0"/>
                                  </a:rPr>
                                  <m:t>𝑽</m:t>
                                </m:r>
                              </m:sup>
                            </m:sSubSup>
                          </m:oMath>
                        </m:oMathPara>
                      </a14:m>
                      <a:endParaRPr kumimoji="1" lang="en-US" altLang="ja-JP" sz="1800" b="1" u="none" dirty="0"/>
                    </a:p>
                    <a:p>
                      <a14:m>
                        <m:oMathPara xmlns:m="http://schemas.openxmlformats.org/officeDocument/2006/math">
                          <m:oMathParaPr>
                            <m:jc m:val="centerGroup"/>
                          </m:oMathParaPr>
                          <m:oMath xmlns:m="http://schemas.openxmlformats.org/officeDocument/2006/math">
                            <m:r>
                              <a:rPr kumimoji="1" lang="en-US" altLang="ja-JP" sz="1800" b="1" u="none">
                                <a:latin typeface="Cambria Math" panose="02040503050406030204" pitchFamily="18" charset="0"/>
                              </a:rPr>
                              <m:t>&lt;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r>
                              <a:rPr kumimoji="1" lang="en-US" altLang="ja-JP" sz="1800" b="1" i="1" u="none" smtClean="0">
                                <a:latin typeface="Cambria Math" panose="02040503050406030204" pitchFamily="18" charset="0"/>
                              </a:rPr>
                              <m: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𝑽</m:t>
                                </m:r>
                              </m:sup>
                            </m:sSubSup>
                            <m:r>
                              <a:rPr kumimoji="1" lang="en-US" altLang="ja-JP" sz="1800" b="1" i="1" u="none" smtClean="0">
                                <a:latin typeface="Cambria Math" panose="02040503050406030204" pitchFamily="18" charset="0"/>
                              </a:rPr>
                              <m:t>&gt;</m:t>
                            </m:r>
                            <m:r>
                              <a:rPr kumimoji="1" lang="en-US" altLang="ja-JP" sz="1800" b="1" i="1" u="none" smtClean="0">
                                <a:latin typeface="Cambria Math" panose="02040503050406030204" pitchFamily="18" charset="0"/>
                                <a:ea typeface="Cambria Math" panose="02040503050406030204" pitchFamily="18" charset="0"/>
                              </a:rPr>
                              <m:t>=</m:t>
                            </m:r>
                            <m:r>
                              <a:rPr kumimoji="1" lang="ja-JP" altLang="en-US" sz="1800" b="1" i="1" u="none" smtClean="0">
                                <a:latin typeface="Cambria Math" panose="02040503050406030204" pitchFamily="18" charset="0"/>
                                <a:ea typeface="Cambria Math" panose="02040503050406030204" pitchFamily="18" charset="0"/>
                              </a:rPr>
                              <m:t>𝝆</m:t>
                            </m:r>
                            <m:r>
                              <a:rPr kumimoji="1" lang="en-US" altLang="ja-JP" sz="1800" b="1" i="1" u="none" smtClean="0">
                                <a:latin typeface="Cambria Math" panose="02040503050406030204" pitchFamily="18" charset="0"/>
                                <a:ea typeface="Cambria Math" panose="02040503050406030204" pitchFamily="18" charset="0"/>
                              </a:rPr>
                              <m:t>𝒅𝒕</m:t>
                            </m:r>
                          </m:oMath>
                        </m:oMathPara>
                      </a14:m>
                      <a:endParaRPr kumimoji="1" lang="ja-JP" altLang="en-US" sz="1800" b="1" u="none" dirty="0"/>
                    </a:p>
                  </p:txBody>
                </p:sp>
              </mc:Choice>
              <mc:Fallback>
                <p:sp>
                  <p:nvSpPr>
                    <p:cNvPr id="111" name="文本框 110">
                      <a:extLst>
                        <a:ext uri="{FF2B5EF4-FFF2-40B4-BE49-F238E27FC236}">
                          <a16:creationId xmlns:a16="http://schemas.microsoft.com/office/drawing/2014/main" id="{98D48BC1-7C48-4960-A1BC-AC7C09522798}"/>
                        </a:ext>
                      </a:extLst>
                    </p:cNvPr>
                    <p:cNvSpPr txBox="1">
                      <a:spLocks noRot="1" noChangeAspect="1" noMove="1" noResize="1" noEditPoints="1" noAdjustHandles="1" noChangeArrowheads="1" noChangeShapeType="1" noTextEdit="1"/>
                    </p:cNvSpPr>
                    <p:nvPr/>
                  </p:nvSpPr>
                  <p:spPr>
                    <a:xfrm>
                      <a:off x="2465468" y="1189954"/>
                      <a:ext cx="4680448" cy="1049454"/>
                    </a:xfrm>
                    <a:prstGeom prst="rect">
                      <a:avLst/>
                    </a:prstGeom>
                    <a:blipFill>
                      <a:blip r:embed="rId7"/>
                      <a:stretch>
                        <a:fillRect b="-2907"/>
                      </a:stretch>
                    </a:blipFill>
                  </p:spPr>
                  <p:txBody>
                    <a:bodyPr/>
                    <a:lstStyle/>
                    <a:p>
                      <a:r>
                        <a:rPr lang="ja-JP" altLang="en-US">
                          <a:noFill/>
                        </a:rPr>
                        <a:t> </a:t>
                      </a:r>
                    </a:p>
                  </p:txBody>
                </p:sp>
              </mc:Fallback>
            </mc:AlternateContent>
            <p:sp>
              <p:nvSpPr>
                <p:cNvPr id="112" name="文本框 111">
                  <a:extLst>
                    <a:ext uri="{FF2B5EF4-FFF2-40B4-BE49-F238E27FC236}">
                      <a16:creationId xmlns:a16="http://schemas.microsoft.com/office/drawing/2014/main" id="{D11CDBB6-7134-4BE3-BEE9-F1EF9EAD149A}"/>
                    </a:ext>
                  </a:extLst>
                </p:cNvPr>
                <p:cNvSpPr txBox="1"/>
                <p:nvPr/>
              </p:nvSpPr>
              <p:spPr>
                <a:xfrm>
                  <a:off x="69053" y="908505"/>
                  <a:ext cx="3606244" cy="338554"/>
                </a:xfrm>
                <a:prstGeom prst="rect">
                  <a:avLst/>
                </a:prstGeom>
                <a:noFill/>
              </p:spPr>
              <p:txBody>
                <a:bodyPr wrap="none" rtlCol="0">
                  <a:spAutoFit/>
                </a:bodyPr>
                <a:lstStyle/>
                <a:p>
                  <a:r>
                    <a:rPr kumimoji="1" lang="en-US" altLang="ja-JP" sz="1600" b="1" i="0" u="none" dirty="0"/>
                    <a:t>Stochastic Local Volatility Model </a:t>
                  </a:r>
                  <a:r>
                    <a:rPr kumimoji="1" lang="en-US" altLang="ja-JP" sz="1600" i="0" u="none" baseline="30000" dirty="0"/>
                    <a:t>4)</a:t>
                  </a:r>
                  <a:endParaRPr kumimoji="1" lang="ja-JP" altLang="en-US" sz="1600" i="0" u="none" baseline="30000" dirty="0"/>
                </a:p>
              </p:txBody>
            </p:sp>
            <p:sp>
              <p:nvSpPr>
                <p:cNvPr id="113" name="文本框 112">
                  <a:extLst>
                    <a:ext uri="{FF2B5EF4-FFF2-40B4-BE49-F238E27FC236}">
                      <a16:creationId xmlns:a16="http://schemas.microsoft.com/office/drawing/2014/main" id="{1371FD46-E2ED-4169-926D-11BFFC0CABA2}"/>
                    </a:ext>
                  </a:extLst>
                </p:cNvPr>
                <p:cNvSpPr txBox="1"/>
                <p:nvPr/>
              </p:nvSpPr>
              <p:spPr>
                <a:xfrm>
                  <a:off x="69053" y="127389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sp>
              <p:nvSpPr>
                <p:cNvPr id="114" name="文本框 113">
                  <a:extLst>
                    <a:ext uri="{FF2B5EF4-FFF2-40B4-BE49-F238E27FC236}">
                      <a16:creationId xmlns:a16="http://schemas.microsoft.com/office/drawing/2014/main" id="{F74E01F9-71A9-4C94-AD27-9985F8A8732F}"/>
                    </a:ext>
                  </a:extLst>
                </p:cNvPr>
                <p:cNvSpPr txBox="1"/>
                <p:nvPr/>
              </p:nvSpPr>
              <p:spPr>
                <a:xfrm>
                  <a:off x="69053" y="1616935"/>
                  <a:ext cx="2353978" cy="292388"/>
                </a:xfrm>
                <a:prstGeom prst="rect">
                  <a:avLst/>
                </a:prstGeom>
                <a:noFill/>
              </p:spPr>
              <p:txBody>
                <a:bodyPr wrap="none" rtlCol="0">
                  <a:spAutoFit/>
                </a:bodyPr>
                <a:lstStyle/>
                <a:p>
                  <a:r>
                    <a:rPr kumimoji="1" lang="en-US" altLang="ja-JP" i="0" u="none" dirty="0"/>
                    <a:t>Stochastic Volatility Process: </a:t>
                  </a:r>
                  <a:endParaRPr kumimoji="1" lang="ja-JP" altLang="en-US" i="0" u="none" dirty="0"/>
                </a:p>
              </p:txBody>
            </p:sp>
            <p:sp>
              <p:nvSpPr>
                <p:cNvPr id="115" name="文本框 114">
                  <a:extLst>
                    <a:ext uri="{FF2B5EF4-FFF2-40B4-BE49-F238E27FC236}">
                      <a16:creationId xmlns:a16="http://schemas.microsoft.com/office/drawing/2014/main" id="{C9CADFA2-AF69-4307-A904-0EDAE3996FCE}"/>
                    </a:ext>
                  </a:extLst>
                </p:cNvPr>
                <p:cNvSpPr txBox="1"/>
                <p:nvPr/>
              </p:nvSpPr>
              <p:spPr>
                <a:xfrm>
                  <a:off x="69053" y="1909323"/>
                  <a:ext cx="1744388" cy="292388"/>
                </a:xfrm>
                <a:prstGeom prst="rect">
                  <a:avLst/>
                </a:prstGeom>
                <a:noFill/>
              </p:spPr>
              <p:txBody>
                <a:bodyPr wrap="none" rtlCol="0">
                  <a:spAutoFit/>
                </a:bodyPr>
                <a:lstStyle/>
                <a:p>
                  <a:r>
                    <a:rPr kumimoji="1" lang="en-US" altLang="ja-JP" i="0" u="none" dirty="0"/>
                    <a:t>Correlation Process: </a:t>
                  </a:r>
                  <a:endParaRPr kumimoji="1" lang="ja-JP" altLang="en-US" i="0" u="none" dirty="0"/>
                </a:p>
              </p:txBody>
            </p:sp>
          </p:grpSp>
          <mc:AlternateContent xmlns:mc="http://schemas.openxmlformats.org/markup-compatibility/2006">
            <mc:Choice xmlns:a14="http://schemas.microsoft.com/office/drawing/2010/main" Requires="a14">
              <p:sp>
                <p:nvSpPr>
                  <p:cNvPr id="110" name="文本框 109">
                    <a:extLst>
                      <a:ext uri="{FF2B5EF4-FFF2-40B4-BE49-F238E27FC236}">
                        <a16:creationId xmlns:a16="http://schemas.microsoft.com/office/drawing/2014/main" id="{A706EF37-EEB2-4286-B11A-FCC51463AB36}"/>
                      </a:ext>
                    </a:extLst>
                  </p:cNvPr>
                  <p:cNvSpPr txBox="1"/>
                  <p:nvPr/>
                </p:nvSpPr>
                <p:spPr>
                  <a:xfrm>
                    <a:off x="6866275" y="1548323"/>
                    <a:ext cx="3071824" cy="702949"/>
                  </a:xfrm>
                  <a:prstGeom prst="rect">
                    <a:avLst/>
                  </a:prstGeom>
                  <a:noFill/>
                </p:spPr>
                <p:txBody>
                  <a:bodyPr wrap="square">
                    <a:spAutoFit/>
                  </a:bodyPr>
                  <a:lstStyle/>
                  <a:p>
                    <a:pPr/>
                    <a14:m>
                      <m:oMath xmlns:m="http://schemas.openxmlformats.org/officeDocument/2006/math">
                        <m:sSub>
                          <m:sSubPr>
                            <m:ctrlPr>
                              <a:rPr kumimoji="1" lang="en-US" altLang="ja-JP" sz="1400" b="1" i="1" u="none" smtClean="0">
                                <a:solidFill>
                                  <a:schemeClr val="tx1"/>
                                </a:solidFill>
                                <a:latin typeface="Cambria Math" panose="02040503050406030204" pitchFamily="18" charset="0"/>
                              </a:rPr>
                            </m:ctrlPr>
                          </m:sSubPr>
                          <m:e>
                            <m:r>
                              <a:rPr kumimoji="1" lang="ja-JP" altLang="en-US" sz="1400" b="1" u="none">
                                <a:solidFill>
                                  <a:schemeClr val="tx1"/>
                                </a:solidFill>
                                <a:latin typeface="Cambria Math" panose="02040503050406030204" pitchFamily="18" charset="0"/>
                              </a:rPr>
                              <m:t>𝝈</m:t>
                            </m:r>
                          </m:e>
                          <m:sub>
                            <m:r>
                              <a:rPr kumimoji="1" lang="en-US" altLang="ja-JP" sz="1400" b="1" i="1" u="none" smtClean="0">
                                <a:solidFill>
                                  <a:schemeClr val="tx1"/>
                                </a:solidFill>
                                <a:latin typeface="Cambria Math" panose="02040503050406030204" pitchFamily="18" charset="0"/>
                              </a:rPr>
                              <m:t>𝑺𝑳𝑽</m:t>
                            </m:r>
                          </m:sub>
                        </m:sSub>
                        <m:r>
                          <a:rPr kumimoji="1" lang="en-US" altLang="ja-JP" sz="1400" b="1" u="none">
                            <a:solidFill>
                              <a:schemeClr val="tx1"/>
                            </a:solidFill>
                            <a:latin typeface="Cambria Math" panose="02040503050406030204" pitchFamily="18" charset="0"/>
                          </a:rPr>
                          <m:t>(</m:t>
                        </m:r>
                        <m:r>
                          <a:rPr kumimoji="1" lang="en-US" altLang="ja-JP" sz="1400" b="1" u="none">
                            <a:solidFill>
                              <a:schemeClr val="tx1"/>
                            </a:solidFill>
                            <a:latin typeface="Cambria Math" panose="02040503050406030204" pitchFamily="18" charset="0"/>
                          </a:rPr>
                          <m:t>𝒕</m:t>
                        </m:r>
                        <m:r>
                          <a:rPr kumimoji="1" lang="en-US" altLang="ja-JP" sz="1400" b="1" u="none">
                            <a:solidFill>
                              <a:schemeClr val="tx1"/>
                            </a:solidFill>
                            <a:latin typeface="Cambria Math" panose="02040503050406030204" pitchFamily="18" charset="0"/>
                          </a:rPr>
                          <m:t>,</m:t>
                        </m:r>
                        <m:sSub>
                          <m:sSubPr>
                            <m:ctrlPr>
                              <a:rPr kumimoji="1" lang="en-US" altLang="ja-JP" sz="1400" b="1" i="1" u="none">
                                <a:solidFill>
                                  <a:schemeClr val="tx1"/>
                                </a:solidFill>
                                <a:latin typeface="Cambria Math" panose="02040503050406030204" pitchFamily="18" charset="0"/>
                              </a:rPr>
                            </m:ctrlPr>
                          </m:sSubPr>
                          <m:e>
                            <m:r>
                              <a:rPr kumimoji="1" lang="en-US" altLang="ja-JP" sz="1400" b="1" u="none">
                                <a:solidFill>
                                  <a:schemeClr val="tx1"/>
                                </a:solidFill>
                                <a:latin typeface="Cambria Math" panose="02040503050406030204" pitchFamily="18" charset="0"/>
                              </a:rPr>
                              <m:t>𝑺</m:t>
                            </m:r>
                          </m:e>
                          <m:sub>
                            <m:r>
                              <a:rPr kumimoji="1" lang="en-US" altLang="ja-JP" sz="1400" b="1" u="none">
                                <a:solidFill>
                                  <a:schemeClr val="tx1"/>
                                </a:solidFill>
                                <a:latin typeface="Cambria Math" panose="02040503050406030204" pitchFamily="18" charset="0"/>
                              </a:rPr>
                              <m:t>𝒕</m:t>
                            </m:r>
                          </m:sub>
                        </m:sSub>
                        <m:r>
                          <a:rPr kumimoji="1" lang="en-US" altLang="ja-JP" sz="1400" b="1" u="none">
                            <a:solidFill>
                              <a:schemeClr val="tx1"/>
                            </a:solidFill>
                            <a:latin typeface="Cambria Math" panose="02040503050406030204" pitchFamily="18" charset="0"/>
                          </a:rPr>
                          <m:t>)</m:t>
                        </m:r>
                      </m:oMath>
                    </a14:m>
                    <a:r>
                      <a:rPr lang="en-US" altLang="ja-JP" i="0" u="none" dirty="0">
                        <a:solidFill>
                          <a:schemeClr val="tx1"/>
                        </a:solidFill>
                      </a:rPr>
                      <a:t>: </a:t>
                    </a:r>
                    <a:r>
                      <a:rPr lang="en-US" altLang="ja-JP" i="0" u="none" dirty="0">
                        <a:solidFill>
                          <a:srgbClr val="FF0000"/>
                        </a:solidFill>
                      </a:rPr>
                      <a:t>deterministic </a:t>
                    </a:r>
                    <a:r>
                      <a:rPr lang="en-US" altLang="ja-JP" i="0" u="none" dirty="0"/>
                      <a:t>local volatility measure used in stochastic local volatility model</a:t>
                    </a:r>
                    <a:endParaRPr lang="ja-JP" altLang="en-US" i="0" u="none" dirty="0"/>
                  </a:p>
                </p:txBody>
              </p:sp>
            </mc:Choice>
            <mc:Fallback>
              <p:sp>
                <p:nvSpPr>
                  <p:cNvPr id="110" name="文本框 109">
                    <a:extLst>
                      <a:ext uri="{FF2B5EF4-FFF2-40B4-BE49-F238E27FC236}">
                        <a16:creationId xmlns:a16="http://schemas.microsoft.com/office/drawing/2014/main" id="{A706EF37-EEB2-4286-B11A-FCC51463AB36}"/>
                      </a:ext>
                    </a:extLst>
                  </p:cNvPr>
                  <p:cNvSpPr txBox="1">
                    <a:spLocks noRot="1" noChangeAspect="1" noMove="1" noResize="1" noEditPoints="1" noAdjustHandles="1" noChangeArrowheads="1" noChangeShapeType="1" noTextEdit="1"/>
                  </p:cNvSpPr>
                  <p:nvPr/>
                </p:nvSpPr>
                <p:spPr>
                  <a:xfrm>
                    <a:off x="6866275" y="1548323"/>
                    <a:ext cx="3071824" cy="702949"/>
                  </a:xfrm>
                  <a:prstGeom prst="rect">
                    <a:avLst/>
                  </a:prstGeom>
                  <a:blipFill>
                    <a:blip r:embed="rId8"/>
                    <a:stretch>
                      <a:fillRect l="-198" r="-198" b="-6957"/>
                    </a:stretch>
                  </a:blipFill>
                </p:spPr>
                <p:txBody>
                  <a:bodyPr/>
                  <a:lstStyle/>
                  <a:p>
                    <a:r>
                      <a:rPr lang="ja-JP" altLang="en-US">
                        <a:noFill/>
                      </a:rPr>
                      <a:t> </a:t>
                    </a:r>
                  </a:p>
                </p:txBody>
              </p:sp>
            </mc:Fallback>
          </mc:AlternateContent>
        </p:grpSp>
        <p:grpSp>
          <p:nvGrpSpPr>
            <p:cNvPr id="106" name="组合 105">
              <a:extLst>
                <a:ext uri="{FF2B5EF4-FFF2-40B4-BE49-F238E27FC236}">
                  <a16:creationId xmlns:a16="http://schemas.microsoft.com/office/drawing/2014/main" id="{7B7C5872-713B-4856-84F0-360BDA191AE5}"/>
                </a:ext>
              </a:extLst>
            </p:cNvPr>
            <p:cNvGrpSpPr/>
            <p:nvPr/>
          </p:nvGrpSpPr>
          <p:grpSpPr>
            <a:xfrm>
              <a:off x="215500" y="2431440"/>
              <a:ext cx="9348952" cy="1401084"/>
              <a:chOff x="215500" y="2431440"/>
              <a:chExt cx="9348952" cy="1401084"/>
            </a:xfrm>
          </p:grpSpPr>
          <p:cxnSp>
            <p:nvCxnSpPr>
              <p:cNvPr id="107" name="直接连接符 106">
                <a:extLst>
                  <a:ext uri="{FF2B5EF4-FFF2-40B4-BE49-F238E27FC236}">
                    <a16:creationId xmlns:a16="http://schemas.microsoft.com/office/drawing/2014/main" id="{0E3965BD-D901-4DD1-872C-5DF921097D7A}"/>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108" name="直接连接符 107">
                <a:extLst>
                  <a:ext uri="{FF2B5EF4-FFF2-40B4-BE49-F238E27FC236}">
                    <a16:creationId xmlns:a16="http://schemas.microsoft.com/office/drawing/2014/main" id="{28C8FD07-850D-4FEC-BDE9-2BCF233740F8}"/>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mc:AlternateContent xmlns:mc="http://schemas.openxmlformats.org/markup-compatibility/2006">
        <mc:Choice xmlns:a14="http://schemas.microsoft.com/office/drawing/2010/main" Requires="a14">
          <p:sp>
            <p:nvSpPr>
              <p:cNvPr id="116" name="文本框 115">
                <a:extLst>
                  <a:ext uri="{FF2B5EF4-FFF2-40B4-BE49-F238E27FC236}">
                    <a16:creationId xmlns:a16="http://schemas.microsoft.com/office/drawing/2014/main" id="{2321A984-501D-41DD-94C0-A309E611D166}"/>
                  </a:ext>
                </a:extLst>
              </p:cNvPr>
              <p:cNvSpPr txBox="1"/>
              <p:nvPr/>
            </p:nvSpPr>
            <p:spPr>
              <a:xfrm>
                <a:off x="3198013" y="5621391"/>
                <a:ext cx="3420802" cy="321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1400" b="1" u="none" smtClean="0">
                              <a:solidFill>
                                <a:schemeClr val="tx1"/>
                              </a:solidFill>
                              <a:latin typeface="Cambria Math" panose="02040503050406030204" pitchFamily="18" charset="0"/>
                            </a:rPr>
                          </m:ctrlPr>
                        </m:sSubSupPr>
                        <m:e>
                          <m:r>
                            <a:rPr kumimoji="1" lang="ja-JP" altLang="en-US" sz="1400" b="1" i="1" u="none">
                              <a:solidFill>
                                <a:schemeClr val="tx1"/>
                              </a:solidFill>
                              <a:latin typeface="Cambria Math" panose="02040503050406030204" pitchFamily="18" charset="0"/>
                            </a:rPr>
                            <m:t>𝝈</m:t>
                          </m:r>
                        </m:e>
                        <m:sub>
                          <m:r>
                            <a:rPr kumimoji="1" lang="en-US" altLang="ja-JP" sz="1400" b="1" i="1" u="none" smtClean="0">
                              <a:solidFill>
                                <a:schemeClr val="tx1"/>
                              </a:solidFill>
                              <a:latin typeface="Cambria Math" panose="02040503050406030204" pitchFamily="18" charset="0"/>
                            </a:rPr>
                            <m:t>𝑳𝑽</m:t>
                          </m:r>
                        </m:sub>
                        <m:sup>
                          <m:r>
                            <a:rPr kumimoji="1" lang="en-US" altLang="ja-JP" sz="1400" b="1" i="1" u="none" smtClean="0">
                              <a:solidFill>
                                <a:schemeClr val="tx1"/>
                              </a:solidFill>
                              <a:latin typeface="Cambria Math" panose="02040503050406030204" pitchFamily="18" charset="0"/>
                            </a:rPr>
                            <m:t>𝟐</m:t>
                          </m:r>
                        </m:sup>
                      </m:sSubSup>
                      <m:d>
                        <m:dPr>
                          <m:ctrlPr>
                            <a:rPr kumimoji="1" lang="en-US" altLang="ja-JP" sz="1400" b="1" u="none">
                              <a:solidFill>
                                <a:schemeClr val="tx1"/>
                              </a:solidFill>
                              <a:latin typeface="Cambria Math" panose="02040503050406030204" pitchFamily="18" charset="0"/>
                            </a:rPr>
                          </m:ctrlPr>
                        </m:dPr>
                        <m:e>
                          <m:r>
                            <a:rPr kumimoji="1" lang="en-US" altLang="ja-JP" sz="1400" b="1" i="1" u="none">
                              <a:solidFill>
                                <a:schemeClr val="tx1"/>
                              </a:solidFill>
                              <a:latin typeface="Cambria Math" panose="02040503050406030204" pitchFamily="18" charset="0"/>
                            </a:rPr>
                            <m:t>𝒕</m:t>
                          </m:r>
                          <m:r>
                            <a:rPr kumimoji="1" lang="en-US" altLang="ja-JP" sz="1400" b="1" i="1" u="none">
                              <a:solidFill>
                                <a:schemeClr val="tx1"/>
                              </a:solidFill>
                              <a:latin typeface="Cambria Math" panose="02040503050406030204" pitchFamily="18" charset="0"/>
                            </a:rPr>
                            <m:t>,</m:t>
                          </m:r>
                          <m:sSub>
                            <m:sSubPr>
                              <m:ctrlPr>
                                <a:rPr kumimoji="1" lang="en-US" altLang="ja-JP" sz="1400" b="1" u="none">
                                  <a:solidFill>
                                    <a:schemeClr val="tx1"/>
                                  </a:solidFill>
                                  <a:latin typeface="Cambria Math" panose="02040503050406030204" pitchFamily="18" charset="0"/>
                                </a:rPr>
                              </m:ctrlPr>
                            </m:sSubPr>
                            <m:e>
                              <m:r>
                                <a:rPr kumimoji="1" lang="en-US" altLang="ja-JP" sz="1400" b="1" i="1" u="none">
                                  <a:solidFill>
                                    <a:schemeClr val="tx1"/>
                                  </a:solidFill>
                                  <a:latin typeface="Cambria Math" panose="02040503050406030204" pitchFamily="18" charset="0"/>
                                </a:rPr>
                                <m:t>𝑺</m:t>
                              </m:r>
                            </m:e>
                            <m:sub>
                              <m:r>
                                <a:rPr kumimoji="1" lang="en-US" altLang="ja-JP" sz="1400" b="1" i="1" u="none">
                                  <a:solidFill>
                                    <a:schemeClr val="tx1"/>
                                  </a:solidFill>
                                  <a:latin typeface="Cambria Math" panose="02040503050406030204" pitchFamily="18" charset="0"/>
                                </a:rPr>
                                <m:t>𝒕</m:t>
                              </m:r>
                            </m:sub>
                          </m:sSub>
                        </m:e>
                      </m:d>
                      <m:r>
                        <a:rPr kumimoji="1" lang="en-US" altLang="ja-JP" sz="1400" b="1" i="1" u="none" smtClean="0">
                          <a:solidFill>
                            <a:schemeClr val="tx1"/>
                          </a:solidFill>
                          <a:latin typeface="Cambria Math" panose="02040503050406030204" pitchFamily="18" charset="0"/>
                        </a:rPr>
                        <m:t>=</m:t>
                      </m:r>
                      <m:sSubSup>
                        <m:sSubSupPr>
                          <m:ctrlPr>
                            <a:rPr kumimoji="1" lang="en-US" altLang="ja-JP" sz="1200" b="1" u="none">
                              <a:solidFill>
                                <a:schemeClr val="tx1"/>
                              </a:solidFill>
                              <a:latin typeface="Cambria Math" panose="02040503050406030204" pitchFamily="18" charset="0"/>
                            </a:rPr>
                          </m:ctrlPr>
                        </m:sSubSupPr>
                        <m:e>
                          <m:r>
                            <a:rPr kumimoji="1" lang="ja-JP" altLang="en-US" sz="1200" b="1" i="1" u="none">
                              <a:solidFill>
                                <a:schemeClr val="tx1"/>
                              </a:solidFill>
                              <a:latin typeface="Cambria Math" panose="02040503050406030204" pitchFamily="18" charset="0"/>
                            </a:rPr>
                            <m:t>𝝈</m:t>
                          </m:r>
                        </m:e>
                        <m:sub>
                          <m:r>
                            <a:rPr kumimoji="1" lang="en-US" altLang="ja-JP" sz="1200" b="1" i="1" u="none" smtClean="0">
                              <a:solidFill>
                                <a:schemeClr val="tx1"/>
                              </a:solidFill>
                              <a:latin typeface="Cambria Math" panose="02040503050406030204" pitchFamily="18" charset="0"/>
                            </a:rPr>
                            <m:t>𝑺</m:t>
                          </m:r>
                          <m:r>
                            <a:rPr kumimoji="1" lang="en-US" altLang="ja-JP" sz="1200" b="1" i="1" u="none">
                              <a:solidFill>
                                <a:schemeClr val="tx1"/>
                              </a:solidFill>
                              <a:latin typeface="Cambria Math" panose="02040503050406030204" pitchFamily="18" charset="0"/>
                            </a:rPr>
                            <m:t>𝑳𝑽</m:t>
                          </m:r>
                        </m:sub>
                        <m:sup>
                          <m:r>
                            <a:rPr kumimoji="1" lang="en-US" altLang="ja-JP" sz="1200" b="1" i="1" u="none">
                              <a:solidFill>
                                <a:schemeClr val="tx1"/>
                              </a:solidFill>
                              <a:latin typeface="Cambria Math" panose="02040503050406030204" pitchFamily="18" charset="0"/>
                            </a:rPr>
                            <m:t>𝟐</m:t>
                          </m:r>
                        </m:sup>
                      </m:sSubSup>
                      <m:d>
                        <m:dPr>
                          <m:ctrlPr>
                            <a:rPr kumimoji="1" lang="en-US" altLang="ja-JP" sz="1200" b="1" u="none">
                              <a:solidFill>
                                <a:schemeClr val="tx1"/>
                              </a:solidFill>
                              <a:latin typeface="Cambria Math" panose="02040503050406030204" pitchFamily="18" charset="0"/>
                            </a:rPr>
                          </m:ctrlPr>
                        </m:dPr>
                        <m:e>
                          <m:r>
                            <a:rPr kumimoji="1" lang="en-US" altLang="ja-JP" sz="1200" b="1" i="1" u="none">
                              <a:solidFill>
                                <a:schemeClr val="tx1"/>
                              </a:solidFill>
                              <a:latin typeface="Cambria Math" panose="02040503050406030204" pitchFamily="18" charset="0"/>
                            </a:rPr>
                            <m:t>𝒕</m:t>
                          </m:r>
                          <m:r>
                            <a:rPr kumimoji="1" lang="en-US" altLang="ja-JP" sz="1200" b="1" i="1" u="none">
                              <a:solidFill>
                                <a:schemeClr val="tx1"/>
                              </a:solidFill>
                              <a:latin typeface="Cambria Math" panose="02040503050406030204" pitchFamily="18" charset="0"/>
                            </a:rPr>
                            <m:t>,</m:t>
                          </m:r>
                          <m:sSub>
                            <m:sSubPr>
                              <m:ctrlPr>
                                <a:rPr kumimoji="1" lang="en-US" altLang="ja-JP" sz="1200" b="1" u="none">
                                  <a:solidFill>
                                    <a:schemeClr val="tx1"/>
                                  </a:solidFill>
                                  <a:latin typeface="Cambria Math" panose="02040503050406030204" pitchFamily="18" charset="0"/>
                                </a:rPr>
                              </m:ctrlPr>
                            </m:sSubPr>
                            <m:e>
                              <m:r>
                                <a:rPr kumimoji="1" lang="en-US" altLang="ja-JP" sz="1200" b="1" i="1" u="none">
                                  <a:solidFill>
                                    <a:schemeClr val="tx1"/>
                                  </a:solidFill>
                                  <a:latin typeface="Cambria Math" panose="02040503050406030204" pitchFamily="18" charset="0"/>
                                </a:rPr>
                                <m:t>𝑺</m:t>
                              </m:r>
                            </m:e>
                            <m:sub>
                              <m:r>
                                <a:rPr kumimoji="1" lang="en-US" altLang="ja-JP" sz="1200" b="1" i="1" u="none">
                                  <a:solidFill>
                                    <a:schemeClr val="tx1"/>
                                  </a:solidFill>
                                  <a:latin typeface="Cambria Math" panose="02040503050406030204" pitchFamily="18" charset="0"/>
                                </a:rPr>
                                <m:t>𝒕</m:t>
                              </m:r>
                            </m:sub>
                          </m:sSub>
                        </m:e>
                      </m:d>
                      <m:sSup>
                        <m:sSupPr>
                          <m:ctrlPr>
                            <a:rPr kumimoji="1" lang="en-US" altLang="ja-JP" sz="1200" b="1" u="none" smtClean="0">
                              <a:solidFill>
                                <a:schemeClr val="tx1"/>
                              </a:solidFill>
                              <a:latin typeface="Cambria Math" panose="02040503050406030204" pitchFamily="18" charset="0"/>
                            </a:rPr>
                          </m:ctrlPr>
                        </m:sSupPr>
                        <m:e>
                          <m:r>
                            <a:rPr kumimoji="1" lang="en-US" altLang="ja-JP" sz="1200" b="1" i="1" u="none" smtClean="0">
                              <a:solidFill>
                                <a:schemeClr val="tx1"/>
                              </a:solidFill>
                              <a:latin typeface="Cambria Math" panose="02040503050406030204" pitchFamily="18" charset="0"/>
                            </a:rPr>
                            <m:t> </m:t>
                          </m:r>
                          <m:r>
                            <a:rPr kumimoji="1" lang="en-US" altLang="ja-JP" sz="1200" b="1" i="1" u="none" smtClean="0">
                              <a:solidFill>
                                <a:schemeClr val="tx1"/>
                              </a:solidFill>
                              <a:latin typeface="Cambria Math" panose="02040503050406030204" pitchFamily="18" charset="0"/>
                            </a:rPr>
                            <m:t>𝑬</m:t>
                          </m:r>
                        </m:e>
                        <m:sup>
                          <m:r>
                            <a:rPr kumimoji="1" lang="en-US" altLang="ja-JP" sz="1200" b="1" i="1" u="none" smtClean="0">
                              <a:solidFill>
                                <a:schemeClr val="tx1"/>
                              </a:solidFill>
                              <a:latin typeface="Cambria Math" panose="02040503050406030204" pitchFamily="18" charset="0"/>
                              <a:ea typeface="Cambria Math" panose="02040503050406030204" pitchFamily="18" charset="0"/>
                            </a:rPr>
                            <m:t>ℙ</m:t>
                          </m:r>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𝑺</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   </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𝑽</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   </m:t>
                          </m:r>
                          <m:sSub>
                            <m:sSubPr>
                              <m:ctrlPr>
                                <a:rPr kumimoji="1" lang="en-US" altLang="ja-JP" sz="1200" b="1" u="none">
                                  <a:solidFill>
                                    <a:schemeClr val="tx1"/>
                                  </a:solidFill>
                                  <a:latin typeface="Cambria Math" panose="02040503050406030204" pitchFamily="18" charset="0"/>
                                </a:rPr>
                              </m:ctrlPr>
                            </m:sSubPr>
                            <m:e>
                              <m:r>
                                <a:rPr kumimoji="1" lang="ja-JP" altLang="en-US" sz="1200" b="1" i="1" u="none">
                                  <a:solidFill>
                                    <a:schemeClr val="tx1"/>
                                  </a:solidFill>
                                  <a:latin typeface="Cambria Math" panose="02040503050406030204" pitchFamily="18" charset="0"/>
                                </a:rPr>
                                <m:t>𝝈</m:t>
                              </m:r>
                            </m:e>
                            <m:sub>
                              <m:r>
                                <a:rPr kumimoji="1" lang="en-US" altLang="ja-JP" sz="1200" b="1" i="1" u="none">
                                  <a:solidFill>
                                    <a:schemeClr val="tx1"/>
                                  </a:solidFill>
                                  <a:latin typeface="Cambria Math" panose="02040503050406030204" pitchFamily="18" charset="0"/>
                                </a:rPr>
                                <m:t>𝑺𝑳𝑽</m:t>
                              </m:r>
                            </m:sub>
                          </m:sSub>
                          <m:r>
                            <a:rPr kumimoji="1" lang="en-US" altLang="ja-JP" sz="1200" b="1" i="1" u="none" smtClean="0">
                              <a:solidFill>
                                <a:schemeClr val="tx1"/>
                              </a:solidFill>
                              <a:latin typeface="Cambria Math" panose="02040503050406030204" pitchFamily="18" charset="0"/>
                            </a:rPr>
                            <m:t>)</m:t>
                          </m:r>
                        </m:sup>
                      </m:sSup>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𝑽</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𝑺</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m:t>
                      </m:r>
                      <m:r>
                        <a:rPr kumimoji="1" lang="en-US" altLang="ja-JP" sz="1200" b="1" i="1" u="none" smtClean="0">
                          <a:solidFill>
                            <a:schemeClr val="tx1"/>
                          </a:solidFill>
                          <a:latin typeface="Cambria Math" panose="02040503050406030204" pitchFamily="18" charset="0"/>
                        </a:rPr>
                        <m:t>𝒔</m:t>
                      </m:r>
                      <m:r>
                        <a:rPr kumimoji="1" lang="en-US" altLang="ja-JP" sz="1200" b="1" i="1" u="none" smtClean="0">
                          <a:solidFill>
                            <a:schemeClr val="tx1"/>
                          </a:solidFill>
                          <a:latin typeface="Cambria Math" panose="02040503050406030204" pitchFamily="18" charset="0"/>
                        </a:rPr>
                        <m:t>]</m:t>
                      </m:r>
                    </m:oMath>
                  </m:oMathPara>
                </a14:m>
                <a:endParaRPr lang="ja-JP" altLang="en-US" b="1" dirty="0">
                  <a:solidFill>
                    <a:schemeClr val="tx1"/>
                  </a:solidFill>
                </a:endParaRPr>
              </a:p>
            </p:txBody>
          </p:sp>
        </mc:Choice>
        <mc:Fallback>
          <p:sp>
            <p:nvSpPr>
              <p:cNvPr id="116" name="文本框 115">
                <a:extLst>
                  <a:ext uri="{FF2B5EF4-FFF2-40B4-BE49-F238E27FC236}">
                    <a16:creationId xmlns:a16="http://schemas.microsoft.com/office/drawing/2014/main" id="{2321A984-501D-41DD-94C0-A309E611D166}"/>
                  </a:ext>
                </a:extLst>
              </p:cNvPr>
              <p:cNvSpPr txBox="1">
                <a:spLocks noRot="1" noChangeAspect="1" noMove="1" noResize="1" noEditPoints="1" noAdjustHandles="1" noChangeArrowheads="1" noChangeShapeType="1" noTextEdit="1"/>
              </p:cNvSpPr>
              <p:nvPr/>
            </p:nvSpPr>
            <p:spPr>
              <a:xfrm>
                <a:off x="3198013" y="5621391"/>
                <a:ext cx="3420802" cy="321050"/>
              </a:xfrm>
              <a:prstGeom prst="rect">
                <a:avLst/>
              </a:prstGeom>
              <a:blipFill>
                <a:blip r:embed="rId9"/>
                <a:stretch>
                  <a:fillRect b="-5660"/>
                </a:stretch>
              </a:blipFill>
            </p:spPr>
            <p:txBody>
              <a:bodyPr/>
              <a:lstStyle/>
              <a:p>
                <a:r>
                  <a:rPr lang="ja-JP" altLang="en-US">
                    <a:noFill/>
                  </a:rPr>
                  <a:t> </a:t>
                </a:r>
              </a:p>
            </p:txBody>
          </p:sp>
        </mc:Fallback>
      </mc:AlternateContent>
      <p:sp>
        <p:nvSpPr>
          <p:cNvPr id="117" name="文本框 116">
            <a:extLst>
              <a:ext uri="{FF2B5EF4-FFF2-40B4-BE49-F238E27FC236}">
                <a16:creationId xmlns:a16="http://schemas.microsoft.com/office/drawing/2014/main" id="{5EB91C1A-8A77-4CF9-A2A0-32BA9BB83E94}"/>
              </a:ext>
            </a:extLst>
          </p:cNvPr>
          <p:cNvSpPr txBox="1"/>
          <p:nvPr/>
        </p:nvSpPr>
        <p:spPr>
          <a:xfrm>
            <a:off x="6471833" y="5654361"/>
            <a:ext cx="293963" cy="307777"/>
          </a:xfrm>
          <a:prstGeom prst="rect">
            <a:avLst/>
          </a:prstGeom>
          <a:noFill/>
        </p:spPr>
        <p:txBody>
          <a:bodyPr wrap="square">
            <a:spAutoFit/>
          </a:bodyPr>
          <a:lstStyle/>
          <a:p>
            <a:r>
              <a:rPr kumimoji="1" lang="en-US" altLang="ja-JP" sz="1400" i="0" u="none" baseline="30000" dirty="0"/>
              <a:t>5)</a:t>
            </a:r>
            <a:endParaRPr lang="ja-JP" altLang="en-US" dirty="0"/>
          </a:p>
        </p:txBody>
      </p:sp>
      <mc:AlternateContent xmlns:mc="http://schemas.openxmlformats.org/markup-compatibility/2006">
        <mc:Choice xmlns:a14="http://schemas.microsoft.com/office/drawing/2010/main" Requires="a14">
          <p:sp>
            <p:nvSpPr>
              <p:cNvPr id="118" name="文本框 117">
                <a:extLst>
                  <a:ext uri="{FF2B5EF4-FFF2-40B4-BE49-F238E27FC236}">
                    <a16:creationId xmlns:a16="http://schemas.microsoft.com/office/drawing/2014/main" id="{6DDD7C47-C23F-4DFF-B3BC-8F8D4CE385C9}"/>
                  </a:ext>
                </a:extLst>
              </p:cNvPr>
              <p:cNvSpPr txBox="1"/>
              <p:nvPr/>
            </p:nvSpPr>
            <p:spPr>
              <a:xfrm>
                <a:off x="856" y="5633959"/>
                <a:ext cx="3197157" cy="302840"/>
              </a:xfrm>
              <a:prstGeom prst="rect">
                <a:avLst/>
              </a:prstGeom>
              <a:noFill/>
            </p:spPr>
            <p:txBody>
              <a:bodyPr wrap="none" rtlCol="0">
                <a:spAutoFit/>
              </a:bodyPr>
              <a:lstStyle/>
              <a:p>
                <a:r>
                  <a:rPr kumimoji="1" lang="en-US" altLang="ja-JP" i="0" u="none" dirty="0"/>
                  <a:t>The relationship between </a:t>
                </a:r>
                <a14:m>
                  <m:oMath xmlns:m="http://schemas.openxmlformats.org/officeDocument/2006/math">
                    <m:sSub>
                      <m:sSubPr>
                        <m:ctrlPr>
                          <a:rPr kumimoji="1" lang="en-US" altLang="ja-JP" sz="1400" b="1" i="1" u="none" smtClean="0">
                            <a:solidFill>
                              <a:srgbClr val="FF0000"/>
                            </a:solidFill>
                            <a:latin typeface="Cambria Math" panose="02040503050406030204" pitchFamily="18" charset="0"/>
                          </a:rPr>
                        </m:ctrlPr>
                      </m:sSubPr>
                      <m:e>
                        <m:r>
                          <a:rPr kumimoji="1" lang="ja-JP" altLang="en-US" sz="1400" b="1" i="1" u="none" smtClean="0">
                            <a:solidFill>
                              <a:srgbClr val="FF0000"/>
                            </a:solidFill>
                            <a:latin typeface="Cambria Math" panose="02040503050406030204" pitchFamily="18" charset="0"/>
                          </a:rPr>
                          <m:t>𝝈</m:t>
                        </m:r>
                      </m:e>
                      <m:sub>
                        <m:r>
                          <a:rPr kumimoji="1" lang="en-US" altLang="ja-JP" sz="1400" b="1" i="1" u="none" smtClean="0">
                            <a:solidFill>
                              <a:srgbClr val="FF0000"/>
                            </a:solidFill>
                            <a:latin typeface="Cambria Math" panose="02040503050406030204" pitchFamily="18" charset="0"/>
                          </a:rPr>
                          <m:t>𝑳𝑽</m:t>
                        </m:r>
                      </m:sub>
                    </m:sSub>
                  </m:oMath>
                </a14:m>
                <a:r>
                  <a:rPr kumimoji="1" lang="en-US" altLang="ja-JP" i="0" u="none" dirty="0"/>
                  <a:t> and </a:t>
                </a:r>
                <a14:m>
                  <m:oMath xmlns:m="http://schemas.openxmlformats.org/officeDocument/2006/math">
                    <m:sSub>
                      <m:sSubPr>
                        <m:ctrlPr>
                          <a:rPr kumimoji="1" lang="en-US" altLang="ja-JP" sz="1400" b="1" u="none">
                            <a:solidFill>
                              <a:srgbClr val="FF0000"/>
                            </a:solidFill>
                            <a:latin typeface="Cambria Math" panose="02040503050406030204" pitchFamily="18" charset="0"/>
                          </a:rPr>
                        </m:ctrlPr>
                      </m:sSubPr>
                      <m:e>
                        <m:r>
                          <a:rPr kumimoji="1" lang="ja-JP" altLang="en-US" sz="1400" b="1" u="none">
                            <a:solidFill>
                              <a:srgbClr val="FF0000"/>
                            </a:solidFill>
                            <a:latin typeface="Cambria Math" panose="02040503050406030204" pitchFamily="18" charset="0"/>
                          </a:rPr>
                          <m:t>𝝈</m:t>
                        </m:r>
                      </m:e>
                      <m:sub>
                        <m:r>
                          <a:rPr kumimoji="1" lang="en-US" altLang="ja-JP" sz="1400" b="1" u="none">
                            <a:solidFill>
                              <a:srgbClr val="FF0000"/>
                            </a:solidFill>
                            <a:latin typeface="Cambria Math" panose="02040503050406030204" pitchFamily="18" charset="0"/>
                          </a:rPr>
                          <m:t>𝑺𝑳𝑽</m:t>
                        </m:r>
                      </m:sub>
                    </m:sSub>
                  </m:oMath>
                </a14:m>
                <a:r>
                  <a:rPr kumimoji="1" lang="en-US" altLang="ja-JP" i="0" u="none" dirty="0"/>
                  <a:t>:</a:t>
                </a:r>
                <a:endParaRPr kumimoji="1" lang="ja-JP" altLang="en-US" i="0" u="none" dirty="0"/>
              </a:p>
            </p:txBody>
          </p:sp>
        </mc:Choice>
        <mc:Fallback>
          <p:sp>
            <p:nvSpPr>
              <p:cNvPr id="118" name="文本框 117">
                <a:extLst>
                  <a:ext uri="{FF2B5EF4-FFF2-40B4-BE49-F238E27FC236}">
                    <a16:creationId xmlns:a16="http://schemas.microsoft.com/office/drawing/2014/main" id="{6DDD7C47-C23F-4DFF-B3BC-8F8D4CE385C9}"/>
                  </a:ext>
                </a:extLst>
              </p:cNvPr>
              <p:cNvSpPr txBox="1">
                <a:spLocks noRot="1" noChangeAspect="1" noMove="1" noResize="1" noEditPoints="1" noAdjustHandles="1" noChangeArrowheads="1" noChangeShapeType="1" noTextEdit="1"/>
              </p:cNvSpPr>
              <p:nvPr/>
            </p:nvSpPr>
            <p:spPr>
              <a:xfrm>
                <a:off x="856" y="5633959"/>
                <a:ext cx="3197157" cy="302840"/>
              </a:xfrm>
              <a:prstGeom prst="rect">
                <a:avLst/>
              </a:prstGeom>
              <a:blipFill>
                <a:blip r:embed="rId10"/>
                <a:stretch>
                  <a:fillRect l="-190" b="-16000"/>
                </a:stretch>
              </a:blipFill>
            </p:spPr>
            <p:txBody>
              <a:bodyPr/>
              <a:lstStyle/>
              <a:p>
                <a:r>
                  <a:rPr lang="ja-JP" altLang="en-US">
                    <a:noFill/>
                  </a:rPr>
                  <a:t> </a:t>
                </a:r>
              </a:p>
            </p:txBody>
          </p:sp>
        </mc:Fallback>
      </mc:AlternateContent>
      <p:sp>
        <p:nvSpPr>
          <p:cNvPr id="65" name="矩形 64">
            <a:extLst>
              <a:ext uri="{FF2B5EF4-FFF2-40B4-BE49-F238E27FC236}">
                <a16:creationId xmlns:a16="http://schemas.microsoft.com/office/drawing/2014/main" id="{60C4E660-DA75-4063-8BDD-8F71AC7089AE}"/>
              </a:ext>
            </a:extLst>
          </p:cNvPr>
          <p:cNvSpPr/>
          <p:nvPr/>
        </p:nvSpPr>
        <p:spPr bwMode="auto">
          <a:xfrm>
            <a:off x="0" y="700268"/>
            <a:ext cx="9905144" cy="5949388"/>
          </a:xfrm>
          <a:prstGeom prst="rect">
            <a:avLst/>
          </a:prstGeom>
          <a:solidFill>
            <a:schemeClr val="bg1">
              <a:lumMod val="50000"/>
              <a:alpha val="90000"/>
            </a:scheme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nvGrpSpPr>
          <p:cNvPr id="7" name="组合 6">
            <a:extLst>
              <a:ext uri="{FF2B5EF4-FFF2-40B4-BE49-F238E27FC236}">
                <a16:creationId xmlns:a16="http://schemas.microsoft.com/office/drawing/2014/main" id="{99DCE524-F44B-4451-9797-6DAFC8DB30D2}"/>
              </a:ext>
            </a:extLst>
          </p:cNvPr>
          <p:cNvGrpSpPr/>
          <p:nvPr/>
        </p:nvGrpSpPr>
        <p:grpSpPr>
          <a:xfrm>
            <a:off x="61502" y="1134909"/>
            <a:ext cx="9726950" cy="946865"/>
            <a:chOff x="61502" y="1134909"/>
            <a:chExt cx="9726950" cy="946865"/>
          </a:xfrm>
        </p:grpSpPr>
        <p:sp>
          <p:nvSpPr>
            <p:cNvPr id="2" name="矩形 1">
              <a:extLst>
                <a:ext uri="{FF2B5EF4-FFF2-40B4-BE49-F238E27FC236}">
                  <a16:creationId xmlns:a16="http://schemas.microsoft.com/office/drawing/2014/main" id="{51421BB5-8D56-49C8-8DE4-B75E11308190}"/>
                </a:ext>
              </a:extLst>
            </p:cNvPr>
            <p:cNvSpPr/>
            <p:nvPr/>
          </p:nvSpPr>
          <p:spPr bwMode="auto">
            <a:xfrm>
              <a:off x="61502" y="1134909"/>
              <a:ext cx="9726950" cy="946865"/>
            </a:xfrm>
            <a:prstGeom prst="rect">
              <a:avLst/>
            </a:prstGeom>
            <a:solidFill>
              <a:srgbClr val="0065A7">
                <a:alpha val="95000"/>
              </a:srgb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can be calibrated into arbitrage free set of European vanilla options with any precision</a:t>
              </a:r>
            </a:p>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 cannot predict volatility surface as it is expected via empirical observations</a:t>
              </a:r>
            </a:p>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but it provides satisfactory hedging performance on vanilla and simpler exotic options </a:t>
              </a:r>
            </a:p>
          </p:txBody>
        </p:sp>
        <p:pic>
          <p:nvPicPr>
            <p:cNvPr id="1032" name="Picture 8" descr="Smiling Face with Smiling Eyes on Apple iOS 14.6">
              <a:extLst>
                <a:ext uri="{FF2B5EF4-FFF2-40B4-BE49-F238E27FC236}">
                  <a16:creationId xmlns:a16="http://schemas.microsoft.com/office/drawing/2014/main" id="{7EEE3831-4CBA-4C88-BA63-C852B5C7F5F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713" y="1260833"/>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parkles on Apple iOS 14.6">
              <a:extLst>
                <a:ext uri="{FF2B5EF4-FFF2-40B4-BE49-F238E27FC236}">
                  <a16:creationId xmlns:a16="http://schemas.microsoft.com/office/drawing/2014/main" id="{67B8785D-FFD3-4392-A790-2192C6C2140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0591" y="1782395"/>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pside-Down Face on Apple iOS 14.6">
              <a:extLst>
                <a:ext uri="{FF2B5EF4-FFF2-40B4-BE49-F238E27FC236}">
                  <a16:creationId xmlns:a16="http://schemas.microsoft.com/office/drawing/2014/main" id="{DB17E90C-7C8A-440B-A14C-2CE8A9B4E10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2712" y="1523694"/>
              <a:ext cx="198607" cy="1986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组合 58">
            <a:extLst>
              <a:ext uri="{FF2B5EF4-FFF2-40B4-BE49-F238E27FC236}">
                <a16:creationId xmlns:a16="http://schemas.microsoft.com/office/drawing/2014/main" id="{8CAACB73-6692-4DBB-B135-30164AD7FBBF}"/>
              </a:ext>
            </a:extLst>
          </p:cNvPr>
          <p:cNvGrpSpPr/>
          <p:nvPr/>
        </p:nvGrpSpPr>
        <p:grpSpPr>
          <a:xfrm>
            <a:off x="61502" y="2863139"/>
            <a:ext cx="9726950" cy="946865"/>
            <a:chOff x="61502" y="1134909"/>
            <a:chExt cx="9726950" cy="946865"/>
          </a:xfrm>
        </p:grpSpPr>
        <p:sp>
          <p:nvSpPr>
            <p:cNvPr id="60" name="矩形 59">
              <a:extLst>
                <a:ext uri="{FF2B5EF4-FFF2-40B4-BE49-F238E27FC236}">
                  <a16:creationId xmlns:a16="http://schemas.microsoft.com/office/drawing/2014/main" id="{DDAA7FDB-05E4-4F9B-AE74-CF80338B5FB5}"/>
                </a:ext>
              </a:extLst>
            </p:cNvPr>
            <p:cNvSpPr/>
            <p:nvPr/>
          </p:nvSpPr>
          <p:spPr bwMode="auto">
            <a:xfrm>
              <a:off x="61502" y="1134909"/>
              <a:ext cx="9726950" cy="946865"/>
            </a:xfrm>
            <a:prstGeom prst="rect">
              <a:avLst/>
            </a:prstGeom>
            <a:solidFill>
              <a:srgbClr val="0065A7">
                <a:alpha val="95000"/>
              </a:srgb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can fit forward volatility surface skew much better than LV models</a:t>
              </a:r>
            </a:p>
            <a:p>
              <a:pPr marL="68263" marR="0" indent="0" algn="ctr" defTabSz="1062038" rtl="0" eaLnBrk="1" fontAlgn="base" latinLnBrk="0" hangingPunct="1">
                <a:lnSpc>
                  <a:spcPct val="100000"/>
                </a:lnSpc>
                <a:spcBef>
                  <a:spcPct val="0"/>
                </a:spcBef>
                <a:spcAft>
                  <a:spcPct val="0"/>
                </a:spcAft>
                <a:buClrTx/>
                <a:buSzPct val="120000"/>
                <a:buFontTx/>
                <a:buNone/>
                <a:tabLst/>
              </a:pPr>
              <a:r>
                <a:rPr lang="en-US" altLang="ja-JP" sz="1800" i="0" u="none" dirty="0">
                  <a:solidFill>
                    <a:schemeClr val="bg1"/>
                  </a:solidFill>
                  <a:latin typeface="Arial" charset="0"/>
                  <a:ea typeface="ＭＳ Ｐゴシック" charset="-128"/>
                </a:rPr>
                <a:t>pricing error is larger, hard to calibrate to an </a:t>
              </a:r>
              <a:r>
                <a:rPr kumimoji="0" lang="en-US" altLang="ja-JP" sz="1800" i="0" u="none" strike="noStrike" cap="none" normalizeH="0" baseline="0" dirty="0">
                  <a:ln>
                    <a:noFill/>
                  </a:ln>
                  <a:solidFill>
                    <a:schemeClr val="bg1"/>
                  </a:solidFill>
                  <a:effectLst/>
                  <a:latin typeface="Arial" charset="0"/>
                  <a:ea typeface="ＭＳ Ｐゴシック" charset="-128"/>
                </a:rPr>
                <a:t>arbitrage free European vanilla </a:t>
              </a:r>
              <a:r>
                <a:rPr lang="en-US" altLang="ja-JP" sz="1800" i="0" u="none" dirty="0">
                  <a:solidFill>
                    <a:schemeClr val="bg1"/>
                  </a:solidFill>
                  <a:latin typeface="Arial" charset="0"/>
                  <a:ea typeface="ＭＳ Ｐゴシック" charset="-128"/>
                </a:rPr>
                <a:t>options set</a:t>
              </a:r>
              <a:r>
                <a:rPr kumimoji="0" lang="en-US" altLang="ja-JP" sz="1800" i="0" u="none" strike="noStrike" cap="none" normalizeH="0" baseline="0" dirty="0">
                  <a:ln>
                    <a:noFill/>
                  </a:ln>
                  <a:solidFill>
                    <a:schemeClr val="bg1"/>
                  </a:solidFill>
                  <a:effectLst/>
                  <a:latin typeface="Arial" charset="0"/>
                  <a:ea typeface="ＭＳ Ｐゴシック" charset="-128"/>
                </a:rPr>
                <a:t> </a:t>
              </a:r>
            </a:p>
            <a:p>
              <a:pPr marL="68263" marR="0" indent="0" algn="ctr" defTabSz="1062038" rtl="0" eaLnBrk="1" fontAlgn="base" latinLnBrk="0" hangingPunct="1">
                <a:lnSpc>
                  <a:spcPct val="100000"/>
                </a:lnSpc>
                <a:spcBef>
                  <a:spcPct val="0"/>
                </a:spcBef>
                <a:spcAft>
                  <a:spcPct val="0"/>
                </a:spcAft>
                <a:buClrTx/>
                <a:buSzPct val="120000"/>
                <a:buFontTx/>
                <a:buNone/>
                <a:tabLst/>
              </a:pPr>
              <a:r>
                <a:rPr lang="en-US" altLang="ja-JP" sz="1800" i="0" u="none" dirty="0">
                  <a:solidFill>
                    <a:schemeClr val="bg1"/>
                  </a:solidFill>
                  <a:latin typeface="Arial" charset="0"/>
                  <a:ea typeface="ＭＳ Ｐゴシック" charset="-128"/>
                </a:rPr>
                <a:t>adding parameters can restore precision but with sacrifice on computational stability </a:t>
              </a:r>
              <a:endParaRPr kumimoji="0" lang="en-US" altLang="ja-JP" sz="1800" i="0" u="none" strike="noStrike" cap="none" normalizeH="0" baseline="0" dirty="0">
                <a:ln>
                  <a:noFill/>
                </a:ln>
                <a:solidFill>
                  <a:schemeClr val="bg1"/>
                </a:solidFill>
                <a:effectLst/>
                <a:latin typeface="Arial" charset="0"/>
                <a:ea typeface="ＭＳ Ｐゴシック" charset="-128"/>
              </a:endParaRPr>
            </a:p>
          </p:txBody>
        </p:sp>
        <p:pic>
          <p:nvPicPr>
            <p:cNvPr id="61" name="Picture 8" descr="Smiling Face with Smiling Eyes on Apple iOS 14.6">
              <a:extLst>
                <a:ext uri="{FF2B5EF4-FFF2-40B4-BE49-F238E27FC236}">
                  <a16:creationId xmlns:a16="http://schemas.microsoft.com/office/drawing/2014/main" id="{9255A7DD-E4BA-44AA-9ACF-8B475C6FDF8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713" y="1260833"/>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2" descr="Sparkles on Apple iOS 14.6">
              <a:extLst>
                <a:ext uri="{FF2B5EF4-FFF2-40B4-BE49-F238E27FC236}">
                  <a16:creationId xmlns:a16="http://schemas.microsoft.com/office/drawing/2014/main" id="{4F34698E-867D-4AA1-AACD-30F2E2BE1D3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0591" y="1782395"/>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4" descr="Upside-Down Face on Apple iOS 14.6">
              <a:extLst>
                <a:ext uri="{FF2B5EF4-FFF2-40B4-BE49-F238E27FC236}">
                  <a16:creationId xmlns:a16="http://schemas.microsoft.com/office/drawing/2014/main" id="{0F140015-D80A-4007-B18D-C8A7A73FDEC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2712" y="1523694"/>
              <a:ext cx="198607" cy="198607"/>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文本框 65">
            <a:extLst>
              <a:ext uri="{FF2B5EF4-FFF2-40B4-BE49-F238E27FC236}">
                <a16:creationId xmlns:a16="http://schemas.microsoft.com/office/drawing/2014/main" id="{6724B54C-3DAF-45BE-9A32-2C8B3FFD54CD}"/>
              </a:ext>
            </a:extLst>
          </p:cNvPr>
          <p:cNvSpPr txBox="1"/>
          <p:nvPr/>
        </p:nvSpPr>
        <p:spPr>
          <a:xfrm>
            <a:off x="-32358" y="2500075"/>
            <a:ext cx="4579652" cy="338554"/>
          </a:xfrm>
          <a:prstGeom prst="rect">
            <a:avLst/>
          </a:prstGeom>
          <a:noFill/>
        </p:spPr>
        <p:txBody>
          <a:bodyPr wrap="none" rtlCol="0">
            <a:spAutoFit/>
          </a:bodyPr>
          <a:lstStyle/>
          <a:p>
            <a:r>
              <a:rPr kumimoji="1" lang="en-US" altLang="ja-JP" sz="1600" b="1" i="0" u="none" dirty="0"/>
              <a:t>Heston’s Stochastic Volatility Model (1993) </a:t>
            </a:r>
            <a:r>
              <a:rPr kumimoji="1" lang="en-US" altLang="ja-JP" sz="1600" i="0" u="none" baseline="30000" dirty="0"/>
              <a:t>3)</a:t>
            </a:r>
            <a:endParaRPr kumimoji="1" lang="ja-JP" altLang="en-US" sz="1600" i="0" u="none" baseline="30000" dirty="0"/>
          </a:p>
        </p:txBody>
      </p:sp>
      <p:sp>
        <p:nvSpPr>
          <p:cNvPr id="67" name="文本框 66">
            <a:extLst>
              <a:ext uri="{FF2B5EF4-FFF2-40B4-BE49-F238E27FC236}">
                <a16:creationId xmlns:a16="http://schemas.microsoft.com/office/drawing/2014/main" id="{C83CBEE3-199E-443F-8707-7460E56A59E5}"/>
              </a:ext>
            </a:extLst>
          </p:cNvPr>
          <p:cNvSpPr txBox="1"/>
          <p:nvPr/>
        </p:nvSpPr>
        <p:spPr>
          <a:xfrm>
            <a:off x="-28486" y="810542"/>
            <a:ext cx="7222618" cy="338554"/>
          </a:xfrm>
          <a:prstGeom prst="rect">
            <a:avLst/>
          </a:prstGeom>
          <a:noFill/>
        </p:spPr>
        <p:txBody>
          <a:bodyPr wrap="none" rtlCol="0">
            <a:spAutoFit/>
          </a:bodyPr>
          <a:lstStyle/>
          <a:p>
            <a:r>
              <a:rPr kumimoji="1" lang="en-US" altLang="ja-JP" sz="1600" b="1" i="0" u="none" dirty="0"/>
              <a:t>Local Volatility Model by Dupire (1994) and </a:t>
            </a:r>
            <a:r>
              <a:rPr kumimoji="1" lang="en-US" altLang="ja-JP" sz="1600" b="1" i="0" u="none" dirty="0" err="1"/>
              <a:t>Derman</a:t>
            </a:r>
            <a:r>
              <a:rPr kumimoji="1" lang="en-US" altLang="ja-JP" sz="1600" b="1" i="0" u="none" dirty="0"/>
              <a:t> and </a:t>
            </a:r>
            <a:r>
              <a:rPr kumimoji="1" lang="en-US" altLang="ja-JP" sz="1600" b="1" i="0" u="none" dirty="0" err="1"/>
              <a:t>Kani</a:t>
            </a:r>
            <a:r>
              <a:rPr kumimoji="1" lang="en-US" altLang="ja-JP" sz="1600" b="1" i="0" u="none" dirty="0"/>
              <a:t> (1994) </a:t>
            </a:r>
            <a:r>
              <a:rPr kumimoji="1" lang="en-US" altLang="ja-JP" sz="1600" i="0" u="none" baseline="30000" dirty="0"/>
              <a:t>1) 2)</a:t>
            </a:r>
            <a:endParaRPr kumimoji="1" lang="ja-JP" altLang="en-US" sz="1600" i="0" u="none" baseline="30000" dirty="0"/>
          </a:p>
        </p:txBody>
      </p:sp>
    </p:spTree>
    <p:extLst>
      <p:ext uri="{BB962C8B-B14F-4D97-AF65-F5344CB8AC3E}">
        <p14:creationId xmlns:p14="http://schemas.microsoft.com/office/powerpoint/2010/main" val="125075942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3F5A5BF-4E37-4905-A030-E86234A162EB}"/>
              </a:ext>
            </a:extLst>
          </p:cNvPr>
          <p:cNvSpPr>
            <a:spLocks noGrp="1"/>
          </p:cNvSpPr>
          <p:nvPr>
            <p:ph type="title"/>
          </p:nvPr>
        </p:nvSpPr>
        <p:spPr>
          <a:xfrm>
            <a:off x="88105" y="42863"/>
            <a:ext cx="9075991" cy="584775"/>
          </a:xfrm>
        </p:spPr>
        <p:txBody>
          <a:bodyPr/>
          <a:lstStyle/>
          <a:p>
            <a:r>
              <a:rPr lang="en-US" altLang="ja-JP" dirty="0"/>
              <a:t>From Local Volatility Model &amp; Heston’s Stochastic Volatility Model</a:t>
            </a:r>
            <a:br>
              <a:rPr lang="en-US" altLang="ja-JP" dirty="0"/>
            </a:br>
            <a:r>
              <a:rPr lang="en-US" altLang="ja-JP" dirty="0"/>
              <a:t>to Stochastic Local Volatility Model</a:t>
            </a:r>
            <a:endParaRPr lang="ja-JP" altLang="en-US" dirty="0"/>
          </a:p>
        </p:txBody>
      </p:sp>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5</a:t>
            </a:fld>
            <a:endParaRPr lang="en-US" altLang="ja-JP" dirty="0"/>
          </a:p>
        </p:txBody>
      </p:sp>
      <p:sp>
        <p:nvSpPr>
          <p:cNvPr id="11" name="文本框 10">
            <a:extLst>
              <a:ext uri="{FF2B5EF4-FFF2-40B4-BE49-F238E27FC236}">
                <a16:creationId xmlns:a16="http://schemas.microsoft.com/office/drawing/2014/main" id="{5FFF59B1-8E88-4370-93D4-757858773833}"/>
              </a:ext>
            </a:extLst>
          </p:cNvPr>
          <p:cNvSpPr txBox="1"/>
          <p:nvPr/>
        </p:nvSpPr>
        <p:spPr>
          <a:xfrm>
            <a:off x="856" y="6025474"/>
            <a:ext cx="9906000" cy="707886"/>
          </a:xfrm>
          <a:prstGeom prst="rect">
            <a:avLst/>
          </a:prstGeom>
          <a:noFill/>
        </p:spPr>
        <p:txBody>
          <a:bodyPr wrap="square" rtlCol="0">
            <a:spAutoFit/>
          </a:bodyPr>
          <a:lstStyle/>
          <a:p>
            <a:r>
              <a:rPr kumimoji="1" lang="en-US" altLang="ja-JP" sz="800" i="0" u="none" dirty="0"/>
              <a:t>1) Dupire, B., </a:t>
            </a:r>
            <a:r>
              <a:rPr kumimoji="1" lang="en-US" altLang="ja-JP" sz="800" b="1" u="none" dirty="0"/>
              <a:t>Skewness and kurtosis in S&amp;P500 index returns implied by option prices</a:t>
            </a:r>
            <a:r>
              <a:rPr kumimoji="1" lang="en-US" altLang="ja-JP" sz="800" i="0" u="none" dirty="0"/>
              <a:t>, The Journal of Financial Research, Volume 19, pp.175–192, 1994</a:t>
            </a:r>
          </a:p>
          <a:p>
            <a:r>
              <a:rPr kumimoji="1" lang="en-US" altLang="ja-JP" sz="800" i="0" u="none" dirty="0"/>
              <a:t>2) </a:t>
            </a:r>
            <a:r>
              <a:rPr kumimoji="1" lang="en-US" altLang="ja-JP" sz="800" i="0" u="none" dirty="0" err="1"/>
              <a:t>Derman</a:t>
            </a:r>
            <a:r>
              <a:rPr kumimoji="1" lang="en-US" altLang="ja-JP" sz="800" i="0" u="none" dirty="0"/>
              <a:t>, E., and I. </a:t>
            </a:r>
            <a:r>
              <a:rPr kumimoji="1" lang="en-US" altLang="ja-JP" sz="800" i="0" u="none" dirty="0" err="1"/>
              <a:t>Kani</a:t>
            </a:r>
            <a:r>
              <a:rPr kumimoji="1" lang="en-US" altLang="ja-JP" sz="800" i="0" u="none" dirty="0"/>
              <a:t>, </a:t>
            </a:r>
            <a:r>
              <a:rPr kumimoji="1" lang="en-US" altLang="ja-JP" sz="800" b="1" u="none" dirty="0"/>
              <a:t>Riding on a smile</a:t>
            </a:r>
            <a:r>
              <a:rPr kumimoji="1" lang="en-US" altLang="ja-JP" sz="800" i="0" u="none" dirty="0"/>
              <a:t>, Risk, Volume 7, 32–39, 1994</a:t>
            </a:r>
          </a:p>
          <a:p>
            <a:r>
              <a:rPr kumimoji="1" lang="en-US" altLang="ja-JP" sz="800" i="0" u="none" dirty="0"/>
              <a:t>3) Heston, S., </a:t>
            </a:r>
            <a:r>
              <a:rPr kumimoji="1" lang="en-US" altLang="ja-JP" sz="800" b="1" u="none" dirty="0"/>
              <a:t>A Closed-Form Solution for Options with Stochastic Volatility with Applications to Bond and Currency Options</a:t>
            </a:r>
            <a:r>
              <a:rPr kumimoji="1" lang="en-US" altLang="ja-JP" sz="800" i="0" u="none" dirty="0"/>
              <a:t>, The Review of Financial Studies, Volume 6, Issue 2, pp.327-343, 1993</a:t>
            </a:r>
          </a:p>
          <a:p>
            <a:r>
              <a:rPr kumimoji="1" lang="en-US" altLang="ja-JP" sz="800" i="0" u="none" dirty="0"/>
              <a:t>4) Hakala, J., </a:t>
            </a:r>
            <a:r>
              <a:rPr kumimoji="1" lang="en-US" altLang="ja-JP" sz="800" b="1" u="none" dirty="0"/>
              <a:t>Applied Machine Learning for Stochastic Local Volatility Calibration</a:t>
            </a:r>
            <a:r>
              <a:rPr kumimoji="1" lang="en-US" altLang="ja-JP" sz="800" i="0" u="none" dirty="0"/>
              <a:t>, Frontiers in Artificial Intelligence, May 17, 2019</a:t>
            </a:r>
            <a:endParaRPr kumimoji="1" lang="en-US" altLang="ja-JP" sz="800" b="1" u="none" dirty="0"/>
          </a:p>
          <a:p>
            <a:r>
              <a:rPr kumimoji="1" lang="en-US" altLang="ja-JP" sz="800" i="0" u="none" dirty="0"/>
              <a:t>5) Dupire, B., </a:t>
            </a:r>
            <a:r>
              <a:rPr kumimoji="1" lang="en-US" altLang="ja-JP" sz="800" b="1" u="none" dirty="0"/>
              <a:t>A unified theory of volatility</a:t>
            </a:r>
            <a:r>
              <a:rPr kumimoji="1" lang="en-US" altLang="ja-JP" sz="800" i="0" u="none" dirty="0"/>
              <a:t>, Derivatives Pricing: The Classic Collection, ed P. </a:t>
            </a:r>
            <a:r>
              <a:rPr kumimoji="1" lang="en-US" altLang="ja-JP" sz="800" i="0" u="none" dirty="0" err="1"/>
              <a:t>Carr</a:t>
            </a:r>
            <a:r>
              <a:rPr kumimoji="1" lang="en-US" altLang="ja-JP" sz="800" i="0" u="none" dirty="0"/>
              <a:t> (Risk Books), pp.185–196, 1996</a:t>
            </a:r>
            <a:endParaRPr kumimoji="1" lang="ja-JP" altLang="en-US" sz="800" i="0" u="none" dirty="0"/>
          </a:p>
        </p:txBody>
      </p:sp>
      <p:grpSp>
        <p:nvGrpSpPr>
          <p:cNvPr id="22" name="组合 21">
            <a:extLst>
              <a:ext uri="{FF2B5EF4-FFF2-40B4-BE49-F238E27FC236}">
                <a16:creationId xmlns:a16="http://schemas.microsoft.com/office/drawing/2014/main" id="{96938F11-37EB-4EF3-8E40-D00086341871}"/>
              </a:ext>
            </a:extLst>
          </p:cNvPr>
          <p:cNvGrpSpPr/>
          <p:nvPr/>
        </p:nvGrpSpPr>
        <p:grpSpPr>
          <a:xfrm>
            <a:off x="-32358" y="2446004"/>
            <a:ext cx="10068596" cy="1401084"/>
            <a:chOff x="-19450" y="2431440"/>
            <a:chExt cx="10068596" cy="1401084"/>
          </a:xfrm>
        </p:grpSpPr>
        <p:grpSp>
          <p:nvGrpSpPr>
            <p:cNvPr id="18" name="组合 17">
              <a:extLst>
                <a:ext uri="{FF2B5EF4-FFF2-40B4-BE49-F238E27FC236}">
                  <a16:creationId xmlns:a16="http://schemas.microsoft.com/office/drawing/2014/main" id="{3884D334-694E-4421-B3F6-33A03FD4A887}"/>
                </a:ext>
              </a:extLst>
            </p:cNvPr>
            <p:cNvGrpSpPr/>
            <p:nvPr/>
          </p:nvGrpSpPr>
          <p:grpSpPr>
            <a:xfrm>
              <a:off x="-19450" y="2477153"/>
              <a:ext cx="10068596" cy="1355371"/>
              <a:chOff x="-7147" y="902474"/>
              <a:chExt cx="10068596" cy="1355371"/>
            </a:xfrm>
          </p:grpSpPr>
          <p:grpSp>
            <p:nvGrpSpPr>
              <p:cNvPr id="16" name="组合 15">
                <a:extLst>
                  <a:ext uri="{FF2B5EF4-FFF2-40B4-BE49-F238E27FC236}">
                    <a16:creationId xmlns:a16="http://schemas.microsoft.com/office/drawing/2014/main" id="{0697F6C8-C919-4DFF-A9D8-AB171414BA80}"/>
                  </a:ext>
                </a:extLst>
              </p:cNvPr>
              <p:cNvGrpSpPr/>
              <p:nvPr/>
            </p:nvGrpSpPr>
            <p:grpSpPr>
              <a:xfrm>
                <a:off x="-7147" y="908505"/>
                <a:ext cx="6165103" cy="1321606"/>
                <a:chOff x="69053" y="908505"/>
                <a:chExt cx="6165103" cy="1321606"/>
              </a:xfrm>
            </p:grpSpPr>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8F4D8857-4E97-4E63-8EC6-4FECD7D9FE44}"/>
                        </a:ext>
                      </a:extLst>
                    </p:cNvPr>
                    <p:cNvSpPr txBox="1"/>
                    <p:nvPr/>
                  </p:nvSpPr>
                  <p:spPr>
                    <a:xfrm>
                      <a:off x="2595531" y="1189954"/>
                      <a:ext cx="3638625" cy="10401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ad>
                              <m:radPr>
                                <m:degHide m:val="on"/>
                                <m:ctrlPr>
                                  <a:rPr kumimoji="1" lang="en-US" altLang="ja-JP" sz="1800" b="1" i="1" u="none" smtClean="0">
                                    <a:solidFill>
                                      <a:srgbClr val="FF0000"/>
                                    </a:solidFill>
                                    <a:latin typeface="Cambria Math" panose="02040503050406030204" pitchFamily="18" charset="0"/>
                                  </a:rPr>
                                </m:ctrlPr>
                              </m:radPr>
                              <m:deg/>
                              <m:e>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𝑽</m:t>
                                    </m:r>
                                  </m:e>
                                  <m:sub>
                                    <m:r>
                                      <a:rPr kumimoji="1" lang="en-US" altLang="ja-JP" sz="1800" b="1" u="none">
                                        <a:solidFill>
                                          <a:srgbClr val="FF0000"/>
                                        </a:solidFill>
                                        <a:latin typeface="Cambria Math" panose="02040503050406030204" pitchFamily="18" charset="0"/>
                                      </a:rPr>
                                      <m:t>𝒕</m:t>
                                    </m:r>
                                  </m:sub>
                                </m:sSub>
                              </m:e>
                            </m:rad>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𝜿</m:t>
                            </m:r>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𝜽</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 </m:t>
                            </m:r>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
                              <a:rPr kumimoji="1" lang="ja-JP" altLang="en-US" sz="1800" b="1" u="none">
                                <a:latin typeface="Cambria Math" panose="02040503050406030204" pitchFamily="18" charset="0"/>
                              </a:rPr>
                              <m:t>𝝃</m:t>
                            </m:r>
                            <m:rad>
                              <m:radPr>
                                <m:degHide m:val="on"/>
                                <m:ctrlPr>
                                  <a:rPr kumimoji="1" lang="en-US" altLang="ja-JP" sz="1800" b="1" u="none">
                                    <a:latin typeface="Cambria Math" panose="02040503050406030204" pitchFamily="18" charset="0"/>
                                  </a:rPr>
                                </m:ctrlPr>
                              </m:radPr>
                              <m:deg/>
                              <m:e>
                                <m:sSub>
                                  <m:sSubPr>
                                    <m:ctrlPr>
                                      <a:rPr kumimoji="1" lang="en-US" altLang="ja-JP" sz="1800" b="1" u="none">
                                        <a:latin typeface="Cambria Math" panose="02040503050406030204" pitchFamily="18" charset="0"/>
                                      </a:rPr>
                                    </m:ctrlPr>
                                  </m:sSubPr>
                                  <m:e>
                                    <m:r>
                                      <a:rPr kumimoji="1" lang="en-US" altLang="ja-JP" sz="1800" b="1" u="none">
                                        <a:latin typeface="Cambria Math" panose="02040503050406030204" pitchFamily="18" charset="0"/>
                                      </a:rPr>
                                      <m:t>𝑽</m:t>
                                    </m:r>
                                  </m:e>
                                  <m:sub>
                                    <m:r>
                                      <a:rPr kumimoji="1" lang="en-US" altLang="ja-JP" sz="1800" b="1" u="none">
                                        <a:latin typeface="Cambria Math" panose="02040503050406030204" pitchFamily="18" charset="0"/>
                                      </a:rPr>
                                      <m:t>𝒕</m:t>
                                    </m:r>
                                  </m:sub>
                                </m:sSub>
                              </m:e>
                            </m:rad>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i="1" u="none" smtClean="0">
                                    <a:latin typeface="Cambria Math" panose="02040503050406030204" pitchFamily="18" charset="0"/>
                                  </a:rPr>
                                  <m:t>𝑽</m:t>
                                </m:r>
                              </m:sup>
                            </m:sSubSup>
                          </m:oMath>
                        </m:oMathPara>
                      </a14:m>
                      <a:endParaRPr kumimoji="1" lang="en-US" altLang="ja-JP" sz="1800" b="1" u="none" dirty="0"/>
                    </a:p>
                    <a:p>
                      <a14:m>
                        <m:oMathPara xmlns:m="http://schemas.openxmlformats.org/officeDocument/2006/math">
                          <m:oMathParaPr>
                            <m:jc m:val="centerGroup"/>
                          </m:oMathParaPr>
                          <m:oMath xmlns:m="http://schemas.openxmlformats.org/officeDocument/2006/math">
                            <m:r>
                              <a:rPr kumimoji="1" lang="en-US" altLang="ja-JP" sz="1800" b="1" u="none">
                                <a:latin typeface="Cambria Math" panose="02040503050406030204" pitchFamily="18" charset="0"/>
                              </a:rPr>
                              <m:t>&lt;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r>
                              <a:rPr kumimoji="1" lang="en-US" altLang="ja-JP" sz="1800" b="1" i="1" u="none" smtClean="0">
                                <a:latin typeface="Cambria Math" panose="02040503050406030204" pitchFamily="18" charset="0"/>
                              </a:rPr>
                              <m:t>,</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𝒅</m:t>
                                </m:r>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𝑽</m:t>
                                </m:r>
                              </m:sup>
                            </m:sSubSup>
                            <m:r>
                              <a:rPr kumimoji="1" lang="en-US" altLang="ja-JP" sz="1800" b="1" i="1" u="none" smtClean="0">
                                <a:latin typeface="Cambria Math" panose="02040503050406030204" pitchFamily="18" charset="0"/>
                              </a:rPr>
                              <m:t>&gt;</m:t>
                            </m:r>
                            <m:r>
                              <a:rPr kumimoji="1" lang="en-US" altLang="ja-JP" sz="1800" b="1" i="1" u="none" smtClean="0">
                                <a:latin typeface="Cambria Math" panose="02040503050406030204" pitchFamily="18" charset="0"/>
                                <a:ea typeface="Cambria Math" panose="02040503050406030204" pitchFamily="18" charset="0"/>
                              </a:rPr>
                              <m:t>=</m:t>
                            </m:r>
                            <m:r>
                              <a:rPr kumimoji="1" lang="ja-JP" altLang="en-US" sz="1800" b="1" i="1" u="none" smtClean="0">
                                <a:latin typeface="Cambria Math" panose="02040503050406030204" pitchFamily="18" charset="0"/>
                                <a:ea typeface="Cambria Math" panose="02040503050406030204" pitchFamily="18" charset="0"/>
                              </a:rPr>
                              <m:t>𝝆</m:t>
                            </m:r>
                            <m:r>
                              <a:rPr kumimoji="1" lang="en-US" altLang="ja-JP" sz="1800" b="1" i="1" u="none" smtClean="0">
                                <a:latin typeface="Cambria Math" panose="02040503050406030204" pitchFamily="18" charset="0"/>
                                <a:ea typeface="Cambria Math" panose="02040503050406030204" pitchFamily="18" charset="0"/>
                              </a:rPr>
                              <m:t>𝒅𝒕</m:t>
                            </m:r>
                          </m:oMath>
                        </m:oMathPara>
                      </a14:m>
                      <a:endParaRPr kumimoji="1" lang="ja-JP" altLang="en-US" sz="1800" b="1" u="none" dirty="0"/>
                    </a:p>
                  </p:txBody>
                </p:sp>
              </mc:Choice>
              <mc:Fallback>
                <p:sp>
                  <p:nvSpPr>
                    <p:cNvPr id="64" name="文本框 63">
                      <a:extLst>
                        <a:ext uri="{FF2B5EF4-FFF2-40B4-BE49-F238E27FC236}">
                          <a16:creationId xmlns:a16="http://schemas.microsoft.com/office/drawing/2014/main" id="{8F4D8857-4E97-4E63-8EC6-4FECD7D9FE44}"/>
                        </a:ext>
                      </a:extLst>
                    </p:cNvPr>
                    <p:cNvSpPr txBox="1">
                      <a:spLocks noRot="1" noChangeAspect="1" noMove="1" noResize="1" noEditPoints="1" noAdjustHandles="1" noChangeArrowheads="1" noChangeShapeType="1" noTextEdit="1"/>
                    </p:cNvSpPr>
                    <p:nvPr/>
                  </p:nvSpPr>
                  <p:spPr>
                    <a:xfrm>
                      <a:off x="2595531" y="1189954"/>
                      <a:ext cx="3638625" cy="1040157"/>
                    </a:xfrm>
                    <a:prstGeom prst="rect">
                      <a:avLst/>
                    </a:prstGeom>
                    <a:blipFill>
                      <a:blip r:embed="rId3"/>
                      <a:stretch>
                        <a:fillRect b="-2924"/>
                      </a:stretch>
                    </a:blipFill>
                  </p:spPr>
                  <p:txBody>
                    <a:bodyPr/>
                    <a:lstStyle/>
                    <a:p>
                      <a:r>
                        <a:rPr lang="ja-JP" altLang="en-US">
                          <a:noFill/>
                        </a:rPr>
                        <a:t> </a:t>
                      </a:r>
                    </a:p>
                  </p:txBody>
                </p:sp>
              </mc:Fallback>
            </mc:AlternateContent>
            <p:sp>
              <p:nvSpPr>
                <p:cNvPr id="12" name="文本框 11">
                  <a:extLst>
                    <a:ext uri="{FF2B5EF4-FFF2-40B4-BE49-F238E27FC236}">
                      <a16:creationId xmlns:a16="http://schemas.microsoft.com/office/drawing/2014/main" id="{3B942512-E2C0-4F84-A301-7464AFA2A8C6}"/>
                    </a:ext>
                  </a:extLst>
                </p:cNvPr>
                <p:cNvSpPr txBox="1"/>
                <p:nvPr/>
              </p:nvSpPr>
              <p:spPr>
                <a:xfrm>
                  <a:off x="69053" y="908505"/>
                  <a:ext cx="4579652" cy="338554"/>
                </a:xfrm>
                <a:prstGeom prst="rect">
                  <a:avLst/>
                </a:prstGeom>
                <a:noFill/>
              </p:spPr>
              <p:txBody>
                <a:bodyPr wrap="none" rtlCol="0">
                  <a:spAutoFit/>
                </a:bodyPr>
                <a:lstStyle/>
                <a:p>
                  <a:r>
                    <a:rPr kumimoji="1" lang="en-US" altLang="ja-JP" sz="1600" b="1" i="0" u="none" dirty="0"/>
                    <a:t>Heston’s Stochastic Volatility Model (1993) </a:t>
                  </a:r>
                  <a:r>
                    <a:rPr kumimoji="1" lang="en-US" altLang="ja-JP" sz="1600" i="0" u="none" baseline="30000" dirty="0"/>
                    <a:t>3)</a:t>
                  </a:r>
                  <a:endParaRPr kumimoji="1" lang="ja-JP" altLang="en-US" sz="1600" i="0" u="none" baseline="30000" dirty="0"/>
                </a:p>
              </p:txBody>
            </p:sp>
            <p:sp>
              <p:nvSpPr>
                <p:cNvPr id="77" name="文本框 76">
                  <a:extLst>
                    <a:ext uri="{FF2B5EF4-FFF2-40B4-BE49-F238E27FC236}">
                      <a16:creationId xmlns:a16="http://schemas.microsoft.com/office/drawing/2014/main" id="{18EE1961-B1B1-49E4-9221-D8DFAB99BF50}"/>
                    </a:ext>
                  </a:extLst>
                </p:cNvPr>
                <p:cNvSpPr txBox="1"/>
                <p:nvPr/>
              </p:nvSpPr>
              <p:spPr>
                <a:xfrm>
                  <a:off x="69053" y="127389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sp>
              <p:nvSpPr>
                <p:cNvPr id="82" name="文本框 81">
                  <a:extLst>
                    <a:ext uri="{FF2B5EF4-FFF2-40B4-BE49-F238E27FC236}">
                      <a16:creationId xmlns:a16="http://schemas.microsoft.com/office/drawing/2014/main" id="{11B9FCBB-B39D-415B-A452-CB3BC7512F92}"/>
                    </a:ext>
                  </a:extLst>
                </p:cNvPr>
                <p:cNvSpPr txBox="1"/>
                <p:nvPr/>
              </p:nvSpPr>
              <p:spPr>
                <a:xfrm>
                  <a:off x="69053" y="1616935"/>
                  <a:ext cx="2353978" cy="292388"/>
                </a:xfrm>
                <a:prstGeom prst="rect">
                  <a:avLst/>
                </a:prstGeom>
                <a:noFill/>
              </p:spPr>
              <p:txBody>
                <a:bodyPr wrap="none" rtlCol="0">
                  <a:spAutoFit/>
                </a:bodyPr>
                <a:lstStyle/>
                <a:p>
                  <a:r>
                    <a:rPr kumimoji="1" lang="en-US" altLang="ja-JP" i="0" u="none" dirty="0"/>
                    <a:t>Stochastic Volatility Process: </a:t>
                  </a:r>
                  <a:endParaRPr kumimoji="1" lang="ja-JP" altLang="en-US" i="0" u="none" dirty="0"/>
                </a:p>
              </p:txBody>
            </p:sp>
            <p:sp>
              <p:nvSpPr>
                <p:cNvPr id="83" name="文本框 82">
                  <a:extLst>
                    <a:ext uri="{FF2B5EF4-FFF2-40B4-BE49-F238E27FC236}">
                      <a16:creationId xmlns:a16="http://schemas.microsoft.com/office/drawing/2014/main" id="{03B6F888-1553-4423-BF3A-9F0674A75F27}"/>
                    </a:ext>
                  </a:extLst>
                </p:cNvPr>
                <p:cNvSpPr txBox="1"/>
                <p:nvPr/>
              </p:nvSpPr>
              <p:spPr>
                <a:xfrm>
                  <a:off x="69053" y="1909323"/>
                  <a:ext cx="1744388" cy="292388"/>
                </a:xfrm>
                <a:prstGeom prst="rect">
                  <a:avLst/>
                </a:prstGeom>
                <a:noFill/>
              </p:spPr>
              <p:txBody>
                <a:bodyPr wrap="none" rtlCol="0">
                  <a:spAutoFit/>
                </a:bodyPr>
                <a:lstStyle/>
                <a:p>
                  <a:r>
                    <a:rPr kumimoji="1" lang="en-US" altLang="ja-JP" i="0" u="none" dirty="0"/>
                    <a:t>Correlation Process: </a:t>
                  </a:r>
                  <a:endParaRPr kumimoji="1" lang="ja-JP" altLang="en-US" i="0" u="none" dirty="0"/>
                </a:p>
              </p:txBody>
            </p:sp>
          </p:grpSp>
          <mc:AlternateContent xmlns:mc="http://schemas.openxmlformats.org/markup-compatibility/2006">
            <mc:Choice xmlns:a14="http://schemas.microsoft.com/office/drawing/2010/main" Requires="a14">
              <p:sp>
                <p:nvSpPr>
                  <p:cNvPr id="89" name="文本框 88">
                    <a:extLst>
                      <a:ext uri="{FF2B5EF4-FFF2-40B4-BE49-F238E27FC236}">
                        <a16:creationId xmlns:a16="http://schemas.microsoft.com/office/drawing/2014/main" id="{3163249F-D869-4656-AAE6-94E2CB9E1002}"/>
                      </a:ext>
                    </a:extLst>
                  </p:cNvPr>
                  <p:cNvSpPr txBox="1"/>
                  <p:nvPr/>
                </p:nvSpPr>
                <p:spPr>
                  <a:xfrm>
                    <a:off x="6057901" y="902474"/>
                    <a:ext cx="4003548" cy="1355371"/>
                  </a:xfrm>
                  <a:prstGeom prst="rect">
                    <a:avLst/>
                  </a:prstGeom>
                  <a:noFill/>
                </p:spPr>
                <p:txBody>
                  <a:bodyPr wrap="square">
                    <a:spAutoFit/>
                  </a:bodyPr>
                  <a:lstStyle/>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𝒓</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r>
                          <a:rPr kumimoji="1" lang="en-US" altLang="ja-JP" sz="1400" b="0" i="1" u="none" smtClean="0">
                            <a:latin typeface="Cambria Math" panose="02040503050406030204" pitchFamily="18" charset="0"/>
                          </a:rPr>
                          <m:t> </m:t>
                        </m:r>
                      </m:oMath>
                    </a14:m>
                    <a:r>
                      <a:rPr lang="en-US" altLang="ja-JP" i="0" u="none" dirty="0"/>
                      <a:t>continuously compounded risk-free interest rate</a:t>
                    </a:r>
                  </a:p>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𝒅</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oMath>
                    </a14:m>
                    <a:r>
                      <a:rPr lang="ja-JP" altLang="en-US" i="0" u="none" dirty="0"/>
                      <a:t> </a:t>
                    </a:r>
                    <a:r>
                      <a:rPr lang="en-US" altLang="ja-JP" i="0" u="none" dirty="0"/>
                      <a:t>continuously compounded dividend yield rate</a:t>
                    </a:r>
                  </a:p>
                  <a:p>
                    <a:pPr/>
                    <a14:m>
                      <m:oMath xmlns:m="http://schemas.openxmlformats.org/officeDocument/2006/math">
                        <m:r>
                          <a:rPr kumimoji="1" lang="ja-JP" altLang="en-US" sz="1400" b="1" i="1" u="none" smtClean="0">
                            <a:latin typeface="Cambria Math" panose="02040503050406030204" pitchFamily="18" charset="0"/>
                          </a:rPr>
                          <m:t>𝜿</m:t>
                        </m:r>
                      </m:oMath>
                    </a14:m>
                    <a:r>
                      <a:rPr lang="en-US" altLang="ja-JP" i="0" u="none" dirty="0"/>
                      <a:t>: mean reversion speed rate</a:t>
                    </a:r>
                  </a:p>
                  <a:p>
                    <a:pPr/>
                    <a14:m>
                      <m:oMath xmlns:m="http://schemas.openxmlformats.org/officeDocument/2006/math">
                        <m:r>
                          <a:rPr kumimoji="1" lang="ja-JP" altLang="en-US" sz="1400" b="1" i="1" u="none" smtClean="0">
                            <a:latin typeface="Cambria Math" panose="02040503050406030204" pitchFamily="18" charset="0"/>
                          </a:rPr>
                          <m:t>𝜽</m:t>
                        </m:r>
                      </m:oMath>
                    </a14:m>
                    <a:r>
                      <a:rPr lang="en-US" altLang="ja-JP" i="0" u="none" dirty="0"/>
                      <a:t>: long run variance</a:t>
                    </a:r>
                  </a:p>
                  <a:p>
                    <a:pPr/>
                    <a14:m>
                      <m:oMath xmlns:m="http://schemas.openxmlformats.org/officeDocument/2006/math">
                        <m:r>
                          <a:rPr kumimoji="1" lang="ja-JP" altLang="en-US" sz="1400" b="1" u="none" smtClean="0">
                            <a:latin typeface="Cambria Math" panose="02040503050406030204" pitchFamily="18" charset="0"/>
                          </a:rPr>
                          <m:t>𝝃</m:t>
                        </m:r>
                      </m:oMath>
                    </a14:m>
                    <a:r>
                      <a:rPr lang="en-US" altLang="ja-JP" i="0" u="none" dirty="0"/>
                      <a:t>: volatility of volatility</a:t>
                    </a:r>
                  </a:p>
                  <a:p>
                    <a:pPr/>
                    <a14:m>
                      <m:oMath xmlns:m="http://schemas.openxmlformats.org/officeDocument/2006/math">
                        <m:r>
                          <a:rPr kumimoji="1" lang="ja-JP" altLang="en-US" sz="1400" b="1" i="1" u="none" smtClean="0">
                            <a:latin typeface="Cambria Math" panose="02040503050406030204" pitchFamily="18" charset="0"/>
                            <a:ea typeface="Cambria Math" panose="02040503050406030204" pitchFamily="18" charset="0"/>
                          </a:rPr>
                          <m:t>𝝆</m:t>
                        </m:r>
                      </m:oMath>
                    </a14:m>
                    <a:r>
                      <a:rPr lang="en-US" altLang="ja-JP" i="0" u="none" dirty="0"/>
                      <a:t>: correlation coefficient </a:t>
                    </a:r>
                    <a:endParaRPr lang="ja-JP" altLang="en-US" i="0" u="none" dirty="0"/>
                  </a:p>
                </p:txBody>
              </p:sp>
            </mc:Choice>
            <mc:Fallback>
              <p:sp>
                <p:nvSpPr>
                  <p:cNvPr id="89" name="文本框 88">
                    <a:extLst>
                      <a:ext uri="{FF2B5EF4-FFF2-40B4-BE49-F238E27FC236}">
                        <a16:creationId xmlns:a16="http://schemas.microsoft.com/office/drawing/2014/main" id="{3163249F-D869-4656-AAE6-94E2CB9E1002}"/>
                      </a:ext>
                    </a:extLst>
                  </p:cNvPr>
                  <p:cNvSpPr txBox="1">
                    <a:spLocks noRot="1" noChangeAspect="1" noMove="1" noResize="1" noEditPoints="1" noAdjustHandles="1" noChangeArrowheads="1" noChangeShapeType="1" noTextEdit="1"/>
                  </p:cNvSpPr>
                  <p:nvPr/>
                </p:nvSpPr>
                <p:spPr>
                  <a:xfrm>
                    <a:off x="6057901" y="902474"/>
                    <a:ext cx="4003548" cy="1355371"/>
                  </a:xfrm>
                  <a:prstGeom prst="rect">
                    <a:avLst/>
                  </a:prstGeom>
                  <a:blipFill>
                    <a:blip r:embed="rId4"/>
                    <a:stretch>
                      <a:fillRect b="-3153"/>
                    </a:stretch>
                  </a:blipFill>
                </p:spPr>
                <p:txBody>
                  <a:bodyPr/>
                  <a:lstStyle/>
                  <a:p>
                    <a:r>
                      <a:rPr lang="ja-JP" altLang="en-US">
                        <a:noFill/>
                      </a:rPr>
                      <a:t> </a:t>
                    </a:r>
                  </a:p>
                </p:txBody>
              </p:sp>
            </mc:Fallback>
          </mc:AlternateContent>
        </p:grpSp>
        <p:grpSp>
          <p:nvGrpSpPr>
            <p:cNvPr id="21" name="组合 20">
              <a:extLst>
                <a:ext uri="{FF2B5EF4-FFF2-40B4-BE49-F238E27FC236}">
                  <a16:creationId xmlns:a16="http://schemas.microsoft.com/office/drawing/2014/main" id="{D38AD335-B2DA-4FEF-9BD5-C2E5EC132D6D}"/>
                </a:ext>
              </a:extLst>
            </p:cNvPr>
            <p:cNvGrpSpPr/>
            <p:nvPr/>
          </p:nvGrpSpPr>
          <p:grpSpPr>
            <a:xfrm>
              <a:off x="215500" y="2431440"/>
              <a:ext cx="9348952" cy="1401084"/>
              <a:chOff x="215500" y="2431440"/>
              <a:chExt cx="9348952" cy="1401084"/>
            </a:xfrm>
          </p:grpSpPr>
          <p:cxnSp>
            <p:nvCxnSpPr>
              <p:cNvPr id="20" name="直接连接符 19">
                <a:extLst>
                  <a:ext uri="{FF2B5EF4-FFF2-40B4-BE49-F238E27FC236}">
                    <a16:creationId xmlns:a16="http://schemas.microsoft.com/office/drawing/2014/main" id="{3D5D9C8A-9562-4AF2-BC3B-436069EFFBF0}"/>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90" name="直接连接符 89">
                <a:extLst>
                  <a:ext uri="{FF2B5EF4-FFF2-40B4-BE49-F238E27FC236}">
                    <a16:creationId xmlns:a16="http://schemas.microsoft.com/office/drawing/2014/main" id="{37DDFC29-226E-4516-992B-834708A55E03}"/>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p:grpSp>
        <p:nvGrpSpPr>
          <p:cNvPr id="91" name="组合 90">
            <a:extLst>
              <a:ext uri="{FF2B5EF4-FFF2-40B4-BE49-F238E27FC236}">
                <a16:creationId xmlns:a16="http://schemas.microsoft.com/office/drawing/2014/main" id="{77DAEA68-227F-44EB-93CC-6725E86814CC}"/>
              </a:ext>
            </a:extLst>
          </p:cNvPr>
          <p:cNvGrpSpPr/>
          <p:nvPr/>
        </p:nvGrpSpPr>
        <p:grpSpPr>
          <a:xfrm>
            <a:off x="-32358" y="750468"/>
            <a:ext cx="9820810" cy="1401084"/>
            <a:chOff x="-19450" y="2431440"/>
            <a:chExt cx="9820810" cy="1401084"/>
          </a:xfrm>
        </p:grpSpPr>
        <p:grpSp>
          <p:nvGrpSpPr>
            <p:cNvPr id="92" name="组合 91">
              <a:extLst>
                <a:ext uri="{FF2B5EF4-FFF2-40B4-BE49-F238E27FC236}">
                  <a16:creationId xmlns:a16="http://schemas.microsoft.com/office/drawing/2014/main" id="{3310934A-DC64-4858-9544-4A029DF5796E}"/>
                </a:ext>
              </a:extLst>
            </p:cNvPr>
            <p:cNvGrpSpPr/>
            <p:nvPr/>
          </p:nvGrpSpPr>
          <p:grpSpPr>
            <a:xfrm>
              <a:off x="-19450" y="2483184"/>
              <a:ext cx="9820810" cy="1195526"/>
              <a:chOff x="-7147" y="908505"/>
              <a:chExt cx="9820810" cy="1195526"/>
            </a:xfrm>
          </p:grpSpPr>
          <p:grpSp>
            <p:nvGrpSpPr>
              <p:cNvPr id="96" name="组合 95">
                <a:extLst>
                  <a:ext uri="{FF2B5EF4-FFF2-40B4-BE49-F238E27FC236}">
                    <a16:creationId xmlns:a16="http://schemas.microsoft.com/office/drawing/2014/main" id="{BB03770D-0481-4212-968F-F7AE68A56F7E}"/>
                  </a:ext>
                </a:extLst>
              </p:cNvPr>
              <p:cNvGrpSpPr/>
              <p:nvPr/>
            </p:nvGrpSpPr>
            <p:grpSpPr>
              <a:xfrm>
                <a:off x="-7147" y="908505"/>
                <a:ext cx="7222618" cy="1008476"/>
                <a:chOff x="69053" y="908505"/>
                <a:chExt cx="7222618" cy="1008476"/>
              </a:xfrm>
            </p:grpSpPr>
            <mc:AlternateContent xmlns:mc="http://schemas.openxmlformats.org/markup-compatibility/2006">
              <mc:Choice xmlns:a14="http://schemas.microsoft.com/office/drawing/2010/main" Requires="a14">
                <p:sp>
                  <p:nvSpPr>
                    <p:cNvPr id="98" name="文本框 97">
                      <a:extLst>
                        <a:ext uri="{FF2B5EF4-FFF2-40B4-BE49-F238E27FC236}">
                          <a16:creationId xmlns:a16="http://schemas.microsoft.com/office/drawing/2014/main" id="{E303D74C-2E0D-4D6C-AF7D-485E532F8BF9}"/>
                        </a:ext>
                      </a:extLst>
                    </p:cNvPr>
                    <p:cNvSpPr txBox="1"/>
                    <p:nvPr/>
                  </p:nvSpPr>
                  <p:spPr>
                    <a:xfrm>
                      <a:off x="1094044" y="1538351"/>
                      <a:ext cx="4183646" cy="3786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sSub>
                              <m:sSubPr>
                                <m:ctrlPr>
                                  <a:rPr kumimoji="1" lang="en-US" altLang="ja-JP" sz="1800" b="1" i="1" u="none" smtClean="0">
                                    <a:solidFill>
                                      <a:srgbClr val="FF0000"/>
                                    </a:solidFill>
                                    <a:latin typeface="Cambria Math" panose="02040503050406030204" pitchFamily="18" charset="0"/>
                                  </a:rPr>
                                </m:ctrlPr>
                              </m:sSubPr>
                              <m:e>
                                <m:r>
                                  <a:rPr kumimoji="1" lang="ja-JP" altLang="en-US" sz="1800" b="1" i="1" u="none" smtClean="0">
                                    <a:solidFill>
                                      <a:srgbClr val="FF0000"/>
                                    </a:solidFill>
                                    <a:latin typeface="Cambria Math" panose="02040503050406030204" pitchFamily="18" charset="0"/>
                                  </a:rPr>
                                  <m:t>𝝈</m:t>
                                </m:r>
                              </m:e>
                              <m:sub>
                                <m:r>
                                  <a:rPr kumimoji="1" lang="en-US" altLang="ja-JP" sz="1800" b="1" i="1" u="none" smtClean="0">
                                    <a:solidFill>
                                      <a:srgbClr val="FF0000"/>
                                    </a:solidFill>
                                    <a:latin typeface="Cambria Math" panose="02040503050406030204" pitchFamily="18" charset="0"/>
                                  </a:rPr>
                                  <m:t>𝑳𝑽</m:t>
                                </m:r>
                              </m:sub>
                            </m:sSub>
                            <m:r>
                              <a:rPr kumimoji="1" lang="en-US" altLang="ja-JP" sz="1800" b="1" i="1" u="none" smtClean="0">
                                <a:solidFill>
                                  <a:srgbClr val="FF0000"/>
                                </a:solidFill>
                                <a:latin typeface="Cambria Math" panose="02040503050406030204" pitchFamily="18" charset="0"/>
                              </a:rPr>
                              <m:t>(</m:t>
                            </m:r>
                            <m:r>
                              <a:rPr kumimoji="1" lang="en-US" altLang="ja-JP" sz="1800" b="1" i="1" u="none" smtClean="0">
                                <a:solidFill>
                                  <a:srgbClr val="FF0000"/>
                                </a:solidFill>
                                <a:latin typeface="Cambria Math" panose="02040503050406030204" pitchFamily="18" charset="0"/>
                              </a:rPr>
                              <m:t>𝒕</m:t>
                            </m:r>
                            <m:r>
                              <a:rPr kumimoji="1" lang="en-US" altLang="ja-JP" sz="1800" b="1" i="1" u="none" smtClean="0">
                                <a:solidFill>
                                  <a:srgbClr val="FF0000"/>
                                </a:solidFill>
                                <a:latin typeface="Cambria Math" panose="02040503050406030204" pitchFamily="18" charset="0"/>
                              </a:rPr>
                              <m:t>,</m:t>
                            </m:r>
                            <m:sSub>
                              <m:sSubPr>
                                <m:ctrlPr>
                                  <a:rPr kumimoji="1" lang="en-US" altLang="ja-JP" sz="1800" b="1" i="1" u="none" smtClean="0">
                                    <a:solidFill>
                                      <a:srgbClr val="FF0000"/>
                                    </a:solidFill>
                                    <a:latin typeface="Cambria Math" panose="02040503050406030204" pitchFamily="18" charset="0"/>
                                  </a:rPr>
                                </m:ctrlPr>
                              </m:sSubPr>
                              <m:e>
                                <m:r>
                                  <a:rPr kumimoji="1" lang="en-US" altLang="ja-JP" sz="1800" b="1" i="1" u="none" smtClean="0">
                                    <a:solidFill>
                                      <a:srgbClr val="FF0000"/>
                                    </a:solidFill>
                                    <a:latin typeface="Cambria Math" panose="02040503050406030204" pitchFamily="18" charset="0"/>
                                  </a:rPr>
                                  <m:t>𝑺</m:t>
                                </m:r>
                              </m:e>
                              <m:sub>
                                <m:r>
                                  <a:rPr kumimoji="1" lang="en-US" altLang="ja-JP" sz="1800" b="1" i="1" u="none" smtClean="0">
                                    <a:solidFill>
                                      <a:srgbClr val="FF0000"/>
                                    </a:solidFill>
                                    <a:latin typeface="Cambria Math" panose="02040503050406030204" pitchFamily="18" charset="0"/>
                                  </a:rPr>
                                  <m:t>𝒕</m:t>
                                </m:r>
                              </m:sub>
                            </m:sSub>
                            <m:r>
                              <a:rPr kumimoji="1" lang="en-US" altLang="ja-JP" sz="1800" b="1" i="1" u="none" smtClean="0">
                                <a:solidFill>
                                  <a:srgbClr val="FF0000"/>
                                </a:solidFill>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p:txBody>
                </p:sp>
              </mc:Choice>
              <mc:Fallback>
                <p:sp>
                  <p:nvSpPr>
                    <p:cNvPr id="98" name="文本框 97">
                      <a:extLst>
                        <a:ext uri="{FF2B5EF4-FFF2-40B4-BE49-F238E27FC236}">
                          <a16:creationId xmlns:a16="http://schemas.microsoft.com/office/drawing/2014/main" id="{E303D74C-2E0D-4D6C-AF7D-485E532F8BF9}"/>
                        </a:ext>
                      </a:extLst>
                    </p:cNvPr>
                    <p:cNvSpPr txBox="1">
                      <a:spLocks noRot="1" noChangeAspect="1" noMove="1" noResize="1" noEditPoints="1" noAdjustHandles="1" noChangeArrowheads="1" noChangeShapeType="1" noTextEdit="1"/>
                    </p:cNvSpPr>
                    <p:nvPr/>
                  </p:nvSpPr>
                  <p:spPr>
                    <a:xfrm>
                      <a:off x="1094044" y="1538351"/>
                      <a:ext cx="4183646" cy="378630"/>
                    </a:xfrm>
                    <a:prstGeom prst="rect">
                      <a:avLst/>
                    </a:prstGeom>
                    <a:blipFill>
                      <a:blip r:embed="rId5"/>
                      <a:stretch>
                        <a:fillRect b="-14516"/>
                      </a:stretch>
                    </a:blipFill>
                  </p:spPr>
                  <p:txBody>
                    <a:bodyPr/>
                    <a:lstStyle/>
                    <a:p>
                      <a:r>
                        <a:rPr lang="ja-JP" altLang="en-US">
                          <a:noFill/>
                        </a:rPr>
                        <a:t> </a:t>
                      </a:r>
                    </a:p>
                  </p:txBody>
                </p:sp>
              </mc:Fallback>
            </mc:AlternateContent>
            <p:sp>
              <p:nvSpPr>
                <p:cNvPr id="99" name="文本框 98">
                  <a:extLst>
                    <a:ext uri="{FF2B5EF4-FFF2-40B4-BE49-F238E27FC236}">
                      <a16:creationId xmlns:a16="http://schemas.microsoft.com/office/drawing/2014/main" id="{D06FD679-B31B-4CA9-AF8A-365C69AF253B}"/>
                    </a:ext>
                  </a:extLst>
                </p:cNvPr>
                <p:cNvSpPr txBox="1"/>
                <p:nvPr/>
              </p:nvSpPr>
              <p:spPr>
                <a:xfrm>
                  <a:off x="69053" y="908505"/>
                  <a:ext cx="7222618" cy="338554"/>
                </a:xfrm>
                <a:prstGeom prst="rect">
                  <a:avLst/>
                </a:prstGeom>
                <a:noFill/>
              </p:spPr>
              <p:txBody>
                <a:bodyPr wrap="none" rtlCol="0">
                  <a:spAutoFit/>
                </a:bodyPr>
                <a:lstStyle/>
                <a:p>
                  <a:r>
                    <a:rPr kumimoji="1" lang="en-US" altLang="ja-JP" sz="1600" b="1" i="0" u="none" dirty="0"/>
                    <a:t>Local Volatility Model by Dupire (1994) and </a:t>
                  </a:r>
                  <a:r>
                    <a:rPr kumimoji="1" lang="en-US" altLang="ja-JP" sz="1600" b="1" i="0" u="none" dirty="0" err="1"/>
                    <a:t>Derman</a:t>
                  </a:r>
                  <a:r>
                    <a:rPr kumimoji="1" lang="en-US" altLang="ja-JP" sz="1600" b="1" i="0" u="none" dirty="0"/>
                    <a:t> and </a:t>
                  </a:r>
                  <a:r>
                    <a:rPr kumimoji="1" lang="en-US" altLang="ja-JP" sz="1600" b="1" i="0" u="none" dirty="0" err="1"/>
                    <a:t>Kani</a:t>
                  </a:r>
                  <a:r>
                    <a:rPr kumimoji="1" lang="en-US" altLang="ja-JP" sz="1600" b="1" i="0" u="none" dirty="0"/>
                    <a:t> (1994) </a:t>
                  </a:r>
                  <a:r>
                    <a:rPr kumimoji="1" lang="en-US" altLang="ja-JP" sz="1600" i="0" u="none" baseline="30000" dirty="0"/>
                    <a:t>1) 2)</a:t>
                  </a:r>
                  <a:endParaRPr kumimoji="1" lang="ja-JP" altLang="en-US" sz="1600" i="0" u="none" baseline="30000" dirty="0"/>
                </a:p>
              </p:txBody>
            </p:sp>
            <p:sp>
              <p:nvSpPr>
                <p:cNvPr id="100" name="文本框 99">
                  <a:extLst>
                    <a:ext uri="{FF2B5EF4-FFF2-40B4-BE49-F238E27FC236}">
                      <a16:creationId xmlns:a16="http://schemas.microsoft.com/office/drawing/2014/main" id="{CF6CAA93-EFD2-40C0-8D36-5E327DC93962}"/>
                    </a:ext>
                  </a:extLst>
                </p:cNvPr>
                <p:cNvSpPr txBox="1"/>
                <p:nvPr/>
              </p:nvSpPr>
              <p:spPr>
                <a:xfrm>
                  <a:off x="69053" y="129467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grpSp>
          <mc:AlternateContent xmlns:mc="http://schemas.openxmlformats.org/markup-compatibility/2006">
            <mc:Choice xmlns:a14="http://schemas.microsoft.com/office/drawing/2010/main" Requires="a14">
              <p:sp>
                <p:nvSpPr>
                  <p:cNvPr id="97" name="文本框 96">
                    <a:extLst>
                      <a:ext uri="{FF2B5EF4-FFF2-40B4-BE49-F238E27FC236}">
                        <a16:creationId xmlns:a16="http://schemas.microsoft.com/office/drawing/2014/main" id="{8E416CFA-9791-4D71-8586-F07A85706020}"/>
                      </a:ext>
                    </a:extLst>
                  </p:cNvPr>
                  <p:cNvSpPr txBox="1"/>
                  <p:nvPr/>
                </p:nvSpPr>
                <p:spPr>
                  <a:xfrm>
                    <a:off x="5371403" y="1380178"/>
                    <a:ext cx="4442260" cy="723853"/>
                  </a:xfrm>
                  <a:prstGeom prst="rect">
                    <a:avLst/>
                  </a:prstGeom>
                  <a:noFill/>
                </p:spPr>
                <p:txBody>
                  <a:bodyPr wrap="square">
                    <a:spAutoFit/>
                  </a:bodyPr>
                  <a:lstStyle/>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𝒓</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r>
                          <a:rPr kumimoji="1" lang="en-US" altLang="ja-JP" sz="1400" b="0" i="1" u="none" smtClean="0">
                            <a:latin typeface="Cambria Math" panose="02040503050406030204" pitchFamily="18" charset="0"/>
                          </a:rPr>
                          <m:t> </m:t>
                        </m:r>
                      </m:oMath>
                    </a14:m>
                    <a:r>
                      <a:rPr lang="en-US" altLang="ja-JP" i="0" u="none" dirty="0"/>
                      <a:t>continuously compounded risk-free interest rate</a:t>
                    </a:r>
                  </a:p>
                  <a:p>
                    <a:pPr/>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𝒅</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oMath>
                    </a14:m>
                    <a:r>
                      <a:rPr lang="ja-JP" altLang="en-US" i="0" u="none" dirty="0"/>
                      <a:t> </a:t>
                    </a:r>
                    <a:r>
                      <a:rPr lang="en-US" altLang="ja-JP" i="0" u="none" dirty="0"/>
                      <a:t>continuously compounded dividend yield rate</a:t>
                    </a:r>
                  </a:p>
                  <a:p>
                    <a:pPr/>
                    <a14:m>
                      <m:oMath xmlns:m="http://schemas.openxmlformats.org/officeDocument/2006/math">
                        <m:sSub>
                          <m:sSubPr>
                            <m:ctrlPr>
                              <a:rPr kumimoji="1" lang="en-US" altLang="ja-JP" sz="1400" b="1" u="none">
                                <a:latin typeface="Cambria Math" panose="02040503050406030204" pitchFamily="18" charset="0"/>
                              </a:rPr>
                            </m:ctrlPr>
                          </m:sSubPr>
                          <m:e>
                            <m:r>
                              <a:rPr kumimoji="1" lang="ja-JP" altLang="en-US" sz="1400" b="1" u="none">
                                <a:latin typeface="Cambria Math" panose="02040503050406030204" pitchFamily="18" charset="0"/>
                              </a:rPr>
                              <m:t>𝝈</m:t>
                            </m:r>
                          </m:e>
                          <m:sub>
                            <m:r>
                              <a:rPr kumimoji="1" lang="en-US" altLang="ja-JP" sz="1400" b="1" u="none">
                                <a:latin typeface="Cambria Math" panose="02040503050406030204" pitchFamily="18" charset="0"/>
                              </a:rPr>
                              <m:t>𝑳𝑽</m:t>
                            </m:r>
                          </m:sub>
                        </m:sSub>
                        <m:r>
                          <a:rPr kumimoji="1" lang="en-US" altLang="ja-JP" sz="1400" b="1" u="none">
                            <a:latin typeface="Cambria Math" panose="02040503050406030204" pitchFamily="18" charset="0"/>
                          </a:rPr>
                          <m:t>(</m:t>
                        </m:r>
                        <m:r>
                          <a:rPr kumimoji="1" lang="en-US" altLang="ja-JP" sz="1400" b="1" u="none">
                            <a:latin typeface="Cambria Math" panose="02040503050406030204" pitchFamily="18" charset="0"/>
                          </a:rPr>
                          <m:t>𝒕</m:t>
                        </m:r>
                        <m:r>
                          <a:rPr kumimoji="1" lang="en-US" altLang="ja-JP" sz="1400" b="1" u="none">
                            <a:latin typeface="Cambria Math" panose="02040503050406030204" pitchFamily="18" charset="0"/>
                          </a:rPr>
                          <m:t>,</m:t>
                        </m:r>
                        <m:sSub>
                          <m:sSubPr>
                            <m:ctrlPr>
                              <a:rPr kumimoji="1" lang="en-US" altLang="ja-JP" sz="1400" b="1" u="none">
                                <a:latin typeface="Cambria Math" panose="02040503050406030204" pitchFamily="18" charset="0"/>
                              </a:rPr>
                            </m:ctrlPr>
                          </m:sSubPr>
                          <m:e>
                            <m:r>
                              <a:rPr kumimoji="1" lang="en-US" altLang="ja-JP" sz="1400" b="1" u="none">
                                <a:latin typeface="Cambria Math" panose="02040503050406030204" pitchFamily="18" charset="0"/>
                              </a:rPr>
                              <m:t>𝑺</m:t>
                            </m:r>
                          </m:e>
                          <m:sub>
                            <m:r>
                              <a:rPr kumimoji="1" lang="en-US" altLang="ja-JP" sz="1400" b="1" u="none">
                                <a:latin typeface="Cambria Math" panose="02040503050406030204" pitchFamily="18" charset="0"/>
                              </a:rPr>
                              <m:t>𝒕</m:t>
                            </m:r>
                          </m:sub>
                        </m:sSub>
                        <m:r>
                          <a:rPr kumimoji="1" lang="en-US" altLang="ja-JP" sz="1400" b="1" u="none">
                            <a:latin typeface="Cambria Math" panose="02040503050406030204" pitchFamily="18" charset="0"/>
                          </a:rPr>
                          <m:t>)</m:t>
                        </m:r>
                      </m:oMath>
                    </a14:m>
                    <a:r>
                      <a:rPr lang="en-US" altLang="ja-JP" i="0" u="none" dirty="0"/>
                      <a:t>: </a:t>
                    </a:r>
                    <a:r>
                      <a:rPr lang="en-US" altLang="ja-JP" i="0" u="none" dirty="0">
                        <a:solidFill>
                          <a:srgbClr val="FF0000"/>
                        </a:solidFill>
                      </a:rPr>
                      <a:t>deterministic</a:t>
                    </a:r>
                    <a:r>
                      <a:rPr lang="en-US" altLang="ja-JP" i="0" u="none" dirty="0"/>
                      <a:t> local volatility measure/function</a:t>
                    </a:r>
                  </a:p>
                </p:txBody>
              </p:sp>
            </mc:Choice>
            <mc:Fallback>
              <p:sp>
                <p:nvSpPr>
                  <p:cNvPr id="97" name="文本框 96">
                    <a:extLst>
                      <a:ext uri="{FF2B5EF4-FFF2-40B4-BE49-F238E27FC236}">
                        <a16:creationId xmlns:a16="http://schemas.microsoft.com/office/drawing/2014/main" id="{8E416CFA-9791-4D71-8586-F07A85706020}"/>
                      </a:ext>
                    </a:extLst>
                  </p:cNvPr>
                  <p:cNvSpPr txBox="1">
                    <a:spLocks noRot="1" noChangeAspect="1" noMove="1" noResize="1" noEditPoints="1" noAdjustHandles="1" noChangeArrowheads="1" noChangeShapeType="1" noTextEdit="1"/>
                  </p:cNvSpPr>
                  <p:nvPr/>
                </p:nvSpPr>
                <p:spPr>
                  <a:xfrm>
                    <a:off x="5371403" y="1380178"/>
                    <a:ext cx="4442260" cy="723853"/>
                  </a:xfrm>
                  <a:prstGeom prst="rect">
                    <a:avLst/>
                  </a:prstGeom>
                  <a:blipFill>
                    <a:blip r:embed="rId6"/>
                    <a:stretch>
                      <a:fillRect b="-5882"/>
                    </a:stretch>
                  </a:blipFill>
                </p:spPr>
                <p:txBody>
                  <a:bodyPr/>
                  <a:lstStyle/>
                  <a:p>
                    <a:r>
                      <a:rPr lang="ja-JP" altLang="en-US">
                        <a:noFill/>
                      </a:rPr>
                      <a:t> </a:t>
                    </a:r>
                  </a:p>
                </p:txBody>
              </p:sp>
            </mc:Fallback>
          </mc:AlternateContent>
        </p:grpSp>
        <p:grpSp>
          <p:nvGrpSpPr>
            <p:cNvPr id="93" name="组合 92">
              <a:extLst>
                <a:ext uri="{FF2B5EF4-FFF2-40B4-BE49-F238E27FC236}">
                  <a16:creationId xmlns:a16="http://schemas.microsoft.com/office/drawing/2014/main" id="{03FD0715-31B7-4207-B206-85E0A8016E54}"/>
                </a:ext>
              </a:extLst>
            </p:cNvPr>
            <p:cNvGrpSpPr/>
            <p:nvPr/>
          </p:nvGrpSpPr>
          <p:grpSpPr>
            <a:xfrm>
              <a:off x="215500" y="2431440"/>
              <a:ext cx="9348952" cy="1401084"/>
              <a:chOff x="215500" y="2431440"/>
              <a:chExt cx="9348952" cy="1401084"/>
            </a:xfrm>
          </p:grpSpPr>
          <p:cxnSp>
            <p:nvCxnSpPr>
              <p:cNvPr id="94" name="直接连接符 93">
                <a:extLst>
                  <a:ext uri="{FF2B5EF4-FFF2-40B4-BE49-F238E27FC236}">
                    <a16:creationId xmlns:a16="http://schemas.microsoft.com/office/drawing/2014/main" id="{B8B869C7-4353-4C7F-9E79-480A8E3DBCFF}"/>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95" name="直接连接符 94">
                <a:extLst>
                  <a:ext uri="{FF2B5EF4-FFF2-40B4-BE49-F238E27FC236}">
                    <a16:creationId xmlns:a16="http://schemas.microsoft.com/office/drawing/2014/main" id="{09D7147A-083B-4479-8AF1-CF6956425EA5}"/>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p:cxnSp>
        <p:nvCxnSpPr>
          <p:cNvPr id="103" name="直接连接符 102">
            <a:extLst>
              <a:ext uri="{FF2B5EF4-FFF2-40B4-BE49-F238E27FC236}">
                <a16:creationId xmlns:a16="http://schemas.microsoft.com/office/drawing/2014/main" id="{51A46088-1FC4-4736-B3AF-15A87A9B99C3}"/>
              </a:ext>
            </a:extLst>
          </p:cNvPr>
          <p:cNvCxnSpPr>
            <a:cxnSpLocks/>
          </p:cNvCxnSpPr>
          <p:nvPr/>
        </p:nvCxnSpPr>
        <p:spPr bwMode="auto">
          <a:xfrm>
            <a:off x="202592" y="6013942"/>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nvGrpSpPr>
          <p:cNvPr id="104" name="组合 103">
            <a:extLst>
              <a:ext uri="{FF2B5EF4-FFF2-40B4-BE49-F238E27FC236}">
                <a16:creationId xmlns:a16="http://schemas.microsoft.com/office/drawing/2014/main" id="{29C24F2C-5F3F-45B3-8256-E16FC3CE3CCB}"/>
              </a:ext>
            </a:extLst>
          </p:cNvPr>
          <p:cNvGrpSpPr/>
          <p:nvPr/>
        </p:nvGrpSpPr>
        <p:grpSpPr>
          <a:xfrm>
            <a:off x="-32358" y="4141539"/>
            <a:ext cx="9945246" cy="1401084"/>
            <a:chOff x="-19450" y="2431440"/>
            <a:chExt cx="9945246" cy="1401084"/>
          </a:xfrm>
        </p:grpSpPr>
        <p:grpSp>
          <p:nvGrpSpPr>
            <p:cNvPr id="105" name="组合 104">
              <a:extLst>
                <a:ext uri="{FF2B5EF4-FFF2-40B4-BE49-F238E27FC236}">
                  <a16:creationId xmlns:a16="http://schemas.microsoft.com/office/drawing/2014/main" id="{E1CDD5AA-BDDC-4445-B3FD-A3069EC7F162}"/>
                </a:ext>
              </a:extLst>
            </p:cNvPr>
            <p:cNvGrpSpPr/>
            <p:nvPr/>
          </p:nvGrpSpPr>
          <p:grpSpPr>
            <a:xfrm>
              <a:off x="-19450" y="2483184"/>
              <a:ext cx="9945246" cy="1342767"/>
              <a:chOff x="-7147" y="908505"/>
              <a:chExt cx="9945246" cy="1342767"/>
            </a:xfrm>
          </p:grpSpPr>
          <p:grpSp>
            <p:nvGrpSpPr>
              <p:cNvPr id="109" name="组合 108">
                <a:extLst>
                  <a:ext uri="{FF2B5EF4-FFF2-40B4-BE49-F238E27FC236}">
                    <a16:creationId xmlns:a16="http://schemas.microsoft.com/office/drawing/2014/main" id="{C846B76A-B55F-4475-8F88-76EC3C4AEF45}"/>
                  </a:ext>
                </a:extLst>
              </p:cNvPr>
              <p:cNvGrpSpPr/>
              <p:nvPr/>
            </p:nvGrpSpPr>
            <p:grpSpPr>
              <a:xfrm>
                <a:off x="-7147" y="908505"/>
                <a:ext cx="7076863" cy="1330903"/>
                <a:chOff x="69053" y="908505"/>
                <a:chExt cx="7076863" cy="1330903"/>
              </a:xfrm>
            </p:grpSpPr>
            <mc:AlternateContent xmlns:mc="http://schemas.openxmlformats.org/markup-compatibility/2006">
              <mc:Choice xmlns:a14="http://schemas.microsoft.com/office/drawing/2010/main" Requires="a14">
                <p:sp>
                  <p:nvSpPr>
                    <p:cNvPr id="111" name="文本框 110">
                      <a:extLst>
                        <a:ext uri="{FF2B5EF4-FFF2-40B4-BE49-F238E27FC236}">
                          <a16:creationId xmlns:a16="http://schemas.microsoft.com/office/drawing/2014/main" id="{98D48BC1-7C48-4960-A1BC-AC7C09522798}"/>
                        </a:ext>
                      </a:extLst>
                    </p:cNvPr>
                    <p:cNvSpPr txBox="1"/>
                    <p:nvPr/>
                  </p:nvSpPr>
                  <p:spPr>
                    <a:xfrm>
                      <a:off x="2465468" y="1189954"/>
                      <a:ext cx="4680448" cy="10494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sSub>
                              <m:sSubPr>
                                <m:ctrlPr>
                                  <a:rPr kumimoji="1" lang="en-US" altLang="ja-JP" sz="1800" b="1" u="none">
                                    <a:solidFill>
                                      <a:srgbClr val="FF0000"/>
                                    </a:solidFill>
                                    <a:latin typeface="Cambria Math" panose="02040503050406030204" pitchFamily="18" charset="0"/>
                                  </a:rPr>
                                </m:ctrlPr>
                              </m:sSubPr>
                              <m:e>
                                <m:r>
                                  <a:rPr kumimoji="1" lang="ja-JP" altLang="en-US" sz="1800" b="1" u="none">
                                    <a:solidFill>
                                      <a:srgbClr val="FF0000"/>
                                    </a:solidFill>
                                    <a:latin typeface="Cambria Math" panose="02040503050406030204" pitchFamily="18" charset="0"/>
                                  </a:rPr>
                                  <m:t>𝝈</m:t>
                                </m:r>
                              </m:e>
                              <m:sub>
                                <m:r>
                                  <a:rPr kumimoji="1" lang="en-US" altLang="ja-JP" sz="1800" b="1" i="1" u="none" smtClean="0">
                                    <a:solidFill>
                                      <a:srgbClr val="FF0000"/>
                                    </a:solidFill>
                                    <a:latin typeface="Cambria Math" panose="02040503050406030204" pitchFamily="18" charset="0"/>
                                  </a:rPr>
                                  <m:t>𝑺𝑳𝑽</m:t>
                                </m:r>
                              </m:sub>
                            </m:sSub>
                            <m:r>
                              <a:rPr kumimoji="1" lang="en-US" altLang="ja-JP" sz="1800" b="1" u="none">
                                <a:solidFill>
                                  <a:srgbClr val="FF0000"/>
                                </a:solidFill>
                                <a:latin typeface="Cambria Math" panose="02040503050406030204" pitchFamily="18" charset="0"/>
                              </a:rPr>
                              <m:t>(</m:t>
                            </m:r>
                            <m:r>
                              <a:rPr kumimoji="1" lang="en-US" altLang="ja-JP" sz="1800" b="1" u="none">
                                <a:solidFill>
                                  <a:srgbClr val="FF0000"/>
                                </a:solidFill>
                                <a:latin typeface="Cambria Math" panose="02040503050406030204" pitchFamily="18" charset="0"/>
                              </a:rPr>
                              <m:t>𝒕</m:t>
                            </m:r>
                            <m:r>
                              <a:rPr kumimoji="1" lang="en-US" altLang="ja-JP" sz="1800" b="1" u="none">
                                <a:solidFill>
                                  <a:srgbClr val="FF0000"/>
                                </a:solidFill>
                                <a:latin typeface="Cambria Math" panose="02040503050406030204" pitchFamily="18" charset="0"/>
                              </a:rPr>
                              <m:t>,</m:t>
                            </m:r>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𝑺</m:t>
                                </m:r>
                              </m:e>
                              <m:sub>
                                <m:r>
                                  <a:rPr kumimoji="1" lang="en-US" altLang="ja-JP" sz="1800" b="1" u="none">
                                    <a:solidFill>
                                      <a:srgbClr val="FF0000"/>
                                    </a:solidFill>
                                    <a:latin typeface="Cambria Math" panose="02040503050406030204" pitchFamily="18" charset="0"/>
                                  </a:rPr>
                                  <m:t>𝒕</m:t>
                                </m:r>
                              </m:sub>
                            </m:sSub>
                            <m:r>
                              <a:rPr kumimoji="1" lang="en-US" altLang="ja-JP" sz="1800" b="1" u="none">
                                <a:solidFill>
                                  <a:srgbClr val="FF0000"/>
                                </a:solidFill>
                                <a:latin typeface="Cambria Math" panose="02040503050406030204" pitchFamily="18" charset="0"/>
                              </a:rPr>
                              <m:t>)</m:t>
                            </m:r>
                            <m:rad>
                              <m:radPr>
                                <m:degHide m:val="on"/>
                                <m:ctrlPr>
                                  <a:rPr kumimoji="1" lang="en-US" altLang="ja-JP" sz="1800" b="1" i="1" u="none" smtClean="0">
                                    <a:solidFill>
                                      <a:srgbClr val="FF0000"/>
                                    </a:solidFill>
                                    <a:latin typeface="Cambria Math" panose="02040503050406030204" pitchFamily="18" charset="0"/>
                                  </a:rPr>
                                </m:ctrlPr>
                              </m:radPr>
                              <m:deg/>
                              <m:e>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𝑽</m:t>
                                    </m:r>
                                  </m:e>
                                  <m:sub>
                                    <m:r>
                                      <a:rPr kumimoji="1" lang="en-US" altLang="ja-JP" sz="1800" b="1" u="none">
                                        <a:solidFill>
                                          <a:srgbClr val="FF0000"/>
                                        </a:solidFill>
                                        <a:latin typeface="Cambria Math" panose="02040503050406030204" pitchFamily="18" charset="0"/>
                                      </a:rPr>
                                      <m:t>𝒕</m:t>
                                    </m:r>
                                  </m:sub>
                                </m:sSub>
                              </m:e>
                            </m:rad>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𝜿</m:t>
                            </m:r>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𝜽</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 </m:t>
                            </m:r>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
                              <a:rPr kumimoji="1" lang="ja-JP" altLang="en-US" sz="1800" b="1" u="none">
                                <a:latin typeface="Cambria Math" panose="02040503050406030204" pitchFamily="18" charset="0"/>
                              </a:rPr>
                              <m:t>𝝃</m:t>
                            </m:r>
                            <m:rad>
                              <m:radPr>
                                <m:degHide m:val="on"/>
                                <m:ctrlPr>
                                  <a:rPr kumimoji="1" lang="en-US" altLang="ja-JP" sz="1800" b="1" u="none">
                                    <a:latin typeface="Cambria Math" panose="02040503050406030204" pitchFamily="18" charset="0"/>
                                  </a:rPr>
                                </m:ctrlPr>
                              </m:radPr>
                              <m:deg/>
                              <m:e>
                                <m:sSub>
                                  <m:sSubPr>
                                    <m:ctrlPr>
                                      <a:rPr kumimoji="1" lang="en-US" altLang="ja-JP" sz="1800" b="1" u="none">
                                        <a:latin typeface="Cambria Math" panose="02040503050406030204" pitchFamily="18" charset="0"/>
                                      </a:rPr>
                                    </m:ctrlPr>
                                  </m:sSubPr>
                                  <m:e>
                                    <m:r>
                                      <a:rPr kumimoji="1" lang="en-US" altLang="ja-JP" sz="1800" b="1" u="none">
                                        <a:latin typeface="Cambria Math" panose="02040503050406030204" pitchFamily="18" charset="0"/>
                                      </a:rPr>
                                      <m:t>𝑽</m:t>
                                    </m:r>
                                  </m:e>
                                  <m:sub>
                                    <m:r>
                                      <a:rPr kumimoji="1" lang="en-US" altLang="ja-JP" sz="1800" b="1" u="none">
                                        <a:latin typeface="Cambria Math" panose="02040503050406030204" pitchFamily="18" charset="0"/>
                                      </a:rPr>
                                      <m:t>𝒕</m:t>
                                    </m:r>
                                  </m:sub>
                                </m:sSub>
                              </m:e>
                            </m:rad>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i="1" u="none" smtClean="0">
                                    <a:latin typeface="Cambria Math" panose="02040503050406030204" pitchFamily="18" charset="0"/>
                                  </a:rPr>
                                  <m:t>𝑽</m:t>
                                </m:r>
                              </m:sup>
                            </m:sSubSup>
                          </m:oMath>
                        </m:oMathPara>
                      </a14:m>
                      <a:endParaRPr kumimoji="1" lang="en-US" altLang="ja-JP" sz="1800" b="1" u="none" dirty="0"/>
                    </a:p>
                    <a:p>
                      <a14:m>
                        <m:oMathPara xmlns:m="http://schemas.openxmlformats.org/officeDocument/2006/math">
                          <m:oMathParaPr>
                            <m:jc m:val="centerGroup"/>
                          </m:oMathParaPr>
                          <m:oMath xmlns:m="http://schemas.openxmlformats.org/officeDocument/2006/math">
                            <m:r>
                              <a:rPr kumimoji="1" lang="en-US" altLang="ja-JP" sz="1800" b="1" u="none">
                                <a:latin typeface="Cambria Math" panose="02040503050406030204" pitchFamily="18" charset="0"/>
                              </a:rPr>
                              <m:t>&lt;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r>
                              <a:rPr kumimoji="1" lang="en-US" altLang="ja-JP" sz="1800" b="1" i="1" u="none" smtClean="0">
                                <a:latin typeface="Cambria Math" panose="02040503050406030204" pitchFamily="18" charset="0"/>
                              </a:rPr>
                              <m: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𝑽</m:t>
                                </m:r>
                              </m:sup>
                            </m:sSubSup>
                            <m:r>
                              <a:rPr kumimoji="1" lang="en-US" altLang="ja-JP" sz="1800" b="1" i="1" u="none" smtClean="0">
                                <a:latin typeface="Cambria Math" panose="02040503050406030204" pitchFamily="18" charset="0"/>
                              </a:rPr>
                              <m:t>&gt;</m:t>
                            </m:r>
                            <m:r>
                              <a:rPr kumimoji="1" lang="en-US" altLang="ja-JP" sz="1800" b="1" i="1" u="none" smtClean="0">
                                <a:latin typeface="Cambria Math" panose="02040503050406030204" pitchFamily="18" charset="0"/>
                                <a:ea typeface="Cambria Math" panose="02040503050406030204" pitchFamily="18" charset="0"/>
                              </a:rPr>
                              <m:t>=</m:t>
                            </m:r>
                            <m:r>
                              <a:rPr kumimoji="1" lang="ja-JP" altLang="en-US" sz="1800" b="1" i="1" u="none" smtClean="0">
                                <a:latin typeface="Cambria Math" panose="02040503050406030204" pitchFamily="18" charset="0"/>
                                <a:ea typeface="Cambria Math" panose="02040503050406030204" pitchFamily="18" charset="0"/>
                              </a:rPr>
                              <m:t>𝝆</m:t>
                            </m:r>
                            <m:r>
                              <a:rPr kumimoji="1" lang="en-US" altLang="ja-JP" sz="1800" b="1" i="1" u="none" smtClean="0">
                                <a:latin typeface="Cambria Math" panose="02040503050406030204" pitchFamily="18" charset="0"/>
                                <a:ea typeface="Cambria Math" panose="02040503050406030204" pitchFamily="18" charset="0"/>
                              </a:rPr>
                              <m:t>𝒅𝒕</m:t>
                            </m:r>
                          </m:oMath>
                        </m:oMathPara>
                      </a14:m>
                      <a:endParaRPr kumimoji="1" lang="ja-JP" altLang="en-US" sz="1800" b="1" u="none" dirty="0"/>
                    </a:p>
                  </p:txBody>
                </p:sp>
              </mc:Choice>
              <mc:Fallback>
                <p:sp>
                  <p:nvSpPr>
                    <p:cNvPr id="111" name="文本框 110">
                      <a:extLst>
                        <a:ext uri="{FF2B5EF4-FFF2-40B4-BE49-F238E27FC236}">
                          <a16:creationId xmlns:a16="http://schemas.microsoft.com/office/drawing/2014/main" id="{98D48BC1-7C48-4960-A1BC-AC7C09522798}"/>
                        </a:ext>
                      </a:extLst>
                    </p:cNvPr>
                    <p:cNvSpPr txBox="1">
                      <a:spLocks noRot="1" noChangeAspect="1" noMove="1" noResize="1" noEditPoints="1" noAdjustHandles="1" noChangeArrowheads="1" noChangeShapeType="1" noTextEdit="1"/>
                    </p:cNvSpPr>
                    <p:nvPr/>
                  </p:nvSpPr>
                  <p:spPr>
                    <a:xfrm>
                      <a:off x="2465468" y="1189954"/>
                      <a:ext cx="4680448" cy="1049454"/>
                    </a:xfrm>
                    <a:prstGeom prst="rect">
                      <a:avLst/>
                    </a:prstGeom>
                    <a:blipFill>
                      <a:blip r:embed="rId7"/>
                      <a:stretch>
                        <a:fillRect b="-2907"/>
                      </a:stretch>
                    </a:blipFill>
                  </p:spPr>
                  <p:txBody>
                    <a:bodyPr/>
                    <a:lstStyle/>
                    <a:p>
                      <a:r>
                        <a:rPr lang="ja-JP" altLang="en-US">
                          <a:noFill/>
                        </a:rPr>
                        <a:t> </a:t>
                      </a:r>
                    </a:p>
                  </p:txBody>
                </p:sp>
              </mc:Fallback>
            </mc:AlternateContent>
            <p:sp>
              <p:nvSpPr>
                <p:cNvPr id="112" name="文本框 111">
                  <a:extLst>
                    <a:ext uri="{FF2B5EF4-FFF2-40B4-BE49-F238E27FC236}">
                      <a16:creationId xmlns:a16="http://schemas.microsoft.com/office/drawing/2014/main" id="{D11CDBB6-7134-4BE3-BEE9-F1EF9EAD149A}"/>
                    </a:ext>
                  </a:extLst>
                </p:cNvPr>
                <p:cNvSpPr txBox="1"/>
                <p:nvPr/>
              </p:nvSpPr>
              <p:spPr>
                <a:xfrm>
                  <a:off x="69053" y="908505"/>
                  <a:ext cx="3606244" cy="338554"/>
                </a:xfrm>
                <a:prstGeom prst="rect">
                  <a:avLst/>
                </a:prstGeom>
                <a:noFill/>
              </p:spPr>
              <p:txBody>
                <a:bodyPr wrap="none" rtlCol="0">
                  <a:spAutoFit/>
                </a:bodyPr>
                <a:lstStyle/>
                <a:p>
                  <a:r>
                    <a:rPr kumimoji="1" lang="en-US" altLang="ja-JP" sz="1600" b="1" i="0" u="none" dirty="0"/>
                    <a:t>Stochastic Local Volatility Model </a:t>
                  </a:r>
                  <a:r>
                    <a:rPr kumimoji="1" lang="en-US" altLang="ja-JP" sz="1600" i="0" u="none" baseline="30000" dirty="0"/>
                    <a:t>4)</a:t>
                  </a:r>
                  <a:endParaRPr kumimoji="1" lang="ja-JP" altLang="en-US" sz="1600" i="0" u="none" baseline="30000" dirty="0"/>
                </a:p>
              </p:txBody>
            </p:sp>
            <p:sp>
              <p:nvSpPr>
                <p:cNvPr id="113" name="文本框 112">
                  <a:extLst>
                    <a:ext uri="{FF2B5EF4-FFF2-40B4-BE49-F238E27FC236}">
                      <a16:creationId xmlns:a16="http://schemas.microsoft.com/office/drawing/2014/main" id="{1371FD46-E2ED-4169-926D-11BFFC0CABA2}"/>
                    </a:ext>
                  </a:extLst>
                </p:cNvPr>
                <p:cNvSpPr txBox="1"/>
                <p:nvPr/>
              </p:nvSpPr>
              <p:spPr>
                <a:xfrm>
                  <a:off x="69053" y="127389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sp>
              <p:nvSpPr>
                <p:cNvPr id="114" name="文本框 113">
                  <a:extLst>
                    <a:ext uri="{FF2B5EF4-FFF2-40B4-BE49-F238E27FC236}">
                      <a16:creationId xmlns:a16="http://schemas.microsoft.com/office/drawing/2014/main" id="{F74E01F9-71A9-4C94-AD27-9985F8A8732F}"/>
                    </a:ext>
                  </a:extLst>
                </p:cNvPr>
                <p:cNvSpPr txBox="1"/>
                <p:nvPr/>
              </p:nvSpPr>
              <p:spPr>
                <a:xfrm>
                  <a:off x="69053" y="1616935"/>
                  <a:ext cx="2353978" cy="292388"/>
                </a:xfrm>
                <a:prstGeom prst="rect">
                  <a:avLst/>
                </a:prstGeom>
                <a:noFill/>
              </p:spPr>
              <p:txBody>
                <a:bodyPr wrap="none" rtlCol="0">
                  <a:spAutoFit/>
                </a:bodyPr>
                <a:lstStyle/>
                <a:p>
                  <a:r>
                    <a:rPr kumimoji="1" lang="en-US" altLang="ja-JP" i="0" u="none" dirty="0"/>
                    <a:t>Stochastic Volatility Process: </a:t>
                  </a:r>
                  <a:endParaRPr kumimoji="1" lang="ja-JP" altLang="en-US" i="0" u="none" dirty="0"/>
                </a:p>
              </p:txBody>
            </p:sp>
            <p:sp>
              <p:nvSpPr>
                <p:cNvPr id="115" name="文本框 114">
                  <a:extLst>
                    <a:ext uri="{FF2B5EF4-FFF2-40B4-BE49-F238E27FC236}">
                      <a16:creationId xmlns:a16="http://schemas.microsoft.com/office/drawing/2014/main" id="{C9CADFA2-AF69-4307-A904-0EDAE3996FCE}"/>
                    </a:ext>
                  </a:extLst>
                </p:cNvPr>
                <p:cNvSpPr txBox="1"/>
                <p:nvPr/>
              </p:nvSpPr>
              <p:spPr>
                <a:xfrm>
                  <a:off x="69053" y="1909323"/>
                  <a:ext cx="1744388" cy="292388"/>
                </a:xfrm>
                <a:prstGeom prst="rect">
                  <a:avLst/>
                </a:prstGeom>
                <a:noFill/>
              </p:spPr>
              <p:txBody>
                <a:bodyPr wrap="none" rtlCol="0">
                  <a:spAutoFit/>
                </a:bodyPr>
                <a:lstStyle/>
                <a:p>
                  <a:r>
                    <a:rPr kumimoji="1" lang="en-US" altLang="ja-JP" i="0" u="none" dirty="0"/>
                    <a:t>Correlation Process: </a:t>
                  </a:r>
                  <a:endParaRPr kumimoji="1" lang="ja-JP" altLang="en-US" i="0" u="none" dirty="0"/>
                </a:p>
              </p:txBody>
            </p:sp>
          </p:grpSp>
          <mc:AlternateContent xmlns:mc="http://schemas.openxmlformats.org/markup-compatibility/2006">
            <mc:Choice xmlns:a14="http://schemas.microsoft.com/office/drawing/2010/main" Requires="a14">
              <p:sp>
                <p:nvSpPr>
                  <p:cNvPr id="110" name="文本框 109">
                    <a:extLst>
                      <a:ext uri="{FF2B5EF4-FFF2-40B4-BE49-F238E27FC236}">
                        <a16:creationId xmlns:a16="http://schemas.microsoft.com/office/drawing/2014/main" id="{A706EF37-EEB2-4286-B11A-FCC51463AB36}"/>
                      </a:ext>
                    </a:extLst>
                  </p:cNvPr>
                  <p:cNvSpPr txBox="1"/>
                  <p:nvPr/>
                </p:nvSpPr>
                <p:spPr>
                  <a:xfrm>
                    <a:off x="6866275" y="1548323"/>
                    <a:ext cx="3071824" cy="702949"/>
                  </a:xfrm>
                  <a:prstGeom prst="rect">
                    <a:avLst/>
                  </a:prstGeom>
                  <a:noFill/>
                </p:spPr>
                <p:txBody>
                  <a:bodyPr wrap="square">
                    <a:spAutoFit/>
                  </a:bodyPr>
                  <a:lstStyle/>
                  <a:p>
                    <a:pPr/>
                    <a14:m>
                      <m:oMath xmlns:m="http://schemas.openxmlformats.org/officeDocument/2006/math">
                        <m:sSub>
                          <m:sSubPr>
                            <m:ctrlPr>
                              <a:rPr kumimoji="1" lang="en-US" altLang="ja-JP" sz="1400" b="1" i="1" u="none" smtClean="0">
                                <a:solidFill>
                                  <a:schemeClr val="tx1"/>
                                </a:solidFill>
                                <a:latin typeface="Cambria Math" panose="02040503050406030204" pitchFamily="18" charset="0"/>
                              </a:rPr>
                            </m:ctrlPr>
                          </m:sSubPr>
                          <m:e>
                            <m:r>
                              <a:rPr kumimoji="1" lang="ja-JP" altLang="en-US" sz="1400" b="1" u="none">
                                <a:solidFill>
                                  <a:schemeClr val="tx1"/>
                                </a:solidFill>
                                <a:latin typeface="Cambria Math" panose="02040503050406030204" pitchFamily="18" charset="0"/>
                              </a:rPr>
                              <m:t>𝝈</m:t>
                            </m:r>
                          </m:e>
                          <m:sub>
                            <m:r>
                              <a:rPr kumimoji="1" lang="en-US" altLang="ja-JP" sz="1400" b="1" i="1" u="none" smtClean="0">
                                <a:solidFill>
                                  <a:schemeClr val="tx1"/>
                                </a:solidFill>
                                <a:latin typeface="Cambria Math" panose="02040503050406030204" pitchFamily="18" charset="0"/>
                              </a:rPr>
                              <m:t>𝑺𝑳𝑽</m:t>
                            </m:r>
                          </m:sub>
                        </m:sSub>
                        <m:r>
                          <a:rPr kumimoji="1" lang="en-US" altLang="ja-JP" sz="1400" b="1" u="none">
                            <a:solidFill>
                              <a:schemeClr val="tx1"/>
                            </a:solidFill>
                            <a:latin typeface="Cambria Math" panose="02040503050406030204" pitchFamily="18" charset="0"/>
                          </a:rPr>
                          <m:t>(</m:t>
                        </m:r>
                        <m:r>
                          <a:rPr kumimoji="1" lang="en-US" altLang="ja-JP" sz="1400" b="1" u="none">
                            <a:solidFill>
                              <a:schemeClr val="tx1"/>
                            </a:solidFill>
                            <a:latin typeface="Cambria Math" panose="02040503050406030204" pitchFamily="18" charset="0"/>
                          </a:rPr>
                          <m:t>𝒕</m:t>
                        </m:r>
                        <m:r>
                          <a:rPr kumimoji="1" lang="en-US" altLang="ja-JP" sz="1400" b="1" u="none">
                            <a:solidFill>
                              <a:schemeClr val="tx1"/>
                            </a:solidFill>
                            <a:latin typeface="Cambria Math" panose="02040503050406030204" pitchFamily="18" charset="0"/>
                          </a:rPr>
                          <m:t>,</m:t>
                        </m:r>
                        <m:sSub>
                          <m:sSubPr>
                            <m:ctrlPr>
                              <a:rPr kumimoji="1" lang="en-US" altLang="ja-JP" sz="1400" b="1" i="1" u="none">
                                <a:solidFill>
                                  <a:schemeClr val="tx1"/>
                                </a:solidFill>
                                <a:latin typeface="Cambria Math" panose="02040503050406030204" pitchFamily="18" charset="0"/>
                              </a:rPr>
                            </m:ctrlPr>
                          </m:sSubPr>
                          <m:e>
                            <m:r>
                              <a:rPr kumimoji="1" lang="en-US" altLang="ja-JP" sz="1400" b="1" u="none">
                                <a:solidFill>
                                  <a:schemeClr val="tx1"/>
                                </a:solidFill>
                                <a:latin typeface="Cambria Math" panose="02040503050406030204" pitchFamily="18" charset="0"/>
                              </a:rPr>
                              <m:t>𝑺</m:t>
                            </m:r>
                          </m:e>
                          <m:sub>
                            <m:r>
                              <a:rPr kumimoji="1" lang="en-US" altLang="ja-JP" sz="1400" b="1" u="none">
                                <a:solidFill>
                                  <a:schemeClr val="tx1"/>
                                </a:solidFill>
                                <a:latin typeface="Cambria Math" panose="02040503050406030204" pitchFamily="18" charset="0"/>
                              </a:rPr>
                              <m:t>𝒕</m:t>
                            </m:r>
                          </m:sub>
                        </m:sSub>
                        <m:r>
                          <a:rPr kumimoji="1" lang="en-US" altLang="ja-JP" sz="1400" b="1" u="none">
                            <a:solidFill>
                              <a:schemeClr val="tx1"/>
                            </a:solidFill>
                            <a:latin typeface="Cambria Math" panose="02040503050406030204" pitchFamily="18" charset="0"/>
                          </a:rPr>
                          <m:t>)</m:t>
                        </m:r>
                      </m:oMath>
                    </a14:m>
                    <a:r>
                      <a:rPr lang="en-US" altLang="ja-JP" i="0" u="none" dirty="0">
                        <a:solidFill>
                          <a:schemeClr val="tx1"/>
                        </a:solidFill>
                      </a:rPr>
                      <a:t>: </a:t>
                    </a:r>
                    <a:r>
                      <a:rPr lang="en-US" altLang="ja-JP" i="0" u="none" dirty="0">
                        <a:solidFill>
                          <a:srgbClr val="FF0000"/>
                        </a:solidFill>
                      </a:rPr>
                      <a:t>deterministic </a:t>
                    </a:r>
                    <a:r>
                      <a:rPr lang="en-US" altLang="ja-JP" i="0" u="none" dirty="0"/>
                      <a:t>local volatility measure used in stochastic local volatility model</a:t>
                    </a:r>
                    <a:endParaRPr lang="ja-JP" altLang="en-US" i="0" u="none" dirty="0"/>
                  </a:p>
                </p:txBody>
              </p:sp>
            </mc:Choice>
            <mc:Fallback>
              <p:sp>
                <p:nvSpPr>
                  <p:cNvPr id="110" name="文本框 109">
                    <a:extLst>
                      <a:ext uri="{FF2B5EF4-FFF2-40B4-BE49-F238E27FC236}">
                        <a16:creationId xmlns:a16="http://schemas.microsoft.com/office/drawing/2014/main" id="{A706EF37-EEB2-4286-B11A-FCC51463AB36}"/>
                      </a:ext>
                    </a:extLst>
                  </p:cNvPr>
                  <p:cNvSpPr txBox="1">
                    <a:spLocks noRot="1" noChangeAspect="1" noMove="1" noResize="1" noEditPoints="1" noAdjustHandles="1" noChangeArrowheads="1" noChangeShapeType="1" noTextEdit="1"/>
                  </p:cNvSpPr>
                  <p:nvPr/>
                </p:nvSpPr>
                <p:spPr>
                  <a:xfrm>
                    <a:off x="6866275" y="1548323"/>
                    <a:ext cx="3071824" cy="702949"/>
                  </a:xfrm>
                  <a:prstGeom prst="rect">
                    <a:avLst/>
                  </a:prstGeom>
                  <a:blipFill>
                    <a:blip r:embed="rId8"/>
                    <a:stretch>
                      <a:fillRect l="-198" r="-198" b="-6957"/>
                    </a:stretch>
                  </a:blipFill>
                </p:spPr>
                <p:txBody>
                  <a:bodyPr/>
                  <a:lstStyle/>
                  <a:p>
                    <a:r>
                      <a:rPr lang="ja-JP" altLang="en-US">
                        <a:noFill/>
                      </a:rPr>
                      <a:t> </a:t>
                    </a:r>
                  </a:p>
                </p:txBody>
              </p:sp>
            </mc:Fallback>
          </mc:AlternateContent>
        </p:grpSp>
        <p:grpSp>
          <p:nvGrpSpPr>
            <p:cNvPr id="106" name="组合 105">
              <a:extLst>
                <a:ext uri="{FF2B5EF4-FFF2-40B4-BE49-F238E27FC236}">
                  <a16:creationId xmlns:a16="http://schemas.microsoft.com/office/drawing/2014/main" id="{7B7C5872-713B-4856-84F0-360BDA191AE5}"/>
                </a:ext>
              </a:extLst>
            </p:cNvPr>
            <p:cNvGrpSpPr/>
            <p:nvPr/>
          </p:nvGrpSpPr>
          <p:grpSpPr>
            <a:xfrm>
              <a:off x="215500" y="2431440"/>
              <a:ext cx="9348952" cy="1401084"/>
              <a:chOff x="215500" y="2431440"/>
              <a:chExt cx="9348952" cy="1401084"/>
            </a:xfrm>
          </p:grpSpPr>
          <p:cxnSp>
            <p:nvCxnSpPr>
              <p:cNvPr id="107" name="直接连接符 106">
                <a:extLst>
                  <a:ext uri="{FF2B5EF4-FFF2-40B4-BE49-F238E27FC236}">
                    <a16:creationId xmlns:a16="http://schemas.microsoft.com/office/drawing/2014/main" id="{0E3965BD-D901-4DD1-872C-5DF921097D7A}"/>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108" name="直接连接符 107">
                <a:extLst>
                  <a:ext uri="{FF2B5EF4-FFF2-40B4-BE49-F238E27FC236}">
                    <a16:creationId xmlns:a16="http://schemas.microsoft.com/office/drawing/2014/main" id="{28C8FD07-850D-4FEC-BDE9-2BCF233740F8}"/>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mc:AlternateContent xmlns:mc="http://schemas.openxmlformats.org/markup-compatibility/2006">
        <mc:Choice xmlns:a14="http://schemas.microsoft.com/office/drawing/2010/main" Requires="a14">
          <p:sp>
            <p:nvSpPr>
              <p:cNvPr id="116" name="文本框 115">
                <a:extLst>
                  <a:ext uri="{FF2B5EF4-FFF2-40B4-BE49-F238E27FC236}">
                    <a16:creationId xmlns:a16="http://schemas.microsoft.com/office/drawing/2014/main" id="{2321A984-501D-41DD-94C0-A309E611D166}"/>
                  </a:ext>
                </a:extLst>
              </p:cNvPr>
              <p:cNvSpPr txBox="1"/>
              <p:nvPr/>
            </p:nvSpPr>
            <p:spPr>
              <a:xfrm>
                <a:off x="3198013" y="5621391"/>
                <a:ext cx="3420802" cy="321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1400" b="1" u="none" smtClean="0">
                              <a:solidFill>
                                <a:schemeClr val="tx1"/>
                              </a:solidFill>
                              <a:latin typeface="Cambria Math" panose="02040503050406030204" pitchFamily="18" charset="0"/>
                            </a:rPr>
                          </m:ctrlPr>
                        </m:sSubSupPr>
                        <m:e>
                          <m:r>
                            <a:rPr kumimoji="1" lang="ja-JP" altLang="en-US" sz="1400" b="1" i="1" u="none">
                              <a:solidFill>
                                <a:schemeClr val="tx1"/>
                              </a:solidFill>
                              <a:latin typeface="Cambria Math" panose="02040503050406030204" pitchFamily="18" charset="0"/>
                            </a:rPr>
                            <m:t>𝝈</m:t>
                          </m:r>
                        </m:e>
                        <m:sub>
                          <m:r>
                            <a:rPr kumimoji="1" lang="en-US" altLang="ja-JP" sz="1400" b="1" i="1" u="none" smtClean="0">
                              <a:solidFill>
                                <a:schemeClr val="tx1"/>
                              </a:solidFill>
                              <a:latin typeface="Cambria Math" panose="02040503050406030204" pitchFamily="18" charset="0"/>
                            </a:rPr>
                            <m:t>𝑳𝑽</m:t>
                          </m:r>
                        </m:sub>
                        <m:sup>
                          <m:r>
                            <a:rPr kumimoji="1" lang="en-US" altLang="ja-JP" sz="1400" b="1" i="1" u="none" smtClean="0">
                              <a:solidFill>
                                <a:schemeClr val="tx1"/>
                              </a:solidFill>
                              <a:latin typeface="Cambria Math" panose="02040503050406030204" pitchFamily="18" charset="0"/>
                            </a:rPr>
                            <m:t>𝟐</m:t>
                          </m:r>
                        </m:sup>
                      </m:sSubSup>
                      <m:d>
                        <m:dPr>
                          <m:ctrlPr>
                            <a:rPr kumimoji="1" lang="en-US" altLang="ja-JP" sz="1400" b="1" u="none">
                              <a:solidFill>
                                <a:schemeClr val="tx1"/>
                              </a:solidFill>
                              <a:latin typeface="Cambria Math" panose="02040503050406030204" pitchFamily="18" charset="0"/>
                            </a:rPr>
                          </m:ctrlPr>
                        </m:dPr>
                        <m:e>
                          <m:r>
                            <a:rPr kumimoji="1" lang="en-US" altLang="ja-JP" sz="1400" b="1" i="1" u="none">
                              <a:solidFill>
                                <a:schemeClr val="tx1"/>
                              </a:solidFill>
                              <a:latin typeface="Cambria Math" panose="02040503050406030204" pitchFamily="18" charset="0"/>
                            </a:rPr>
                            <m:t>𝒕</m:t>
                          </m:r>
                          <m:r>
                            <a:rPr kumimoji="1" lang="en-US" altLang="ja-JP" sz="1400" b="1" i="1" u="none">
                              <a:solidFill>
                                <a:schemeClr val="tx1"/>
                              </a:solidFill>
                              <a:latin typeface="Cambria Math" panose="02040503050406030204" pitchFamily="18" charset="0"/>
                            </a:rPr>
                            <m:t>,</m:t>
                          </m:r>
                          <m:sSub>
                            <m:sSubPr>
                              <m:ctrlPr>
                                <a:rPr kumimoji="1" lang="en-US" altLang="ja-JP" sz="1400" b="1" u="none">
                                  <a:solidFill>
                                    <a:schemeClr val="tx1"/>
                                  </a:solidFill>
                                  <a:latin typeface="Cambria Math" panose="02040503050406030204" pitchFamily="18" charset="0"/>
                                </a:rPr>
                              </m:ctrlPr>
                            </m:sSubPr>
                            <m:e>
                              <m:r>
                                <a:rPr kumimoji="1" lang="en-US" altLang="ja-JP" sz="1400" b="1" i="1" u="none">
                                  <a:solidFill>
                                    <a:schemeClr val="tx1"/>
                                  </a:solidFill>
                                  <a:latin typeface="Cambria Math" panose="02040503050406030204" pitchFamily="18" charset="0"/>
                                </a:rPr>
                                <m:t>𝑺</m:t>
                              </m:r>
                            </m:e>
                            <m:sub>
                              <m:r>
                                <a:rPr kumimoji="1" lang="en-US" altLang="ja-JP" sz="1400" b="1" i="1" u="none">
                                  <a:solidFill>
                                    <a:schemeClr val="tx1"/>
                                  </a:solidFill>
                                  <a:latin typeface="Cambria Math" panose="02040503050406030204" pitchFamily="18" charset="0"/>
                                </a:rPr>
                                <m:t>𝒕</m:t>
                              </m:r>
                            </m:sub>
                          </m:sSub>
                        </m:e>
                      </m:d>
                      <m:r>
                        <a:rPr kumimoji="1" lang="en-US" altLang="ja-JP" sz="1400" b="1" i="1" u="none" smtClean="0">
                          <a:solidFill>
                            <a:schemeClr val="tx1"/>
                          </a:solidFill>
                          <a:latin typeface="Cambria Math" panose="02040503050406030204" pitchFamily="18" charset="0"/>
                        </a:rPr>
                        <m:t>=</m:t>
                      </m:r>
                      <m:sSubSup>
                        <m:sSubSupPr>
                          <m:ctrlPr>
                            <a:rPr kumimoji="1" lang="en-US" altLang="ja-JP" sz="1200" b="1" u="none">
                              <a:solidFill>
                                <a:schemeClr val="tx1"/>
                              </a:solidFill>
                              <a:latin typeface="Cambria Math" panose="02040503050406030204" pitchFamily="18" charset="0"/>
                            </a:rPr>
                          </m:ctrlPr>
                        </m:sSubSupPr>
                        <m:e>
                          <m:r>
                            <a:rPr kumimoji="1" lang="ja-JP" altLang="en-US" sz="1200" b="1" i="1" u="none">
                              <a:solidFill>
                                <a:schemeClr val="tx1"/>
                              </a:solidFill>
                              <a:latin typeface="Cambria Math" panose="02040503050406030204" pitchFamily="18" charset="0"/>
                            </a:rPr>
                            <m:t>𝝈</m:t>
                          </m:r>
                        </m:e>
                        <m:sub>
                          <m:r>
                            <a:rPr kumimoji="1" lang="en-US" altLang="ja-JP" sz="1200" b="1" i="1" u="none" smtClean="0">
                              <a:solidFill>
                                <a:schemeClr val="tx1"/>
                              </a:solidFill>
                              <a:latin typeface="Cambria Math" panose="02040503050406030204" pitchFamily="18" charset="0"/>
                            </a:rPr>
                            <m:t>𝑺</m:t>
                          </m:r>
                          <m:r>
                            <a:rPr kumimoji="1" lang="en-US" altLang="ja-JP" sz="1200" b="1" i="1" u="none">
                              <a:solidFill>
                                <a:schemeClr val="tx1"/>
                              </a:solidFill>
                              <a:latin typeface="Cambria Math" panose="02040503050406030204" pitchFamily="18" charset="0"/>
                            </a:rPr>
                            <m:t>𝑳𝑽</m:t>
                          </m:r>
                        </m:sub>
                        <m:sup>
                          <m:r>
                            <a:rPr kumimoji="1" lang="en-US" altLang="ja-JP" sz="1200" b="1" i="1" u="none">
                              <a:solidFill>
                                <a:schemeClr val="tx1"/>
                              </a:solidFill>
                              <a:latin typeface="Cambria Math" panose="02040503050406030204" pitchFamily="18" charset="0"/>
                            </a:rPr>
                            <m:t>𝟐</m:t>
                          </m:r>
                        </m:sup>
                      </m:sSubSup>
                      <m:d>
                        <m:dPr>
                          <m:ctrlPr>
                            <a:rPr kumimoji="1" lang="en-US" altLang="ja-JP" sz="1200" b="1" u="none">
                              <a:solidFill>
                                <a:schemeClr val="tx1"/>
                              </a:solidFill>
                              <a:latin typeface="Cambria Math" panose="02040503050406030204" pitchFamily="18" charset="0"/>
                            </a:rPr>
                          </m:ctrlPr>
                        </m:dPr>
                        <m:e>
                          <m:r>
                            <a:rPr kumimoji="1" lang="en-US" altLang="ja-JP" sz="1200" b="1" i="1" u="none">
                              <a:solidFill>
                                <a:schemeClr val="tx1"/>
                              </a:solidFill>
                              <a:latin typeface="Cambria Math" panose="02040503050406030204" pitchFamily="18" charset="0"/>
                            </a:rPr>
                            <m:t>𝒕</m:t>
                          </m:r>
                          <m:r>
                            <a:rPr kumimoji="1" lang="en-US" altLang="ja-JP" sz="1200" b="1" i="1" u="none">
                              <a:solidFill>
                                <a:schemeClr val="tx1"/>
                              </a:solidFill>
                              <a:latin typeface="Cambria Math" panose="02040503050406030204" pitchFamily="18" charset="0"/>
                            </a:rPr>
                            <m:t>,</m:t>
                          </m:r>
                          <m:sSub>
                            <m:sSubPr>
                              <m:ctrlPr>
                                <a:rPr kumimoji="1" lang="en-US" altLang="ja-JP" sz="1200" b="1" u="none">
                                  <a:solidFill>
                                    <a:schemeClr val="tx1"/>
                                  </a:solidFill>
                                  <a:latin typeface="Cambria Math" panose="02040503050406030204" pitchFamily="18" charset="0"/>
                                </a:rPr>
                              </m:ctrlPr>
                            </m:sSubPr>
                            <m:e>
                              <m:r>
                                <a:rPr kumimoji="1" lang="en-US" altLang="ja-JP" sz="1200" b="1" i="1" u="none">
                                  <a:solidFill>
                                    <a:schemeClr val="tx1"/>
                                  </a:solidFill>
                                  <a:latin typeface="Cambria Math" panose="02040503050406030204" pitchFamily="18" charset="0"/>
                                </a:rPr>
                                <m:t>𝑺</m:t>
                              </m:r>
                            </m:e>
                            <m:sub>
                              <m:r>
                                <a:rPr kumimoji="1" lang="en-US" altLang="ja-JP" sz="1200" b="1" i="1" u="none">
                                  <a:solidFill>
                                    <a:schemeClr val="tx1"/>
                                  </a:solidFill>
                                  <a:latin typeface="Cambria Math" panose="02040503050406030204" pitchFamily="18" charset="0"/>
                                </a:rPr>
                                <m:t>𝒕</m:t>
                              </m:r>
                            </m:sub>
                          </m:sSub>
                        </m:e>
                      </m:d>
                      <m:sSup>
                        <m:sSupPr>
                          <m:ctrlPr>
                            <a:rPr kumimoji="1" lang="en-US" altLang="ja-JP" sz="1200" b="1" u="none" smtClean="0">
                              <a:solidFill>
                                <a:schemeClr val="tx1"/>
                              </a:solidFill>
                              <a:latin typeface="Cambria Math" panose="02040503050406030204" pitchFamily="18" charset="0"/>
                            </a:rPr>
                          </m:ctrlPr>
                        </m:sSupPr>
                        <m:e>
                          <m:r>
                            <a:rPr kumimoji="1" lang="en-US" altLang="ja-JP" sz="1200" b="1" i="1" u="none" smtClean="0">
                              <a:solidFill>
                                <a:schemeClr val="tx1"/>
                              </a:solidFill>
                              <a:latin typeface="Cambria Math" panose="02040503050406030204" pitchFamily="18" charset="0"/>
                            </a:rPr>
                            <m:t> </m:t>
                          </m:r>
                          <m:r>
                            <a:rPr kumimoji="1" lang="en-US" altLang="ja-JP" sz="1200" b="1" i="1" u="none" smtClean="0">
                              <a:solidFill>
                                <a:schemeClr val="tx1"/>
                              </a:solidFill>
                              <a:latin typeface="Cambria Math" panose="02040503050406030204" pitchFamily="18" charset="0"/>
                            </a:rPr>
                            <m:t>𝑬</m:t>
                          </m:r>
                        </m:e>
                        <m:sup>
                          <m:r>
                            <a:rPr kumimoji="1" lang="en-US" altLang="ja-JP" sz="1200" b="1" i="1" u="none" smtClean="0">
                              <a:solidFill>
                                <a:schemeClr val="tx1"/>
                              </a:solidFill>
                              <a:latin typeface="Cambria Math" panose="02040503050406030204" pitchFamily="18" charset="0"/>
                              <a:ea typeface="Cambria Math" panose="02040503050406030204" pitchFamily="18" charset="0"/>
                            </a:rPr>
                            <m:t>ℙ</m:t>
                          </m:r>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𝑺</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   </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𝑽</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   </m:t>
                          </m:r>
                          <m:sSub>
                            <m:sSubPr>
                              <m:ctrlPr>
                                <a:rPr kumimoji="1" lang="en-US" altLang="ja-JP" sz="1200" b="1" u="none">
                                  <a:solidFill>
                                    <a:schemeClr val="tx1"/>
                                  </a:solidFill>
                                  <a:latin typeface="Cambria Math" panose="02040503050406030204" pitchFamily="18" charset="0"/>
                                </a:rPr>
                              </m:ctrlPr>
                            </m:sSubPr>
                            <m:e>
                              <m:r>
                                <a:rPr kumimoji="1" lang="ja-JP" altLang="en-US" sz="1200" b="1" i="1" u="none">
                                  <a:solidFill>
                                    <a:schemeClr val="tx1"/>
                                  </a:solidFill>
                                  <a:latin typeface="Cambria Math" panose="02040503050406030204" pitchFamily="18" charset="0"/>
                                </a:rPr>
                                <m:t>𝝈</m:t>
                              </m:r>
                            </m:e>
                            <m:sub>
                              <m:r>
                                <a:rPr kumimoji="1" lang="en-US" altLang="ja-JP" sz="1200" b="1" i="1" u="none">
                                  <a:solidFill>
                                    <a:schemeClr val="tx1"/>
                                  </a:solidFill>
                                  <a:latin typeface="Cambria Math" panose="02040503050406030204" pitchFamily="18" charset="0"/>
                                </a:rPr>
                                <m:t>𝑺𝑳𝑽</m:t>
                              </m:r>
                            </m:sub>
                          </m:sSub>
                          <m:r>
                            <a:rPr kumimoji="1" lang="en-US" altLang="ja-JP" sz="1200" b="1" i="1" u="none" smtClean="0">
                              <a:solidFill>
                                <a:schemeClr val="tx1"/>
                              </a:solidFill>
                              <a:latin typeface="Cambria Math" panose="02040503050406030204" pitchFamily="18" charset="0"/>
                            </a:rPr>
                            <m:t>)</m:t>
                          </m:r>
                        </m:sup>
                      </m:sSup>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𝑽</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𝑺</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m:t>
                      </m:r>
                      <m:r>
                        <a:rPr kumimoji="1" lang="en-US" altLang="ja-JP" sz="1200" b="1" i="1" u="none" smtClean="0">
                          <a:solidFill>
                            <a:schemeClr val="tx1"/>
                          </a:solidFill>
                          <a:latin typeface="Cambria Math" panose="02040503050406030204" pitchFamily="18" charset="0"/>
                        </a:rPr>
                        <m:t>𝒔</m:t>
                      </m:r>
                      <m:r>
                        <a:rPr kumimoji="1" lang="en-US" altLang="ja-JP" sz="1200" b="1" i="1" u="none" smtClean="0">
                          <a:solidFill>
                            <a:schemeClr val="tx1"/>
                          </a:solidFill>
                          <a:latin typeface="Cambria Math" panose="02040503050406030204" pitchFamily="18" charset="0"/>
                        </a:rPr>
                        <m:t>]</m:t>
                      </m:r>
                    </m:oMath>
                  </m:oMathPara>
                </a14:m>
                <a:endParaRPr lang="ja-JP" altLang="en-US" b="1" dirty="0">
                  <a:solidFill>
                    <a:schemeClr val="tx1"/>
                  </a:solidFill>
                </a:endParaRPr>
              </a:p>
            </p:txBody>
          </p:sp>
        </mc:Choice>
        <mc:Fallback>
          <p:sp>
            <p:nvSpPr>
              <p:cNvPr id="116" name="文本框 115">
                <a:extLst>
                  <a:ext uri="{FF2B5EF4-FFF2-40B4-BE49-F238E27FC236}">
                    <a16:creationId xmlns:a16="http://schemas.microsoft.com/office/drawing/2014/main" id="{2321A984-501D-41DD-94C0-A309E611D166}"/>
                  </a:ext>
                </a:extLst>
              </p:cNvPr>
              <p:cNvSpPr txBox="1">
                <a:spLocks noRot="1" noChangeAspect="1" noMove="1" noResize="1" noEditPoints="1" noAdjustHandles="1" noChangeArrowheads="1" noChangeShapeType="1" noTextEdit="1"/>
              </p:cNvSpPr>
              <p:nvPr/>
            </p:nvSpPr>
            <p:spPr>
              <a:xfrm>
                <a:off x="3198013" y="5621391"/>
                <a:ext cx="3420802" cy="321050"/>
              </a:xfrm>
              <a:prstGeom prst="rect">
                <a:avLst/>
              </a:prstGeom>
              <a:blipFill>
                <a:blip r:embed="rId9"/>
                <a:stretch>
                  <a:fillRect b="-5660"/>
                </a:stretch>
              </a:blipFill>
            </p:spPr>
            <p:txBody>
              <a:bodyPr/>
              <a:lstStyle/>
              <a:p>
                <a:r>
                  <a:rPr lang="ja-JP" altLang="en-US">
                    <a:noFill/>
                  </a:rPr>
                  <a:t> </a:t>
                </a:r>
              </a:p>
            </p:txBody>
          </p:sp>
        </mc:Fallback>
      </mc:AlternateContent>
      <p:sp>
        <p:nvSpPr>
          <p:cNvPr id="117" name="文本框 116">
            <a:extLst>
              <a:ext uri="{FF2B5EF4-FFF2-40B4-BE49-F238E27FC236}">
                <a16:creationId xmlns:a16="http://schemas.microsoft.com/office/drawing/2014/main" id="{5EB91C1A-8A77-4CF9-A2A0-32BA9BB83E94}"/>
              </a:ext>
            </a:extLst>
          </p:cNvPr>
          <p:cNvSpPr txBox="1"/>
          <p:nvPr/>
        </p:nvSpPr>
        <p:spPr>
          <a:xfrm>
            <a:off x="6471833" y="5654361"/>
            <a:ext cx="293963" cy="307777"/>
          </a:xfrm>
          <a:prstGeom prst="rect">
            <a:avLst/>
          </a:prstGeom>
          <a:noFill/>
        </p:spPr>
        <p:txBody>
          <a:bodyPr wrap="square">
            <a:spAutoFit/>
          </a:bodyPr>
          <a:lstStyle/>
          <a:p>
            <a:r>
              <a:rPr kumimoji="1" lang="en-US" altLang="ja-JP" sz="1400" i="0" u="none" baseline="30000" dirty="0"/>
              <a:t>5)</a:t>
            </a:r>
            <a:endParaRPr lang="ja-JP" altLang="en-US" dirty="0"/>
          </a:p>
        </p:txBody>
      </p:sp>
      <mc:AlternateContent xmlns:mc="http://schemas.openxmlformats.org/markup-compatibility/2006">
        <mc:Choice xmlns:a14="http://schemas.microsoft.com/office/drawing/2010/main" Requires="a14">
          <p:sp>
            <p:nvSpPr>
              <p:cNvPr id="118" name="文本框 117">
                <a:extLst>
                  <a:ext uri="{FF2B5EF4-FFF2-40B4-BE49-F238E27FC236}">
                    <a16:creationId xmlns:a16="http://schemas.microsoft.com/office/drawing/2014/main" id="{6DDD7C47-C23F-4DFF-B3BC-8F8D4CE385C9}"/>
                  </a:ext>
                </a:extLst>
              </p:cNvPr>
              <p:cNvSpPr txBox="1"/>
              <p:nvPr/>
            </p:nvSpPr>
            <p:spPr>
              <a:xfrm>
                <a:off x="856" y="5633959"/>
                <a:ext cx="3197157" cy="302840"/>
              </a:xfrm>
              <a:prstGeom prst="rect">
                <a:avLst/>
              </a:prstGeom>
              <a:noFill/>
            </p:spPr>
            <p:txBody>
              <a:bodyPr wrap="none" rtlCol="0">
                <a:spAutoFit/>
              </a:bodyPr>
              <a:lstStyle/>
              <a:p>
                <a:r>
                  <a:rPr kumimoji="1" lang="en-US" altLang="ja-JP" i="0" u="none" dirty="0"/>
                  <a:t>The relationship between </a:t>
                </a:r>
                <a14:m>
                  <m:oMath xmlns:m="http://schemas.openxmlformats.org/officeDocument/2006/math">
                    <m:sSub>
                      <m:sSubPr>
                        <m:ctrlPr>
                          <a:rPr kumimoji="1" lang="en-US" altLang="ja-JP" sz="1400" b="1" i="1" u="none" smtClean="0">
                            <a:solidFill>
                              <a:srgbClr val="FF0000"/>
                            </a:solidFill>
                            <a:latin typeface="Cambria Math" panose="02040503050406030204" pitchFamily="18" charset="0"/>
                          </a:rPr>
                        </m:ctrlPr>
                      </m:sSubPr>
                      <m:e>
                        <m:r>
                          <a:rPr kumimoji="1" lang="ja-JP" altLang="en-US" sz="1400" b="1" i="1" u="none" smtClean="0">
                            <a:solidFill>
                              <a:srgbClr val="FF0000"/>
                            </a:solidFill>
                            <a:latin typeface="Cambria Math" panose="02040503050406030204" pitchFamily="18" charset="0"/>
                          </a:rPr>
                          <m:t>𝝈</m:t>
                        </m:r>
                      </m:e>
                      <m:sub>
                        <m:r>
                          <a:rPr kumimoji="1" lang="en-US" altLang="ja-JP" sz="1400" b="1" i="1" u="none" smtClean="0">
                            <a:solidFill>
                              <a:srgbClr val="FF0000"/>
                            </a:solidFill>
                            <a:latin typeface="Cambria Math" panose="02040503050406030204" pitchFamily="18" charset="0"/>
                          </a:rPr>
                          <m:t>𝑳𝑽</m:t>
                        </m:r>
                      </m:sub>
                    </m:sSub>
                  </m:oMath>
                </a14:m>
                <a:r>
                  <a:rPr kumimoji="1" lang="en-US" altLang="ja-JP" i="0" u="none" dirty="0"/>
                  <a:t> and </a:t>
                </a:r>
                <a14:m>
                  <m:oMath xmlns:m="http://schemas.openxmlformats.org/officeDocument/2006/math">
                    <m:sSub>
                      <m:sSubPr>
                        <m:ctrlPr>
                          <a:rPr kumimoji="1" lang="en-US" altLang="ja-JP" sz="1400" b="1" u="none">
                            <a:solidFill>
                              <a:srgbClr val="FF0000"/>
                            </a:solidFill>
                            <a:latin typeface="Cambria Math" panose="02040503050406030204" pitchFamily="18" charset="0"/>
                          </a:rPr>
                        </m:ctrlPr>
                      </m:sSubPr>
                      <m:e>
                        <m:r>
                          <a:rPr kumimoji="1" lang="ja-JP" altLang="en-US" sz="1400" b="1" u="none">
                            <a:solidFill>
                              <a:srgbClr val="FF0000"/>
                            </a:solidFill>
                            <a:latin typeface="Cambria Math" panose="02040503050406030204" pitchFamily="18" charset="0"/>
                          </a:rPr>
                          <m:t>𝝈</m:t>
                        </m:r>
                      </m:e>
                      <m:sub>
                        <m:r>
                          <a:rPr kumimoji="1" lang="en-US" altLang="ja-JP" sz="1400" b="1" u="none">
                            <a:solidFill>
                              <a:srgbClr val="FF0000"/>
                            </a:solidFill>
                            <a:latin typeface="Cambria Math" panose="02040503050406030204" pitchFamily="18" charset="0"/>
                          </a:rPr>
                          <m:t>𝑺𝑳𝑽</m:t>
                        </m:r>
                      </m:sub>
                    </m:sSub>
                  </m:oMath>
                </a14:m>
                <a:r>
                  <a:rPr kumimoji="1" lang="en-US" altLang="ja-JP" i="0" u="none" dirty="0"/>
                  <a:t>:</a:t>
                </a:r>
                <a:endParaRPr kumimoji="1" lang="ja-JP" altLang="en-US" i="0" u="none" dirty="0"/>
              </a:p>
            </p:txBody>
          </p:sp>
        </mc:Choice>
        <mc:Fallback>
          <p:sp>
            <p:nvSpPr>
              <p:cNvPr id="118" name="文本框 117">
                <a:extLst>
                  <a:ext uri="{FF2B5EF4-FFF2-40B4-BE49-F238E27FC236}">
                    <a16:creationId xmlns:a16="http://schemas.microsoft.com/office/drawing/2014/main" id="{6DDD7C47-C23F-4DFF-B3BC-8F8D4CE385C9}"/>
                  </a:ext>
                </a:extLst>
              </p:cNvPr>
              <p:cNvSpPr txBox="1">
                <a:spLocks noRot="1" noChangeAspect="1" noMove="1" noResize="1" noEditPoints="1" noAdjustHandles="1" noChangeArrowheads="1" noChangeShapeType="1" noTextEdit="1"/>
              </p:cNvSpPr>
              <p:nvPr/>
            </p:nvSpPr>
            <p:spPr>
              <a:xfrm>
                <a:off x="856" y="5633959"/>
                <a:ext cx="3197157" cy="302840"/>
              </a:xfrm>
              <a:prstGeom prst="rect">
                <a:avLst/>
              </a:prstGeom>
              <a:blipFill>
                <a:blip r:embed="rId10"/>
                <a:stretch>
                  <a:fillRect l="-190" b="-16000"/>
                </a:stretch>
              </a:blipFill>
            </p:spPr>
            <p:txBody>
              <a:bodyPr/>
              <a:lstStyle/>
              <a:p>
                <a:r>
                  <a:rPr lang="ja-JP" altLang="en-US">
                    <a:noFill/>
                  </a:rPr>
                  <a:t> </a:t>
                </a:r>
              </a:p>
            </p:txBody>
          </p:sp>
        </mc:Fallback>
      </mc:AlternateContent>
      <p:sp>
        <p:nvSpPr>
          <p:cNvPr id="3" name="矩形 2">
            <a:extLst>
              <a:ext uri="{FF2B5EF4-FFF2-40B4-BE49-F238E27FC236}">
                <a16:creationId xmlns:a16="http://schemas.microsoft.com/office/drawing/2014/main" id="{72A6235C-0A03-4690-80A7-1C352600F772}"/>
              </a:ext>
            </a:extLst>
          </p:cNvPr>
          <p:cNvSpPr/>
          <p:nvPr/>
        </p:nvSpPr>
        <p:spPr bwMode="auto">
          <a:xfrm>
            <a:off x="0" y="700268"/>
            <a:ext cx="9905144" cy="5949388"/>
          </a:xfrm>
          <a:prstGeom prst="rect">
            <a:avLst/>
          </a:prstGeom>
          <a:solidFill>
            <a:schemeClr val="bg1">
              <a:lumMod val="50000"/>
              <a:alpha val="90000"/>
            </a:scheme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nvGrpSpPr>
          <p:cNvPr id="7" name="组合 6">
            <a:extLst>
              <a:ext uri="{FF2B5EF4-FFF2-40B4-BE49-F238E27FC236}">
                <a16:creationId xmlns:a16="http://schemas.microsoft.com/office/drawing/2014/main" id="{99DCE524-F44B-4451-9797-6DAFC8DB30D2}"/>
              </a:ext>
            </a:extLst>
          </p:cNvPr>
          <p:cNvGrpSpPr/>
          <p:nvPr/>
        </p:nvGrpSpPr>
        <p:grpSpPr>
          <a:xfrm>
            <a:off x="61502" y="1134909"/>
            <a:ext cx="9726950" cy="946865"/>
            <a:chOff x="61502" y="1134909"/>
            <a:chExt cx="9726950" cy="946865"/>
          </a:xfrm>
        </p:grpSpPr>
        <p:sp>
          <p:nvSpPr>
            <p:cNvPr id="2" name="矩形 1">
              <a:extLst>
                <a:ext uri="{FF2B5EF4-FFF2-40B4-BE49-F238E27FC236}">
                  <a16:creationId xmlns:a16="http://schemas.microsoft.com/office/drawing/2014/main" id="{51421BB5-8D56-49C8-8DE4-B75E11308190}"/>
                </a:ext>
              </a:extLst>
            </p:cNvPr>
            <p:cNvSpPr/>
            <p:nvPr/>
          </p:nvSpPr>
          <p:spPr bwMode="auto">
            <a:xfrm>
              <a:off x="61502" y="1134909"/>
              <a:ext cx="9726950" cy="946865"/>
            </a:xfrm>
            <a:prstGeom prst="rect">
              <a:avLst/>
            </a:prstGeom>
            <a:solidFill>
              <a:srgbClr val="0065A7">
                <a:alpha val="95000"/>
              </a:srgb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can be calibrated into arbitrage free set of European vanilla options with any precision</a:t>
              </a:r>
            </a:p>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 cannot predict volatility surface as it is expected via empirical observations</a:t>
              </a:r>
            </a:p>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but it provides satisfactory hedging performance on vanilla and simpler exotic options </a:t>
              </a:r>
            </a:p>
          </p:txBody>
        </p:sp>
        <p:pic>
          <p:nvPicPr>
            <p:cNvPr id="1032" name="Picture 8" descr="Smiling Face with Smiling Eyes on Apple iOS 14.6">
              <a:extLst>
                <a:ext uri="{FF2B5EF4-FFF2-40B4-BE49-F238E27FC236}">
                  <a16:creationId xmlns:a16="http://schemas.microsoft.com/office/drawing/2014/main" id="{7EEE3831-4CBA-4C88-BA63-C852B5C7F5F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713" y="1260833"/>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parkles on Apple iOS 14.6">
              <a:extLst>
                <a:ext uri="{FF2B5EF4-FFF2-40B4-BE49-F238E27FC236}">
                  <a16:creationId xmlns:a16="http://schemas.microsoft.com/office/drawing/2014/main" id="{67B8785D-FFD3-4392-A790-2192C6C2140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0591" y="1782395"/>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pside-Down Face on Apple iOS 14.6">
              <a:extLst>
                <a:ext uri="{FF2B5EF4-FFF2-40B4-BE49-F238E27FC236}">
                  <a16:creationId xmlns:a16="http://schemas.microsoft.com/office/drawing/2014/main" id="{DB17E90C-7C8A-440B-A14C-2CE8A9B4E10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2712" y="1523694"/>
              <a:ext cx="198607" cy="1986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组合 58">
            <a:extLst>
              <a:ext uri="{FF2B5EF4-FFF2-40B4-BE49-F238E27FC236}">
                <a16:creationId xmlns:a16="http://schemas.microsoft.com/office/drawing/2014/main" id="{8CAACB73-6692-4DBB-B135-30164AD7FBBF}"/>
              </a:ext>
            </a:extLst>
          </p:cNvPr>
          <p:cNvGrpSpPr/>
          <p:nvPr/>
        </p:nvGrpSpPr>
        <p:grpSpPr>
          <a:xfrm>
            <a:off x="61502" y="2863139"/>
            <a:ext cx="9726950" cy="946865"/>
            <a:chOff x="61502" y="1134909"/>
            <a:chExt cx="9726950" cy="946865"/>
          </a:xfrm>
        </p:grpSpPr>
        <p:sp>
          <p:nvSpPr>
            <p:cNvPr id="60" name="矩形 59">
              <a:extLst>
                <a:ext uri="{FF2B5EF4-FFF2-40B4-BE49-F238E27FC236}">
                  <a16:creationId xmlns:a16="http://schemas.microsoft.com/office/drawing/2014/main" id="{DDAA7FDB-05E4-4F9B-AE74-CF80338B5FB5}"/>
                </a:ext>
              </a:extLst>
            </p:cNvPr>
            <p:cNvSpPr/>
            <p:nvPr/>
          </p:nvSpPr>
          <p:spPr bwMode="auto">
            <a:xfrm>
              <a:off x="61502" y="1134909"/>
              <a:ext cx="9726950" cy="946865"/>
            </a:xfrm>
            <a:prstGeom prst="rect">
              <a:avLst/>
            </a:prstGeom>
            <a:solidFill>
              <a:srgbClr val="0065A7">
                <a:alpha val="95000"/>
              </a:srgb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can fit forward volatility surface skew much better than LV models</a:t>
              </a:r>
            </a:p>
            <a:p>
              <a:pPr marL="68263" marR="0" indent="0" algn="ctr" defTabSz="1062038" rtl="0" eaLnBrk="1" fontAlgn="base" latinLnBrk="0" hangingPunct="1">
                <a:lnSpc>
                  <a:spcPct val="100000"/>
                </a:lnSpc>
                <a:spcBef>
                  <a:spcPct val="0"/>
                </a:spcBef>
                <a:spcAft>
                  <a:spcPct val="0"/>
                </a:spcAft>
                <a:buClrTx/>
                <a:buSzPct val="120000"/>
                <a:buFontTx/>
                <a:buNone/>
                <a:tabLst/>
              </a:pPr>
              <a:r>
                <a:rPr lang="en-US" altLang="ja-JP" sz="1800" i="0" u="none" dirty="0">
                  <a:solidFill>
                    <a:schemeClr val="bg1"/>
                  </a:solidFill>
                  <a:latin typeface="Arial" charset="0"/>
                  <a:ea typeface="ＭＳ Ｐゴシック" charset="-128"/>
                </a:rPr>
                <a:t>pricing error is larger, hard to calibrate to an </a:t>
              </a:r>
              <a:r>
                <a:rPr kumimoji="0" lang="en-US" altLang="ja-JP" sz="1800" i="0" u="none" strike="noStrike" cap="none" normalizeH="0" baseline="0" dirty="0">
                  <a:ln>
                    <a:noFill/>
                  </a:ln>
                  <a:solidFill>
                    <a:schemeClr val="bg1"/>
                  </a:solidFill>
                  <a:effectLst/>
                  <a:latin typeface="Arial" charset="0"/>
                  <a:ea typeface="ＭＳ Ｐゴシック" charset="-128"/>
                </a:rPr>
                <a:t>arbitrage free European vanilla </a:t>
              </a:r>
              <a:r>
                <a:rPr lang="en-US" altLang="ja-JP" sz="1800" i="0" u="none" dirty="0">
                  <a:solidFill>
                    <a:schemeClr val="bg1"/>
                  </a:solidFill>
                  <a:latin typeface="Arial" charset="0"/>
                  <a:ea typeface="ＭＳ Ｐゴシック" charset="-128"/>
                </a:rPr>
                <a:t>options set</a:t>
              </a:r>
              <a:r>
                <a:rPr kumimoji="0" lang="en-US" altLang="ja-JP" sz="1800" i="0" u="none" strike="noStrike" cap="none" normalizeH="0" baseline="0" dirty="0">
                  <a:ln>
                    <a:noFill/>
                  </a:ln>
                  <a:solidFill>
                    <a:schemeClr val="bg1"/>
                  </a:solidFill>
                  <a:effectLst/>
                  <a:latin typeface="Arial" charset="0"/>
                  <a:ea typeface="ＭＳ Ｐゴシック" charset="-128"/>
                </a:rPr>
                <a:t> </a:t>
              </a:r>
            </a:p>
            <a:p>
              <a:pPr marL="68263" marR="0" indent="0" algn="ctr" defTabSz="1062038" rtl="0" eaLnBrk="1" fontAlgn="base" latinLnBrk="0" hangingPunct="1">
                <a:lnSpc>
                  <a:spcPct val="100000"/>
                </a:lnSpc>
                <a:spcBef>
                  <a:spcPct val="0"/>
                </a:spcBef>
                <a:spcAft>
                  <a:spcPct val="0"/>
                </a:spcAft>
                <a:buClrTx/>
                <a:buSzPct val="120000"/>
                <a:buFontTx/>
                <a:buNone/>
                <a:tabLst/>
              </a:pPr>
              <a:r>
                <a:rPr lang="en-US" altLang="ja-JP" sz="1800" i="0" u="none" dirty="0">
                  <a:solidFill>
                    <a:schemeClr val="bg1"/>
                  </a:solidFill>
                  <a:latin typeface="Arial" charset="0"/>
                  <a:ea typeface="ＭＳ Ｐゴシック" charset="-128"/>
                </a:rPr>
                <a:t>adding parameters can restore precision but with sacrifice on computational stability </a:t>
              </a:r>
              <a:endParaRPr kumimoji="0" lang="en-US" altLang="ja-JP" sz="1800" i="0" u="none" strike="noStrike" cap="none" normalizeH="0" baseline="0" dirty="0">
                <a:ln>
                  <a:noFill/>
                </a:ln>
                <a:solidFill>
                  <a:schemeClr val="bg1"/>
                </a:solidFill>
                <a:effectLst/>
                <a:latin typeface="Arial" charset="0"/>
                <a:ea typeface="ＭＳ Ｐゴシック" charset="-128"/>
              </a:endParaRPr>
            </a:p>
          </p:txBody>
        </p:sp>
        <p:pic>
          <p:nvPicPr>
            <p:cNvPr id="61" name="Picture 8" descr="Smiling Face with Smiling Eyes on Apple iOS 14.6">
              <a:extLst>
                <a:ext uri="{FF2B5EF4-FFF2-40B4-BE49-F238E27FC236}">
                  <a16:creationId xmlns:a16="http://schemas.microsoft.com/office/drawing/2014/main" id="{9255A7DD-E4BA-44AA-9ACF-8B475C6FDF8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713" y="1260833"/>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2" descr="Sparkles on Apple iOS 14.6">
              <a:extLst>
                <a:ext uri="{FF2B5EF4-FFF2-40B4-BE49-F238E27FC236}">
                  <a16:creationId xmlns:a16="http://schemas.microsoft.com/office/drawing/2014/main" id="{4F34698E-867D-4AA1-AACD-30F2E2BE1D3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0591" y="1782395"/>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4" descr="Upside-Down Face on Apple iOS 14.6">
              <a:extLst>
                <a:ext uri="{FF2B5EF4-FFF2-40B4-BE49-F238E27FC236}">
                  <a16:creationId xmlns:a16="http://schemas.microsoft.com/office/drawing/2014/main" id="{0F140015-D80A-4007-B18D-C8A7A73FDEC9}"/>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2712" y="1523694"/>
              <a:ext cx="198607" cy="1986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a:extLst>
              <a:ext uri="{FF2B5EF4-FFF2-40B4-BE49-F238E27FC236}">
                <a16:creationId xmlns:a16="http://schemas.microsoft.com/office/drawing/2014/main" id="{856B2658-6765-491B-9C8A-81678888DE7A}"/>
              </a:ext>
            </a:extLst>
          </p:cNvPr>
          <p:cNvGrpSpPr/>
          <p:nvPr/>
        </p:nvGrpSpPr>
        <p:grpSpPr>
          <a:xfrm>
            <a:off x="61502" y="4584447"/>
            <a:ext cx="9726950" cy="946865"/>
            <a:chOff x="61502" y="1134909"/>
            <a:chExt cx="9726950" cy="946865"/>
          </a:xfrm>
        </p:grpSpPr>
        <p:sp>
          <p:nvSpPr>
            <p:cNvPr id="54" name="矩形 53">
              <a:extLst>
                <a:ext uri="{FF2B5EF4-FFF2-40B4-BE49-F238E27FC236}">
                  <a16:creationId xmlns:a16="http://schemas.microsoft.com/office/drawing/2014/main" id="{D81D0733-24E1-470E-8817-FB8894EB05E9}"/>
                </a:ext>
              </a:extLst>
            </p:cNvPr>
            <p:cNvSpPr/>
            <p:nvPr/>
          </p:nvSpPr>
          <p:spPr bwMode="auto">
            <a:xfrm>
              <a:off x="61502" y="1134909"/>
              <a:ext cx="9726950" cy="946865"/>
            </a:xfrm>
            <a:prstGeom prst="rect">
              <a:avLst/>
            </a:prstGeom>
            <a:solidFill>
              <a:srgbClr val="0065A7">
                <a:alpha val="95000"/>
              </a:srgb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ctr" defTabSz="1062038" rtl="0" eaLnBrk="1" fontAlgn="base" latinLnBrk="0" hangingPunct="1">
                <a:lnSpc>
                  <a:spcPct val="100000"/>
                </a:lnSpc>
                <a:spcBef>
                  <a:spcPct val="0"/>
                </a:spcBef>
                <a:spcAft>
                  <a:spcPct val="0"/>
                </a:spcAft>
                <a:buClrTx/>
                <a:buSzPct val="120000"/>
                <a:buFontTx/>
                <a:buNone/>
                <a:tabLst/>
              </a:pPr>
              <a:r>
                <a:rPr lang="en-US" altLang="ja-JP" sz="1800" i="0" u="none" dirty="0">
                  <a:solidFill>
                    <a:schemeClr val="bg1"/>
                  </a:solidFill>
                  <a:latin typeface="Arial" charset="0"/>
                  <a:ea typeface="ＭＳ Ｐゴシック" charset="-128"/>
                </a:rPr>
                <a:t>can meet the demand of pricing and risk management of vanilla and exotic options</a:t>
              </a:r>
              <a:endParaRPr kumimoji="0" lang="en-US" altLang="ja-JP" sz="1800" i="0" u="none" strike="noStrike" cap="none" normalizeH="0" baseline="0" dirty="0">
                <a:ln>
                  <a:noFill/>
                </a:ln>
                <a:solidFill>
                  <a:schemeClr val="bg1"/>
                </a:solidFill>
                <a:effectLst/>
                <a:latin typeface="Arial" charset="0"/>
                <a:ea typeface="ＭＳ Ｐゴシック" charset="-128"/>
              </a:endParaRPr>
            </a:p>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rgbClr val="FF0000"/>
                  </a:solidFill>
                  <a:effectLst/>
                  <a:latin typeface="Arial" charset="0"/>
                  <a:ea typeface="ＭＳ Ｐゴシック" charset="-128"/>
                </a:rPr>
                <a:t>parameter calibration method is under development </a:t>
              </a:r>
              <a:r>
                <a:rPr kumimoji="0" lang="ja-JP" altLang="en-US" sz="1800" i="0" u="none" strike="noStrike" cap="none" normalizeH="0" baseline="0" dirty="0">
                  <a:ln>
                    <a:noFill/>
                  </a:ln>
                  <a:solidFill>
                    <a:schemeClr val="bg1"/>
                  </a:solidFill>
                  <a:effectLst/>
                  <a:latin typeface="Arial" charset="0"/>
                  <a:ea typeface="ＭＳ Ｐゴシック" charset="-128"/>
                </a:rPr>
                <a:t>←</a:t>
              </a:r>
              <a:r>
                <a:rPr kumimoji="0" lang="en-US" altLang="ja-JP" sz="1800" i="0" u="none" strike="noStrike" cap="none" normalizeH="0" baseline="0" dirty="0">
                  <a:ln>
                    <a:noFill/>
                  </a:ln>
                  <a:solidFill>
                    <a:schemeClr val="bg1"/>
                  </a:solidFill>
                  <a:effectLst/>
                  <a:latin typeface="Arial" charset="0"/>
                  <a:ea typeface="ＭＳ Ｐゴシック" charset="-128"/>
                </a:rPr>
                <a:t> what </a:t>
              </a:r>
              <a:r>
                <a:rPr lang="en-US" altLang="ja-JP" sz="1800" i="0" u="none" dirty="0">
                  <a:solidFill>
                    <a:schemeClr val="bg1"/>
                  </a:solidFill>
                  <a:latin typeface="Arial" charset="0"/>
                  <a:ea typeface="ＭＳ Ｐゴシック" charset="-128"/>
                </a:rPr>
                <a:t>we are doing here</a:t>
              </a:r>
              <a:endParaRPr kumimoji="0" lang="en-US" altLang="ja-JP" sz="1800" i="0" u="none" strike="noStrike" cap="none" normalizeH="0" baseline="0" dirty="0">
                <a:ln>
                  <a:noFill/>
                </a:ln>
                <a:solidFill>
                  <a:schemeClr val="bg1"/>
                </a:solidFill>
                <a:effectLst/>
                <a:latin typeface="Arial" charset="0"/>
                <a:ea typeface="ＭＳ Ｐゴシック" charset="-128"/>
              </a:endParaRPr>
            </a:p>
            <a:p>
              <a:pPr marL="68263" marR="0" indent="0" algn="ctr" defTabSz="1062038" rtl="0" eaLnBrk="1" fontAlgn="base" latinLnBrk="0" hangingPunct="1">
                <a:lnSpc>
                  <a:spcPct val="100000"/>
                </a:lnSpc>
                <a:spcBef>
                  <a:spcPct val="0"/>
                </a:spcBef>
                <a:spcAft>
                  <a:spcPct val="0"/>
                </a:spcAft>
                <a:buClrTx/>
                <a:buSzPct val="120000"/>
                <a:buFontTx/>
                <a:buNone/>
                <a:tabLst/>
              </a:pPr>
              <a:r>
                <a:rPr kumimoji="0" lang="en-US" altLang="ja-JP" sz="1800" i="0" u="none" strike="noStrike" cap="none" normalizeH="0" baseline="0" dirty="0">
                  <a:ln>
                    <a:noFill/>
                  </a:ln>
                  <a:solidFill>
                    <a:schemeClr val="bg1"/>
                  </a:solidFill>
                  <a:effectLst/>
                  <a:latin typeface="Arial" charset="0"/>
                  <a:ea typeface="ＭＳ Ｐゴシック" charset="-128"/>
                </a:rPr>
                <a:t>expected to fill the calibration gap of SV models towards short maturity options</a:t>
              </a:r>
            </a:p>
          </p:txBody>
        </p:sp>
        <p:pic>
          <p:nvPicPr>
            <p:cNvPr id="55" name="Picture 8" descr="Smiling Face with Smiling Eyes on Apple iOS 14.6">
              <a:extLst>
                <a:ext uri="{FF2B5EF4-FFF2-40B4-BE49-F238E27FC236}">
                  <a16:creationId xmlns:a16="http://schemas.microsoft.com/office/drawing/2014/main" id="{EE62C69C-8686-499D-B589-167C607CF9E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713" y="1260833"/>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Sparkles on Apple iOS 14.6">
              <a:extLst>
                <a:ext uri="{FF2B5EF4-FFF2-40B4-BE49-F238E27FC236}">
                  <a16:creationId xmlns:a16="http://schemas.microsoft.com/office/drawing/2014/main" id="{187A79BF-A424-4F5D-AF1A-773CB818AEF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0591" y="1782395"/>
              <a:ext cx="198607" cy="198607"/>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4" descr="Upside-Down Face on Apple iOS 14.6">
              <a:extLst>
                <a:ext uri="{FF2B5EF4-FFF2-40B4-BE49-F238E27FC236}">
                  <a16:creationId xmlns:a16="http://schemas.microsoft.com/office/drawing/2014/main" id="{FA8DD133-0B9B-4DEA-9E4C-A7B8EC3F146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2712" y="1523694"/>
              <a:ext cx="198607" cy="198607"/>
            </a:xfrm>
            <a:prstGeom prst="rect">
              <a:avLst/>
            </a:prstGeom>
            <a:noFill/>
            <a:extLst>
              <a:ext uri="{909E8E84-426E-40DD-AFC4-6F175D3DCCD1}">
                <a14:hiddenFill xmlns:a14="http://schemas.microsoft.com/office/drawing/2010/main">
                  <a:solidFill>
                    <a:srgbClr val="FFFFFF"/>
                  </a:solidFill>
                </a14:hiddenFill>
              </a:ext>
            </a:extLst>
          </p:spPr>
        </p:pic>
      </p:grpSp>
      <p:sp>
        <p:nvSpPr>
          <p:cNvPr id="65" name="文本框 64">
            <a:extLst>
              <a:ext uri="{FF2B5EF4-FFF2-40B4-BE49-F238E27FC236}">
                <a16:creationId xmlns:a16="http://schemas.microsoft.com/office/drawing/2014/main" id="{AD31611A-1403-4756-A8B0-D6F520055284}"/>
              </a:ext>
            </a:extLst>
          </p:cNvPr>
          <p:cNvSpPr txBox="1"/>
          <p:nvPr/>
        </p:nvSpPr>
        <p:spPr>
          <a:xfrm>
            <a:off x="-32358" y="2500075"/>
            <a:ext cx="4579652" cy="338554"/>
          </a:xfrm>
          <a:prstGeom prst="rect">
            <a:avLst/>
          </a:prstGeom>
          <a:noFill/>
        </p:spPr>
        <p:txBody>
          <a:bodyPr wrap="none" rtlCol="0">
            <a:spAutoFit/>
          </a:bodyPr>
          <a:lstStyle/>
          <a:p>
            <a:r>
              <a:rPr kumimoji="1" lang="en-US" altLang="ja-JP" sz="1600" b="1" i="0" u="none" dirty="0"/>
              <a:t>Heston’s Stochastic Volatility Model (1993) </a:t>
            </a:r>
            <a:r>
              <a:rPr kumimoji="1" lang="en-US" altLang="ja-JP" sz="1600" i="0" u="none" baseline="30000" dirty="0"/>
              <a:t>3)</a:t>
            </a:r>
            <a:endParaRPr kumimoji="1" lang="ja-JP" altLang="en-US" sz="1600" i="0" u="none" baseline="30000" dirty="0"/>
          </a:p>
        </p:txBody>
      </p:sp>
      <p:sp>
        <p:nvSpPr>
          <p:cNvPr id="66" name="文本框 65">
            <a:extLst>
              <a:ext uri="{FF2B5EF4-FFF2-40B4-BE49-F238E27FC236}">
                <a16:creationId xmlns:a16="http://schemas.microsoft.com/office/drawing/2014/main" id="{8FDFF2AD-733B-4DA5-B1F9-126205D16FCC}"/>
              </a:ext>
            </a:extLst>
          </p:cNvPr>
          <p:cNvSpPr txBox="1"/>
          <p:nvPr/>
        </p:nvSpPr>
        <p:spPr>
          <a:xfrm>
            <a:off x="-28486" y="810542"/>
            <a:ext cx="7222618" cy="338554"/>
          </a:xfrm>
          <a:prstGeom prst="rect">
            <a:avLst/>
          </a:prstGeom>
          <a:noFill/>
        </p:spPr>
        <p:txBody>
          <a:bodyPr wrap="none" rtlCol="0">
            <a:spAutoFit/>
          </a:bodyPr>
          <a:lstStyle/>
          <a:p>
            <a:r>
              <a:rPr kumimoji="1" lang="en-US" altLang="ja-JP" sz="1600" b="1" i="0" u="none" dirty="0"/>
              <a:t>Local Volatility Model by Dupire (1994) and </a:t>
            </a:r>
            <a:r>
              <a:rPr kumimoji="1" lang="en-US" altLang="ja-JP" sz="1600" b="1" i="0" u="none" dirty="0" err="1"/>
              <a:t>Derman</a:t>
            </a:r>
            <a:r>
              <a:rPr kumimoji="1" lang="en-US" altLang="ja-JP" sz="1600" b="1" i="0" u="none" dirty="0"/>
              <a:t> and </a:t>
            </a:r>
            <a:r>
              <a:rPr kumimoji="1" lang="en-US" altLang="ja-JP" sz="1600" b="1" i="0" u="none" dirty="0" err="1"/>
              <a:t>Kani</a:t>
            </a:r>
            <a:r>
              <a:rPr kumimoji="1" lang="en-US" altLang="ja-JP" sz="1600" b="1" i="0" u="none" dirty="0"/>
              <a:t> (1994) </a:t>
            </a:r>
            <a:r>
              <a:rPr kumimoji="1" lang="en-US" altLang="ja-JP" sz="1600" i="0" u="none" baseline="30000" dirty="0"/>
              <a:t>1) 2)</a:t>
            </a:r>
            <a:endParaRPr kumimoji="1" lang="ja-JP" altLang="en-US" sz="1600" i="0" u="none" baseline="30000" dirty="0"/>
          </a:p>
        </p:txBody>
      </p:sp>
      <p:sp>
        <p:nvSpPr>
          <p:cNvPr id="67" name="文本框 66">
            <a:extLst>
              <a:ext uri="{FF2B5EF4-FFF2-40B4-BE49-F238E27FC236}">
                <a16:creationId xmlns:a16="http://schemas.microsoft.com/office/drawing/2014/main" id="{27ECA95E-2AE5-43E0-9784-7F2407648F9F}"/>
              </a:ext>
            </a:extLst>
          </p:cNvPr>
          <p:cNvSpPr txBox="1"/>
          <p:nvPr/>
        </p:nvSpPr>
        <p:spPr>
          <a:xfrm>
            <a:off x="-32358" y="4195021"/>
            <a:ext cx="3606244" cy="338554"/>
          </a:xfrm>
          <a:prstGeom prst="rect">
            <a:avLst/>
          </a:prstGeom>
          <a:noFill/>
        </p:spPr>
        <p:txBody>
          <a:bodyPr wrap="none" rtlCol="0">
            <a:spAutoFit/>
          </a:bodyPr>
          <a:lstStyle/>
          <a:p>
            <a:r>
              <a:rPr kumimoji="1" lang="en-US" altLang="ja-JP" sz="1600" b="1" i="0" u="none" dirty="0"/>
              <a:t>Stochastic Local Volatility Model </a:t>
            </a:r>
            <a:r>
              <a:rPr kumimoji="1" lang="en-US" altLang="ja-JP" sz="1600" i="0" u="none" baseline="30000" dirty="0"/>
              <a:t>4)</a:t>
            </a:r>
            <a:endParaRPr kumimoji="1" lang="ja-JP" altLang="en-US" sz="1600" i="0" u="none" baseline="30000" dirty="0"/>
          </a:p>
        </p:txBody>
      </p:sp>
    </p:spTree>
    <p:extLst>
      <p:ext uri="{BB962C8B-B14F-4D97-AF65-F5344CB8AC3E}">
        <p14:creationId xmlns:p14="http://schemas.microsoft.com/office/powerpoint/2010/main" val="265781982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6</a:t>
            </a:fld>
            <a:endParaRPr lang="en-US" altLang="ja-JP" dirty="0"/>
          </a:p>
        </p:txBody>
      </p:sp>
      <p:sp>
        <p:nvSpPr>
          <p:cNvPr id="11" name="タイトル 1">
            <a:extLst>
              <a:ext uri="{FF2B5EF4-FFF2-40B4-BE49-F238E27FC236}">
                <a16:creationId xmlns:a16="http://schemas.microsoft.com/office/drawing/2014/main" id="{671C14BE-4C93-4820-8068-F4A23C926749}"/>
              </a:ext>
            </a:extLst>
          </p:cNvPr>
          <p:cNvSpPr txBox="1">
            <a:spLocks/>
          </p:cNvSpPr>
          <p:nvPr/>
        </p:nvSpPr>
        <p:spPr bwMode="white">
          <a:xfrm>
            <a:off x="88105" y="42863"/>
            <a:ext cx="90759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cs typeface="+mj-cs"/>
              </a:defRPr>
            </a:lvl1pPr>
            <a:lvl2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2pPr>
            <a:lvl3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3pPr>
            <a:lvl4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4pPr>
            <a:lvl5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5pPr>
            <a:lvl6pPr marL="457200" algn="l" defTabSz="957263" rtl="0" eaLnBrk="1" fontAlgn="base" hangingPunct="1">
              <a:spcBef>
                <a:spcPct val="0"/>
              </a:spcBef>
              <a:spcAft>
                <a:spcPct val="0"/>
              </a:spcAft>
              <a:defRPr kumimoji="1" sz="1900" b="1">
                <a:solidFill>
                  <a:schemeClr val="bg1"/>
                </a:solidFill>
                <a:latin typeface="Arial" charset="0"/>
                <a:ea typeface="ＭＳ Ｐゴシック" charset="-128"/>
              </a:defRPr>
            </a:lvl6pPr>
            <a:lvl7pPr marL="914400" algn="l" defTabSz="957263" rtl="0" eaLnBrk="1" fontAlgn="base" hangingPunct="1">
              <a:spcBef>
                <a:spcPct val="0"/>
              </a:spcBef>
              <a:spcAft>
                <a:spcPct val="0"/>
              </a:spcAft>
              <a:defRPr kumimoji="1" sz="1900" b="1">
                <a:solidFill>
                  <a:schemeClr val="bg1"/>
                </a:solidFill>
                <a:latin typeface="Arial" charset="0"/>
                <a:ea typeface="ＭＳ Ｐゴシック" charset="-128"/>
              </a:defRPr>
            </a:lvl7pPr>
            <a:lvl8pPr marL="1371600" algn="l" defTabSz="957263" rtl="0" eaLnBrk="1" fontAlgn="base" hangingPunct="1">
              <a:spcBef>
                <a:spcPct val="0"/>
              </a:spcBef>
              <a:spcAft>
                <a:spcPct val="0"/>
              </a:spcAft>
              <a:defRPr kumimoji="1" sz="1900" b="1">
                <a:solidFill>
                  <a:schemeClr val="bg1"/>
                </a:solidFill>
                <a:latin typeface="Arial" charset="0"/>
                <a:ea typeface="ＭＳ Ｐゴシック" charset="-128"/>
              </a:defRPr>
            </a:lvl8pPr>
            <a:lvl9pPr marL="1828800" algn="l" defTabSz="957263" rtl="0" eaLnBrk="1" fontAlgn="base" hangingPunct="1">
              <a:spcBef>
                <a:spcPct val="0"/>
              </a:spcBef>
              <a:spcAft>
                <a:spcPct val="0"/>
              </a:spcAft>
              <a:defRPr kumimoji="1" sz="1900" b="1">
                <a:solidFill>
                  <a:schemeClr val="bg1"/>
                </a:solidFill>
                <a:latin typeface="Arial" charset="0"/>
                <a:ea typeface="ＭＳ Ｐゴシック" charset="-128"/>
              </a:defRPr>
            </a:lvl9pPr>
          </a:lstStyle>
          <a:p>
            <a:r>
              <a:rPr lang="en-US" altLang="ja-JP" sz="2000" i="0" u="none" kern="0" dirty="0"/>
              <a:t>Research framework</a:t>
            </a:r>
            <a:endParaRPr lang="ja-JP" altLang="en-US" sz="2000" i="0" u="none" kern="0"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CAC3F55-F481-497C-BC24-C770E0D16CF0}"/>
                  </a:ext>
                </a:extLst>
              </p:cNvPr>
              <p:cNvSpPr txBox="1"/>
              <p:nvPr/>
            </p:nvSpPr>
            <p:spPr>
              <a:xfrm>
                <a:off x="-5387704" y="-3642969"/>
                <a:ext cx="4456176" cy="1704121"/>
              </a:xfrm>
              <a:prstGeom prst="rect">
                <a:avLst/>
              </a:prstGeom>
              <a:noFill/>
            </p:spPr>
            <p:txBody>
              <a:bodyPr wrap="square" rtlCol="0">
                <a:spAutoFit/>
              </a:bodyPr>
              <a:lstStyle/>
              <a:p>
                <a:r>
                  <a:rPr kumimoji="1" lang="en-US" altLang="ja-JP" i="0" u="none" dirty="0"/>
                  <a:t>Prior Distribution(a naïve case):</a:t>
                </a:r>
              </a:p>
              <a:p>
                <a:r>
                  <a:rPr kumimoji="1" lang="en-US" altLang="ja-JP" i="0" u="none" dirty="0"/>
                  <a:t>Trading Volume ~ Poisson Distribution(</a:t>
                </a:r>
                <a14:m>
                  <m:oMath xmlns:m="http://schemas.openxmlformats.org/officeDocument/2006/math">
                    <m:r>
                      <a:rPr kumimoji="1" lang="ja-JP" altLang="en-US" i="1" u="none" smtClean="0">
                        <a:latin typeface="Cambria Math" panose="02040503050406030204" pitchFamily="18" charset="0"/>
                      </a:rPr>
                      <m:t>𝜆</m:t>
                    </m:r>
                  </m:oMath>
                </a14:m>
                <a:r>
                  <a:rPr kumimoji="1" lang="en-US" altLang="ja-JP" i="0" u="none" dirty="0"/>
                  <a:t>)</a:t>
                </a:r>
              </a:p>
              <a:p>
                <a:pPr/>
                <a14:m>
                  <m:oMathPara xmlns:m="http://schemas.openxmlformats.org/officeDocument/2006/math">
                    <m:oMathParaPr>
                      <m:jc m:val="centerGroup"/>
                    </m:oMathParaPr>
                    <m:oMath xmlns:m="http://schemas.openxmlformats.org/officeDocument/2006/math">
                      <m:r>
                        <a:rPr kumimoji="1" lang="en-US" altLang="ja-JP" b="0" i="1" u="none" smtClean="0">
                          <a:latin typeface="Cambria Math" panose="02040503050406030204" pitchFamily="18" charset="0"/>
                        </a:rPr>
                        <m:t>𝑃</m:t>
                      </m:r>
                      <m:d>
                        <m:dPr>
                          <m:ctrlPr>
                            <a:rPr kumimoji="1" lang="en-US" altLang="ja-JP" b="0" i="1" u="none" smtClean="0">
                              <a:latin typeface="Cambria Math" panose="02040503050406030204" pitchFamily="18" charset="0"/>
                            </a:rPr>
                          </m:ctrlPr>
                        </m:dPr>
                        <m:e>
                          <m:r>
                            <a:rPr kumimoji="1" lang="en-US" altLang="ja-JP" b="0" i="1" u="none" smtClean="0">
                              <a:latin typeface="Cambria Math" panose="02040503050406030204" pitchFamily="18" charset="0"/>
                            </a:rPr>
                            <m:t>𝑇𝑟𝑎𝑑𝑖𝑛𝑔</m:t>
                          </m:r>
                          <m:r>
                            <a:rPr kumimoji="1" lang="en-US" altLang="ja-JP" b="0" i="1" u="none" smtClean="0">
                              <a:latin typeface="Cambria Math" panose="02040503050406030204" pitchFamily="18" charset="0"/>
                            </a:rPr>
                            <m:t> </m:t>
                          </m:r>
                          <m:r>
                            <a:rPr kumimoji="1" lang="en-US" altLang="ja-JP" b="0" i="1" u="none" smtClean="0">
                              <a:latin typeface="Cambria Math" panose="02040503050406030204" pitchFamily="18" charset="0"/>
                            </a:rPr>
                            <m:t>𝑉𝑜𝑙𝑢𝑚𝑒</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𝑘</m:t>
                          </m:r>
                        </m:e>
                      </m:d>
                      <m:r>
                        <a:rPr kumimoji="1" lang="en-US" altLang="ja-JP" b="0" i="1" u="none" smtClean="0">
                          <a:latin typeface="Cambria Math" panose="02040503050406030204" pitchFamily="18" charset="0"/>
                        </a:rPr>
                        <m:t>=</m:t>
                      </m:r>
                      <m:f>
                        <m:fPr>
                          <m:ctrlPr>
                            <a:rPr kumimoji="1" lang="en-US" altLang="ja-JP" b="0" i="1" u="none" smtClean="0">
                              <a:latin typeface="Cambria Math" panose="02040503050406030204" pitchFamily="18" charset="0"/>
                            </a:rPr>
                          </m:ctrlPr>
                        </m:fPr>
                        <m:num>
                          <m:sSup>
                            <m:sSupPr>
                              <m:ctrlPr>
                                <a:rPr kumimoji="1" lang="en-US" altLang="ja-JP" b="0" i="1" u="none" smtClean="0">
                                  <a:latin typeface="Cambria Math" panose="02040503050406030204" pitchFamily="18" charset="0"/>
                                </a:rPr>
                              </m:ctrlPr>
                            </m:sSupPr>
                            <m:e>
                              <m:r>
                                <a:rPr kumimoji="1" lang="en-US" altLang="ja-JP" b="0" i="1" u="none" smtClean="0">
                                  <a:latin typeface="Cambria Math" panose="02040503050406030204" pitchFamily="18" charset="0"/>
                                </a:rPr>
                                <m:t>𝑒</m:t>
                              </m:r>
                            </m:e>
                            <m:sup>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𝜆</m:t>
                              </m:r>
                            </m:sup>
                          </m:sSup>
                          <m:sSup>
                            <m:sSupPr>
                              <m:ctrlPr>
                                <a:rPr kumimoji="1" lang="en-US" altLang="ja-JP" b="0" i="1" u="none" smtClean="0">
                                  <a:latin typeface="Cambria Math" panose="02040503050406030204" pitchFamily="18" charset="0"/>
                                </a:rPr>
                              </m:ctrlPr>
                            </m:sSupPr>
                            <m:e>
                              <m:r>
                                <a:rPr kumimoji="1" lang="ja-JP" altLang="en-US" b="0" i="1" u="none" smtClean="0">
                                  <a:latin typeface="Cambria Math" panose="02040503050406030204" pitchFamily="18" charset="0"/>
                                </a:rPr>
                                <m:t>𝜆</m:t>
                              </m:r>
                            </m:e>
                            <m:sup>
                              <m:r>
                                <a:rPr kumimoji="1" lang="en-US" altLang="ja-JP" b="0" i="1" u="none" smtClean="0">
                                  <a:latin typeface="Cambria Math" panose="02040503050406030204" pitchFamily="18" charset="0"/>
                                </a:rPr>
                                <m:t>𝑘</m:t>
                              </m:r>
                            </m:sup>
                          </m:sSup>
                        </m:num>
                        <m:den>
                          <m:r>
                            <a:rPr kumimoji="1" lang="en-US" altLang="ja-JP" b="0" i="1" u="none" smtClean="0">
                              <a:latin typeface="Cambria Math" panose="02040503050406030204" pitchFamily="18" charset="0"/>
                            </a:rPr>
                            <m:t>𝑘</m:t>
                          </m:r>
                          <m:r>
                            <a:rPr kumimoji="1" lang="en-US" altLang="ja-JP" b="0" i="1" u="none" smtClean="0">
                              <a:latin typeface="Cambria Math" panose="02040503050406030204" pitchFamily="18" charset="0"/>
                            </a:rPr>
                            <m:t>!</m:t>
                          </m:r>
                        </m:den>
                      </m:f>
                    </m:oMath>
                  </m:oMathPara>
                </a14:m>
                <a:endParaRPr kumimoji="1" lang="en-US" altLang="ja-JP" u="none" dirty="0"/>
              </a:p>
              <a:p>
                <a:endParaRPr kumimoji="1" lang="en-US" altLang="ja-JP" i="0" u="none" dirty="0"/>
              </a:p>
              <a:p>
                <a:r>
                  <a:rPr kumimoji="1" lang="en-US" altLang="ja-JP" i="0" u="none" dirty="0"/>
                  <a:t>The variation of Trading Volume can be described as a Poisson Process with </a:t>
                </a:r>
                <a14:m>
                  <m:oMath xmlns:m="http://schemas.openxmlformats.org/officeDocument/2006/math">
                    <m:r>
                      <a:rPr kumimoji="1" lang="ja-JP" altLang="en-US" i="1" u="none" smtClean="0">
                        <a:latin typeface="Cambria Math" panose="02040503050406030204" pitchFamily="18" charset="0"/>
                      </a:rPr>
                      <m:t>𝜆</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𝑡</m:t>
                    </m:r>
                    <m:r>
                      <a:rPr kumimoji="1" lang="en-US" altLang="ja-JP" b="0" i="1" u="none" smtClean="0">
                        <a:latin typeface="Cambria Math" panose="02040503050406030204" pitchFamily="18" charset="0"/>
                      </a:rPr>
                      <m:t>)</m:t>
                    </m:r>
                  </m:oMath>
                </a14:m>
                <a:r>
                  <a:rPr kumimoji="1" lang="ja-JP" altLang="en-US" i="0" u="none" dirty="0"/>
                  <a:t> </a:t>
                </a:r>
                <a:r>
                  <a:rPr kumimoji="1" lang="en-US" altLang="ja-JP" i="0" u="none" dirty="0"/>
                  <a:t>over time </a:t>
                </a:r>
                <a14:m>
                  <m:oMath xmlns:m="http://schemas.openxmlformats.org/officeDocument/2006/math">
                    <m:r>
                      <a:rPr kumimoji="1" lang="en-US" altLang="ja-JP" b="0" i="1" u="none" smtClean="0">
                        <a:latin typeface="Cambria Math" panose="02040503050406030204" pitchFamily="18" charset="0"/>
                      </a:rPr>
                      <m:t>𝑡</m:t>
                    </m:r>
                  </m:oMath>
                </a14:m>
                <a:endParaRPr kumimoji="1" lang="en-US" altLang="ja-JP" b="0" i="0" u="none" dirty="0"/>
              </a:p>
              <a:p>
                <a:pPr/>
                <a14:m>
                  <m:oMathPara xmlns:m="http://schemas.openxmlformats.org/officeDocument/2006/math">
                    <m:oMathParaPr>
                      <m:jc m:val="centerGroup"/>
                    </m:oMathParaPr>
                    <m:oMath xmlns:m="http://schemas.openxmlformats.org/officeDocument/2006/math">
                      <m:r>
                        <a:rPr kumimoji="1" lang="ja-JP" altLang="en-US" u="none">
                          <a:latin typeface="Cambria Math" panose="02040503050406030204" pitchFamily="18" charset="0"/>
                        </a:rPr>
                        <m:t>𝜆</m:t>
                      </m:r>
                      <m:d>
                        <m:dPr>
                          <m:ctrlPr>
                            <a:rPr kumimoji="1" lang="en-US" altLang="ja-JP" i="1" u="none">
                              <a:latin typeface="Cambria Math" panose="02040503050406030204" pitchFamily="18" charset="0"/>
                            </a:rPr>
                          </m:ctrlPr>
                        </m:dPr>
                        <m:e>
                          <m:r>
                            <a:rPr kumimoji="1" lang="en-US" altLang="ja-JP" u="none">
                              <a:latin typeface="Cambria Math" panose="02040503050406030204" pitchFamily="18" charset="0"/>
                            </a:rPr>
                            <m:t>𝑡</m:t>
                          </m:r>
                        </m:e>
                      </m:d>
                      <m:r>
                        <a:rPr kumimoji="1" lang="en-US" altLang="ja-JP" b="0" i="1" u="none" smtClean="0">
                          <a:latin typeface="Cambria Math" panose="02040503050406030204" pitchFamily="18" charset="0"/>
                        </a:rPr>
                        <m:t> ~ </m:t>
                      </m:r>
                      <m:r>
                        <a:rPr kumimoji="1" lang="en-US" altLang="ja-JP" b="0" i="1" u="none" smtClean="0">
                          <a:latin typeface="Cambria Math" panose="02040503050406030204" pitchFamily="18" charset="0"/>
                        </a:rPr>
                        <m:t>𝐵𝑒𝑡𝑎</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𝛼</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𝛽</m:t>
                      </m:r>
                      <m:r>
                        <a:rPr kumimoji="1" lang="en-US" altLang="ja-JP" b="0" i="1" u="none" smtClean="0">
                          <a:latin typeface="Cambria Math" panose="02040503050406030204" pitchFamily="18" charset="0"/>
                        </a:rPr>
                        <m:t>)</m:t>
                      </m:r>
                    </m:oMath>
                  </m:oMathPara>
                </a14:m>
                <a:endParaRPr kumimoji="1" lang="en-US" altLang="ja-JP" i="0" u="none" dirty="0"/>
              </a:p>
            </p:txBody>
          </p:sp>
        </mc:Choice>
        <mc:Fallback xmlns="">
          <p:sp>
            <p:nvSpPr>
              <p:cNvPr id="42" name="文本框 41">
                <a:extLst>
                  <a:ext uri="{FF2B5EF4-FFF2-40B4-BE49-F238E27FC236}">
                    <a16:creationId xmlns:a16="http://schemas.microsoft.com/office/drawing/2014/main" id="{5CAC3F55-F481-497C-BC24-C770E0D16CF0}"/>
                  </a:ext>
                </a:extLst>
              </p:cNvPr>
              <p:cNvSpPr txBox="1">
                <a:spLocks noRot="1" noChangeAspect="1" noMove="1" noResize="1" noEditPoints="1" noAdjustHandles="1" noChangeArrowheads="1" noChangeShapeType="1" noTextEdit="1"/>
              </p:cNvSpPr>
              <p:nvPr/>
            </p:nvSpPr>
            <p:spPr>
              <a:xfrm>
                <a:off x="-5387704" y="-3642969"/>
                <a:ext cx="4456176" cy="1704121"/>
              </a:xfrm>
              <a:prstGeom prst="rect">
                <a:avLst/>
              </a:prstGeom>
              <a:blipFill>
                <a:blip r:embed="rId3"/>
                <a:stretch>
                  <a:fillRect l="-137" t="-357" b="-1071"/>
                </a:stretch>
              </a:blipFill>
            </p:spPr>
            <p:txBody>
              <a:bodyPr/>
              <a:lstStyle/>
              <a:p>
                <a:r>
                  <a:rPr lang="ja-JP" altLang="en-US">
                    <a:noFill/>
                  </a:rPr>
                  <a:t> </a:t>
                </a:r>
              </a:p>
            </p:txBody>
          </p:sp>
        </mc:Fallback>
      </mc:AlternateContent>
      <p:pic>
        <p:nvPicPr>
          <p:cNvPr id="70" name="Picture 2" descr="Probability density function for the Beta distribution">
            <a:extLst>
              <a:ext uri="{FF2B5EF4-FFF2-40B4-BE49-F238E27FC236}">
                <a16:creationId xmlns:a16="http://schemas.microsoft.com/office/drawing/2014/main" id="{662544C2-95BC-4BAD-8E63-F5FE9C9363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2447" y="-1487332"/>
            <a:ext cx="3175185" cy="254203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接箭头连接符 75">
            <a:extLst>
              <a:ext uri="{FF2B5EF4-FFF2-40B4-BE49-F238E27FC236}">
                <a16:creationId xmlns:a16="http://schemas.microsoft.com/office/drawing/2014/main" id="{F42CD8D1-F274-4D57-9D06-5B9B7B548C36}"/>
              </a:ext>
            </a:extLst>
          </p:cNvPr>
          <p:cNvCxnSpPr>
            <a:cxnSpLocks/>
          </p:cNvCxnSpPr>
          <p:nvPr/>
        </p:nvCxnSpPr>
        <p:spPr bwMode="auto">
          <a:xfrm flipV="1">
            <a:off x="-4198411" y="2266488"/>
            <a:ext cx="807341" cy="1276113"/>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grpSp>
        <p:nvGrpSpPr>
          <p:cNvPr id="3" name="组合 2">
            <a:extLst>
              <a:ext uri="{FF2B5EF4-FFF2-40B4-BE49-F238E27FC236}">
                <a16:creationId xmlns:a16="http://schemas.microsoft.com/office/drawing/2014/main" id="{41289781-9C38-45CA-B867-6401D8314BC5}"/>
              </a:ext>
            </a:extLst>
          </p:cNvPr>
          <p:cNvGrpSpPr/>
          <p:nvPr/>
        </p:nvGrpSpPr>
        <p:grpSpPr>
          <a:xfrm>
            <a:off x="-5863952" y="1678484"/>
            <a:ext cx="5256070" cy="4139543"/>
            <a:chOff x="257687" y="2470291"/>
            <a:chExt cx="5256070" cy="4139543"/>
          </a:xfrm>
        </p:grpSpPr>
        <p:grpSp>
          <p:nvGrpSpPr>
            <p:cNvPr id="40" name="组合 39">
              <a:extLst>
                <a:ext uri="{FF2B5EF4-FFF2-40B4-BE49-F238E27FC236}">
                  <a16:creationId xmlns:a16="http://schemas.microsoft.com/office/drawing/2014/main" id="{3FC1CC59-B9DF-4186-8A4F-7ACF179E6992}"/>
                </a:ext>
              </a:extLst>
            </p:cNvPr>
            <p:cNvGrpSpPr/>
            <p:nvPr/>
          </p:nvGrpSpPr>
          <p:grpSpPr>
            <a:xfrm>
              <a:off x="257687" y="2470291"/>
              <a:ext cx="5256070" cy="4139543"/>
              <a:chOff x="2133379" y="2263102"/>
              <a:chExt cx="5256070" cy="4139543"/>
            </a:xfrm>
          </p:grpSpPr>
          <p:grpSp>
            <p:nvGrpSpPr>
              <p:cNvPr id="38" name="组合 37">
                <a:extLst>
                  <a:ext uri="{FF2B5EF4-FFF2-40B4-BE49-F238E27FC236}">
                    <a16:creationId xmlns:a16="http://schemas.microsoft.com/office/drawing/2014/main" id="{324CEF5A-B58F-410B-A11D-F4CD5BBE9AD8}"/>
                  </a:ext>
                </a:extLst>
              </p:cNvPr>
              <p:cNvGrpSpPr/>
              <p:nvPr/>
            </p:nvGrpSpPr>
            <p:grpSpPr>
              <a:xfrm>
                <a:off x="2133379" y="3575626"/>
                <a:ext cx="5256070" cy="2827019"/>
                <a:chOff x="1577340" y="3152717"/>
                <a:chExt cx="5256070" cy="2827019"/>
              </a:xfrm>
            </p:grpSpPr>
            <p:cxnSp>
              <p:nvCxnSpPr>
                <p:cNvPr id="8" name="直接箭头连接符 7">
                  <a:extLst>
                    <a:ext uri="{FF2B5EF4-FFF2-40B4-BE49-F238E27FC236}">
                      <a16:creationId xmlns:a16="http://schemas.microsoft.com/office/drawing/2014/main" id="{BF9859A2-0024-42CB-92D7-EB10BE590C1C}"/>
                    </a:ext>
                  </a:extLst>
                </p:cNvPr>
                <p:cNvCxnSpPr>
                  <a:cxnSpLocks/>
                </p:cNvCxnSpPr>
                <p:nvPr/>
              </p:nvCxnSpPr>
              <p:spPr bwMode="auto">
                <a:xfrm>
                  <a:off x="1577340" y="5448300"/>
                  <a:ext cx="5256070"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00883E61-4BF9-4F5A-84AA-F68CB8C2711B}"/>
                    </a:ext>
                  </a:extLst>
                </p:cNvPr>
                <p:cNvCxnSpPr>
                  <a:cxnSpLocks/>
                </p:cNvCxnSpPr>
                <p:nvPr/>
              </p:nvCxnSpPr>
              <p:spPr bwMode="auto">
                <a:xfrm flipV="1">
                  <a:off x="196596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83FFA114-9535-41B4-80E0-297F430AD44A}"/>
                    </a:ext>
                  </a:extLst>
                </p:cNvPr>
                <p:cNvCxnSpPr>
                  <a:cxnSpLocks/>
                </p:cNvCxnSpPr>
                <p:nvPr/>
              </p:nvCxnSpPr>
              <p:spPr bwMode="auto">
                <a:xfrm flipV="1">
                  <a:off x="645414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34" name="文本框 33">
                  <a:extLst>
                    <a:ext uri="{FF2B5EF4-FFF2-40B4-BE49-F238E27FC236}">
                      <a16:creationId xmlns:a16="http://schemas.microsoft.com/office/drawing/2014/main" id="{044D4DB7-4784-4C8E-A52C-E7F129E53D5D}"/>
                    </a:ext>
                  </a:extLst>
                </p:cNvPr>
                <p:cNvSpPr txBox="1"/>
                <p:nvPr/>
              </p:nvSpPr>
              <p:spPr>
                <a:xfrm>
                  <a:off x="1637985" y="5687348"/>
                  <a:ext cx="655949" cy="292388"/>
                </a:xfrm>
                <a:prstGeom prst="rect">
                  <a:avLst/>
                </a:prstGeom>
                <a:noFill/>
              </p:spPr>
              <p:txBody>
                <a:bodyPr wrap="none" rtlCol="0">
                  <a:spAutoFit/>
                </a:bodyPr>
                <a:lstStyle/>
                <a:p>
                  <a:r>
                    <a:rPr kumimoji="1" lang="en-US" altLang="ja-JP" b="1" i="0" u="none" dirty="0"/>
                    <a:t>OPEN</a:t>
                  </a:r>
                  <a:endParaRPr kumimoji="1" lang="ja-JP" altLang="en-US" b="1" i="0" u="none" dirty="0"/>
                </a:p>
              </p:txBody>
            </p:sp>
            <p:sp>
              <p:nvSpPr>
                <p:cNvPr id="41" name="文本框 40">
                  <a:extLst>
                    <a:ext uri="{FF2B5EF4-FFF2-40B4-BE49-F238E27FC236}">
                      <a16:creationId xmlns:a16="http://schemas.microsoft.com/office/drawing/2014/main" id="{95424D65-938D-48B6-9218-E116F92F356E}"/>
                    </a:ext>
                  </a:extLst>
                </p:cNvPr>
                <p:cNvSpPr txBox="1"/>
                <p:nvPr/>
              </p:nvSpPr>
              <p:spPr>
                <a:xfrm>
                  <a:off x="6074869" y="5685384"/>
                  <a:ext cx="758541" cy="292388"/>
                </a:xfrm>
                <a:prstGeom prst="rect">
                  <a:avLst/>
                </a:prstGeom>
                <a:noFill/>
              </p:spPr>
              <p:txBody>
                <a:bodyPr wrap="none" rtlCol="0">
                  <a:spAutoFit/>
                </a:bodyPr>
                <a:lstStyle/>
                <a:p>
                  <a:r>
                    <a:rPr kumimoji="1" lang="en-US" altLang="ja-JP" b="1" i="0" u="none" dirty="0"/>
                    <a:t>CLOSE</a:t>
                  </a:r>
                  <a:endParaRPr kumimoji="1" lang="ja-JP" altLang="en-US" b="1" i="0" u="none" dirty="0"/>
                </a:p>
              </p:txBody>
            </p:sp>
            <p:sp>
              <p:nvSpPr>
                <p:cNvPr id="36" name="矩形 35">
                  <a:extLst>
                    <a:ext uri="{FF2B5EF4-FFF2-40B4-BE49-F238E27FC236}">
                      <a16:creationId xmlns:a16="http://schemas.microsoft.com/office/drawing/2014/main" id="{0DD0EE34-5632-4538-AD18-D69DA3BB623C}"/>
                    </a:ext>
                  </a:extLst>
                </p:cNvPr>
                <p:cNvSpPr/>
                <p:nvPr/>
              </p:nvSpPr>
              <p:spPr bwMode="auto">
                <a:xfrm>
                  <a:off x="1878331" y="3152717"/>
                  <a:ext cx="175257" cy="22860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3" name="矩形 42">
                  <a:extLst>
                    <a:ext uri="{FF2B5EF4-FFF2-40B4-BE49-F238E27FC236}">
                      <a16:creationId xmlns:a16="http://schemas.microsoft.com/office/drawing/2014/main" id="{5E2C1662-D405-44A7-97ED-8D9A4DE03751}"/>
                    </a:ext>
                  </a:extLst>
                </p:cNvPr>
                <p:cNvSpPr/>
                <p:nvPr/>
              </p:nvSpPr>
              <p:spPr bwMode="auto">
                <a:xfrm>
                  <a:off x="2059961" y="4447346"/>
                  <a:ext cx="175257" cy="99137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4" name="矩形 43">
                  <a:extLst>
                    <a:ext uri="{FF2B5EF4-FFF2-40B4-BE49-F238E27FC236}">
                      <a16:creationId xmlns:a16="http://schemas.microsoft.com/office/drawing/2014/main" id="{99B717A9-1EEC-4021-8C3F-52224F1642DD}"/>
                    </a:ext>
                  </a:extLst>
                </p:cNvPr>
                <p:cNvSpPr/>
                <p:nvPr/>
              </p:nvSpPr>
              <p:spPr bwMode="auto">
                <a:xfrm>
                  <a:off x="2241591" y="4815533"/>
                  <a:ext cx="175256"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5" name="矩形 44">
                  <a:extLst>
                    <a:ext uri="{FF2B5EF4-FFF2-40B4-BE49-F238E27FC236}">
                      <a16:creationId xmlns:a16="http://schemas.microsoft.com/office/drawing/2014/main" id="{B8D4836B-5E9E-4235-B5B5-E1719AF12322}"/>
                    </a:ext>
                  </a:extLst>
                </p:cNvPr>
                <p:cNvSpPr/>
                <p:nvPr/>
              </p:nvSpPr>
              <p:spPr bwMode="auto">
                <a:xfrm>
                  <a:off x="2423220" y="4577661"/>
                  <a:ext cx="175256" cy="86105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6" name="矩形 45">
                  <a:extLst>
                    <a:ext uri="{FF2B5EF4-FFF2-40B4-BE49-F238E27FC236}">
                      <a16:creationId xmlns:a16="http://schemas.microsoft.com/office/drawing/2014/main" id="{D2671D8E-D5C1-477C-BB15-BE7CA6836443}"/>
                    </a:ext>
                  </a:extLst>
                </p:cNvPr>
                <p:cNvSpPr/>
                <p:nvPr/>
              </p:nvSpPr>
              <p:spPr bwMode="auto">
                <a:xfrm>
                  <a:off x="2604849" y="4989136"/>
                  <a:ext cx="175256" cy="44958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7" name="矩形 46">
                  <a:extLst>
                    <a:ext uri="{FF2B5EF4-FFF2-40B4-BE49-F238E27FC236}">
                      <a16:creationId xmlns:a16="http://schemas.microsoft.com/office/drawing/2014/main" id="{8E8F3E26-DEC9-49B2-810A-7C4255D2E7B7}"/>
                    </a:ext>
                  </a:extLst>
                </p:cNvPr>
                <p:cNvSpPr/>
                <p:nvPr/>
              </p:nvSpPr>
              <p:spPr bwMode="auto">
                <a:xfrm>
                  <a:off x="2786478" y="5248218"/>
                  <a:ext cx="175256" cy="19049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8" name="矩形 47">
                  <a:extLst>
                    <a:ext uri="{FF2B5EF4-FFF2-40B4-BE49-F238E27FC236}">
                      <a16:creationId xmlns:a16="http://schemas.microsoft.com/office/drawing/2014/main" id="{F3110729-E48A-4B7D-A6C3-C3B443A1E3EE}"/>
                    </a:ext>
                  </a:extLst>
                </p:cNvPr>
                <p:cNvSpPr/>
                <p:nvPr/>
              </p:nvSpPr>
              <p:spPr bwMode="auto">
                <a:xfrm>
                  <a:off x="2968107" y="5335853"/>
                  <a:ext cx="175256" cy="1028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9" name="矩形 48">
                  <a:extLst>
                    <a:ext uri="{FF2B5EF4-FFF2-40B4-BE49-F238E27FC236}">
                      <a16:creationId xmlns:a16="http://schemas.microsoft.com/office/drawing/2014/main" id="{395F24ED-50CF-461F-9A7F-3C223E60052E}"/>
                    </a:ext>
                  </a:extLst>
                </p:cNvPr>
                <p:cNvSpPr/>
                <p:nvPr/>
              </p:nvSpPr>
              <p:spPr bwMode="auto">
                <a:xfrm>
                  <a:off x="3149736" y="5129752"/>
                  <a:ext cx="175257"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0" name="矩形 49">
                  <a:extLst>
                    <a:ext uri="{FF2B5EF4-FFF2-40B4-BE49-F238E27FC236}">
                      <a16:creationId xmlns:a16="http://schemas.microsoft.com/office/drawing/2014/main" id="{946FBD06-F75E-480F-905E-D2400868D6F3}"/>
                    </a:ext>
                  </a:extLst>
                </p:cNvPr>
                <p:cNvSpPr/>
                <p:nvPr/>
              </p:nvSpPr>
              <p:spPr bwMode="auto">
                <a:xfrm>
                  <a:off x="3331366" y="4676737"/>
                  <a:ext cx="175257" cy="76198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1" name="矩形 50">
                  <a:extLst>
                    <a:ext uri="{FF2B5EF4-FFF2-40B4-BE49-F238E27FC236}">
                      <a16:creationId xmlns:a16="http://schemas.microsoft.com/office/drawing/2014/main" id="{2D3B8DB6-ED98-4C1F-8E6D-9D4BD724B768}"/>
                    </a:ext>
                  </a:extLst>
                </p:cNvPr>
                <p:cNvSpPr/>
                <p:nvPr/>
              </p:nvSpPr>
              <p:spPr bwMode="auto">
                <a:xfrm>
                  <a:off x="3512996" y="5046286"/>
                  <a:ext cx="175257"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2" name="矩形 51">
                  <a:extLst>
                    <a:ext uri="{FF2B5EF4-FFF2-40B4-BE49-F238E27FC236}">
                      <a16:creationId xmlns:a16="http://schemas.microsoft.com/office/drawing/2014/main" id="{859F1565-3AFC-4F53-B701-5E00AE1723D9}"/>
                    </a:ext>
                  </a:extLst>
                </p:cNvPr>
                <p:cNvSpPr/>
                <p:nvPr/>
              </p:nvSpPr>
              <p:spPr bwMode="auto">
                <a:xfrm>
                  <a:off x="369462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3" name="矩形 52">
                  <a:extLst>
                    <a:ext uri="{FF2B5EF4-FFF2-40B4-BE49-F238E27FC236}">
                      <a16:creationId xmlns:a16="http://schemas.microsoft.com/office/drawing/2014/main" id="{611EC30B-E572-40B6-947A-AE2EB77D94C1}"/>
                    </a:ext>
                  </a:extLst>
                </p:cNvPr>
                <p:cNvSpPr/>
                <p:nvPr/>
              </p:nvSpPr>
              <p:spPr bwMode="auto">
                <a:xfrm>
                  <a:off x="3872424" y="5209253"/>
                  <a:ext cx="171425" cy="2294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4" name="矩形 53">
                  <a:extLst>
                    <a:ext uri="{FF2B5EF4-FFF2-40B4-BE49-F238E27FC236}">
                      <a16:creationId xmlns:a16="http://schemas.microsoft.com/office/drawing/2014/main" id="{100B5708-47B8-4004-B3A7-F0C38D171004}"/>
                    </a:ext>
                  </a:extLst>
                </p:cNvPr>
                <p:cNvSpPr/>
                <p:nvPr/>
              </p:nvSpPr>
              <p:spPr bwMode="auto">
                <a:xfrm>
                  <a:off x="4050222"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5" name="矩形 54">
                  <a:extLst>
                    <a:ext uri="{FF2B5EF4-FFF2-40B4-BE49-F238E27FC236}">
                      <a16:creationId xmlns:a16="http://schemas.microsoft.com/office/drawing/2014/main" id="{E170880D-4556-44D6-81E0-09B3A226A88F}"/>
                    </a:ext>
                  </a:extLst>
                </p:cNvPr>
                <p:cNvSpPr/>
                <p:nvPr/>
              </p:nvSpPr>
              <p:spPr bwMode="auto">
                <a:xfrm>
                  <a:off x="4228020" y="4815533"/>
                  <a:ext cx="171425"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6" name="矩形 55">
                  <a:extLst>
                    <a:ext uri="{FF2B5EF4-FFF2-40B4-BE49-F238E27FC236}">
                      <a16:creationId xmlns:a16="http://schemas.microsoft.com/office/drawing/2014/main" id="{A242D5EC-0CFB-43D5-BBC0-4F434F333182}"/>
                    </a:ext>
                  </a:extLst>
                </p:cNvPr>
                <p:cNvSpPr/>
                <p:nvPr/>
              </p:nvSpPr>
              <p:spPr bwMode="auto">
                <a:xfrm>
                  <a:off x="4405819" y="5129752"/>
                  <a:ext cx="171416"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7" name="矩形 56">
                  <a:extLst>
                    <a:ext uri="{FF2B5EF4-FFF2-40B4-BE49-F238E27FC236}">
                      <a16:creationId xmlns:a16="http://schemas.microsoft.com/office/drawing/2014/main" id="{AAB7A7CE-E11A-4417-989F-5717061A29ED}"/>
                    </a:ext>
                  </a:extLst>
                </p:cNvPr>
                <p:cNvSpPr/>
                <p:nvPr/>
              </p:nvSpPr>
              <p:spPr bwMode="auto">
                <a:xfrm>
                  <a:off x="458361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8" name="矩形 57">
                  <a:extLst>
                    <a:ext uri="{FF2B5EF4-FFF2-40B4-BE49-F238E27FC236}">
                      <a16:creationId xmlns:a16="http://schemas.microsoft.com/office/drawing/2014/main" id="{A548C05B-2DCC-4116-AF1D-049B2607D6F3}"/>
                    </a:ext>
                  </a:extLst>
                </p:cNvPr>
                <p:cNvSpPr/>
                <p:nvPr/>
              </p:nvSpPr>
              <p:spPr bwMode="auto">
                <a:xfrm>
                  <a:off x="4761414"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9" name="矩形 58">
                  <a:extLst>
                    <a:ext uri="{FF2B5EF4-FFF2-40B4-BE49-F238E27FC236}">
                      <a16:creationId xmlns:a16="http://schemas.microsoft.com/office/drawing/2014/main" id="{37FA728B-ECD9-4E8C-A3F3-73CC6E823F50}"/>
                    </a:ext>
                  </a:extLst>
                </p:cNvPr>
                <p:cNvSpPr/>
                <p:nvPr/>
              </p:nvSpPr>
              <p:spPr bwMode="auto">
                <a:xfrm>
                  <a:off x="4939212" y="5046286"/>
                  <a:ext cx="171425"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0" name="矩形 59">
                  <a:extLst>
                    <a:ext uri="{FF2B5EF4-FFF2-40B4-BE49-F238E27FC236}">
                      <a16:creationId xmlns:a16="http://schemas.microsoft.com/office/drawing/2014/main" id="{D3EBEBA9-F73F-4157-97F5-D085C6A8F39C}"/>
                    </a:ext>
                  </a:extLst>
                </p:cNvPr>
                <p:cNvSpPr/>
                <p:nvPr/>
              </p:nvSpPr>
              <p:spPr bwMode="auto">
                <a:xfrm>
                  <a:off x="5117010" y="5234942"/>
                  <a:ext cx="171425" cy="20377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1" name="矩形 60">
                  <a:extLst>
                    <a:ext uri="{FF2B5EF4-FFF2-40B4-BE49-F238E27FC236}">
                      <a16:creationId xmlns:a16="http://schemas.microsoft.com/office/drawing/2014/main" id="{FA5624C8-AD1C-4661-8B93-02CAC418CD3F}"/>
                    </a:ext>
                  </a:extLst>
                </p:cNvPr>
                <p:cNvSpPr/>
                <p:nvPr/>
              </p:nvSpPr>
              <p:spPr bwMode="auto">
                <a:xfrm>
                  <a:off x="5294808" y="4802258"/>
                  <a:ext cx="171425" cy="63645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2" name="矩形 61">
                  <a:extLst>
                    <a:ext uri="{FF2B5EF4-FFF2-40B4-BE49-F238E27FC236}">
                      <a16:creationId xmlns:a16="http://schemas.microsoft.com/office/drawing/2014/main" id="{9A3DE895-1B0C-43E1-9D95-5AC7F9AA026C}"/>
                    </a:ext>
                  </a:extLst>
                </p:cNvPr>
                <p:cNvSpPr/>
                <p:nvPr/>
              </p:nvSpPr>
              <p:spPr bwMode="auto">
                <a:xfrm>
                  <a:off x="5472606" y="5046286"/>
                  <a:ext cx="171424"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5" name="矩形 64">
                  <a:extLst>
                    <a:ext uri="{FF2B5EF4-FFF2-40B4-BE49-F238E27FC236}">
                      <a16:creationId xmlns:a16="http://schemas.microsoft.com/office/drawing/2014/main" id="{353C3562-54DE-4DB2-84C3-640A6DCB15DA}"/>
                    </a:ext>
                  </a:extLst>
                </p:cNvPr>
                <p:cNvSpPr/>
                <p:nvPr/>
              </p:nvSpPr>
              <p:spPr bwMode="auto">
                <a:xfrm>
                  <a:off x="6361427" y="3589055"/>
                  <a:ext cx="171424" cy="18496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6" name="矩形 65">
                  <a:extLst>
                    <a:ext uri="{FF2B5EF4-FFF2-40B4-BE49-F238E27FC236}">
                      <a16:creationId xmlns:a16="http://schemas.microsoft.com/office/drawing/2014/main" id="{FFBC69EE-B125-43EE-A678-47627B5AAD92}"/>
                    </a:ext>
                  </a:extLst>
                </p:cNvPr>
                <p:cNvSpPr/>
                <p:nvPr/>
              </p:nvSpPr>
              <p:spPr bwMode="auto">
                <a:xfrm>
                  <a:off x="6183620" y="4291620"/>
                  <a:ext cx="171424" cy="114709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7" name="矩形 66">
                  <a:extLst>
                    <a:ext uri="{FF2B5EF4-FFF2-40B4-BE49-F238E27FC236}">
                      <a16:creationId xmlns:a16="http://schemas.microsoft.com/office/drawing/2014/main" id="{8ED17CAC-6D3A-40EF-9475-62FD34FAE182}"/>
                    </a:ext>
                  </a:extLst>
                </p:cNvPr>
                <p:cNvSpPr/>
                <p:nvPr/>
              </p:nvSpPr>
              <p:spPr bwMode="auto">
                <a:xfrm>
                  <a:off x="6001990" y="4169701"/>
                  <a:ext cx="175257" cy="126901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8" name="矩形 67">
                  <a:extLst>
                    <a:ext uri="{FF2B5EF4-FFF2-40B4-BE49-F238E27FC236}">
                      <a16:creationId xmlns:a16="http://schemas.microsoft.com/office/drawing/2014/main" id="{2E04C9E7-5DE3-45AB-B99D-09DC7E2C9FF8}"/>
                    </a:ext>
                  </a:extLst>
                </p:cNvPr>
                <p:cNvSpPr/>
                <p:nvPr/>
              </p:nvSpPr>
              <p:spPr bwMode="auto">
                <a:xfrm>
                  <a:off x="5824192" y="4573563"/>
                  <a:ext cx="171425" cy="8651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9" name="矩形 68">
                  <a:extLst>
                    <a:ext uri="{FF2B5EF4-FFF2-40B4-BE49-F238E27FC236}">
                      <a16:creationId xmlns:a16="http://schemas.microsoft.com/office/drawing/2014/main" id="{17B50DC0-AEEA-467B-8FBD-E2225807E8AB}"/>
                    </a:ext>
                  </a:extLst>
                </p:cNvPr>
                <p:cNvSpPr/>
                <p:nvPr/>
              </p:nvSpPr>
              <p:spPr bwMode="auto">
                <a:xfrm>
                  <a:off x="5650403" y="4741198"/>
                  <a:ext cx="167416" cy="69751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
            <p:nvSpPr>
              <p:cNvPr id="39" name="任意多边形: 形状 38">
                <a:extLst>
                  <a:ext uri="{FF2B5EF4-FFF2-40B4-BE49-F238E27FC236}">
                    <a16:creationId xmlns:a16="http://schemas.microsoft.com/office/drawing/2014/main" id="{B57C18E6-9103-44C8-9399-049B21B3893B}"/>
                  </a:ext>
                </a:extLst>
              </p:cNvPr>
              <p:cNvSpPr/>
              <p:nvPr/>
            </p:nvSpPr>
            <p:spPr bwMode="auto">
              <a:xfrm>
                <a:off x="2434370" y="2263102"/>
                <a:ext cx="4659850" cy="3408025"/>
              </a:xfrm>
              <a:custGeom>
                <a:avLst/>
                <a:gdLst>
                  <a:gd name="connsiteX0" fmla="*/ 0 w 4724400"/>
                  <a:gd name="connsiteY0" fmla="*/ 0 h 3570758"/>
                  <a:gd name="connsiteX1" fmla="*/ 586740 w 4724400"/>
                  <a:gd name="connsiteY1" fmla="*/ 2743200 h 3570758"/>
                  <a:gd name="connsiteX2" fmla="*/ 2613660 w 4724400"/>
                  <a:gd name="connsiteY2" fmla="*/ 3566160 h 3570758"/>
                  <a:gd name="connsiteX3" fmla="*/ 3977640 w 4724400"/>
                  <a:gd name="connsiteY3" fmla="*/ 2918460 h 3570758"/>
                  <a:gd name="connsiteX4" fmla="*/ 4724400 w 4724400"/>
                  <a:gd name="connsiteY4" fmla="*/ 91440 h 357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3570758">
                    <a:moveTo>
                      <a:pt x="0" y="0"/>
                    </a:moveTo>
                    <a:cubicBezTo>
                      <a:pt x="75565" y="1074420"/>
                      <a:pt x="151130" y="2148840"/>
                      <a:pt x="586740" y="2743200"/>
                    </a:cubicBezTo>
                    <a:cubicBezTo>
                      <a:pt x="1022350" y="3337560"/>
                      <a:pt x="2048510" y="3536950"/>
                      <a:pt x="2613660" y="3566160"/>
                    </a:cubicBezTo>
                    <a:cubicBezTo>
                      <a:pt x="3178810" y="3595370"/>
                      <a:pt x="3625850" y="3497580"/>
                      <a:pt x="3977640" y="2918460"/>
                    </a:cubicBezTo>
                    <a:cubicBezTo>
                      <a:pt x="4329430" y="2339340"/>
                      <a:pt x="4526915" y="1215390"/>
                      <a:pt x="4724400" y="91440"/>
                    </a:cubicBezTo>
                  </a:path>
                </a:pathLst>
              </a:cu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dirty="0">
                  <a:ln>
                    <a:noFill/>
                  </a:ln>
                  <a:solidFill>
                    <a:schemeClr val="tx1"/>
                  </a:solidFill>
                  <a:effectLst/>
                  <a:latin typeface="Arial" charset="0"/>
                  <a:ea typeface="ＭＳ Ｐゴシック" charset="-128"/>
                </a:endParaRPr>
              </a:p>
            </p:txBody>
          </p:sp>
        </p:grpSp>
        <p:cxnSp>
          <p:nvCxnSpPr>
            <p:cNvPr id="79" name="直接箭头连接符 78">
              <a:extLst>
                <a:ext uri="{FF2B5EF4-FFF2-40B4-BE49-F238E27FC236}">
                  <a16:creationId xmlns:a16="http://schemas.microsoft.com/office/drawing/2014/main" id="{8362D47F-26A4-4E02-8161-815D7D3F06AA}"/>
                </a:ext>
              </a:extLst>
            </p:cNvPr>
            <p:cNvCxnSpPr>
              <a:cxnSpLocks/>
            </p:cNvCxnSpPr>
            <p:nvPr/>
          </p:nvCxnSpPr>
          <p:spPr bwMode="auto">
            <a:xfrm flipV="1">
              <a:off x="2380923" y="6078398"/>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80" name="直接箭头连接符 79">
              <a:extLst>
                <a:ext uri="{FF2B5EF4-FFF2-40B4-BE49-F238E27FC236}">
                  <a16:creationId xmlns:a16="http://schemas.microsoft.com/office/drawing/2014/main" id="{9EB259B5-1E03-4428-B9A2-57C04646A2C3}"/>
                </a:ext>
              </a:extLst>
            </p:cNvPr>
            <p:cNvCxnSpPr>
              <a:cxnSpLocks/>
            </p:cNvCxnSpPr>
            <p:nvPr/>
          </p:nvCxnSpPr>
          <p:spPr bwMode="auto">
            <a:xfrm flipV="1">
              <a:off x="3079792" y="6071642"/>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81" name="文本框 80">
              <a:extLst>
                <a:ext uri="{FF2B5EF4-FFF2-40B4-BE49-F238E27FC236}">
                  <a16:creationId xmlns:a16="http://schemas.microsoft.com/office/drawing/2014/main" id="{13F22FA4-1C89-4AFD-A213-738E4C060C08}"/>
                </a:ext>
              </a:extLst>
            </p:cNvPr>
            <p:cNvSpPr txBox="1"/>
            <p:nvPr/>
          </p:nvSpPr>
          <p:spPr>
            <a:xfrm>
              <a:off x="2123672" y="6317446"/>
              <a:ext cx="1213794" cy="292388"/>
            </a:xfrm>
            <a:prstGeom prst="rect">
              <a:avLst/>
            </a:prstGeom>
            <a:noFill/>
          </p:spPr>
          <p:txBody>
            <a:bodyPr wrap="none" rtlCol="0">
              <a:spAutoFit/>
            </a:bodyPr>
            <a:lstStyle/>
            <a:p>
              <a:r>
                <a:rPr kumimoji="1" lang="en-US" altLang="ja-JP" b="1" i="0" u="none" dirty="0"/>
                <a:t>LUNCH TIME</a:t>
              </a:r>
              <a:endParaRPr kumimoji="1" lang="ja-JP" altLang="en-US" b="1" i="0" u="none" dirty="0"/>
            </a:p>
          </p:txBody>
        </p:sp>
      </p:grpSp>
      <p:sp>
        <p:nvSpPr>
          <p:cNvPr id="72" name="正方形/長方形 17">
            <a:extLst>
              <a:ext uri="{FF2B5EF4-FFF2-40B4-BE49-F238E27FC236}">
                <a16:creationId xmlns:a16="http://schemas.microsoft.com/office/drawing/2014/main" id="{DD0AF379-17B0-42C6-9E76-D4F8EE98B3B4}"/>
              </a:ext>
            </a:extLst>
          </p:cNvPr>
          <p:cNvSpPr/>
          <p:nvPr/>
        </p:nvSpPr>
        <p:spPr bwMode="auto">
          <a:xfrm>
            <a:off x="316994" y="5042807"/>
            <a:ext cx="9272014" cy="565146"/>
          </a:xfrm>
          <a:prstGeom prst="rect">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68263" marR="0" indent="0" algn="l" defTabSz="1062038" rtl="0" eaLnBrk="1" fontAlgn="base" latinLnBrk="0" hangingPunct="1">
              <a:lnSpc>
                <a:spcPct val="100000"/>
              </a:lnSpc>
              <a:spcBef>
                <a:spcPct val="0"/>
              </a:spcBef>
              <a:spcAft>
                <a:spcPct val="0"/>
              </a:spcAft>
              <a:buClrTx/>
              <a:buSzPct val="120000"/>
              <a:buFontTx/>
              <a:buNone/>
              <a:tabLst/>
            </a:pPr>
            <a:r>
              <a:rPr kumimoji="0" lang="en-US" altLang="ja-JP" sz="1600" b="1"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rPr>
              <a:t>R</a:t>
            </a:r>
            <a:r>
              <a:rPr kumimoji="0" lang="en-US" altLang="zh-CN" sz="1600" b="1"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rPr>
              <a:t>esearch </a:t>
            </a:r>
            <a:r>
              <a:rPr kumimoji="0" lang="en-US" altLang="ja-JP" sz="1600" b="1"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rPr>
              <a:t>Question:</a:t>
            </a:r>
          </a:p>
          <a:p>
            <a:pPr marL="68263" marR="0" indent="0" algn="l" defTabSz="1062038" rtl="0" eaLnBrk="1" fontAlgn="base" latinLnBrk="0" hangingPunct="1">
              <a:lnSpc>
                <a:spcPct val="100000"/>
              </a:lnSpc>
              <a:spcBef>
                <a:spcPct val="0"/>
              </a:spcBef>
              <a:spcAft>
                <a:spcPct val="0"/>
              </a:spcAft>
              <a:buClrTx/>
              <a:buSzPct val="120000"/>
              <a:buFontTx/>
              <a:buNone/>
              <a:tabLst/>
            </a:pPr>
            <a:r>
              <a:rPr kumimoji="0" lang="ja-JP" altLang="en-US" sz="1600"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rPr>
              <a:t>数値計算の結果の安定性と精確性は評価できるのか？</a:t>
            </a:r>
            <a:endParaRPr kumimoji="0" lang="en-US" altLang="ja-JP" sz="1600"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endParaRPr>
          </a:p>
        </p:txBody>
      </p:sp>
      <p:sp>
        <p:nvSpPr>
          <p:cNvPr id="73" name="正方形/長方形 17">
            <a:extLst>
              <a:ext uri="{FF2B5EF4-FFF2-40B4-BE49-F238E27FC236}">
                <a16:creationId xmlns:a16="http://schemas.microsoft.com/office/drawing/2014/main" id="{D73627E8-AC13-4B45-AAD9-F51C98CEBD83}"/>
              </a:ext>
            </a:extLst>
          </p:cNvPr>
          <p:cNvSpPr/>
          <p:nvPr/>
        </p:nvSpPr>
        <p:spPr bwMode="auto">
          <a:xfrm>
            <a:off x="316994" y="780245"/>
            <a:ext cx="9272016" cy="811367"/>
          </a:xfrm>
          <a:prstGeom prst="rect">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68263" marR="0" indent="0" algn="l" defTabSz="1062038" rtl="0" eaLnBrk="1" fontAlgn="base" latinLnBrk="0" hangingPunct="1">
              <a:lnSpc>
                <a:spcPct val="100000"/>
              </a:lnSpc>
              <a:spcBef>
                <a:spcPct val="0"/>
              </a:spcBef>
              <a:spcAft>
                <a:spcPct val="0"/>
              </a:spcAft>
              <a:buClrTx/>
              <a:buSzPct val="120000"/>
              <a:buFontTx/>
              <a:buNone/>
              <a:tabLst/>
            </a:pPr>
            <a:r>
              <a:rPr kumimoji="0" lang="ja-JP" altLang="en-US" sz="1600" b="1"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rPr>
              <a:t>研究目的：</a:t>
            </a:r>
            <a:endParaRPr kumimoji="0" lang="en-US" altLang="ja-JP" sz="1600" b="1"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endParaRPr>
          </a:p>
          <a:p>
            <a:pPr marL="354013" marR="0" indent="-285750" algn="l" defTabSz="1062038" rtl="0" eaLnBrk="1" fontAlgn="base" latinLnBrk="0" hangingPunct="1">
              <a:lnSpc>
                <a:spcPct val="100000"/>
              </a:lnSpc>
              <a:spcBef>
                <a:spcPct val="0"/>
              </a:spcBef>
              <a:spcAft>
                <a:spcPct val="0"/>
              </a:spcAft>
              <a:buClrTx/>
              <a:buSzPct val="120000"/>
              <a:buFont typeface="Arial" panose="020B0604020202020204" pitchFamily="34" charset="0"/>
              <a:buChar char="•"/>
              <a:tabLst/>
            </a:pPr>
            <a:r>
              <a:rPr lang="en-US" altLang="ja-JP" sz="1600" i="0" u="none" dirty="0">
                <a:latin typeface="MS UI Gothic" panose="020B0600070205080204" pitchFamily="50" charset="-128"/>
                <a:ea typeface="MS UI Gothic" panose="020B0600070205080204" pitchFamily="50" charset="-128"/>
              </a:rPr>
              <a:t>Stochastic Local Volatility</a:t>
            </a:r>
            <a:r>
              <a:rPr lang="ja-JP" altLang="en-US" sz="1600" i="0" u="none" dirty="0">
                <a:latin typeface="MS UI Gothic" panose="020B0600070205080204" pitchFamily="50" charset="-128"/>
                <a:ea typeface="MS UI Gothic" panose="020B0600070205080204" pitchFamily="50" charset="-128"/>
              </a:rPr>
              <a:t>モデルのパラメータ校正のために</a:t>
            </a:r>
            <a:r>
              <a:rPr lang="en-US" altLang="ja-JP" sz="1600" i="0" u="none" dirty="0">
                <a:latin typeface="MS UI Gothic" panose="020B0600070205080204" pitchFamily="50" charset="-128"/>
                <a:ea typeface="MS UI Gothic" panose="020B0600070205080204" pitchFamily="50" charset="-128"/>
              </a:rPr>
              <a:t>Realized local volatility</a:t>
            </a:r>
            <a:r>
              <a:rPr lang="ja-JP" altLang="en-US" sz="1600" i="0" u="none" dirty="0">
                <a:latin typeface="MS UI Gothic" panose="020B0600070205080204" pitchFamily="50" charset="-128"/>
                <a:ea typeface="MS UI Gothic" panose="020B0600070205080204" pitchFamily="50" charset="-128"/>
              </a:rPr>
              <a:t>を高頻度取引データから推定する</a:t>
            </a:r>
            <a:endParaRPr kumimoji="0" lang="en-US" altLang="ja-JP" sz="1600"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endParaRPr>
          </a:p>
        </p:txBody>
      </p:sp>
      <p:sp>
        <p:nvSpPr>
          <p:cNvPr id="74" name="正方形/長方形 17">
            <a:extLst>
              <a:ext uri="{FF2B5EF4-FFF2-40B4-BE49-F238E27FC236}">
                <a16:creationId xmlns:a16="http://schemas.microsoft.com/office/drawing/2014/main" id="{686ECCC3-2B51-41CA-98E5-E0683E7E368A}"/>
              </a:ext>
            </a:extLst>
          </p:cNvPr>
          <p:cNvSpPr/>
          <p:nvPr/>
        </p:nvSpPr>
        <p:spPr bwMode="auto">
          <a:xfrm>
            <a:off x="316992" y="5820699"/>
            <a:ext cx="9272016" cy="565146"/>
          </a:xfrm>
          <a:prstGeom prst="rect">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68263" marR="0" indent="0" algn="l" defTabSz="1062038" rtl="0" eaLnBrk="1" fontAlgn="base" latinLnBrk="0" hangingPunct="1">
              <a:lnSpc>
                <a:spcPct val="100000"/>
              </a:lnSpc>
              <a:spcBef>
                <a:spcPct val="0"/>
              </a:spcBef>
              <a:spcAft>
                <a:spcPct val="0"/>
              </a:spcAft>
              <a:buClrTx/>
              <a:buSzPct val="120000"/>
              <a:buFontTx/>
              <a:buNone/>
              <a:tabLst/>
            </a:pPr>
            <a:r>
              <a:rPr kumimoji="0" lang="ja-JP" altLang="en-US" sz="1600" b="1"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rPr>
              <a:t>研究成果：</a:t>
            </a:r>
            <a:endParaRPr kumimoji="0" lang="en-US" altLang="ja-JP" sz="1600" b="1"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endParaRPr>
          </a:p>
          <a:p>
            <a:pPr marL="354013" marR="0" indent="-285750" algn="l" defTabSz="1062038" rtl="0" eaLnBrk="1" fontAlgn="base" latinLnBrk="0" hangingPunct="1">
              <a:lnSpc>
                <a:spcPct val="100000"/>
              </a:lnSpc>
              <a:spcBef>
                <a:spcPct val="0"/>
              </a:spcBef>
              <a:spcAft>
                <a:spcPct val="0"/>
              </a:spcAft>
              <a:buClrTx/>
              <a:buSzPct val="120000"/>
              <a:buFont typeface="Arial" panose="020B0604020202020204" pitchFamily="34" charset="0"/>
              <a:buChar char="•"/>
              <a:tabLst/>
            </a:pPr>
            <a:r>
              <a:rPr kumimoji="0" lang="ja-JP" altLang="en-US" sz="1600"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rPr>
              <a:t>市場の実取引のデータを利用した、</a:t>
            </a:r>
            <a:r>
              <a:rPr lang="en-US" altLang="ja-JP" sz="1600" i="0" u="none" dirty="0">
                <a:latin typeface="MS UI Gothic" panose="020B0600070205080204" pitchFamily="50" charset="-128"/>
                <a:ea typeface="MS UI Gothic" panose="020B0600070205080204" pitchFamily="50" charset="-128"/>
              </a:rPr>
              <a:t>Stochastic Local Volatility</a:t>
            </a:r>
            <a:r>
              <a:rPr lang="ja-JP" altLang="en-US" sz="1600" i="0" u="none" dirty="0">
                <a:latin typeface="MS UI Gothic" panose="020B0600070205080204" pitchFamily="50" charset="-128"/>
                <a:ea typeface="MS UI Gothic" panose="020B0600070205080204" pitchFamily="50" charset="-128"/>
              </a:rPr>
              <a:t>モデルのパラメータの校正手法が開発される</a:t>
            </a:r>
            <a:endParaRPr kumimoji="0" lang="en-US" altLang="ja-JP" sz="1600"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endParaRPr>
          </a:p>
        </p:txBody>
      </p:sp>
      <p:sp>
        <p:nvSpPr>
          <p:cNvPr id="64" name="正方形/長方形 17">
            <a:extLst>
              <a:ext uri="{FF2B5EF4-FFF2-40B4-BE49-F238E27FC236}">
                <a16:creationId xmlns:a16="http://schemas.microsoft.com/office/drawing/2014/main" id="{2A11021D-2B7B-42FC-B208-9B5C746321E6}"/>
              </a:ext>
            </a:extLst>
          </p:cNvPr>
          <p:cNvSpPr/>
          <p:nvPr/>
        </p:nvSpPr>
        <p:spPr bwMode="auto">
          <a:xfrm>
            <a:off x="316992" y="1716366"/>
            <a:ext cx="9261122" cy="811367"/>
          </a:xfrm>
          <a:prstGeom prst="rect">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68263" marR="0" indent="0" algn="l" defTabSz="1062038" rtl="0" eaLnBrk="1" fontAlgn="base" latinLnBrk="0" hangingPunct="1">
              <a:lnSpc>
                <a:spcPct val="100000"/>
              </a:lnSpc>
              <a:spcBef>
                <a:spcPct val="0"/>
              </a:spcBef>
              <a:spcAft>
                <a:spcPct val="0"/>
              </a:spcAft>
              <a:buClrTx/>
              <a:buSzPct val="120000"/>
              <a:buFontTx/>
              <a:buNone/>
              <a:tabLst/>
            </a:pPr>
            <a:r>
              <a:rPr kumimoji="0" lang="ja-JP" altLang="en-US" sz="1600" b="1"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rPr>
              <a:t>研究手法：</a:t>
            </a:r>
            <a:endParaRPr lang="en-US" altLang="ja-JP" sz="1600" b="1" i="0" u="none" dirty="0">
              <a:latin typeface="MS UI Gothic" panose="020B0600070205080204" pitchFamily="50" charset="-128"/>
              <a:ea typeface="MS UI Gothic" panose="020B0600070205080204" pitchFamily="50" charset="-128"/>
            </a:endParaRPr>
          </a:p>
          <a:p>
            <a:pPr marL="354013" marR="0" indent="-285750" algn="l" defTabSz="1062038" rtl="0" eaLnBrk="1" fontAlgn="base" latinLnBrk="0" hangingPunct="1">
              <a:lnSpc>
                <a:spcPct val="100000"/>
              </a:lnSpc>
              <a:spcBef>
                <a:spcPct val="0"/>
              </a:spcBef>
              <a:spcAft>
                <a:spcPct val="0"/>
              </a:spcAft>
              <a:buClrTx/>
              <a:buSzPct val="120000"/>
              <a:buFont typeface="Arial" panose="020B0604020202020204" pitchFamily="34" charset="0"/>
              <a:buChar char="•"/>
              <a:tabLst/>
            </a:pPr>
            <a:r>
              <a:rPr lang="ja-JP" altLang="en-US" sz="1600" i="0" u="none" dirty="0">
                <a:latin typeface="MS UI Gothic" panose="020B0600070205080204" pitchFamily="50" charset="-128"/>
                <a:ea typeface="MS UI Gothic" panose="020B0600070205080204" pitchFamily="50" charset="-128"/>
              </a:rPr>
              <a:t>個別株式の高頻度な実取引記録データを用いて、ベイジアンノンパラメトリック推定の手法で</a:t>
            </a:r>
            <a:r>
              <a:rPr lang="en-US" altLang="ja-JP" sz="1600" i="0" u="none" dirty="0">
                <a:latin typeface="MS UI Gothic" panose="020B0600070205080204" pitchFamily="50" charset="-128"/>
                <a:ea typeface="MS UI Gothic" panose="020B0600070205080204" pitchFamily="50" charset="-128"/>
              </a:rPr>
              <a:t>Realized local volatility</a:t>
            </a:r>
            <a:r>
              <a:rPr lang="ja-JP" altLang="en-US" sz="1600" i="0" u="none" dirty="0">
                <a:latin typeface="MS UI Gothic" panose="020B0600070205080204" pitchFamily="50" charset="-128"/>
                <a:ea typeface="MS UI Gothic" panose="020B0600070205080204" pitchFamily="50" charset="-128"/>
              </a:rPr>
              <a:t>の</a:t>
            </a:r>
            <a:r>
              <a:rPr lang="en-US" altLang="ja-JP" sz="1600" i="0" u="none" dirty="0">
                <a:latin typeface="MS UI Gothic" panose="020B0600070205080204" pitchFamily="50" charset="-128"/>
                <a:ea typeface="MS UI Gothic" panose="020B0600070205080204" pitchFamily="50" charset="-128"/>
              </a:rPr>
              <a:t>2</a:t>
            </a:r>
            <a:r>
              <a:rPr lang="ja-JP" altLang="en-US" sz="1600" i="0" u="none" dirty="0">
                <a:latin typeface="MS UI Gothic" panose="020B0600070205080204" pitchFamily="50" charset="-128"/>
                <a:ea typeface="MS UI Gothic" panose="020B0600070205080204" pitchFamily="50" charset="-128"/>
              </a:rPr>
              <a:t>変数関数を推定し、確率局所ボラティリティモデルの算出結果で市場からの推測結果と比較</a:t>
            </a:r>
            <a:endParaRPr kumimoji="0" lang="en-US" altLang="ja-JP" sz="1600"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endParaRPr>
          </a:p>
        </p:txBody>
      </p:sp>
      <p:sp>
        <p:nvSpPr>
          <p:cNvPr id="71" name="正方形/長方形 17">
            <a:extLst>
              <a:ext uri="{FF2B5EF4-FFF2-40B4-BE49-F238E27FC236}">
                <a16:creationId xmlns:a16="http://schemas.microsoft.com/office/drawing/2014/main" id="{ECEBA661-8531-4B05-801F-C51379BCC836}"/>
              </a:ext>
            </a:extLst>
          </p:cNvPr>
          <p:cNvSpPr/>
          <p:nvPr/>
        </p:nvSpPr>
        <p:spPr bwMode="auto">
          <a:xfrm>
            <a:off x="316992" y="2652487"/>
            <a:ext cx="9261122" cy="2250428"/>
          </a:xfrm>
          <a:prstGeom prst="rect">
            <a:avLst/>
          </a:prstGeom>
          <a:no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r>
              <a:rPr kumimoji="0" lang="ja-JP" altLang="en-US" sz="1600" b="1"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rPr>
              <a:t>研究意義と新規性：</a:t>
            </a:r>
            <a:endParaRPr kumimoji="0" lang="en-US" altLang="ja-JP" sz="1600" b="1" i="0" u="none" strike="noStrike" cap="none" normalizeH="0" baseline="0" dirty="0">
              <a:ln>
                <a:noFill/>
              </a:ln>
              <a:solidFill>
                <a:schemeClr val="tx1"/>
              </a:solidFill>
              <a:effectLst/>
              <a:latin typeface="MS UI Gothic" panose="020B0600070205080204" pitchFamily="50" charset="-128"/>
              <a:ea typeface="MS UI Gothic" panose="020B0600070205080204" pitchFamily="50" charset="-128"/>
            </a:endParaRPr>
          </a:p>
          <a:p>
            <a:pPr marL="68263" marR="0" algn="l" defTabSz="1062038" rtl="0" eaLnBrk="1" fontAlgn="base" latinLnBrk="0" hangingPunct="1">
              <a:lnSpc>
                <a:spcPct val="100000"/>
              </a:lnSpc>
              <a:spcBef>
                <a:spcPct val="0"/>
              </a:spcBef>
              <a:spcAft>
                <a:spcPct val="0"/>
              </a:spcAft>
              <a:buClrTx/>
              <a:buSzPct val="120000"/>
              <a:tabLst/>
            </a:pPr>
            <a:r>
              <a:rPr lang="ja-JP" altLang="en-US" sz="1600" b="1" i="0" u="none" dirty="0">
                <a:latin typeface="MS UI Gothic" panose="020B0600070205080204" pitchFamily="50" charset="-128"/>
                <a:ea typeface="MS UI Gothic" panose="020B0600070205080204" pitchFamily="50" charset="-128"/>
              </a:rPr>
              <a:t>１．資産の取引価格の歴史記録（パス）以外のデータのないところを混合ガウシアンモデルで補間する手法を提案</a:t>
            </a:r>
            <a:endParaRPr lang="en-US" altLang="ja-JP" sz="1600" b="1" i="0" u="none" dirty="0">
              <a:latin typeface="MS UI Gothic" panose="020B0600070205080204" pitchFamily="50" charset="-128"/>
              <a:ea typeface="MS UI Gothic" panose="020B0600070205080204" pitchFamily="50" charset="-128"/>
            </a:endParaRPr>
          </a:p>
          <a:p>
            <a:pPr marL="68263" marR="0" algn="l" defTabSz="1062038" rtl="0" eaLnBrk="1" fontAlgn="base" latinLnBrk="0" hangingPunct="1">
              <a:lnSpc>
                <a:spcPct val="100000"/>
              </a:lnSpc>
              <a:spcBef>
                <a:spcPct val="0"/>
              </a:spcBef>
              <a:spcAft>
                <a:spcPct val="0"/>
              </a:spcAft>
              <a:buClrTx/>
              <a:buSzPct val="120000"/>
              <a:tabLst/>
            </a:pPr>
            <a:r>
              <a:rPr lang="ja-JP" altLang="en-US" sz="1600" b="1" i="0" u="none" dirty="0">
                <a:latin typeface="MS UI Gothic" panose="020B0600070205080204" pitchFamily="50" charset="-128"/>
                <a:ea typeface="MS UI Gothic" panose="020B0600070205080204" pitchFamily="50" charset="-128"/>
              </a:rPr>
              <a:t>（従来手法は</a:t>
            </a:r>
            <a:r>
              <a:rPr lang="en-US" altLang="ja-JP" sz="1600" b="1" i="0" u="none" dirty="0">
                <a:latin typeface="MS UI Gothic" panose="020B0600070205080204" pitchFamily="50" charset="-128"/>
                <a:ea typeface="MS UI Gothic" panose="020B0600070205080204" pitchFamily="50" charset="-128"/>
              </a:rPr>
              <a:t>realized volatility</a:t>
            </a:r>
            <a:r>
              <a:rPr lang="ja-JP" altLang="en-US" sz="1600" b="1" i="0" u="none" dirty="0">
                <a:latin typeface="MS UI Gothic" panose="020B0600070205080204" pitchFamily="50" charset="-128"/>
                <a:ea typeface="MS UI Gothic" panose="020B0600070205080204" pitchFamily="50" charset="-128"/>
              </a:rPr>
              <a:t>を計算したら、定常性と局所の季節変動を加味して平行移動を行うもの）</a:t>
            </a:r>
            <a:endParaRPr lang="en-US" altLang="ja-JP" sz="1600" b="1" i="0" u="none" dirty="0">
              <a:latin typeface="MS UI Gothic" panose="020B0600070205080204" pitchFamily="50" charset="-128"/>
              <a:ea typeface="MS UI Gothic" panose="020B0600070205080204" pitchFamily="50" charset="-128"/>
            </a:endParaRPr>
          </a:p>
          <a:p>
            <a:pPr marL="68263" marR="0" algn="l" defTabSz="1062038" rtl="0" eaLnBrk="1" fontAlgn="base" latinLnBrk="0" hangingPunct="1">
              <a:lnSpc>
                <a:spcPct val="100000"/>
              </a:lnSpc>
              <a:spcBef>
                <a:spcPct val="0"/>
              </a:spcBef>
              <a:spcAft>
                <a:spcPct val="0"/>
              </a:spcAft>
              <a:buClrTx/>
              <a:buSzPct val="120000"/>
              <a:tabLst/>
            </a:pPr>
            <a:endParaRPr lang="en-US" altLang="ja-JP" sz="1600" b="1" i="0" u="none" dirty="0">
              <a:latin typeface="MS UI Gothic" panose="020B0600070205080204" pitchFamily="50" charset="-128"/>
              <a:ea typeface="MS UI Gothic" panose="020B0600070205080204" pitchFamily="50" charset="-128"/>
            </a:endParaRPr>
          </a:p>
          <a:p>
            <a:pPr marL="68263" marR="0" algn="l" defTabSz="1062038" rtl="0" eaLnBrk="1" fontAlgn="base" latinLnBrk="0" hangingPunct="1">
              <a:lnSpc>
                <a:spcPct val="100000"/>
              </a:lnSpc>
              <a:spcBef>
                <a:spcPct val="0"/>
              </a:spcBef>
              <a:spcAft>
                <a:spcPct val="0"/>
              </a:spcAft>
              <a:buClrTx/>
              <a:buSzPct val="120000"/>
              <a:tabLst/>
            </a:pPr>
            <a:r>
              <a:rPr lang="ja-JP" altLang="en-US" sz="1600" b="1" i="0" u="none" dirty="0">
                <a:latin typeface="MS UI Gothic" panose="020B0600070205080204" pitchFamily="50" charset="-128"/>
                <a:ea typeface="MS UI Gothic" panose="020B0600070205080204" pitchFamily="50" charset="-128"/>
              </a:rPr>
              <a:t>２．ボラティリティ商品の少ない個別株オプションを焦点に、オプションの市場クオーテーション価格を基準とする、モデルフリーな機械学習を行って</a:t>
            </a:r>
            <a:r>
              <a:rPr lang="en-US" altLang="zh-CN" sz="1600" b="1" i="0" u="none" dirty="0">
                <a:latin typeface="MS UI Gothic" panose="020B0600070205080204" pitchFamily="50" charset="-128"/>
                <a:ea typeface="MS UI Gothic" panose="020B0600070205080204" pitchFamily="50" charset="-128"/>
              </a:rPr>
              <a:t>realized local volatility</a:t>
            </a:r>
            <a:r>
              <a:rPr lang="ja-JP" altLang="en-US" sz="1600" b="1" i="0" u="none" dirty="0">
                <a:latin typeface="MS UI Gothic" panose="020B0600070205080204" pitchFamily="50" charset="-128"/>
                <a:ea typeface="MS UI Gothic" panose="020B0600070205080204" pitchFamily="50" charset="-128"/>
              </a:rPr>
              <a:t>の推定手法を提案</a:t>
            </a:r>
            <a:endParaRPr lang="en-US" altLang="ja-JP" sz="1600" b="1" i="0" u="none" dirty="0">
              <a:latin typeface="MS UI Gothic" panose="020B0600070205080204" pitchFamily="50" charset="-128"/>
              <a:ea typeface="MS UI Gothic" panose="020B0600070205080204" pitchFamily="50" charset="-128"/>
            </a:endParaRPr>
          </a:p>
          <a:p>
            <a:pPr marL="68263" marR="0" algn="l" defTabSz="1062038" rtl="0" eaLnBrk="1" fontAlgn="base" latinLnBrk="0" hangingPunct="1">
              <a:lnSpc>
                <a:spcPct val="100000"/>
              </a:lnSpc>
              <a:spcBef>
                <a:spcPct val="0"/>
              </a:spcBef>
              <a:spcAft>
                <a:spcPct val="0"/>
              </a:spcAft>
              <a:buClrTx/>
              <a:buSzPct val="120000"/>
              <a:tabLst/>
            </a:pPr>
            <a:endParaRPr lang="en-US" altLang="ja-JP" sz="1600" b="1" i="0" u="none" dirty="0">
              <a:latin typeface="MS UI Gothic" panose="020B0600070205080204" pitchFamily="50" charset="-128"/>
              <a:ea typeface="MS UI Gothic" panose="020B0600070205080204" pitchFamily="50" charset="-128"/>
            </a:endParaRPr>
          </a:p>
          <a:p>
            <a:pPr marL="68263" marR="0" algn="l" defTabSz="1062038" rtl="0" eaLnBrk="1" fontAlgn="base" latinLnBrk="0" hangingPunct="1">
              <a:lnSpc>
                <a:spcPct val="100000"/>
              </a:lnSpc>
              <a:spcBef>
                <a:spcPct val="0"/>
              </a:spcBef>
              <a:spcAft>
                <a:spcPct val="0"/>
              </a:spcAft>
              <a:buClrTx/>
              <a:buSzPct val="120000"/>
              <a:tabLst/>
            </a:pPr>
            <a:r>
              <a:rPr lang="ja-JP" altLang="en-US" sz="1600" b="1" i="0" u="none" dirty="0">
                <a:latin typeface="MS UI Gothic" panose="020B0600070205080204" pitchFamily="50" charset="-128"/>
                <a:ea typeface="MS UI Gothic" panose="020B0600070205080204" pitchFamily="50" charset="-128"/>
              </a:rPr>
              <a:t>３．ベイジアンノンパラメトリック推定の道具、マルコフ・チェーン・モンテカルロ法を用いて効率よくパラメータ空間を計算し探索する手法を提案</a:t>
            </a:r>
            <a:endParaRPr lang="en-US" altLang="ja-JP" sz="1600" b="1" i="0" u="none" dirty="0">
              <a:latin typeface="MS UI Gothic" panose="020B0600070205080204" pitchFamily="50" charset="-128"/>
              <a:ea typeface="MS UI Gothic" panose="020B0600070205080204" pitchFamily="50" charset="-128"/>
            </a:endParaRPr>
          </a:p>
        </p:txBody>
      </p:sp>
    </p:spTree>
    <p:extLst>
      <p:ext uri="{BB962C8B-B14F-4D97-AF65-F5344CB8AC3E}">
        <p14:creationId xmlns:p14="http://schemas.microsoft.com/office/powerpoint/2010/main" val="274465105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7</a:t>
            </a:fld>
            <a:endParaRPr lang="en-US" altLang="ja-JP" dirty="0"/>
          </a:p>
        </p:txBody>
      </p:sp>
      <p:sp>
        <p:nvSpPr>
          <p:cNvPr id="11" name="タイトル 1">
            <a:extLst>
              <a:ext uri="{FF2B5EF4-FFF2-40B4-BE49-F238E27FC236}">
                <a16:creationId xmlns:a16="http://schemas.microsoft.com/office/drawing/2014/main" id="{671C14BE-4C93-4820-8068-F4A23C926749}"/>
              </a:ext>
            </a:extLst>
          </p:cNvPr>
          <p:cNvSpPr txBox="1">
            <a:spLocks/>
          </p:cNvSpPr>
          <p:nvPr/>
        </p:nvSpPr>
        <p:spPr bwMode="white">
          <a:xfrm>
            <a:off x="88105" y="42863"/>
            <a:ext cx="90759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cs typeface="+mj-cs"/>
              </a:defRPr>
            </a:lvl1pPr>
            <a:lvl2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2pPr>
            <a:lvl3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3pPr>
            <a:lvl4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4pPr>
            <a:lvl5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5pPr>
            <a:lvl6pPr marL="457200" algn="l" defTabSz="957263" rtl="0" eaLnBrk="1" fontAlgn="base" hangingPunct="1">
              <a:spcBef>
                <a:spcPct val="0"/>
              </a:spcBef>
              <a:spcAft>
                <a:spcPct val="0"/>
              </a:spcAft>
              <a:defRPr kumimoji="1" sz="1900" b="1">
                <a:solidFill>
                  <a:schemeClr val="bg1"/>
                </a:solidFill>
                <a:latin typeface="Arial" charset="0"/>
                <a:ea typeface="ＭＳ Ｐゴシック" charset="-128"/>
              </a:defRPr>
            </a:lvl6pPr>
            <a:lvl7pPr marL="914400" algn="l" defTabSz="957263" rtl="0" eaLnBrk="1" fontAlgn="base" hangingPunct="1">
              <a:spcBef>
                <a:spcPct val="0"/>
              </a:spcBef>
              <a:spcAft>
                <a:spcPct val="0"/>
              </a:spcAft>
              <a:defRPr kumimoji="1" sz="1900" b="1">
                <a:solidFill>
                  <a:schemeClr val="bg1"/>
                </a:solidFill>
                <a:latin typeface="Arial" charset="0"/>
                <a:ea typeface="ＭＳ Ｐゴシック" charset="-128"/>
              </a:defRPr>
            </a:lvl7pPr>
            <a:lvl8pPr marL="1371600" algn="l" defTabSz="957263" rtl="0" eaLnBrk="1" fontAlgn="base" hangingPunct="1">
              <a:spcBef>
                <a:spcPct val="0"/>
              </a:spcBef>
              <a:spcAft>
                <a:spcPct val="0"/>
              </a:spcAft>
              <a:defRPr kumimoji="1" sz="1900" b="1">
                <a:solidFill>
                  <a:schemeClr val="bg1"/>
                </a:solidFill>
                <a:latin typeface="Arial" charset="0"/>
                <a:ea typeface="ＭＳ Ｐゴシック" charset="-128"/>
              </a:defRPr>
            </a:lvl8pPr>
            <a:lvl9pPr marL="1828800" algn="l" defTabSz="957263" rtl="0" eaLnBrk="1" fontAlgn="base" hangingPunct="1">
              <a:spcBef>
                <a:spcPct val="0"/>
              </a:spcBef>
              <a:spcAft>
                <a:spcPct val="0"/>
              </a:spcAft>
              <a:defRPr kumimoji="1" sz="1900" b="1">
                <a:solidFill>
                  <a:schemeClr val="bg1"/>
                </a:solidFill>
                <a:latin typeface="Arial" charset="0"/>
                <a:ea typeface="ＭＳ Ｐゴシック" charset="-128"/>
              </a:defRPr>
            </a:lvl9pPr>
          </a:lstStyle>
          <a:p>
            <a:r>
              <a:rPr lang="en-US" altLang="ja-JP" sz="2000" i="0" u="none" kern="0" dirty="0"/>
              <a:t>Data used and its feature</a:t>
            </a:r>
            <a:endParaRPr lang="ja-JP" altLang="en-US" sz="2000" i="0" u="none" kern="0"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CAC3F55-F481-497C-BC24-C770E0D16CF0}"/>
                  </a:ext>
                </a:extLst>
              </p:cNvPr>
              <p:cNvSpPr txBox="1"/>
              <p:nvPr/>
            </p:nvSpPr>
            <p:spPr>
              <a:xfrm>
                <a:off x="-5387704" y="-3642969"/>
                <a:ext cx="4456176" cy="1704121"/>
              </a:xfrm>
              <a:prstGeom prst="rect">
                <a:avLst/>
              </a:prstGeom>
              <a:noFill/>
            </p:spPr>
            <p:txBody>
              <a:bodyPr wrap="square" rtlCol="0">
                <a:spAutoFit/>
              </a:bodyPr>
              <a:lstStyle/>
              <a:p>
                <a:r>
                  <a:rPr kumimoji="1" lang="en-US" altLang="ja-JP" i="0" u="none" dirty="0"/>
                  <a:t>Prior Distribution(a naïve case):</a:t>
                </a:r>
              </a:p>
              <a:p>
                <a:r>
                  <a:rPr kumimoji="1" lang="en-US" altLang="ja-JP" i="0" u="none" dirty="0"/>
                  <a:t>Trading Volume ~ Poisson Distribution(</a:t>
                </a:r>
                <a14:m>
                  <m:oMath xmlns:m="http://schemas.openxmlformats.org/officeDocument/2006/math">
                    <m:r>
                      <a:rPr kumimoji="1" lang="ja-JP" altLang="en-US" i="1" u="none" smtClean="0">
                        <a:latin typeface="Cambria Math" panose="02040503050406030204" pitchFamily="18" charset="0"/>
                      </a:rPr>
                      <m:t>𝜆</m:t>
                    </m:r>
                  </m:oMath>
                </a14:m>
                <a:r>
                  <a:rPr kumimoji="1" lang="en-US" altLang="ja-JP" i="0" u="none" dirty="0"/>
                  <a:t>)</a:t>
                </a:r>
              </a:p>
              <a:p>
                <a:pPr/>
                <a14:m>
                  <m:oMathPara xmlns:m="http://schemas.openxmlformats.org/officeDocument/2006/math">
                    <m:oMathParaPr>
                      <m:jc m:val="centerGroup"/>
                    </m:oMathParaPr>
                    <m:oMath xmlns:m="http://schemas.openxmlformats.org/officeDocument/2006/math">
                      <m:r>
                        <a:rPr kumimoji="1" lang="en-US" altLang="ja-JP" b="0" i="1" u="none" smtClean="0">
                          <a:latin typeface="Cambria Math" panose="02040503050406030204" pitchFamily="18" charset="0"/>
                        </a:rPr>
                        <m:t>𝑃</m:t>
                      </m:r>
                      <m:d>
                        <m:dPr>
                          <m:ctrlPr>
                            <a:rPr kumimoji="1" lang="en-US" altLang="ja-JP" b="0" i="1" u="none" smtClean="0">
                              <a:latin typeface="Cambria Math" panose="02040503050406030204" pitchFamily="18" charset="0"/>
                            </a:rPr>
                          </m:ctrlPr>
                        </m:dPr>
                        <m:e>
                          <m:r>
                            <a:rPr kumimoji="1" lang="en-US" altLang="ja-JP" b="0" i="1" u="none" smtClean="0">
                              <a:latin typeface="Cambria Math" panose="02040503050406030204" pitchFamily="18" charset="0"/>
                            </a:rPr>
                            <m:t>𝑇𝑟𝑎𝑑𝑖𝑛𝑔</m:t>
                          </m:r>
                          <m:r>
                            <a:rPr kumimoji="1" lang="en-US" altLang="ja-JP" b="0" i="1" u="none" smtClean="0">
                              <a:latin typeface="Cambria Math" panose="02040503050406030204" pitchFamily="18" charset="0"/>
                            </a:rPr>
                            <m:t> </m:t>
                          </m:r>
                          <m:r>
                            <a:rPr kumimoji="1" lang="en-US" altLang="ja-JP" b="0" i="1" u="none" smtClean="0">
                              <a:latin typeface="Cambria Math" panose="02040503050406030204" pitchFamily="18" charset="0"/>
                            </a:rPr>
                            <m:t>𝑉𝑜𝑙𝑢𝑚𝑒</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𝑘</m:t>
                          </m:r>
                        </m:e>
                      </m:d>
                      <m:r>
                        <a:rPr kumimoji="1" lang="en-US" altLang="ja-JP" b="0" i="1" u="none" smtClean="0">
                          <a:latin typeface="Cambria Math" panose="02040503050406030204" pitchFamily="18" charset="0"/>
                        </a:rPr>
                        <m:t>=</m:t>
                      </m:r>
                      <m:f>
                        <m:fPr>
                          <m:ctrlPr>
                            <a:rPr kumimoji="1" lang="en-US" altLang="ja-JP" b="0" i="1" u="none" smtClean="0">
                              <a:latin typeface="Cambria Math" panose="02040503050406030204" pitchFamily="18" charset="0"/>
                            </a:rPr>
                          </m:ctrlPr>
                        </m:fPr>
                        <m:num>
                          <m:sSup>
                            <m:sSupPr>
                              <m:ctrlPr>
                                <a:rPr kumimoji="1" lang="en-US" altLang="ja-JP" b="0" i="1" u="none" smtClean="0">
                                  <a:latin typeface="Cambria Math" panose="02040503050406030204" pitchFamily="18" charset="0"/>
                                </a:rPr>
                              </m:ctrlPr>
                            </m:sSupPr>
                            <m:e>
                              <m:r>
                                <a:rPr kumimoji="1" lang="en-US" altLang="ja-JP" b="0" i="1" u="none" smtClean="0">
                                  <a:latin typeface="Cambria Math" panose="02040503050406030204" pitchFamily="18" charset="0"/>
                                </a:rPr>
                                <m:t>𝑒</m:t>
                              </m:r>
                            </m:e>
                            <m:sup>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𝜆</m:t>
                              </m:r>
                            </m:sup>
                          </m:sSup>
                          <m:sSup>
                            <m:sSupPr>
                              <m:ctrlPr>
                                <a:rPr kumimoji="1" lang="en-US" altLang="ja-JP" b="0" i="1" u="none" smtClean="0">
                                  <a:latin typeface="Cambria Math" panose="02040503050406030204" pitchFamily="18" charset="0"/>
                                </a:rPr>
                              </m:ctrlPr>
                            </m:sSupPr>
                            <m:e>
                              <m:r>
                                <a:rPr kumimoji="1" lang="ja-JP" altLang="en-US" b="0" i="1" u="none" smtClean="0">
                                  <a:latin typeface="Cambria Math" panose="02040503050406030204" pitchFamily="18" charset="0"/>
                                </a:rPr>
                                <m:t>𝜆</m:t>
                              </m:r>
                            </m:e>
                            <m:sup>
                              <m:r>
                                <a:rPr kumimoji="1" lang="en-US" altLang="ja-JP" b="0" i="1" u="none" smtClean="0">
                                  <a:latin typeface="Cambria Math" panose="02040503050406030204" pitchFamily="18" charset="0"/>
                                </a:rPr>
                                <m:t>𝑘</m:t>
                              </m:r>
                            </m:sup>
                          </m:sSup>
                        </m:num>
                        <m:den>
                          <m:r>
                            <a:rPr kumimoji="1" lang="en-US" altLang="ja-JP" b="0" i="1" u="none" smtClean="0">
                              <a:latin typeface="Cambria Math" panose="02040503050406030204" pitchFamily="18" charset="0"/>
                            </a:rPr>
                            <m:t>𝑘</m:t>
                          </m:r>
                          <m:r>
                            <a:rPr kumimoji="1" lang="en-US" altLang="ja-JP" b="0" i="1" u="none" smtClean="0">
                              <a:latin typeface="Cambria Math" panose="02040503050406030204" pitchFamily="18" charset="0"/>
                            </a:rPr>
                            <m:t>!</m:t>
                          </m:r>
                        </m:den>
                      </m:f>
                    </m:oMath>
                  </m:oMathPara>
                </a14:m>
                <a:endParaRPr kumimoji="1" lang="en-US" altLang="ja-JP" u="none" dirty="0"/>
              </a:p>
              <a:p>
                <a:endParaRPr kumimoji="1" lang="en-US" altLang="ja-JP" i="0" u="none" dirty="0"/>
              </a:p>
              <a:p>
                <a:r>
                  <a:rPr kumimoji="1" lang="en-US" altLang="ja-JP" i="0" u="none" dirty="0"/>
                  <a:t>The variation of Trading Volume can be described as a Poisson Process with </a:t>
                </a:r>
                <a14:m>
                  <m:oMath xmlns:m="http://schemas.openxmlformats.org/officeDocument/2006/math">
                    <m:r>
                      <a:rPr kumimoji="1" lang="ja-JP" altLang="en-US" i="1" u="none" smtClean="0">
                        <a:latin typeface="Cambria Math" panose="02040503050406030204" pitchFamily="18" charset="0"/>
                      </a:rPr>
                      <m:t>𝜆</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𝑡</m:t>
                    </m:r>
                    <m:r>
                      <a:rPr kumimoji="1" lang="en-US" altLang="ja-JP" b="0" i="1" u="none" smtClean="0">
                        <a:latin typeface="Cambria Math" panose="02040503050406030204" pitchFamily="18" charset="0"/>
                      </a:rPr>
                      <m:t>)</m:t>
                    </m:r>
                  </m:oMath>
                </a14:m>
                <a:r>
                  <a:rPr kumimoji="1" lang="ja-JP" altLang="en-US" i="0" u="none" dirty="0"/>
                  <a:t> </a:t>
                </a:r>
                <a:r>
                  <a:rPr kumimoji="1" lang="en-US" altLang="ja-JP" i="0" u="none" dirty="0"/>
                  <a:t>over time </a:t>
                </a:r>
                <a14:m>
                  <m:oMath xmlns:m="http://schemas.openxmlformats.org/officeDocument/2006/math">
                    <m:r>
                      <a:rPr kumimoji="1" lang="en-US" altLang="ja-JP" b="0" i="1" u="none" smtClean="0">
                        <a:latin typeface="Cambria Math" panose="02040503050406030204" pitchFamily="18" charset="0"/>
                      </a:rPr>
                      <m:t>𝑡</m:t>
                    </m:r>
                  </m:oMath>
                </a14:m>
                <a:endParaRPr kumimoji="1" lang="en-US" altLang="ja-JP" b="0" i="0" u="none" dirty="0"/>
              </a:p>
              <a:p>
                <a:pPr/>
                <a14:m>
                  <m:oMathPara xmlns:m="http://schemas.openxmlformats.org/officeDocument/2006/math">
                    <m:oMathParaPr>
                      <m:jc m:val="centerGroup"/>
                    </m:oMathParaPr>
                    <m:oMath xmlns:m="http://schemas.openxmlformats.org/officeDocument/2006/math">
                      <m:r>
                        <a:rPr kumimoji="1" lang="ja-JP" altLang="en-US" u="none">
                          <a:latin typeface="Cambria Math" panose="02040503050406030204" pitchFamily="18" charset="0"/>
                        </a:rPr>
                        <m:t>𝜆</m:t>
                      </m:r>
                      <m:d>
                        <m:dPr>
                          <m:ctrlPr>
                            <a:rPr kumimoji="1" lang="en-US" altLang="ja-JP" i="1" u="none">
                              <a:latin typeface="Cambria Math" panose="02040503050406030204" pitchFamily="18" charset="0"/>
                            </a:rPr>
                          </m:ctrlPr>
                        </m:dPr>
                        <m:e>
                          <m:r>
                            <a:rPr kumimoji="1" lang="en-US" altLang="ja-JP" u="none">
                              <a:latin typeface="Cambria Math" panose="02040503050406030204" pitchFamily="18" charset="0"/>
                            </a:rPr>
                            <m:t>𝑡</m:t>
                          </m:r>
                        </m:e>
                      </m:d>
                      <m:r>
                        <a:rPr kumimoji="1" lang="en-US" altLang="ja-JP" b="0" i="1" u="none" smtClean="0">
                          <a:latin typeface="Cambria Math" panose="02040503050406030204" pitchFamily="18" charset="0"/>
                        </a:rPr>
                        <m:t> ~ </m:t>
                      </m:r>
                      <m:r>
                        <a:rPr kumimoji="1" lang="en-US" altLang="ja-JP" b="0" i="1" u="none" smtClean="0">
                          <a:latin typeface="Cambria Math" panose="02040503050406030204" pitchFamily="18" charset="0"/>
                        </a:rPr>
                        <m:t>𝐵𝑒𝑡𝑎</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𝛼</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𝛽</m:t>
                      </m:r>
                      <m:r>
                        <a:rPr kumimoji="1" lang="en-US" altLang="ja-JP" b="0" i="1" u="none" smtClean="0">
                          <a:latin typeface="Cambria Math" panose="02040503050406030204" pitchFamily="18" charset="0"/>
                        </a:rPr>
                        <m:t>)</m:t>
                      </m:r>
                    </m:oMath>
                  </m:oMathPara>
                </a14:m>
                <a:endParaRPr kumimoji="1" lang="en-US" altLang="ja-JP" i="0" u="none" dirty="0"/>
              </a:p>
            </p:txBody>
          </p:sp>
        </mc:Choice>
        <mc:Fallback xmlns="">
          <p:sp>
            <p:nvSpPr>
              <p:cNvPr id="42" name="文本框 41">
                <a:extLst>
                  <a:ext uri="{FF2B5EF4-FFF2-40B4-BE49-F238E27FC236}">
                    <a16:creationId xmlns:a16="http://schemas.microsoft.com/office/drawing/2014/main" id="{5CAC3F55-F481-497C-BC24-C770E0D16CF0}"/>
                  </a:ext>
                </a:extLst>
              </p:cNvPr>
              <p:cNvSpPr txBox="1">
                <a:spLocks noRot="1" noChangeAspect="1" noMove="1" noResize="1" noEditPoints="1" noAdjustHandles="1" noChangeArrowheads="1" noChangeShapeType="1" noTextEdit="1"/>
              </p:cNvSpPr>
              <p:nvPr/>
            </p:nvSpPr>
            <p:spPr>
              <a:xfrm>
                <a:off x="-5387704" y="-3642969"/>
                <a:ext cx="4456176" cy="1704121"/>
              </a:xfrm>
              <a:prstGeom prst="rect">
                <a:avLst/>
              </a:prstGeom>
              <a:blipFill>
                <a:blip r:embed="rId3"/>
                <a:stretch>
                  <a:fillRect l="-137" t="-357" b="-1071"/>
                </a:stretch>
              </a:blipFill>
            </p:spPr>
            <p:txBody>
              <a:bodyPr/>
              <a:lstStyle/>
              <a:p>
                <a:r>
                  <a:rPr lang="ja-JP" altLang="en-US">
                    <a:noFill/>
                  </a:rPr>
                  <a:t> </a:t>
                </a:r>
              </a:p>
            </p:txBody>
          </p:sp>
        </mc:Fallback>
      </mc:AlternateContent>
      <p:pic>
        <p:nvPicPr>
          <p:cNvPr id="70" name="Picture 2" descr="Probability density function for the Beta distribution">
            <a:extLst>
              <a:ext uri="{FF2B5EF4-FFF2-40B4-BE49-F238E27FC236}">
                <a16:creationId xmlns:a16="http://schemas.microsoft.com/office/drawing/2014/main" id="{662544C2-95BC-4BAD-8E63-F5FE9C9363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2447" y="-1487332"/>
            <a:ext cx="3175185" cy="254203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接箭头连接符 75">
            <a:extLst>
              <a:ext uri="{FF2B5EF4-FFF2-40B4-BE49-F238E27FC236}">
                <a16:creationId xmlns:a16="http://schemas.microsoft.com/office/drawing/2014/main" id="{F42CD8D1-F274-4D57-9D06-5B9B7B548C36}"/>
              </a:ext>
            </a:extLst>
          </p:cNvPr>
          <p:cNvCxnSpPr>
            <a:cxnSpLocks/>
          </p:cNvCxnSpPr>
          <p:nvPr/>
        </p:nvCxnSpPr>
        <p:spPr bwMode="auto">
          <a:xfrm flipV="1">
            <a:off x="-4198411" y="2266488"/>
            <a:ext cx="807341" cy="1276113"/>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grpSp>
        <p:nvGrpSpPr>
          <p:cNvPr id="3" name="组合 2">
            <a:extLst>
              <a:ext uri="{FF2B5EF4-FFF2-40B4-BE49-F238E27FC236}">
                <a16:creationId xmlns:a16="http://schemas.microsoft.com/office/drawing/2014/main" id="{41289781-9C38-45CA-B867-6401D8314BC5}"/>
              </a:ext>
            </a:extLst>
          </p:cNvPr>
          <p:cNvGrpSpPr/>
          <p:nvPr/>
        </p:nvGrpSpPr>
        <p:grpSpPr>
          <a:xfrm>
            <a:off x="-5863952" y="1678484"/>
            <a:ext cx="5256070" cy="4139543"/>
            <a:chOff x="257687" y="2470291"/>
            <a:chExt cx="5256070" cy="4139543"/>
          </a:xfrm>
        </p:grpSpPr>
        <p:grpSp>
          <p:nvGrpSpPr>
            <p:cNvPr id="40" name="组合 39">
              <a:extLst>
                <a:ext uri="{FF2B5EF4-FFF2-40B4-BE49-F238E27FC236}">
                  <a16:creationId xmlns:a16="http://schemas.microsoft.com/office/drawing/2014/main" id="{3FC1CC59-B9DF-4186-8A4F-7ACF179E6992}"/>
                </a:ext>
              </a:extLst>
            </p:cNvPr>
            <p:cNvGrpSpPr/>
            <p:nvPr/>
          </p:nvGrpSpPr>
          <p:grpSpPr>
            <a:xfrm>
              <a:off x="257687" y="2470291"/>
              <a:ext cx="5256070" cy="4139543"/>
              <a:chOff x="2133379" y="2263102"/>
              <a:chExt cx="5256070" cy="4139543"/>
            </a:xfrm>
          </p:grpSpPr>
          <p:grpSp>
            <p:nvGrpSpPr>
              <p:cNvPr id="38" name="组合 37">
                <a:extLst>
                  <a:ext uri="{FF2B5EF4-FFF2-40B4-BE49-F238E27FC236}">
                    <a16:creationId xmlns:a16="http://schemas.microsoft.com/office/drawing/2014/main" id="{324CEF5A-B58F-410B-A11D-F4CD5BBE9AD8}"/>
                  </a:ext>
                </a:extLst>
              </p:cNvPr>
              <p:cNvGrpSpPr/>
              <p:nvPr/>
            </p:nvGrpSpPr>
            <p:grpSpPr>
              <a:xfrm>
                <a:off x="2133379" y="3575626"/>
                <a:ext cx="5256070" cy="2827019"/>
                <a:chOff x="1577340" y="3152717"/>
                <a:chExt cx="5256070" cy="2827019"/>
              </a:xfrm>
            </p:grpSpPr>
            <p:cxnSp>
              <p:nvCxnSpPr>
                <p:cNvPr id="8" name="直接箭头连接符 7">
                  <a:extLst>
                    <a:ext uri="{FF2B5EF4-FFF2-40B4-BE49-F238E27FC236}">
                      <a16:creationId xmlns:a16="http://schemas.microsoft.com/office/drawing/2014/main" id="{BF9859A2-0024-42CB-92D7-EB10BE590C1C}"/>
                    </a:ext>
                  </a:extLst>
                </p:cNvPr>
                <p:cNvCxnSpPr>
                  <a:cxnSpLocks/>
                </p:cNvCxnSpPr>
                <p:nvPr/>
              </p:nvCxnSpPr>
              <p:spPr bwMode="auto">
                <a:xfrm>
                  <a:off x="1577340" y="5448300"/>
                  <a:ext cx="5256070"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00883E61-4BF9-4F5A-84AA-F68CB8C2711B}"/>
                    </a:ext>
                  </a:extLst>
                </p:cNvPr>
                <p:cNvCxnSpPr>
                  <a:cxnSpLocks/>
                </p:cNvCxnSpPr>
                <p:nvPr/>
              </p:nvCxnSpPr>
              <p:spPr bwMode="auto">
                <a:xfrm flipV="1">
                  <a:off x="196596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83FFA114-9535-41B4-80E0-297F430AD44A}"/>
                    </a:ext>
                  </a:extLst>
                </p:cNvPr>
                <p:cNvCxnSpPr>
                  <a:cxnSpLocks/>
                </p:cNvCxnSpPr>
                <p:nvPr/>
              </p:nvCxnSpPr>
              <p:spPr bwMode="auto">
                <a:xfrm flipV="1">
                  <a:off x="645414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34" name="文本框 33">
                  <a:extLst>
                    <a:ext uri="{FF2B5EF4-FFF2-40B4-BE49-F238E27FC236}">
                      <a16:creationId xmlns:a16="http://schemas.microsoft.com/office/drawing/2014/main" id="{044D4DB7-4784-4C8E-A52C-E7F129E53D5D}"/>
                    </a:ext>
                  </a:extLst>
                </p:cNvPr>
                <p:cNvSpPr txBox="1"/>
                <p:nvPr/>
              </p:nvSpPr>
              <p:spPr>
                <a:xfrm>
                  <a:off x="1637985" y="5687348"/>
                  <a:ext cx="655949" cy="292388"/>
                </a:xfrm>
                <a:prstGeom prst="rect">
                  <a:avLst/>
                </a:prstGeom>
                <a:noFill/>
              </p:spPr>
              <p:txBody>
                <a:bodyPr wrap="none" rtlCol="0">
                  <a:spAutoFit/>
                </a:bodyPr>
                <a:lstStyle/>
                <a:p>
                  <a:r>
                    <a:rPr kumimoji="1" lang="en-US" altLang="ja-JP" b="1" i="0" u="none" dirty="0"/>
                    <a:t>OPEN</a:t>
                  </a:r>
                  <a:endParaRPr kumimoji="1" lang="ja-JP" altLang="en-US" b="1" i="0" u="none" dirty="0"/>
                </a:p>
              </p:txBody>
            </p:sp>
            <p:sp>
              <p:nvSpPr>
                <p:cNvPr id="41" name="文本框 40">
                  <a:extLst>
                    <a:ext uri="{FF2B5EF4-FFF2-40B4-BE49-F238E27FC236}">
                      <a16:creationId xmlns:a16="http://schemas.microsoft.com/office/drawing/2014/main" id="{95424D65-938D-48B6-9218-E116F92F356E}"/>
                    </a:ext>
                  </a:extLst>
                </p:cNvPr>
                <p:cNvSpPr txBox="1"/>
                <p:nvPr/>
              </p:nvSpPr>
              <p:spPr>
                <a:xfrm>
                  <a:off x="6074869" y="5685384"/>
                  <a:ext cx="758541" cy="292388"/>
                </a:xfrm>
                <a:prstGeom prst="rect">
                  <a:avLst/>
                </a:prstGeom>
                <a:noFill/>
              </p:spPr>
              <p:txBody>
                <a:bodyPr wrap="none" rtlCol="0">
                  <a:spAutoFit/>
                </a:bodyPr>
                <a:lstStyle/>
                <a:p>
                  <a:r>
                    <a:rPr kumimoji="1" lang="en-US" altLang="ja-JP" b="1" i="0" u="none" dirty="0"/>
                    <a:t>CLOSE</a:t>
                  </a:r>
                  <a:endParaRPr kumimoji="1" lang="ja-JP" altLang="en-US" b="1" i="0" u="none" dirty="0"/>
                </a:p>
              </p:txBody>
            </p:sp>
            <p:sp>
              <p:nvSpPr>
                <p:cNvPr id="36" name="矩形 35">
                  <a:extLst>
                    <a:ext uri="{FF2B5EF4-FFF2-40B4-BE49-F238E27FC236}">
                      <a16:creationId xmlns:a16="http://schemas.microsoft.com/office/drawing/2014/main" id="{0DD0EE34-5632-4538-AD18-D69DA3BB623C}"/>
                    </a:ext>
                  </a:extLst>
                </p:cNvPr>
                <p:cNvSpPr/>
                <p:nvPr/>
              </p:nvSpPr>
              <p:spPr bwMode="auto">
                <a:xfrm>
                  <a:off x="1878331" y="3152717"/>
                  <a:ext cx="175257" cy="22860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3" name="矩形 42">
                  <a:extLst>
                    <a:ext uri="{FF2B5EF4-FFF2-40B4-BE49-F238E27FC236}">
                      <a16:creationId xmlns:a16="http://schemas.microsoft.com/office/drawing/2014/main" id="{5E2C1662-D405-44A7-97ED-8D9A4DE03751}"/>
                    </a:ext>
                  </a:extLst>
                </p:cNvPr>
                <p:cNvSpPr/>
                <p:nvPr/>
              </p:nvSpPr>
              <p:spPr bwMode="auto">
                <a:xfrm>
                  <a:off x="2059961" y="4447346"/>
                  <a:ext cx="175257" cy="99137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4" name="矩形 43">
                  <a:extLst>
                    <a:ext uri="{FF2B5EF4-FFF2-40B4-BE49-F238E27FC236}">
                      <a16:creationId xmlns:a16="http://schemas.microsoft.com/office/drawing/2014/main" id="{99B717A9-1EEC-4021-8C3F-52224F1642DD}"/>
                    </a:ext>
                  </a:extLst>
                </p:cNvPr>
                <p:cNvSpPr/>
                <p:nvPr/>
              </p:nvSpPr>
              <p:spPr bwMode="auto">
                <a:xfrm>
                  <a:off x="2241591" y="4815533"/>
                  <a:ext cx="175256"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5" name="矩形 44">
                  <a:extLst>
                    <a:ext uri="{FF2B5EF4-FFF2-40B4-BE49-F238E27FC236}">
                      <a16:creationId xmlns:a16="http://schemas.microsoft.com/office/drawing/2014/main" id="{B8D4836B-5E9E-4235-B5B5-E1719AF12322}"/>
                    </a:ext>
                  </a:extLst>
                </p:cNvPr>
                <p:cNvSpPr/>
                <p:nvPr/>
              </p:nvSpPr>
              <p:spPr bwMode="auto">
                <a:xfrm>
                  <a:off x="2423220" y="4577661"/>
                  <a:ext cx="175256" cy="86105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6" name="矩形 45">
                  <a:extLst>
                    <a:ext uri="{FF2B5EF4-FFF2-40B4-BE49-F238E27FC236}">
                      <a16:creationId xmlns:a16="http://schemas.microsoft.com/office/drawing/2014/main" id="{D2671D8E-D5C1-477C-BB15-BE7CA6836443}"/>
                    </a:ext>
                  </a:extLst>
                </p:cNvPr>
                <p:cNvSpPr/>
                <p:nvPr/>
              </p:nvSpPr>
              <p:spPr bwMode="auto">
                <a:xfrm>
                  <a:off x="2604849" y="4989136"/>
                  <a:ext cx="175256" cy="44958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7" name="矩形 46">
                  <a:extLst>
                    <a:ext uri="{FF2B5EF4-FFF2-40B4-BE49-F238E27FC236}">
                      <a16:creationId xmlns:a16="http://schemas.microsoft.com/office/drawing/2014/main" id="{8E8F3E26-DEC9-49B2-810A-7C4255D2E7B7}"/>
                    </a:ext>
                  </a:extLst>
                </p:cNvPr>
                <p:cNvSpPr/>
                <p:nvPr/>
              </p:nvSpPr>
              <p:spPr bwMode="auto">
                <a:xfrm>
                  <a:off x="2786478" y="5248218"/>
                  <a:ext cx="175256" cy="19049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8" name="矩形 47">
                  <a:extLst>
                    <a:ext uri="{FF2B5EF4-FFF2-40B4-BE49-F238E27FC236}">
                      <a16:creationId xmlns:a16="http://schemas.microsoft.com/office/drawing/2014/main" id="{F3110729-E48A-4B7D-A6C3-C3B443A1E3EE}"/>
                    </a:ext>
                  </a:extLst>
                </p:cNvPr>
                <p:cNvSpPr/>
                <p:nvPr/>
              </p:nvSpPr>
              <p:spPr bwMode="auto">
                <a:xfrm>
                  <a:off x="2968107" y="5335853"/>
                  <a:ext cx="175256" cy="1028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9" name="矩形 48">
                  <a:extLst>
                    <a:ext uri="{FF2B5EF4-FFF2-40B4-BE49-F238E27FC236}">
                      <a16:creationId xmlns:a16="http://schemas.microsoft.com/office/drawing/2014/main" id="{395F24ED-50CF-461F-9A7F-3C223E60052E}"/>
                    </a:ext>
                  </a:extLst>
                </p:cNvPr>
                <p:cNvSpPr/>
                <p:nvPr/>
              </p:nvSpPr>
              <p:spPr bwMode="auto">
                <a:xfrm>
                  <a:off x="3149736" y="5129752"/>
                  <a:ext cx="175257"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0" name="矩形 49">
                  <a:extLst>
                    <a:ext uri="{FF2B5EF4-FFF2-40B4-BE49-F238E27FC236}">
                      <a16:creationId xmlns:a16="http://schemas.microsoft.com/office/drawing/2014/main" id="{946FBD06-F75E-480F-905E-D2400868D6F3}"/>
                    </a:ext>
                  </a:extLst>
                </p:cNvPr>
                <p:cNvSpPr/>
                <p:nvPr/>
              </p:nvSpPr>
              <p:spPr bwMode="auto">
                <a:xfrm>
                  <a:off x="3331366" y="4676737"/>
                  <a:ext cx="175257" cy="76198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1" name="矩形 50">
                  <a:extLst>
                    <a:ext uri="{FF2B5EF4-FFF2-40B4-BE49-F238E27FC236}">
                      <a16:creationId xmlns:a16="http://schemas.microsoft.com/office/drawing/2014/main" id="{2D3B8DB6-ED98-4C1F-8E6D-9D4BD724B768}"/>
                    </a:ext>
                  </a:extLst>
                </p:cNvPr>
                <p:cNvSpPr/>
                <p:nvPr/>
              </p:nvSpPr>
              <p:spPr bwMode="auto">
                <a:xfrm>
                  <a:off x="3512996" y="5046286"/>
                  <a:ext cx="175257"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2" name="矩形 51">
                  <a:extLst>
                    <a:ext uri="{FF2B5EF4-FFF2-40B4-BE49-F238E27FC236}">
                      <a16:creationId xmlns:a16="http://schemas.microsoft.com/office/drawing/2014/main" id="{859F1565-3AFC-4F53-B701-5E00AE1723D9}"/>
                    </a:ext>
                  </a:extLst>
                </p:cNvPr>
                <p:cNvSpPr/>
                <p:nvPr/>
              </p:nvSpPr>
              <p:spPr bwMode="auto">
                <a:xfrm>
                  <a:off x="369462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3" name="矩形 52">
                  <a:extLst>
                    <a:ext uri="{FF2B5EF4-FFF2-40B4-BE49-F238E27FC236}">
                      <a16:creationId xmlns:a16="http://schemas.microsoft.com/office/drawing/2014/main" id="{611EC30B-E572-40B6-947A-AE2EB77D94C1}"/>
                    </a:ext>
                  </a:extLst>
                </p:cNvPr>
                <p:cNvSpPr/>
                <p:nvPr/>
              </p:nvSpPr>
              <p:spPr bwMode="auto">
                <a:xfrm>
                  <a:off x="3872424" y="5209253"/>
                  <a:ext cx="171425" cy="2294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4" name="矩形 53">
                  <a:extLst>
                    <a:ext uri="{FF2B5EF4-FFF2-40B4-BE49-F238E27FC236}">
                      <a16:creationId xmlns:a16="http://schemas.microsoft.com/office/drawing/2014/main" id="{100B5708-47B8-4004-B3A7-F0C38D171004}"/>
                    </a:ext>
                  </a:extLst>
                </p:cNvPr>
                <p:cNvSpPr/>
                <p:nvPr/>
              </p:nvSpPr>
              <p:spPr bwMode="auto">
                <a:xfrm>
                  <a:off x="4050222"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5" name="矩形 54">
                  <a:extLst>
                    <a:ext uri="{FF2B5EF4-FFF2-40B4-BE49-F238E27FC236}">
                      <a16:creationId xmlns:a16="http://schemas.microsoft.com/office/drawing/2014/main" id="{E170880D-4556-44D6-81E0-09B3A226A88F}"/>
                    </a:ext>
                  </a:extLst>
                </p:cNvPr>
                <p:cNvSpPr/>
                <p:nvPr/>
              </p:nvSpPr>
              <p:spPr bwMode="auto">
                <a:xfrm>
                  <a:off x="4228020" y="4815533"/>
                  <a:ext cx="171425"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6" name="矩形 55">
                  <a:extLst>
                    <a:ext uri="{FF2B5EF4-FFF2-40B4-BE49-F238E27FC236}">
                      <a16:creationId xmlns:a16="http://schemas.microsoft.com/office/drawing/2014/main" id="{A242D5EC-0CFB-43D5-BBC0-4F434F333182}"/>
                    </a:ext>
                  </a:extLst>
                </p:cNvPr>
                <p:cNvSpPr/>
                <p:nvPr/>
              </p:nvSpPr>
              <p:spPr bwMode="auto">
                <a:xfrm>
                  <a:off x="4405819" y="5129752"/>
                  <a:ext cx="171416"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7" name="矩形 56">
                  <a:extLst>
                    <a:ext uri="{FF2B5EF4-FFF2-40B4-BE49-F238E27FC236}">
                      <a16:creationId xmlns:a16="http://schemas.microsoft.com/office/drawing/2014/main" id="{AAB7A7CE-E11A-4417-989F-5717061A29ED}"/>
                    </a:ext>
                  </a:extLst>
                </p:cNvPr>
                <p:cNvSpPr/>
                <p:nvPr/>
              </p:nvSpPr>
              <p:spPr bwMode="auto">
                <a:xfrm>
                  <a:off x="458361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8" name="矩形 57">
                  <a:extLst>
                    <a:ext uri="{FF2B5EF4-FFF2-40B4-BE49-F238E27FC236}">
                      <a16:creationId xmlns:a16="http://schemas.microsoft.com/office/drawing/2014/main" id="{A548C05B-2DCC-4116-AF1D-049B2607D6F3}"/>
                    </a:ext>
                  </a:extLst>
                </p:cNvPr>
                <p:cNvSpPr/>
                <p:nvPr/>
              </p:nvSpPr>
              <p:spPr bwMode="auto">
                <a:xfrm>
                  <a:off x="4761414"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9" name="矩形 58">
                  <a:extLst>
                    <a:ext uri="{FF2B5EF4-FFF2-40B4-BE49-F238E27FC236}">
                      <a16:creationId xmlns:a16="http://schemas.microsoft.com/office/drawing/2014/main" id="{37FA728B-ECD9-4E8C-A3F3-73CC6E823F50}"/>
                    </a:ext>
                  </a:extLst>
                </p:cNvPr>
                <p:cNvSpPr/>
                <p:nvPr/>
              </p:nvSpPr>
              <p:spPr bwMode="auto">
                <a:xfrm>
                  <a:off x="4939212" y="5046286"/>
                  <a:ext cx="171425"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0" name="矩形 59">
                  <a:extLst>
                    <a:ext uri="{FF2B5EF4-FFF2-40B4-BE49-F238E27FC236}">
                      <a16:creationId xmlns:a16="http://schemas.microsoft.com/office/drawing/2014/main" id="{D3EBEBA9-F73F-4157-97F5-D085C6A8F39C}"/>
                    </a:ext>
                  </a:extLst>
                </p:cNvPr>
                <p:cNvSpPr/>
                <p:nvPr/>
              </p:nvSpPr>
              <p:spPr bwMode="auto">
                <a:xfrm>
                  <a:off x="5117010" y="5234942"/>
                  <a:ext cx="171425" cy="20377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1" name="矩形 60">
                  <a:extLst>
                    <a:ext uri="{FF2B5EF4-FFF2-40B4-BE49-F238E27FC236}">
                      <a16:creationId xmlns:a16="http://schemas.microsoft.com/office/drawing/2014/main" id="{FA5624C8-AD1C-4661-8B93-02CAC418CD3F}"/>
                    </a:ext>
                  </a:extLst>
                </p:cNvPr>
                <p:cNvSpPr/>
                <p:nvPr/>
              </p:nvSpPr>
              <p:spPr bwMode="auto">
                <a:xfrm>
                  <a:off x="5294808" y="4802258"/>
                  <a:ext cx="171425" cy="63645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2" name="矩形 61">
                  <a:extLst>
                    <a:ext uri="{FF2B5EF4-FFF2-40B4-BE49-F238E27FC236}">
                      <a16:creationId xmlns:a16="http://schemas.microsoft.com/office/drawing/2014/main" id="{9A3DE895-1B0C-43E1-9D95-5AC7F9AA026C}"/>
                    </a:ext>
                  </a:extLst>
                </p:cNvPr>
                <p:cNvSpPr/>
                <p:nvPr/>
              </p:nvSpPr>
              <p:spPr bwMode="auto">
                <a:xfrm>
                  <a:off x="5472606" y="5046286"/>
                  <a:ext cx="171424"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5" name="矩形 64">
                  <a:extLst>
                    <a:ext uri="{FF2B5EF4-FFF2-40B4-BE49-F238E27FC236}">
                      <a16:creationId xmlns:a16="http://schemas.microsoft.com/office/drawing/2014/main" id="{353C3562-54DE-4DB2-84C3-640A6DCB15DA}"/>
                    </a:ext>
                  </a:extLst>
                </p:cNvPr>
                <p:cNvSpPr/>
                <p:nvPr/>
              </p:nvSpPr>
              <p:spPr bwMode="auto">
                <a:xfrm>
                  <a:off x="6361427" y="3589055"/>
                  <a:ext cx="171424" cy="18496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6" name="矩形 65">
                  <a:extLst>
                    <a:ext uri="{FF2B5EF4-FFF2-40B4-BE49-F238E27FC236}">
                      <a16:creationId xmlns:a16="http://schemas.microsoft.com/office/drawing/2014/main" id="{FFBC69EE-B125-43EE-A678-47627B5AAD92}"/>
                    </a:ext>
                  </a:extLst>
                </p:cNvPr>
                <p:cNvSpPr/>
                <p:nvPr/>
              </p:nvSpPr>
              <p:spPr bwMode="auto">
                <a:xfrm>
                  <a:off x="6183620" y="4291620"/>
                  <a:ext cx="171424" cy="114709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7" name="矩形 66">
                  <a:extLst>
                    <a:ext uri="{FF2B5EF4-FFF2-40B4-BE49-F238E27FC236}">
                      <a16:creationId xmlns:a16="http://schemas.microsoft.com/office/drawing/2014/main" id="{8ED17CAC-6D3A-40EF-9475-62FD34FAE182}"/>
                    </a:ext>
                  </a:extLst>
                </p:cNvPr>
                <p:cNvSpPr/>
                <p:nvPr/>
              </p:nvSpPr>
              <p:spPr bwMode="auto">
                <a:xfrm>
                  <a:off x="6001990" y="4169701"/>
                  <a:ext cx="175257" cy="126901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8" name="矩形 67">
                  <a:extLst>
                    <a:ext uri="{FF2B5EF4-FFF2-40B4-BE49-F238E27FC236}">
                      <a16:creationId xmlns:a16="http://schemas.microsoft.com/office/drawing/2014/main" id="{2E04C9E7-5DE3-45AB-B99D-09DC7E2C9FF8}"/>
                    </a:ext>
                  </a:extLst>
                </p:cNvPr>
                <p:cNvSpPr/>
                <p:nvPr/>
              </p:nvSpPr>
              <p:spPr bwMode="auto">
                <a:xfrm>
                  <a:off x="5824192" y="4573563"/>
                  <a:ext cx="171425" cy="8651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9" name="矩形 68">
                  <a:extLst>
                    <a:ext uri="{FF2B5EF4-FFF2-40B4-BE49-F238E27FC236}">
                      <a16:creationId xmlns:a16="http://schemas.microsoft.com/office/drawing/2014/main" id="{17B50DC0-AEEA-467B-8FBD-E2225807E8AB}"/>
                    </a:ext>
                  </a:extLst>
                </p:cNvPr>
                <p:cNvSpPr/>
                <p:nvPr/>
              </p:nvSpPr>
              <p:spPr bwMode="auto">
                <a:xfrm>
                  <a:off x="5650403" y="4741198"/>
                  <a:ext cx="167416" cy="69751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
            <p:nvSpPr>
              <p:cNvPr id="39" name="任意多边形: 形状 38">
                <a:extLst>
                  <a:ext uri="{FF2B5EF4-FFF2-40B4-BE49-F238E27FC236}">
                    <a16:creationId xmlns:a16="http://schemas.microsoft.com/office/drawing/2014/main" id="{B57C18E6-9103-44C8-9399-049B21B3893B}"/>
                  </a:ext>
                </a:extLst>
              </p:cNvPr>
              <p:cNvSpPr/>
              <p:nvPr/>
            </p:nvSpPr>
            <p:spPr bwMode="auto">
              <a:xfrm>
                <a:off x="2434370" y="2263102"/>
                <a:ext cx="4659850" cy="3408025"/>
              </a:xfrm>
              <a:custGeom>
                <a:avLst/>
                <a:gdLst>
                  <a:gd name="connsiteX0" fmla="*/ 0 w 4724400"/>
                  <a:gd name="connsiteY0" fmla="*/ 0 h 3570758"/>
                  <a:gd name="connsiteX1" fmla="*/ 586740 w 4724400"/>
                  <a:gd name="connsiteY1" fmla="*/ 2743200 h 3570758"/>
                  <a:gd name="connsiteX2" fmla="*/ 2613660 w 4724400"/>
                  <a:gd name="connsiteY2" fmla="*/ 3566160 h 3570758"/>
                  <a:gd name="connsiteX3" fmla="*/ 3977640 w 4724400"/>
                  <a:gd name="connsiteY3" fmla="*/ 2918460 h 3570758"/>
                  <a:gd name="connsiteX4" fmla="*/ 4724400 w 4724400"/>
                  <a:gd name="connsiteY4" fmla="*/ 91440 h 357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3570758">
                    <a:moveTo>
                      <a:pt x="0" y="0"/>
                    </a:moveTo>
                    <a:cubicBezTo>
                      <a:pt x="75565" y="1074420"/>
                      <a:pt x="151130" y="2148840"/>
                      <a:pt x="586740" y="2743200"/>
                    </a:cubicBezTo>
                    <a:cubicBezTo>
                      <a:pt x="1022350" y="3337560"/>
                      <a:pt x="2048510" y="3536950"/>
                      <a:pt x="2613660" y="3566160"/>
                    </a:cubicBezTo>
                    <a:cubicBezTo>
                      <a:pt x="3178810" y="3595370"/>
                      <a:pt x="3625850" y="3497580"/>
                      <a:pt x="3977640" y="2918460"/>
                    </a:cubicBezTo>
                    <a:cubicBezTo>
                      <a:pt x="4329430" y="2339340"/>
                      <a:pt x="4526915" y="1215390"/>
                      <a:pt x="4724400" y="91440"/>
                    </a:cubicBezTo>
                  </a:path>
                </a:pathLst>
              </a:cu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dirty="0">
                  <a:ln>
                    <a:noFill/>
                  </a:ln>
                  <a:solidFill>
                    <a:schemeClr val="tx1"/>
                  </a:solidFill>
                  <a:effectLst/>
                  <a:latin typeface="Arial" charset="0"/>
                  <a:ea typeface="ＭＳ Ｐゴシック" charset="-128"/>
                </a:endParaRPr>
              </a:p>
            </p:txBody>
          </p:sp>
        </p:grpSp>
        <p:cxnSp>
          <p:nvCxnSpPr>
            <p:cNvPr id="79" name="直接箭头连接符 78">
              <a:extLst>
                <a:ext uri="{FF2B5EF4-FFF2-40B4-BE49-F238E27FC236}">
                  <a16:creationId xmlns:a16="http://schemas.microsoft.com/office/drawing/2014/main" id="{8362D47F-26A4-4E02-8161-815D7D3F06AA}"/>
                </a:ext>
              </a:extLst>
            </p:cNvPr>
            <p:cNvCxnSpPr>
              <a:cxnSpLocks/>
            </p:cNvCxnSpPr>
            <p:nvPr/>
          </p:nvCxnSpPr>
          <p:spPr bwMode="auto">
            <a:xfrm flipV="1">
              <a:off x="2380923" y="6078398"/>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80" name="直接箭头连接符 79">
              <a:extLst>
                <a:ext uri="{FF2B5EF4-FFF2-40B4-BE49-F238E27FC236}">
                  <a16:creationId xmlns:a16="http://schemas.microsoft.com/office/drawing/2014/main" id="{9EB259B5-1E03-4428-B9A2-57C04646A2C3}"/>
                </a:ext>
              </a:extLst>
            </p:cNvPr>
            <p:cNvCxnSpPr>
              <a:cxnSpLocks/>
            </p:cNvCxnSpPr>
            <p:nvPr/>
          </p:nvCxnSpPr>
          <p:spPr bwMode="auto">
            <a:xfrm flipV="1">
              <a:off x="3079792" y="6071642"/>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81" name="文本框 80">
              <a:extLst>
                <a:ext uri="{FF2B5EF4-FFF2-40B4-BE49-F238E27FC236}">
                  <a16:creationId xmlns:a16="http://schemas.microsoft.com/office/drawing/2014/main" id="{13F22FA4-1C89-4AFD-A213-738E4C060C08}"/>
                </a:ext>
              </a:extLst>
            </p:cNvPr>
            <p:cNvSpPr txBox="1"/>
            <p:nvPr/>
          </p:nvSpPr>
          <p:spPr>
            <a:xfrm>
              <a:off x="2123672" y="6317446"/>
              <a:ext cx="1213794" cy="292388"/>
            </a:xfrm>
            <a:prstGeom prst="rect">
              <a:avLst/>
            </a:prstGeom>
            <a:noFill/>
          </p:spPr>
          <p:txBody>
            <a:bodyPr wrap="none" rtlCol="0">
              <a:spAutoFit/>
            </a:bodyPr>
            <a:lstStyle/>
            <a:p>
              <a:r>
                <a:rPr kumimoji="1" lang="en-US" altLang="ja-JP" b="1" i="0" u="none" dirty="0"/>
                <a:t>LUNCH TIME</a:t>
              </a:r>
              <a:endParaRPr kumimoji="1" lang="ja-JP" altLang="en-US" b="1" i="0" u="none" dirty="0"/>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15395FC-65B9-4B76-8A30-166C8DF54904}"/>
                  </a:ext>
                </a:extLst>
              </p:cNvPr>
              <p:cNvSpPr txBox="1"/>
              <p:nvPr/>
            </p:nvSpPr>
            <p:spPr>
              <a:xfrm>
                <a:off x="2742436" y="-2327215"/>
                <a:ext cx="3210431" cy="1676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3"/>
                                    <m:mcJc m:val="center"/>
                                  </m:mcPr>
                                </m:mc>
                              </m:mcs>
                              <m:ctrlPr>
                                <a:rPr kumimoji="1" lang="en-US" altLang="ja-JP" i="1" u="none">
                                  <a:latin typeface="Cambria Math" panose="02040503050406030204" pitchFamily="18" charset="0"/>
                                </a:rPr>
                              </m:ctrlPr>
                            </m:mPr>
                            <m:mr>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102</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
                        </m:e>
                      </m:d>
                    </m:oMath>
                  </m:oMathPara>
                </a14:m>
                <a:endParaRPr kumimoji="1" lang="ja-JP" altLang="en-US" u="none" dirty="0"/>
              </a:p>
            </p:txBody>
          </p:sp>
        </mc:Choice>
        <mc:Fallback xmlns="">
          <p:sp>
            <p:nvSpPr>
              <p:cNvPr id="5" name="文本框 4">
                <a:extLst>
                  <a:ext uri="{FF2B5EF4-FFF2-40B4-BE49-F238E27FC236}">
                    <a16:creationId xmlns:a16="http://schemas.microsoft.com/office/drawing/2014/main" id="{F15395FC-65B9-4B76-8A30-166C8DF54904}"/>
                  </a:ext>
                </a:extLst>
              </p:cNvPr>
              <p:cNvSpPr txBox="1">
                <a:spLocks noRot="1" noChangeAspect="1" noMove="1" noResize="1" noEditPoints="1" noAdjustHandles="1" noChangeArrowheads="1" noChangeShapeType="1" noTextEdit="1"/>
              </p:cNvSpPr>
              <p:nvPr/>
            </p:nvSpPr>
            <p:spPr>
              <a:xfrm>
                <a:off x="2742436" y="-2327215"/>
                <a:ext cx="3210431" cy="167642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D3F18ED0-5A67-43AD-A990-F202C0A76C98}"/>
                  </a:ext>
                </a:extLst>
              </p:cNvPr>
              <p:cNvSpPr txBox="1"/>
              <p:nvPr/>
            </p:nvSpPr>
            <p:spPr>
              <a:xfrm>
                <a:off x="1701853" y="-2309966"/>
                <a:ext cx="578300" cy="16750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1"/>
                                    <m:mcJc m:val="center"/>
                                  </m:mcPr>
                                </m:mc>
                              </m:mcs>
                              <m:ctrlPr>
                                <a:rPr kumimoji="1" lang="en-US" altLang="ja-JP" i="1" u="none" smtClean="0">
                                  <a:latin typeface="Cambria Math" panose="02040503050406030204" pitchFamily="18" charset="0"/>
                                </a:rPr>
                              </m:ctrlPr>
                            </m:mP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mr>
                                  <m:mr>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102</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9</m:t>
                                      </m:r>
                                      <m:r>
                                        <a:rPr kumimoji="1" lang="en-US" altLang="ja-JP" b="0" i="1" u="none" smtClean="0">
                                          <a:latin typeface="Cambria Math" panose="02040503050406030204" pitchFamily="18" charset="0"/>
                                        </a:rPr>
                                        <m:t>8</m:t>
                                      </m:r>
                                    </m:e>
                                  </m:mr>
                                  <m:mr>
                                    <m:e>
                                      <m:r>
                                        <a:rPr kumimoji="1" lang="en-US" altLang="ja-JP" b="0" i="1" u="none" smtClean="0">
                                          <a:latin typeface="Cambria Math" panose="02040503050406030204" pitchFamily="18" charset="0"/>
                                        </a:rPr>
                                        <m:t>97</m:t>
                                      </m:r>
                                    </m:e>
                                  </m:mr>
                                  <m:mr>
                                    <m:e>
                                      <m:r>
                                        <a:rPr kumimoji="1" lang="en-US" altLang="ja-JP" b="0" i="1" u="none" smtClean="0">
                                          <a:latin typeface="Cambria Math" panose="02040503050406030204" pitchFamily="18" charset="0"/>
                                        </a:rPr>
                                        <m:t>97</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4</m:t>
                                      </m:r>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105</m:t>
                                      </m:r>
                                    </m:e>
                                  </m:mr>
                                  <m:mr>
                                    <m:e>
                                      <m:r>
                                        <a:rPr kumimoji="1" lang="en-US" altLang="ja-JP" b="0" i="1" u="none" smtClean="0">
                                          <a:latin typeface="Cambria Math" panose="02040503050406030204" pitchFamily="18" charset="0"/>
                                        </a:rPr>
                                        <m:t>100</m:t>
                                      </m:r>
                                    </m:e>
                                  </m:mr>
                                </m:m>
                              </m:e>
                            </m:mr>
                          </m:m>
                        </m:e>
                      </m:d>
                    </m:oMath>
                  </m:oMathPara>
                </a14:m>
                <a:endParaRPr kumimoji="1" lang="ja-JP" altLang="en-US" u="none" dirty="0"/>
              </a:p>
            </p:txBody>
          </p:sp>
        </mc:Choice>
        <mc:Fallback xmlns="">
          <p:sp>
            <p:nvSpPr>
              <p:cNvPr id="78" name="文本框 77">
                <a:extLst>
                  <a:ext uri="{FF2B5EF4-FFF2-40B4-BE49-F238E27FC236}">
                    <a16:creationId xmlns:a16="http://schemas.microsoft.com/office/drawing/2014/main" id="{D3F18ED0-5A67-43AD-A990-F202C0A76C98}"/>
                  </a:ext>
                </a:extLst>
              </p:cNvPr>
              <p:cNvSpPr txBox="1">
                <a:spLocks noRot="1" noChangeAspect="1" noMove="1" noResize="1" noEditPoints="1" noAdjustHandles="1" noChangeArrowheads="1" noChangeShapeType="1" noTextEdit="1"/>
              </p:cNvSpPr>
              <p:nvPr/>
            </p:nvSpPr>
            <p:spPr>
              <a:xfrm>
                <a:off x="1701853" y="-2309966"/>
                <a:ext cx="578300" cy="1675074"/>
              </a:xfrm>
              <a:prstGeom prst="rect">
                <a:avLst/>
              </a:prstGeom>
              <a:blipFill>
                <a:blip r:embed="rId7"/>
                <a:stretch>
                  <a:fillRect/>
                </a:stretch>
              </a:blipFill>
            </p:spPr>
            <p:txBody>
              <a:bodyPr/>
              <a:lstStyle/>
              <a:p>
                <a:r>
                  <a:rPr lang="ja-JP" altLang="en-US">
                    <a:noFill/>
                  </a:rPr>
                  <a:t> </a:t>
                </a:r>
              </a:p>
            </p:txBody>
          </p:sp>
        </mc:Fallback>
      </mc:AlternateContent>
      <p:sp>
        <p:nvSpPr>
          <p:cNvPr id="64" name="文本框 63">
            <a:extLst>
              <a:ext uri="{FF2B5EF4-FFF2-40B4-BE49-F238E27FC236}">
                <a16:creationId xmlns:a16="http://schemas.microsoft.com/office/drawing/2014/main" id="{055D44B9-DFC1-48D3-93E8-1CC430B629B7}"/>
              </a:ext>
            </a:extLst>
          </p:cNvPr>
          <p:cNvSpPr txBox="1"/>
          <p:nvPr/>
        </p:nvSpPr>
        <p:spPr>
          <a:xfrm>
            <a:off x="88105" y="756062"/>
            <a:ext cx="7890510" cy="369332"/>
          </a:xfrm>
          <a:prstGeom prst="rect">
            <a:avLst/>
          </a:prstGeom>
          <a:noFill/>
        </p:spPr>
        <p:txBody>
          <a:bodyPr wrap="square">
            <a:spAutoFit/>
          </a:bodyPr>
          <a:lstStyle/>
          <a:p>
            <a:r>
              <a:rPr lang="en-US" altLang="ja-JP" sz="1800" b="1" i="0" u="none" kern="0" dirty="0"/>
              <a:t>Tesla, Inc. (NASDAQ: TSLA) 2021-04-16</a:t>
            </a:r>
            <a:endParaRPr lang="ja-JP" altLang="en-US" sz="1800" b="1" dirty="0"/>
          </a:p>
        </p:txBody>
      </p:sp>
      <p:grpSp>
        <p:nvGrpSpPr>
          <p:cNvPr id="14" name="组合 13">
            <a:extLst>
              <a:ext uri="{FF2B5EF4-FFF2-40B4-BE49-F238E27FC236}">
                <a16:creationId xmlns:a16="http://schemas.microsoft.com/office/drawing/2014/main" id="{12D7237B-458E-424C-BD95-C007B8C68546}"/>
              </a:ext>
            </a:extLst>
          </p:cNvPr>
          <p:cNvGrpSpPr/>
          <p:nvPr/>
        </p:nvGrpSpPr>
        <p:grpSpPr>
          <a:xfrm>
            <a:off x="88105" y="1485425"/>
            <a:ext cx="4331210" cy="2930527"/>
            <a:chOff x="97177" y="1136431"/>
            <a:chExt cx="4331210" cy="2930527"/>
          </a:xfrm>
        </p:grpSpPr>
        <p:pic>
          <p:nvPicPr>
            <p:cNvPr id="7" name="图片 6" descr="图表&#10;&#10;描述已自动生成">
              <a:extLst>
                <a:ext uri="{FF2B5EF4-FFF2-40B4-BE49-F238E27FC236}">
                  <a16:creationId xmlns:a16="http://schemas.microsoft.com/office/drawing/2014/main" id="{5106404F-7232-425D-852A-4F5682F378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6182" y="1136431"/>
              <a:ext cx="4142205" cy="2739378"/>
            </a:xfrm>
            <a:prstGeom prst="rect">
              <a:avLst/>
            </a:prstGeom>
          </p:spPr>
        </p:pic>
        <p:sp>
          <p:nvSpPr>
            <p:cNvPr id="13" name="文本框 12">
              <a:extLst>
                <a:ext uri="{FF2B5EF4-FFF2-40B4-BE49-F238E27FC236}">
                  <a16:creationId xmlns:a16="http://schemas.microsoft.com/office/drawing/2014/main" id="{0854942F-ADCB-4C30-A10B-B02111F38BAE}"/>
                </a:ext>
              </a:extLst>
            </p:cNvPr>
            <p:cNvSpPr txBox="1"/>
            <p:nvPr/>
          </p:nvSpPr>
          <p:spPr>
            <a:xfrm>
              <a:off x="1591818" y="3789959"/>
              <a:ext cx="2154308" cy="276999"/>
            </a:xfrm>
            <a:prstGeom prst="rect">
              <a:avLst/>
            </a:prstGeom>
            <a:noFill/>
          </p:spPr>
          <p:txBody>
            <a:bodyPr wrap="none" rtlCol="0">
              <a:spAutoFit/>
            </a:bodyPr>
            <a:lstStyle/>
            <a:p>
              <a:r>
                <a:rPr kumimoji="1" lang="en-US" altLang="ja-JP" sz="1200" i="0" u="none" dirty="0"/>
                <a:t>Counted Trade Data Number</a:t>
              </a:r>
              <a:endParaRPr kumimoji="1" lang="ja-JP" altLang="en-US" sz="1200" i="0" u="none" dirty="0"/>
            </a:p>
          </p:txBody>
        </p:sp>
        <p:sp>
          <p:nvSpPr>
            <p:cNvPr id="72" name="文本框 71">
              <a:extLst>
                <a:ext uri="{FF2B5EF4-FFF2-40B4-BE49-F238E27FC236}">
                  <a16:creationId xmlns:a16="http://schemas.microsoft.com/office/drawing/2014/main" id="{97347B16-7463-4CD5-83E9-0B6E23F36C03}"/>
                </a:ext>
              </a:extLst>
            </p:cNvPr>
            <p:cNvSpPr txBox="1"/>
            <p:nvPr/>
          </p:nvSpPr>
          <p:spPr>
            <a:xfrm rot="16200000">
              <a:off x="-437745" y="2201381"/>
              <a:ext cx="1346844" cy="276999"/>
            </a:xfrm>
            <a:prstGeom prst="rect">
              <a:avLst/>
            </a:prstGeom>
            <a:noFill/>
          </p:spPr>
          <p:txBody>
            <a:bodyPr wrap="none" rtlCol="0">
              <a:spAutoFit/>
            </a:bodyPr>
            <a:lstStyle/>
            <a:p>
              <a:r>
                <a:rPr kumimoji="1" lang="en-US" altLang="ja-JP" sz="1200" i="0" u="none" dirty="0"/>
                <a:t>Spot Price [USD]</a:t>
              </a:r>
              <a:endParaRPr kumimoji="1" lang="ja-JP" altLang="en-US" sz="1200" i="0" u="none" dirty="0"/>
            </a:p>
          </p:txBody>
        </p:sp>
      </p:grpSp>
      <p:pic>
        <p:nvPicPr>
          <p:cNvPr id="19" name="图片 18" descr="图表, 折线图&#10;&#10;描述已自动生成">
            <a:extLst>
              <a:ext uri="{FF2B5EF4-FFF2-40B4-BE49-F238E27FC236}">
                <a16:creationId xmlns:a16="http://schemas.microsoft.com/office/drawing/2014/main" id="{CC321555-689F-4FD5-A93F-F00C73F300FF}"/>
              </a:ext>
            </a:extLst>
          </p:cNvPr>
          <p:cNvPicPr>
            <a:picLocks noChangeAspect="1"/>
          </p:cNvPicPr>
          <p:nvPr/>
        </p:nvPicPr>
        <p:blipFill rotWithShape="1">
          <a:blip r:embed="rId9">
            <a:extLst>
              <a:ext uri="{28A0092B-C50C-407E-A947-70E740481C1C}">
                <a14:useLocalDpi xmlns:a14="http://schemas.microsoft.com/office/drawing/2010/main" val="0"/>
              </a:ext>
            </a:extLst>
          </a:blip>
          <a:srcRect l="3845" t="12475" r="10909" b="7758"/>
          <a:stretch/>
        </p:blipFill>
        <p:spPr>
          <a:xfrm>
            <a:off x="4798029" y="3797444"/>
            <a:ext cx="4748325" cy="2856263"/>
          </a:xfrm>
          <a:prstGeom prst="rect">
            <a:avLst/>
          </a:prstGeom>
        </p:spPr>
      </p:pic>
      <p:pic>
        <p:nvPicPr>
          <p:cNvPr id="21" name="图片 20" descr="图表&#10;&#10;描述已自动生成">
            <a:extLst>
              <a:ext uri="{FF2B5EF4-FFF2-40B4-BE49-F238E27FC236}">
                <a16:creationId xmlns:a16="http://schemas.microsoft.com/office/drawing/2014/main" id="{C948D58C-D48B-4F04-A0BD-502FD55B24DB}"/>
              </a:ext>
            </a:extLst>
          </p:cNvPr>
          <p:cNvPicPr>
            <a:picLocks noChangeAspect="1"/>
          </p:cNvPicPr>
          <p:nvPr/>
        </p:nvPicPr>
        <p:blipFill rotWithShape="1">
          <a:blip r:embed="rId10">
            <a:extLst>
              <a:ext uri="{28A0092B-C50C-407E-A947-70E740481C1C}">
                <a14:useLocalDpi xmlns:a14="http://schemas.microsoft.com/office/drawing/2010/main" val="0"/>
              </a:ext>
            </a:extLst>
          </a:blip>
          <a:srcRect l="2966" t="11522" r="10676" b="7771"/>
          <a:stretch/>
        </p:blipFill>
        <p:spPr>
          <a:xfrm>
            <a:off x="4792154" y="838356"/>
            <a:ext cx="4754200" cy="2856263"/>
          </a:xfrm>
          <a:prstGeom prst="rect">
            <a:avLst/>
          </a:prstGeom>
        </p:spPr>
      </p:pic>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86D60D87-E464-435C-AFB9-E6925B08DC17}"/>
                  </a:ext>
                </a:extLst>
              </p:cNvPr>
              <p:cNvSpPr txBox="1"/>
              <p:nvPr/>
            </p:nvSpPr>
            <p:spPr>
              <a:xfrm>
                <a:off x="353357" y="4469727"/>
                <a:ext cx="4177647" cy="2108269"/>
              </a:xfrm>
              <a:prstGeom prst="rect">
                <a:avLst/>
              </a:prstGeom>
              <a:noFill/>
            </p:spPr>
            <p:txBody>
              <a:bodyPr wrap="square" rtlCol="0">
                <a:spAutoFit/>
              </a:bodyPr>
              <a:lstStyle/>
              <a:p>
                <a:r>
                  <a:rPr kumimoji="1" lang="en-US" altLang="ja-JP" i="0" u="none" dirty="0"/>
                  <a:t>Our Assumption:</a:t>
                </a:r>
              </a:p>
              <a:p>
                <a:endParaRPr kumimoji="1" lang="en-US" altLang="ja-JP" i="0" u="none" dirty="0"/>
              </a:p>
              <a:p>
                <a:pPr marL="342900" indent="-342900">
                  <a:buAutoNum type="arabicPeriod"/>
                </a:pPr>
                <a:r>
                  <a:rPr kumimoji="1" lang="en-US" altLang="ja-JP" i="0" u="none" dirty="0"/>
                  <a:t>The path of an Asset is almost surely randomly generated over and effected by </a:t>
                </a:r>
                <a14:m>
                  <m:oMath xmlns:m="http://schemas.openxmlformats.org/officeDocument/2006/math">
                    <m:r>
                      <a:rPr kumimoji="1" lang="ja-JP" altLang="en-US" sz="1400" b="1" i="1" u="none" smtClean="0">
                        <a:latin typeface="Cambria Math" panose="02040503050406030204" pitchFamily="18" charset="0"/>
                      </a:rPr>
                      <m:t>𝝈</m:t>
                    </m:r>
                    <m:d>
                      <m:dPr>
                        <m:ctrlPr>
                          <a:rPr kumimoji="1" lang="en-US" altLang="ja-JP" sz="1400" b="1" i="1" u="none" smtClean="0">
                            <a:latin typeface="Cambria Math" panose="02040503050406030204" pitchFamily="18" charset="0"/>
                          </a:rPr>
                        </m:ctrlPr>
                      </m:dPr>
                      <m:e>
                        <m:sSub>
                          <m:sSubPr>
                            <m:ctrlPr>
                              <a:rPr kumimoji="1" lang="en-US" altLang="ja-JP" sz="1400" b="1" i="1" u="none" smtClean="0">
                                <a:latin typeface="Cambria Math" panose="02040503050406030204" pitchFamily="18" charset="0"/>
                              </a:rPr>
                            </m:ctrlPr>
                          </m:sSubPr>
                          <m:e>
                            <m:r>
                              <a:rPr kumimoji="1" lang="en-US" altLang="ja-JP" sz="1400" b="1" i="1" u="none" smtClean="0">
                                <a:latin typeface="Cambria Math" panose="02040503050406030204" pitchFamily="18" charset="0"/>
                              </a:rPr>
                              <m:t>𝑺</m:t>
                            </m:r>
                          </m:e>
                          <m:sub>
                            <m:r>
                              <a:rPr kumimoji="1" lang="en-US" altLang="ja-JP" sz="1400" b="1" i="1" u="none" smtClean="0">
                                <a:latin typeface="Cambria Math" panose="02040503050406030204" pitchFamily="18" charset="0"/>
                              </a:rPr>
                              <m:t>𝒕</m:t>
                            </m:r>
                          </m:sub>
                        </m:sSub>
                        <m:r>
                          <a:rPr kumimoji="1" lang="en-US" altLang="ja-JP" sz="1400" b="1" i="1" u="none" smtClean="0">
                            <a:latin typeface="Cambria Math" panose="02040503050406030204" pitchFamily="18" charset="0"/>
                          </a:rPr>
                          <m:t>,</m:t>
                        </m:r>
                        <m:r>
                          <a:rPr kumimoji="1" lang="en-US" altLang="ja-JP" sz="1400" b="1" i="1" u="none" smtClean="0">
                            <a:latin typeface="Cambria Math" panose="02040503050406030204" pitchFamily="18" charset="0"/>
                          </a:rPr>
                          <m:t>𝒕</m:t>
                        </m:r>
                      </m:e>
                    </m:d>
                  </m:oMath>
                </a14:m>
                <a:endParaRPr kumimoji="1" lang="en-US" altLang="ja-JP" i="0" u="none" dirty="0"/>
              </a:p>
              <a:p>
                <a:pPr marL="342900" indent="-342900">
                  <a:buAutoNum type="arabicPeriod"/>
                </a:pPr>
                <a:endParaRPr kumimoji="1" lang="en-US" altLang="ja-JP" i="0" u="none" dirty="0"/>
              </a:p>
              <a:p>
                <a:pPr marL="342900" indent="-342900">
                  <a:buAutoNum type="arabicPeriod"/>
                </a:pPr>
                <a:r>
                  <a:rPr kumimoji="1" lang="en-US" altLang="ja-JP" i="0" u="none" dirty="0"/>
                  <a:t>If time could be turned back, the path of an asset would still be different</a:t>
                </a:r>
              </a:p>
              <a:p>
                <a:pPr marL="342900" indent="-342900">
                  <a:buAutoNum type="arabicPeriod"/>
                </a:pPr>
                <a:endParaRPr kumimoji="1" lang="en-US" altLang="ja-JP" i="0" u="none" dirty="0"/>
              </a:p>
              <a:p>
                <a:pPr marL="342900" indent="-342900">
                  <a:buAutoNum type="arabicPeriod"/>
                </a:pPr>
                <a14:m>
                  <m:oMath xmlns:m="http://schemas.openxmlformats.org/officeDocument/2006/math">
                    <m:r>
                      <a:rPr kumimoji="1" lang="ja-JP" altLang="en-US" sz="1200" b="1" i="1" u="none" smtClean="0">
                        <a:latin typeface="Cambria Math" panose="02040503050406030204" pitchFamily="18" charset="0"/>
                      </a:rPr>
                      <m:t>𝝈</m:t>
                    </m:r>
                    <m:d>
                      <m:dPr>
                        <m:ctrlPr>
                          <a:rPr kumimoji="1" lang="en-US" altLang="ja-JP" sz="1200" b="1" i="1" u="none" smtClean="0">
                            <a:latin typeface="Cambria Math" panose="02040503050406030204" pitchFamily="18" charset="0"/>
                          </a:rPr>
                        </m:ctrlPr>
                      </m:dPr>
                      <m:e>
                        <m:sSub>
                          <m:sSubPr>
                            <m:ctrlPr>
                              <a:rPr kumimoji="1" lang="en-US" altLang="ja-JP" sz="1200" b="1" i="1" u="none" smtClean="0">
                                <a:latin typeface="Cambria Math" panose="02040503050406030204" pitchFamily="18" charset="0"/>
                              </a:rPr>
                            </m:ctrlPr>
                          </m:sSubPr>
                          <m:e>
                            <m:r>
                              <a:rPr kumimoji="1" lang="en-US" altLang="ja-JP" sz="1200" b="1" i="1" u="none" smtClean="0">
                                <a:latin typeface="Cambria Math" panose="02040503050406030204" pitchFamily="18" charset="0"/>
                              </a:rPr>
                              <m:t>𝑺</m:t>
                            </m:r>
                          </m:e>
                          <m:sub>
                            <m:r>
                              <a:rPr kumimoji="1" lang="en-US" altLang="ja-JP" sz="1200" b="1" i="1" u="none" smtClean="0">
                                <a:latin typeface="Cambria Math" panose="02040503050406030204" pitchFamily="18" charset="0"/>
                              </a:rPr>
                              <m:t>𝒕</m:t>
                            </m:r>
                          </m:sub>
                        </m:sSub>
                        <m:r>
                          <a:rPr kumimoji="1" lang="en-US" altLang="ja-JP" sz="1200" b="1" i="1" u="none" smtClean="0">
                            <a:latin typeface="Cambria Math" panose="02040503050406030204" pitchFamily="18" charset="0"/>
                          </a:rPr>
                          <m:t>,</m:t>
                        </m:r>
                        <m:r>
                          <a:rPr kumimoji="1" lang="en-US" altLang="ja-JP" sz="1200" b="1" i="1" u="none" smtClean="0">
                            <a:latin typeface="Cambria Math" panose="02040503050406030204" pitchFamily="18" charset="0"/>
                          </a:rPr>
                          <m:t>𝒕</m:t>
                        </m:r>
                      </m:e>
                    </m:d>
                  </m:oMath>
                </a14:m>
                <a:r>
                  <a:rPr kumimoji="1" lang="en-US" altLang="ja-JP" i="0" u="none" dirty="0"/>
                  <a:t> however, could be estimated by realized path of the asset</a:t>
                </a:r>
              </a:p>
            </p:txBody>
          </p:sp>
        </mc:Choice>
        <mc:Fallback xmlns="">
          <p:sp>
            <p:nvSpPr>
              <p:cNvPr id="97" name="文本框 96">
                <a:extLst>
                  <a:ext uri="{FF2B5EF4-FFF2-40B4-BE49-F238E27FC236}">
                    <a16:creationId xmlns:a16="http://schemas.microsoft.com/office/drawing/2014/main" id="{86D60D87-E464-435C-AFB9-E6925B08DC17}"/>
                  </a:ext>
                </a:extLst>
              </p:cNvPr>
              <p:cNvSpPr txBox="1">
                <a:spLocks noRot="1" noChangeAspect="1" noMove="1" noResize="1" noEditPoints="1" noAdjustHandles="1" noChangeArrowheads="1" noChangeShapeType="1" noTextEdit="1"/>
              </p:cNvSpPr>
              <p:nvPr/>
            </p:nvSpPr>
            <p:spPr>
              <a:xfrm>
                <a:off x="353357" y="4469727"/>
                <a:ext cx="4177647" cy="2108269"/>
              </a:xfrm>
              <a:prstGeom prst="rect">
                <a:avLst/>
              </a:prstGeom>
              <a:blipFill>
                <a:blip r:embed="rId11"/>
                <a:stretch>
                  <a:fillRect l="-292" t="-289" b="-1445"/>
                </a:stretch>
              </a:blipFill>
            </p:spPr>
            <p:txBody>
              <a:bodyPr/>
              <a:lstStyle/>
              <a:p>
                <a:r>
                  <a:rPr lang="ja-JP" altLang="en-US">
                    <a:noFill/>
                  </a:rPr>
                  <a:t> </a:t>
                </a:r>
              </a:p>
            </p:txBody>
          </p:sp>
        </mc:Fallback>
      </mc:AlternateContent>
      <p:sp>
        <p:nvSpPr>
          <p:cNvPr id="2" name="文本框 1">
            <a:extLst>
              <a:ext uri="{FF2B5EF4-FFF2-40B4-BE49-F238E27FC236}">
                <a16:creationId xmlns:a16="http://schemas.microsoft.com/office/drawing/2014/main" id="{A95FC7A3-B9C0-4286-B9A7-42FE4B8374A8}"/>
              </a:ext>
            </a:extLst>
          </p:cNvPr>
          <p:cNvSpPr txBox="1"/>
          <p:nvPr/>
        </p:nvSpPr>
        <p:spPr>
          <a:xfrm>
            <a:off x="1281831" y="1201097"/>
            <a:ext cx="2499659" cy="292388"/>
          </a:xfrm>
          <a:prstGeom prst="rect">
            <a:avLst/>
          </a:prstGeom>
          <a:noFill/>
        </p:spPr>
        <p:txBody>
          <a:bodyPr wrap="none" rtlCol="0">
            <a:spAutoFit/>
          </a:bodyPr>
          <a:lstStyle/>
          <a:p>
            <a:r>
              <a:rPr kumimoji="1" lang="en-US" altLang="ja-JP" i="0" u="none" dirty="0"/>
              <a:t>Price Path of TSLA 2021-04-16</a:t>
            </a:r>
            <a:endParaRPr kumimoji="1" lang="ja-JP" altLang="en-US" i="0" u="none" dirty="0"/>
          </a:p>
        </p:txBody>
      </p:sp>
      <p:sp>
        <p:nvSpPr>
          <p:cNvPr id="63" name="文本框 62">
            <a:extLst>
              <a:ext uri="{FF2B5EF4-FFF2-40B4-BE49-F238E27FC236}">
                <a16:creationId xmlns:a16="http://schemas.microsoft.com/office/drawing/2014/main" id="{9F082F1C-50C8-4B96-B262-B1132F8A3FDA}"/>
              </a:ext>
            </a:extLst>
          </p:cNvPr>
          <p:cNvSpPr txBox="1"/>
          <p:nvPr/>
        </p:nvSpPr>
        <p:spPr>
          <a:xfrm>
            <a:off x="5387330" y="651518"/>
            <a:ext cx="3959674" cy="292388"/>
          </a:xfrm>
          <a:prstGeom prst="rect">
            <a:avLst/>
          </a:prstGeom>
          <a:noFill/>
        </p:spPr>
        <p:txBody>
          <a:bodyPr wrap="none" rtlCol="0">
            <a:spAutoFit/>
          </a:bodyPr>
          <a:lstStyle/>
          <a:p>
            <a:r>
              <a:rPr kumimoji="1" lang="en-US" altLang="ja-JP" i="0" u="none" dirty="0"/>
              <a:t>Realized Volatility Time Series of TSLA 2021-04-16</a:t>
            </a:r>
            <a:endParaRPr kumimoji="1" lang="ja-JP" altLang="en-US" i="0" u="none" dirty="0"/>
          </a:p>
        </p:txBody>
      </p:sp>
      <p:sp>
        <p:nvSpPr>
          <p:cNvPr id="71" name="文本框 70">
            <a:extLst>
              <a:ext uri="{FF2B5EF4-FFF2-40B4-BE49-F238E27FC236}">
                <a16:creationId xmlns:a16="http://schemas.microsoft.com/office/drawing/2014/main" id="{910F8DE7-A2CD-43BA-81AA-08112A0A6CC5}"/>
              </a:ext>
            </a:extLst>
          </p:cNvPr>
          <p:cNvSpPr txBox="1"/>
          <p:nvPr/>
        </p:nvSpPr>
        <p:spPr>
          <a:xfrm>
            <a:off x="5187981" y="3595259"/>
            <a:ext cx="4358373" cy="292388"/>
          </a:xfrm>
          <a:prstGeom prst="rect">
            <a:avLst/>
          </a:prstGeom>
          <a:noFill/>
        </p:spPr>
        <p:txBody>
          <a:bodyPr wrap="none" rtlCol="0">
            <a:spAutoFit/>
          </a:bodyPr>
          <a:lstStyle/>
          <a:p>
            <a:r>
              <a:rPr kumimoji="1" lang="en-US" altLang="ja-JP" i="0" u="none" dirty="0"/>
              <a:t>Realized Volatility Local Distribution of TSLA 2021-04-16</a:t>
            </a:r>
            <a:endParaRPr kumimoji="1" lang="ja-JP" altLang="en-US" i="0" u="none" dirty="0"/>
          </a:p>
        </p:txBody>
      </p:sp>
    </p:spTree>
    <p:extLst>
      <p:ext uri="{BB962C8B-B14F-4D97-AF65-F5344CB8AC3E}">
        <p14:creationId xmlns:p14="http://schemas.microsoft.com/office/powerpoint/2010/main" val="424955477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4"/>
          </p:nvPr>
        </p:nvSpPr>
        <p:spPr/>
        <p:txBody>
          <a:bodyPr/>
          <a:lstStyle/>
          <a:p>
            <a:pPr>
              <a:defRPr/>
            </a:pPr>
            <a:fld id="{54ED16BB-308C-4FBF-8D74-5208B3C0FC84}" type="slidenum">
              <a:rPr lang="ja-JP" altLang="en-US" smtClean="0"/>
              <a:pPr>
                <a:defRPr/>
              </a:pPr>
              <a:t>8</a:t>
            </a:fld>
            <a:endParaRPr lang="en-US" altLang="ja-JP" dirty="0"/>
          </a:p>
        </p:txBody>
      </p:sp>
      <p:sp>
        <p:nvSpPr>
          <p:cNvPr id="11" name="タイトル 1">
            <a:extLst>
              <a:ext uri="{FF2B5EF4-FFF2-40B4-BE49-F238E27FC236}">
                <a16:creationId xmlns:a16="http://schemas.microsoft.com/office/drawing/2014/main" id="{671C14BE-4C93-4820-8068-F4A23C926749}"/>
              </a:ext>
            </a:extLst>
          </p:cNvPr>
          <p:cNvSpPr txBox="1">
            <a:spLocks/>
          </p:cNvSpPr>
          <p:nvPr/>
        </p:nvSpPr>
        <p:spPr bwMode="white">
          <a:xfrm>
            <a:off x="88105" y="42863"/>
            <a:ext cx="90759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cs typeface="+mj-cs"/>
              </a:defRPr>
            </a:lvl1pPr>
            <a:lvl2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2pPr>
            <a:lvl3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3pPr>
            <a:lvl4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4pPr>
            <a:lvl5pPr algn="l" defTabSz="957263" rtl="0" eaLnBrk="1" fontAlgn="base" hangingPunct="1">
              <a:spcBef>
                <a:spcPct val="0"/>
              </a:spcBef>
              <a:spcAft>
                <a:spcPct val="0"/>
              </a:spcAft>
              <a:defRPr kumimoji="1" sz="1900" b="1">
                <a:solidFill>
                  <a:schemeClr val="bg1"/>
                </a:solidFill>
                <a:latin typeface="MS UI Gothic" pitchFamily="50" charset="-128"/>
                <a:ea typeface="MS UI Gothic" pitchFamily="50" charset="-128"/>
              </a:defRPr>
            </a:lvl5pPr>
            <a:lvl6pPr marL="457200" algn="l" defTabSz="957263" rtl="0" eaLnBrk="1" fontAlgn="base" hangingPunct="1">
              <a:spcBef>
                <a:spcPct val="0"/>
              </a:spcBef>
              <a:spcAft>
                <a:spcPct val="0"/>
              </a:spcAft>
              <a:defRPr kumimoji="1" sz="1900" b="1">
                <a:solidFill>
                  <a:schemeClr val="bg1"/>
                </a:solidFill>
                <a:latin typeface="Arial" charset="0"/>
                <a:ea typeface="ＭＳ Ｐゴシック" charset="-128"/>
              </a:defRPr>
            </a:lvl6pPr>
            <a:lvl7pPr marL="914400" algn="l" defTabSz="957263" rtl="0" eaLnBrk="1" fontAlgn="base" hangingPunct="1">
              <a:spcBef>
                <a:spcPct val="0"/>
              </a:spcBef>
              <a:spcAft>
                <a:spcPct val="0"/>
              </a:spcAft>
              <a:defRPr kumimoji="1" sz="1900" b="1">
                <a:solidFill>
                  <a:schemeClr val="bg1"/>
                </a:solidFill>
                <a:latin typeface="Arial" charset="0"/>
                <a:ea typeface="ＭＳ Ｐゴシック" charset="-128"/>
              </a:defRPr>
            </a:lvl7pPr>
            <a:lvl8pPr marL="1371600" algn="l" defTabSz="957263" rtl="0" eaLnBrk="1" fontAlgn="base" hangingPunct="1">
              <a:spcBef>
                <a:spcPct val="0"/>
              </a:spcBef>
              <a:spcAft>
                <a:spcPct val="0"/>
              </a:spcAft>
              <a:defRPr kumimoji="1" sz="1900" b="1">
                <a:solidFill>
                  <a:schemeClr val="bg1"/>
                </a:solidFill>
                <a:latin typeface="Arial" charset="0"/>
                <a:ea typeface="ＭＳ Ｐゴシック" charset="-128"/>
              </a:defRPr>
            </a:lvl8pPr>
            <a:lvl9pPr marL="1828800" algn="l" defTabSz="957263" rtl="0" eaLnBrk="1" fontAlgn="base" hangingPunct="1">
              <a:spcBef>
                <a:spcPct val="0"/>
              </a:spcBef>
              <a:spcAft>
                <a:spcPct val="0"/>
              </a:spcAft>
              <a:defRPr kumimoji="1" sz="1900" b="1">
                <a:solidFill>
                  <a:schemeClr val="bg1"/>
                </a:solidFill>
                <a:latin typeface="Arial" charset="0"/>
                <a:ea typeface="ＭＳ Ｐゴシック" charset="-128"/>
              </a:defRPr>
            </a:lvl9pPr>
          </a:lstStyle>
          <a:p>
            <a:r>
              <a:rPr lang="en-US" altLang="ja-JP" sz="2000" i="0" u="none" kern="0" dirty="0"/>
              <a:t>Stochastic Local Volatility Model and Realized Local Volatility</a:t>
            </a:r>
            <a:endParaRPr lang="ja-JP" altLang="en-US" sz="2000" i="0" u="none" kern="0" dirty="0"/>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CAC3F55-F481-497C-BC24-C770E0D16CF0}"/>
                  </a:ext>
                </a:extLst>
              </p:cNvPr>
              <p:cNvSpPr txBox="1"/>
              <p:nvPr/>
            </p:nvSpPr>
            <p:spPr>
              <a:xfrm>
                <a:off x="-5387704" y="-3642969"/>
                <a:ext cx="4456176" cy="1704121"/>
              </a:xfrm>
              <a:prstGeom prst="rect">
                <a:avLst/>
              </a:prstGeom>
              <a:noFill/>
            </p:spPr>
            <p:txBody>
              <a:bodyPr wrap="square" rtlCol="0">
                <a:spAutoFit/>
              </a:bodyPr>
              <a:lstStyle/>
              <a:p>
                <a:r>
                  <a:rPr kumimoji="1" lang="en-US" altLang="ja-JP" i="0" u="none" dirty="0"/>
                  <a:t>Prior Distribution(a naïve case):</a:t>
                </a:r>
              </a:p>
              <a:p>
                <a:r>
                  <a:rPr kumimoji="1" lang="en-US" altLang="ja-JP" i="0" u="none" dirty="0"/>
                  <a:t>Trading Volume ~ Poisson Distribution(</a:t>
                </a:r>
                <a14:m>
                  <m:oMath xmlns:m="http://schemas.openxmlformats.org/officeDocument/2006/math">
                    <m:r>
                      <a:rPr kumimoji="1" lang="ja-JP" altLang="en-US" i="1" u="none" smtClean="0">
                        <a:latin typeface="Cambria Math" panose="02040503050406030204" pitchFamily="18" charset="0"/>
                      </a:rPr>
                      <m:t>𝜆</m:t>
                    </m:r>
                  </m:oMath>
                </a14:m>
                <a:r>
                  <a:rPr kumimoji="1" lang="en-US" altLang="ja-JP" i="0" u="none" dirty="0"/>
                  <a:t>)</a:t>
                </a:r>
              </a:p>
              <a:p>
                <a:pPr/>
                <a14:m>
                  <m:oMathPara xmlns:m="http://schemas.openxmlformats.org/officeDocument/2006/math">
                    <m:oMathParaPr>
                      <m:jc m:val="centerGroup"/>
                    </m:oMathParaPr>
                    <m:oMath xmlns:m="http://schemas.openxmlformats.org/officeDocument/2006/math">
                      <m:r>
                        <a:rPr kumimoji="1" lang="en-US" altLang="ja-JP" b="0" i="1" u="none" smtClean="0">
                          <a:latin typeface="Cambria Math" panose="02040503050406030204" pitchFamily="18" charset="0"/>
                        </a:rPr>
                        <m:t>𝑃</m:t>
                      </m:r>
                      <m:d>
                        <m:dPr>
                          <m:ctrlPr>
                            <a:rPr kumimoji="1" lang="en-US" altLang="ja-JP" b="0" i="1" u="none" smtClean="0">
                              <a:latin typeface="Cambria Math" panose="02040503050406030204" pitchFamily="18" charset="0"/>
                            </a:rPr>
                          </m:ctrlPr>
                        </m:dPr>
                        <m:e>
                          <m:r>
                            <a:rPr kumimoji="1" lang="en-US" altLang="ja-JP" b="0" i="1" u="none" smtClean="0">
                              <a:latin typeface="Cambria Math" panose="02040503050406030204" pitchFamily="18" charset="0"/>
                            </a:rPr>
                            <m:t>𝑇𝑟𝑎𝑑𝑖𝑛𝑔</m:t>
                          </m:r>
                          <m:r>
                            <a:rPr kumimoji="1" lang="en-US" altLang="ja-JP" b="0" i="1" u="none" smtClean="0">
                              <a:latin typeface="Cambria Math" panose="02040503050406030204" pitchFamily="18" charset="0"/>
                            </a:rPr>
                            <m:t> </m:t>
                          </m:r>
                          <m:r>
                            <a:rPr kumimoji="1" lang="en-US" altLang="ja-JP" b="0" i="1" u="none" smtClean="0">
                              <a:latin typeface="Cambria Math" panose="02040503050406030204" pitchFamily="18" charset="0"/>
                            </a:rPr>
                            <m:t>𝑉𝑜𝑙𝑢𝑚𝑒</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𝑘</m:t>
                          </m:r>
                        </m:e>
                      </m:d>
                      <m:r>
                        <a:rPr kumimoji="1" lang="en-US" altLang="ja-JP" b="0" i="1" u="none" smtClean="0">
                          <a:latin typeface="Cambria Math" panose="02040503050406030204" pitchFamily="18" charset="0"/>
                        </a:rPr>
                        <m:t>=</m:t>
                      </m:r>
                      <m:f>
                        <m:fPr>
                          <m:ctrlPr>
                            <a:rPr kumimoji="1" lang="en-US" altLang="ja-JP" b="0" i="1" u="none" smtClean="0">
                              <a:latin typeface="Cambria Math" panose="02040503050406030204" pitchFamily="18" charset="0"/>
                            </a:rPr>
                          </m:ctrlPr>
                        </m:fPr>
                        <m:num>
                          <m:sSup>
                            <m:sSupPr>
                              <m:ctrlPr>
                                <a:rPr kumimoji="1" lang="en-US" altLang="ja-JP" b="0" i="1" u="none" smtClean="0">
                                  <a:latin typeface="Cambria Math" panose="02040503050406030204" pitchFamily="18" charset="0"/>
                                </a:rPr>
                              </m:ctrlPr>
                            </m:sSupPr>
                            <m:e>
                              <m:r>
                                <a:rPr kumimoji="1" lang="en-US" altLang="ja-JP" b="0" i="1" u="none" smtClean="0">
                                  <a:latin typeface="Cambria Math" panose="02040503050406030204" pitchFamily="18" charset="0"/>
                                </a:rPr>
                                <m:t>𝑒</m:t>
                              </m:r>
                            </m:e>
                            <m:sup>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𝜆</m:t>
                              </m:r>
                            </m:sup>
                          </m:sSup>
                          <m:sSup>
                            <m:sSupPr>
                              <m:ctrlPr>
                                <a:rPr kumimoji="1" lang="en-US" altLang="ja-JP" b="0" i="1" u="none" smtClean="0">
                                  <a:latin typeface="Cambria Math" panose="02040503050406030204" pitchFamily="18" charset="0"/>
                                </a:rPr>
                              </m:ctrlPr>
                            </m:sSupPr>
                            <m:e>
                              <m:r>
                                <a:rPr kumimoji="1" lang="ja-JP" altLang="en-US" b="0" i="1" u="none" smtClean="0">
                                  <a:latin typeface="Cambria Math" panose="02040503050406030204" pitchFamily="18" charset="0"/>
                                </a:rPr>
                                <m:t>𝜆</m:t>
                              </m:r>
                            </m:e>
                            <m:sup>
                              <m:r>
                                <a:rPr kumimoji="1" lang="en-US" altLang="ja-JP" b="0" i="1" u="none" smtClean="0">
                                  <a:latin typeface="Cambria Math" panose="02040503050406030204" pitchFamily="18" charset="0"/>
                                </a:rPr>
                                <m:t>𝑘</m:t>
                              </m:r>
                            </m:sup>
                          </m:sSup>
                        </m:num>
                        <m:den>
                          <m:r>
                            <a:rPr kumimoji="1" lang="en-US" altLang="ja-JP" b="0" i="1" u="none" smtClean="0">
                              <a:latin typeface="Cambria Math" panose="02040503050406030204" pitchFamily="18" charset="0"/>
                            </a:rPr>
                            <m:t>𝑘</m:t>
                          </m:r>
                          <m:r>
                            <a:rPr kumimoji="1" lang="en-US" altLang="ja-JP" b="0" i="1" u="none" smtClean="0">
                              <a:latin typeface="Cambria Math" panose="02040503050406030204" pitchFamily="18" charset="0"/>
                            </a:rPr>
                            <m:t>!</m:t>
                          </m:r>
                        </m:den>
                      </m:f>
                    </m:oMath>
                  </m:oMathPara>
                </a14:m>
                <a:endParaRPr kumimoji="1" lang="en-US" altLang="ja-JP" u="none" dirty="0"/>
              </a:p>
              <a:p>
                <a:endParaRPr kumimoji="1" lang="en-US" altLang="ja-JP" i="0" u="none" dirty="0"/>
              </a:p>
              <a:p>
                <a:r>
                  <a:rPr kumimoji="1" lang="en-US" altLang="ja-JP" i="0" u="none" dirty="0"/>
                  <a:t>The variation of Trading Volume can be described as a Poisson Process with </a:t>
                </a:r>
                <a14:m>
                  <m:oMath xmlns:m="http://schemas.openxmlformats.org/officeDocument/2006/math">
                    <m:r>
                      <a:rPr kumimoji="1" lang="ja-JP" altLang="en-US" i="1" u="none" smtClean="0">
                        <a:latin typeface="Cambria Math" panose="02040503050406030204" pitchFamily="18" charset="0"/>
                      </a:rPr>
                      <m:t>𝜆</m:t>
                    </m:r>
                    <m:r>
                      <a:rPr kumimoji="1" lang="en-US" altLang="ja-JP" b="0" i="1" u="none" smtClean="0">
                        <a:latin typeface="Cambria Math" panose="02040503050406030204" pitchFamily="18" charset="0"/>
                      </a:rPr>
                      <m:t>(</m:t>
                    </m:r>
                    <m:r>
                      <a:rPr kumimoji="1" lang="en-US" altLang="ja-JP" b="0" i="1" u="none" smtClean="0">
                        <a:latin typeface="Cambria Math" panose="02040503050406030204" pitchFamily="18" charset="0"/>
                      </a:rPr>
                      <m:t>𝑡</m:t>
                    </m:r>
                    <m:r>
                      <a:rPr kumimoji="1" lang="en-US" altLang="ja-JP" b="0" i="1" u="none" smtClean="0">
                        <a:latin typeface="Cambria Math" panose="02040503050406030204" pitchFamily="18" charset="0"/>
                      </a:rPr>
                      <m:t>)</m:t>
                    </m:r>
                  </m:oMath>
                </a14:m>
                <a:r>
                  <a:rPr kumimoji="1" lang="ja-JP" altLang="en-US" i="0" u="none" dirty="0"/>
                  <a:t> </a:t>
                </a:r>
                <a:r>
                  <a:rPr kumimoji="1" lang="en-US" altLang="ja-JP" i="0" u="none" dirty="0"/>
                  <a:t>over time </a:t>
                </a:r>
                <a14:m>
                  <m:oMath xmlns:m="http://schemas.openxmlformats.org/officeDocument/2006/math">
                    <m:r>
                      <a:rPr kumimoji="1" lang="en-US" altLang="ja-JP" b="0" i="1" u="none" smtClean="0">
                        <a:latin typeface="Cambria Math" panose="02040503050406030204" pitchFamily="18" charset="0"/>
                      </a:rPr>
                      <m:t>𝑡</m:t>
                    </m:r>
                  </m:oMath>
                </a14:m>
                <a:endParaRPr kumimoji="1" lang="en-US" altLang="ja-JP" b="0" i="0" u="none" dirty="0"/>
              </a:p>
              <a:p>
                <a:pPr/>
                <a14:m>
                  <m:oMathPara xmlns:m="http://schemas.openxmlformats.org/officeDocument/2006/math">
                    <m:oMathParaPr>
                      <m:jc m:val="centerGroup"/>
                    </m:oMathParaPr>
                    <m:oMath xmlns:m="http://schemas.openxmlformats.org/officeDocument/2006/math">
                      <m:r>
                        <a:rPr kumimoji="1" lang="ja-JP" altLang="en-US" u="none">
                          <a:latin typeface="Cambria Math" panose="02040503050406030204" pitchFamily="18" charset="0"/>
                        </a:rPr>
                        <m:t>𝜆</m:t>
                      </m:r>
                      <m:d>
                        <m:dPr>
                          <m:ctrlPr>
                            <a:rPr kumimoji="1" lang="en-US" altLang="ja-JP" i="1" u="none">
                              <a:latin typeface="Cambria Math" panose="02040503050406030204" pitchFamily="18" charset="0"/>
                            </a:rPr>
                          </m:ctrlPr>
                        </m:dPr>
                        <m:e>
                          <m:r>
                            <a:rPr kumimoji="1" lang="en-US" altLang="ja-JP" u="none">
                              <a:latin typeface="Cambria Math" panose="02040503050406030204" pitchFamily="18" charset="0"/>
                            </a:rPr>
                            <m:t>𝑡</m:t>
                          </m:r>
                        </m:e>
                      </m:d>
                      <m:r>
                        <a:rPr kumimoji="1" lang="en-US" altLang="ja-JP" b="0" i="1" u="none" smtClean="0">
                          <a:latin typeface="Cambria Math" panose="02040503050406030204" pitchFamily="18" charset="0"/>
                        </a:rPr>
                        <m:t> ~ </m:t>
                      </m:r>
                      <m:r>
                        <a:rPr kumimoji="1" lang="en-US" altLang="ja-JP" b="0" i="1" u="none" smtClean="0">
                          <a:latin typeface="Cambria Math" panose="02040503050406030204" pitchFamily="18" charset="0"/>
                        </a:rPr>
                        <m:t>𝐵𝑒𝑡𝑎</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𝛼</m:t>
                      </m:r>
                      <m:r>
                        <a:rPr kumimoji="1" lang="en-US" altLang="ja-JP" b="0" i="1" u="none" smtClean="0">
                          <a:latin typeface="Cambria Math" panose="02040503050406030204" pitchFamily="18" charset="0"/>
                        </a:rPr>
                        <m:t>,</m:t>
                      </m:r>
                      <m:r>
                        <a:rPr kumimoji="1" lang="ja-JP" altLang="en-US" b="0" i="1" u="none" smtClean="0">
                          <a:latin typeface="Cambria Math" panose="02040503050406030204" pitchFamily="18" charset="0"/>
                        </a:rPr>
                        <m:t>𝛽</m:t>
                      </m:r>
                      <m:r>
                        <a:rPr kumimoji="1" lang="en-US" altLang="ja-JP" b="0" i="1" u="none" smtClean="0">
                          <a:latin typeface="Cambria Math" panose="02040503050406030204" pitchFamily="18" charset="0"/>
                        </a:rPr>
                        <m:t>)</m:t>
                      </m:r>
                    </m:oMath>
                  </m:oMathPara>
                </a14:m>
                <a:endParaRPr kumimoji="1" lang="en-US" altLang="ja-JP" i="0" u="none" dirty="0"/>
              </a:p>
            </p:txBody>
          </p:sp>
        </mc:Choice>
        <mc:Fallback xmlns="">
          <p:sp>
            <p:nvSpPr>
              <p:cNvPr id="42" name="文本框 41">
                <a:extLst>
                  <a:ext uri="{FF2B5EF4-FFF2-40B4-BE49-F238E27FC236}">
                    <a16:creationId xmlns:a16="http://schemas.microsoft.com/office/drawing/2014/main" id="{5CAC3F55-F481-497C-BC24-C770E0D16CF0}"/>
                  </a:ext>
                </a:extLst>
              </p:cNvPr>
              <p:cNvSpPr txBox="1">
                <a:spLocks noRot="1" noChangeAspect="1" noMove="1" noResize="1" noEditPoints="1" noAdjustHandles="1" noChangeArrowheads="1" noChangeShapeType="1" noTextEdit="1"/>
              </p:cNvSpPr>
              <p:nvPr/>
            </p:nvSpPr>
            <p:spPr>
              <a:xfrm>
                <a:off x="-5387704" y="-3642969"/>
                <a:ext cx="4456176" cy="1704121"/>
              </a:xfrm>
              <a:prstGeom prst="rect">
                <a:avLst/>
              </a:prstGeom>
              <a:blipFill>
                <a:blip r:embed="rId3"/>
                <a:stretch>
                  <a:fillRect l="-137" t="-357" b="-1071"/>
                </a:stretch>
              </a:blipFill>
            </p:spPr>
            <p:txBody>
              <a:bodyPr/>
              <a:lstStyle/>
              <a:p>
                <a:r>
                  <a:rPr lang="ja-JP" altLang="en-US">
                    <a:noFill/>
                  </a:rPr>
                  <a:t> </a:t>
                </a:r>
              </a:p>
            </p:txBody>
          </p:sp>
        </mc:Fallback>
      </mc:AlternateContent>
      <p:pic>
        <p:nvPicPr>
          <p:cNvPr id="70" name="Picture 2" descr="Probability density function for the Beta distribution">
            <a:extLst>
              <a:ext uri="{FF2B5EF4-FFF2-40B4-BE49-F238E27FC236}">
                <a16:creationId xmlns:a16="http://schemas.microsoft.com/office/drawing/2014/main" id="{662544C2-95BC-4BAD-8E63-F5FE9C9363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2447" y="-1487332"/>
            <a:ext cx="3175185" cy="254203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直接箭头连接符 75">
            <a:extLst>
              <a:ext uri="{FF2B5EF4-FFF2-40B4-BE49-F238E27FC236}">
                <a16:creationId xmlns:a16="http://schemas.microsoft.com/office/drawing/2014/main" id="{F42CD8D1-F274-4D57-9D06-5B9B7B548C36}"/>
              </a:ext>
            </a:extLst>
          </p:cNvPr>
          <p:cNvCxnSpPr>
            <a:cxnSpLocks/>
          </p:cNvCxnSpPr>
          <p:nvPr/>
        </p:nvCxnSpPr>
        <p:spPr bwMode="auto">
          <a:xfrm flipV="1">
            <a:off x="-4198411" y="2266488"/>
            <a:ext cx="807341" cy="1276113"/>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grpSp>
        <p:nvGrpSpPr>
          <p:cNvPr id="3" name="组合 2">
            <a:extLst>
              <a:ext uri="{FF2B5EF4-FFF2-40B4-BE49-F238E27FC236}">
                <a16:creationId xmlns:a16="http://schemas.microsoft.com/office/drawing/2014/main" id="{41289781-9C38-45CA-B867-6401D8314BC5}"/>
              </a:ext>
            </a:extLst>
          </p:cNvPr>
          <p:cNvGrpSpPr/>
          <p:nvPr/>
        </p:nvGrpSpPr>
        <p:grpSpPr>
          <a:xfrm>
            <a:off x="-5863952" y="1678484"/>
            <a:ext cx="5256070" cy="4139543"/>
            <a:chOff x="257687" y="2470291"/>
            <a:chExt cx="5256070" cy="4139543"/>
          </a:xfrm>
        </p:grpSpPr>
        <p:grpSp>
          <p:nvGrpSpPr>
            <p:cNvPr id="40" name="组合 39">
              <a:extLst>
                <a:ext uri="{FF2B5EF4-FFF2-40B4-BE49-F238E27FC236}">
                  <a16:creationId xmlns:a16="http://schemas.microsoft.com/office/drawing/2014/main" id="{3FC1CC59-B9DF-4186-8A4F-7ACF179E6992}"/>
                </a:ext>
              </a:extLst>
            </p:cNvPr>
            <p:cNvGrpSpPr/>
            <p:nvPr/>
          </p:nvGrpSpPr>
          <p:grpSpPr>
            <a:xfrm>
              <a:off x="257687" y="2470291"/>
              <a:ext cx="5256070" cy="4139543"/>
              <a:chOff x="2133379" y="2263102"/>
              <a:chExt cx="5256070" cy="4139543"/>
            </a:xfrm>
          </p:grpSpPr>
          <p:grpSp>
            <p:nvGrpSpPr>
              <p:cNvPr id="38" name="组合 37">
                <a:extLst>
                  <a:ext uri="{FF2B5EF4-FFF2-40B4-BE49-F238E27FC236}">
                    <a16:creationId xmlns:a16="http://schemas.microsoft.com/office/drawing/2014/main" id="{324CEF5A-B58F-410B-A11D-F4CD5BBE9AD8}"/>
                  </a:ext>
                </a:extLst>
              </p:cNvPr>
              <p:cNvGrpSpPr/>
              <p:nvPr/>
            </p:nvGrpSpPr>
            <p:grpSpPr>
              <a:xfrm>
                <a:off x="2133379" y="3575626"/>
                <a:ext cx="5256070" cy="2827019"/>
                <a:chOff x="1577340" y="3152717"/>
                <a:chExt cx="5256070" cy="2827019"/>
              </a:xfrm>
            </p:grpSpPr>
            <p:cxnSp>
              <p:nvCxnSpPr>
                <p:cNvPr id="8" name="直接箭头连接符 7">
                  <a:extLst>
                    <a:ext uri="{FF2B5EF4-FFF2-40B4-BE49-F238E27FC236}">
                      <a16:creationId xmlns:a16="http://schemas.microsoft.com/office/drawing/2014/main" id="{BF9859A2-0024-42CB-92D7-EB10BE590C1C}"/>
                    </a:ext>
                  </a:extLst>
                </p:cNvPr>
                <p:cNvCxnSpPr>
                  <a:cxnSpLocks/>
                </p:cNvCxnSpPr>
                <p:nvPr/>
              </p:nvCxnSpPr>
              <p:spPr bwMode="auto">
                <a:xfrm>
                  <a:off x="1577340" y="5448300"/>
                  <a:ext cx="5256070" cy="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00883E61-4BF9-4F5A-84AA-F68CB8C2711B}"/>
                    </a:ext>
                  </a:extLst>
                </p:cNvPr>
                <p:cNvCxnSpPr>
                  <a:cxnSpLocks/>
                </p:cNvCxnSpPr>
                <p:nvPr/>
              </p:nvCxnSpPr>
              <p:spPr bwMode="auto">
                <a:xfrm flipV="1">
                  <a:off x="196596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83FFA114-9535-41B4-80E0-297F430AD44A}"/>
                    </a:ext>
                  </a:extLst>
                </p:cNvPr>
                <p:cNvCxnSpPr>
                  <a:cxnSpLocks/>
                </p:cNvCxnSpPr>
                <p:nvPr/>
              </p:nvCxnSpPr>
              <p:spPr bwMode="auto">
                <a:xfrm flipV="1">
                  <a:off x="6454140" y="5448300"/>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34" name="文本框 33">
                  <a:extLst>
                    <a:ext uri="{FF2B5EF4-FFF2-40B4-BE49-F238E27FC236}">
                      <a16:creationId xmlns:a16="http://schemas.microsoft.com/office/drawing/2014/main" id="{044D4DB7-4784-4C8E-A52C-E7F129E53D5D}"/>
                    </a:ext>
                  </a:extLst>
                </p:cNvPr>
                <p:cNvSpPr txBox="1"/>
                <p:nvPr/>
              </p:nvSpPr>
              <p:spPr>
                <a:xfrm>
                  <a:off x="1637985" y="5687348"/>
                  <a:ext cx="655949" cy="292388"/>
                </a:xfrm>
                <a:prstGeom prst="rect">
                  <a:avLst/>
                </a:prstGeom>
                <a:noFill/>
              </p:spPr>
              <p:txBody>
                <a:bodyPr wrap="none" rtlCol="0">
                  <a:spAutoFit/>
                </a:bodyPr>
                <a:lstStyle/>
                <a:p>
                  <a:r>
                    <a:rPr kumimoji="1" lang="en-US" altLang="ja-JP" b="1" i="0" u="none" dirty="0"/>
                    <a:t>OPEN</a:t>
                  </a:r>
                  <a:endParaRPr kumimoji="1" lang="ja-JP" altLang="en-US" b="1" i="0" u="none" dirty="0"/>
                </a:p>
              </p:txBody>
            </p:sp>
            <p:sp>
              <p:nvSpPr>
                <p:cNvPr id="41" name="文本框 40">
                  <a:extLst>
                    <a:ext uri="{FF2B5EF4-FFF2-40B4-BE49-F238E27FC236}">
                      <a16:creationId xmlns:a16="http://schemas.microsoft.com/office/drawing/2014/main" id="{95424D65-938D-48B6-9218-E116F92F356E}"/>
                    </a:ext>
                  </a:extLst>
                </p:cNvPr>
                <p:cNvSpPr txBox="1"/>
                <p:nvPr/>
              </p:nvSpPr>
              <p:spPr>
                <a:xfrm>
                  <a:off x="6074869" y="5685384"/>
                  <a:ext cx="758541" cy="292388"/>
                </a:xfrm>
                <a:prstGeom prst="rect">
                  <a:avLst/>
                </a:prstGeom>
                <a:noFill/>
              </p:spPr>
              <p:txBody>
                <a:bodyPr wrap="none" rtlCol="0">
                  <a:spAutoFit/>
                </a:bodyPr>
                <a:lstStyle/>
                <a:p>
                  <a:r>
                    <a:rPr kumimoji="1" lang="en-US" altLang="ja-JP" b="1" i="0" u="none" dirty="0"/>
                    <a:t>CLOSE</a:t>
                  </a:r>
                  <a:endParaRPr kumimoji="1" lang="ja-JP" altLang="en-US" b="1" i="0" u="none" dirty="0"/>
                </a:p>
              </p:txBody>
            </p:sp>
            <p:sp>
              <p:nvSpPr>
                <p:cNvPr id="36" name="矩形 35">
                  <a:extLst>
                    <a:ext uri="{FF2B5EF4-FFF2-40B4-BE49-F238E27FC236}">
                      <a16:creationId xmlns:a16="http://schemas.microsoft.com/office/drawing/2014/main" id="{0DD0EE34-5632-4538-AD18-D69DA3BB623C}"/>
                    </a:ext>
                  </a:extLst>
                </p:cNvPr>
                <p:cNvSpPr/>
                <p:nvPr/>
              </p:nvSpPr>
              <p:spPr bwMode="auto">
                <a:xfrm>
                  <a:off x="1878331" y="3152717"/>
                  <a:ext cx="175257" cy="22860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3" name="矩形 42">
                  <a:extLst>
                    <a:ext uri="{FF2B5EF4-FFF2-40B4-BE49-F238E27FC236}">
                      <a16:creationId xmlns:a16="http://schemas.microsoft.com/office/drawing/2014/main" id="{5E2C1662-D405-44A7-97ED-8D9A4DE03751}"/>
                    </a:ext>
                  </a:extLst>
                </p:cNvPr>
                <p:cNvSpPr/>
                <p:nvPr/>
              </p:nvSpPr>
              <p:spPr bwMode="auto">
                <a:xfrm>
                  <a:off x="2059961" y="4447346"/>
                  <a:ext cx="175257" cy="99137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4" name="矩形 43">
                  <a:extLst>
                    <a:ext uri="{FF2B5EF4-FFF2-40B4-BE49-F238E27FC236}">
                      <a16:creationId xmlns:a16="http://schemas.microsoft.com/office/drawing/2014/main" id="{99B717A9-1EEC-4021-8C3F-52224F1642DD}"/>
                    </a:ext>
                  </a:extLst>
                </p:cNvPr>
                <p:cNvSpPr/>
                <p:nvPr/>
              </p:nvSpPr>
              <p:spPr bwMode="auto">
                <a:xfrm>
                  <a:off x="2241591" y="4815533"/>
                  <a:ext cx="175256"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5" name="矩形 44">
                  <a:extLst>
                    <a:ext uri="{FF2B5EF4-FFF2-40B4-BE49-F238E27FC236}">
                      <a16:creationId xmlns:a16="http://schemas.microsoft.com/office/drawing/2014/main" id="{B8D4836B-5E9E-4235-B5B5-E1719AF12322}"/>
                    </a:ext>
                  </a:extLst>
                </p:cNvPr>
                <p:cNvSpPr/>
                <p:nvPr/>
              </p:nvSpPr>
              <p:spPr bwMode="auto">
                <a:xfrm>
                  <a:off x="2423220" y="4577661"/>
                  <a:ext cx="175256" cy="86105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6" name="矩形 45">
                  <a:extLst>
                    <a:ext uri="{FF2B5EF4-FFF2-40B4-BE49-F238E27FC236}">
                      <a16:creationId xmlns:a16="http://schemas.microsoft.com/office/drawing/2014/main" id="{D2671D8E-D5C1-477C-BB15-BE7CA6836443}"/>
                    </a:ext>
                  </a:extLst>
                </p:cNvPr>
                <p:cNvSpPr/>
                <p:nvPr/>
              </p:nvSpPr>
              <p:spPr bwMode="auto">
                <a:xfrm>
                  <a:off x="2604849" y="4989136"/>
                  <a:ext cx="175256" cy="44958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7" name="矩形 46">
                  <a:extLst>
                    <a:ext uri="{FF2B5EF4-FFF2-40B4-BE49-F238E27FC236}">
                      <a16:creationId xmlns:a16="http://schemas.microsoft.com/office/drawing/2014/main" id="{8E8F3E26-DEC9-49B2-810A-7C4255D2E7B7}"/>
                    </a:ext>
                  </a:extLst>
                </p:cNvPr>
                <p:cNvSpPr/>
                <p:nvPr/>
              </p:nvSpPr>
              <p:spPr bwMode="auto">
                <a:xfrm>
                  <a:off x="2786478" y="5248218"/>
                  <a:ext cx="175256" cy="19049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8" name="矩形 47">
                  <a:extLst>
                    <a:ext uri="{FF2B5EF4-FFF2-40B4-BE49-F238E27FC236}">
                      <a16:creationId xmlns:a16="http://schemas.microsoft.com/office/drawing/2014/main" id="{F3110729-E48A-4B7D-A6C3-C3B443A1E3EE}"/>
                    </a:ext>
                  </a:extLst>
                </p:cNvPr>
                <p:cNvSpPr/>
                <p:nvPr/>
              </p:nvSpPr>
              <p:spPr bwMode="auto">
                <a:xfrm>
                  <a:off x="2968107" y="5335853"/>
                  <a:ext cx="175256" cy="1028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49" name="矩形 48">
                  <a:extLst>
                    <a:ext uri="{FF2B5EF4-FFF2-40B4-BE49-F238E27FC236}">
                      <a16:creationId xmlns:a16="http://schemas.microsoft.com/office/drawing/2014/main" id="{395F24ED-50CF-461F-9A7F-3C223E60052E}"/>
                    </a:ext>
                  </a:extLst>
                </p:cNvPr>
                <p:cNvSpPr/>
                <p:nvPr/>
              </p:nvSpPr>
              <p:spPr bwMode="auto">
                <a:xfrm>
                  <a:off x="3149736" y="5129752"/>
                  <a:ext cx="175257"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0" name="矩形 49">
                  <a:extLst>
                    <a:ext uri="{FF2B5EF4-FFF2-40B4-BE49-F238E27FC236}">
                      <a16:creationId xmlns:a16="http://schemas.microsoft.com/office/drawing/2014/main" id="{946FBD06-F75E-480F-905E-D2400868D6F3}"/>
                    </a:ext>
                  </a:extLst>
                </p:cNvPr>
                <p:cNvSpPr/>
                <p:nvPr/>
              </p:nvSpPr>
              <p:spPr bwMode="auto">
                <a:xfrm>
                  <a:off x="3331366" y="4676737"/>
                  <a:ext cx="175257" cy="76198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1" name="矩形 50">
                  <a:extLst>
                    <a:ext uri="{FF2B5EF4-FFF2-40B4-BE49-F238E27FC236}">
                      <a16:creationId xmlns:a16="http://schemas.microsoft.com/office/drawing/2014/main" id="{2D3B8DB6-ED98-4C1F-8E6D-9D4BD724B768}"/>
                    </a:ext>
                  </a:extLst>
                </p:cNvPr>
                <p:cNvSpPr/>
                <p:nvPr/>
              </p:nvSpPr>
              <p:spPr bwMode="auto">
                <a:xfrm>
                  <a:off x="3512996" y="5046286"/>
                  <a:ext cx="175257"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2" name="矩形 51">
                  <a:extLst>
                    <a:ext uri="{FF2B5EF4-FFF2-40B4-BE49-F238E27FC236}">
                      <a16:creationId xmlns:a16="http://schemas.microsoft.com/office/drawing/2014/main" id="{859F1565-3AFC-4F53-B701-5E00AE1723D9}"/>
                    </a:ext>
                  </a:extLst>
                </p:cNvPr>
                <p:cNvSpPr/>
                <p:nvPr/>
              </p:nvSpPr>
              <p:spPr bwMode="auto">
                <a:xfrm>
                  <a:off x="369462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3" name="矩形 52">
                  <a:extLst>
                    <a:ext uri="{FF2B5EF4-FFF2-40B4-BE49-F238E27FC236}">
                      <a16:creationId xmlns:a16="http://schemas.microsoft.com/office/drawing/2014/main" id="{611EC30B-E572-40B6-947A-AE2EB77D94C1}"/>
                    </a:ext>
                  </a:extLst>
                </p:cNvPr>
                <p:cNvSpPr/>
                <p:nvPr/>
              </p:nvSpPr>
              <p:spPr bwMode="auto">
                <a:xfrm>
                  <a:off x="3872424" y="5209253"/>
                  <a:ext cx="171425" cy="22946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4" name="矩形 53">
                  <a:extLst>
                    <a:ext uri="{FF2B5EF4-FFF2-40B4-BE49-F238E27FC236}">
                      <a16:creationId xmlns:a16="http://schemas.microsoft.com/office/drawing/2014/main" id="{100B5708-47B8-4004-B3A7-F0C38D171004}"/>
                    </a:ext>
                  </a:extLst>
                </p:cNvPr>
                <p:cNvSpPr/>
                <p:nvPr/>
              </p:nvSpPr>
              <p:spPr bwMode="auto">
                <a:xfrm>
                  <a:off x="4050222"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5" name="矩形 54">
                  <a:extLst>
                    <a:ext uri="{FF2B5EF4-FFF2-40B4-BE49-F238E27FC236}">
                      <a16:creationId xmlns:a16="http://schemas.microsoft.com/office/drawing/2014/main" id="{E170880D-4556-44D6-81E0-09B3A226A88F}"/>
                    </a:ext>
                  </a:extLst>
                </p:cNvPr>
                <p:cNvSpPr/>
                <p:nvPr/>
              </p:nvSpPr>
              <p:spPr bwMode="auto">
                <a:xfrm>
                  <a:off x="4228020" y="4815533"/>
                  <a:ext cx="171425" cy="62318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6" name="矩形 55">
                  <a:extLst>
                    <a:ext uri="{FF2B5EF4-FFF2-40B4-BE49-F238E27FC236}">
                      <a16:creationId xmlns:a16="http://schemas.microsoft.com/office/drawing/2014/main" id="{A242D5EC-0CFB-43D5-BBC0-4F434F333182}"/>
                    </a:ext>
                  </a:extLst>
                </p:cNvPr>
                <p:cNvSpPr/>
                <p:nvPr/>
              </p:nvSpPr>
              <p:spPr bwMode="auto">
                <a:xfrm>
                  <a:off x="4405819" y="5129752"/>
                  <a:ext cx="171416" cy="30896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7" name="矩形 56">
                  <a:extLst>
                    <a:ext uri="{FF2B5EF4-FFF2-40B4-BE49-F238E27FC236}">
                      <a16:creationId xmlns:a16="http://schemas.microsoft.com/office/drawing/2014/main" id="{AAB7A7CE-E11A-4417-989F-5717061A29ED}"/>
                    </a:ext>
                  </a:extLst>
                </p:cNvPr>
                <p:cNvSpPr/>
                <p:nvPr/>
              </p:nvSpPr>
              <p:spPr bwMode="auto">
                <a:xfrm>
                  <a:off x="4583616"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8" name="矩形 57">
                  <a:extLst>
                    <a:ext uri="{FF2B5EF4-FFF2-40B4-BE49-F238E27FC236}">
                      <a16:creationId xmlns:a16="http://schemas.microsoft.com/office/drawing/2014/main" id="{A548C05B-2DCC-4116-AF1D-049B2607D6F3}"/>
                    </a:ext>
                  </a:extLst>
                </p:cNvPr>
                <p:cNvSpPr/>
                <p:nvPr/>
              </p:nvSpPr>
              <p:spPr bwMode="auto">
                <a:xfrm>
                  <a:off x="4761414" y="5339663"/>
                  <a:ext cx="171425" cy="990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59" name="矩形 58">
                  <a:extLst>
                    <a:ext uri="{FF2B5EF4-FFF2-40B4-BE49-F238E27FC236}">
                      <a16:creationId xmlns:a16="http://schemas.microsoft.com/office/drawing/2014/main" id="{37FA728B-ECD9-4E8C-A3F3-73CC6E823F50}"/>
                    </a:ext>
                  </a:extLst>
                </p:cNvPr>
                <p:cNvSpPr/>
                <p:nvPr/>
              </p:nvSpPr>
              <p:spPr bwMode="auto">
                <a:xfrm>
                  <a:off x="4939212" y="5046286"/>
                  <a:ext cx="171425"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0" name="矩形 59">
                  <a:extLst>
                    <a:ext uri="{FF2B5EF4-FFF2-40B4-BE49-F238E27FC236}">
                      <a16:creationId xmlns:a16="http://schemas.microsoft.com/office/drawing/2014/main" id="{D3EBEBA9-F73F-4157-97F5-D085C6A8F39C}"/>
                    </a:ext>
                  </a:extLst>
                </p:cNvPr>
                <p:cNvSpPr/>
                <p:nvPr/>
              </p:nvSpPr>
              <p:spPr bwMode="auto">
                <a:xfrm>
                  <a:off x="5117010" y="5234942"/>
                  <a:ext cx="171425" cy="20377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1" name="矩形 60">
                  <a:extLst>
                    <a:ext uri="{FF2B5EF4-FFF2-40B4-BE49-F238E27FC236}">
                      <a16:creationId xmlns:a16="http://schemas.microsoft.com/office/drawing/2014/main" id="{FA5624C8-AD1C-4661-8B93-02CAC418CD3F}"/>
                    </a:ext>
                  </a:extLst>
                </p:cNvPr>
                <p:cNvSpPr/>
                <p:nvPr/>
              </p:nvSpPr>
              <p:spPr bwMode="auto">
                <a:xfrm>
                  <a:off x="5294808" y="4802258"/>
                  <a:ext cx="171425" cy="63645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2" name="矩形 61">
                  <a:extLst>
                    <a:ext uri="{FF2B5EF4-FFF2-40B4-BE49-F238E27FC236}">
                      <a16:creationId xmlns:a16="http://schemas.microsoft.com/office/drawing/2014/main" id="{9A3DE895-1B0C-43E1-9D95-5AC7F9AA026C}"/>
                    </a:ext>
                  </a:extLst>
                </p:cNvPr>
                <p:cNvSpPr/>
                <p:nvPr/>
              </p:nvSpPr>
              <p:spPr bwMode="auto">
                <a:xfrm>
                  <a:off x="5472606" y="5046286"/>
                  <a:ext cx="171424" cy="392431"/>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5" name="矩形 64">
                  <a:extLst>
                    <a:ext uri="{FF2B5EF4-FFF2-40B4-BE49-F238E27FC236}">
                      <a16:creationId xmlns:a16="http://schemas.microsoft.com/office/drawing/2014/main" id="{353C3562-54DE-4DB2-84C3-640A6DCB15DA}"/>
                    </a:ext>
                  </a:extLst>
                </p:cNvPr>
                <p:cNvSpPr/>
                <p:nvPr/>
              </p:nvSpPr>
              <p:spPr bwMode="auto">
                <a:xfrm>
                  <a:off x="6361427" y="3589055"/>
                  <a:ext cx="171424" cy="184966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6" name="矩形 65">
                  <a:extLst>
                    <a:ext uri="{FF2B5EF4-FFF2-40B4-BE49-F238E27FC236}">
                      <a16:creationId xmlns:a16="http://schemas.microsoft.com/office/drawing/2014/main" id="{FFBC69EE-B125-43EE-A678-47627B5AAD92}"/>
                    </a:ext>
                  </a:extLst>
                </p:cNvPr>
                <p:cNvSpPr/>
                <p:nvPr/>
              </p:nvSpPr>
              <p:spPr bwMode="auto">
                <a:xfrm>
                  <a:off x="6183620" y="4291620"/>
                  <a:ext cx="171424" cy="114709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7" name="矩形 66">
                  <a:extLst>
                    <a:ext uri="{FF2B5EF4-FFF2-40B4-BE49-F238E27FC236}">
                      <a16:creationId xmlns:a16="http://schemas.microsoft.com/office/drawing/2014/main" id="{8ED17CAC-6D3A-40EF-9475-62FD34FAE182}"/>
                    </a:ext>
                  </a:extLst>
                </p:cNvPr>
                <p:cNvSpPr/>
                <p:nvPr/>
              </p:nvSpPr>
              <p:spPr bwMode="auto">
                <a:xfrm>
                  <a:off x="6001990" y="4169701"/>
                  <a:ext cx="175257" cy="1269016"/>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8" name="矩形 67">
                  <a:extLst>
                    <a:ext uri="{FF2B5EF4-FFF2-40B4-BE49-F238E27FC236}">
                      <a16:creationId xmlns:a16="http://schemas.microsoft.com/office/drawing/2014/main" id="{2E04C9E7-5DE3-45AB-B99D-09DC7E2C9FF8}"/>
                    </a:ext>
                  </a:extLst>
                </p:cNvPr>
                <p:cNvSpPr/>
                <p:nvPr/>
              </p:nvSpPr>
              <p:spPr bwMode="auto">
                <a:xfrm>
                  <a:off x="5824192" y="4573563"/>
                  <a:ext cx="171425" cy="8651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sp>
              <p:nvSpPr>
                <p:cNvPr id="69" name="矩形 68">
                  <a:extLst>
                    <a:ext uri="{FF2B5EF4-FFF2-40B4-BE49-F238E27FC236}">
                      <a16:creationId xmlns:a16="http://schemas.microsoft.com/office/drawing/2014/main" id="{17B50DC0-AEEA-467B-8FBD-E2225807E8AB}"/>
                    </a:ext>
                  </a:extLst>
                </p:cNvPr>
                <p:cNvSpPr/>
                <p:nvPr/>
              </p:nvSpPr>
              <p:spPr bwMode="auto">
                <a:xfrm>
                  <a:off x="5650403" y="4741198"/>
                  <a:ext cx="167416" cy="69751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
            <p:nvSpPr>
              <p:cNvPr id="39" name="任意多边形: 形状 38">
                <a:extLst>
                  <a:ext uri="{FF2B5EF4-FFF2-40B4-BE49-F238E27FC236}">
                    <a16:creationId xmlns:a16="http://schemas.microsoft.com/office/drawing/2014/main" id="{B57C18E6-9103-44C8-9399-049B21B3893B}"/>
                  </a:ext>
                </a:extLst>
              </p:cNvPr>
              <p:cNvSpPr/>
              <p:nvPr/>
            </p:nvSpPr>
            <p:spPr bwMode="auto">
              <a:xfrm>
                <a:off x="2434370" y="2263102"/>
                <a:ext cx="4659850" cy="3408025"/>
              </a:xfrm>
              <a:custGeom>
                <a:avLst/>
                <a:gdLst>
                  <a:gd name="connsiteX0" fmla="*/ 0 w 4724400"/>
                  <a:gd name="connsiteY0" fmla="*/ 0 h 3570758"/>
                  <a:gd name="connsiteX1" fmla="*/ 586740 w 4724400"/>
                  <a:gd name="connsiteY1" fmla="*/ 2743200 h 3570758"/>
                  <a:gd name="connsiteX2" fmla="*/ 2613660 w 4724400"/>
                  <a:gd name="connsiteY2" fmla="*/ 3566160 h 3570758"/>
                  <a:gd name="connsiteX3" fmla="*/ 3977640 w 4724400"/>
                  <a:gd name="connsiteY3" fmla="*/ 2918460 h 3570758"/>
                  <a:gd name="connsiteX4" fmla="*/ 4724400 w 4724400"/>
                  <a:gd name="connsiteY4" fmla="*/ 91440 h 357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3570758">
                    <a:moveTo>
                      <a:pt x="0" y="0"/>
                    </a:moveTo>
                    <a:cubicBezTo>
                      <a:pt x="75565" y="1074420"/>
                      <a:pt x="151130" y="2148840"/>
                      <a:pt x="586740" y="2743200"/>
                    </a:cubicBezTo>
                    <a:cubicBezTo>
                      <a:pt x="1022350" y="3337560"/>
                      <a:pt x="2048510" y="3536950"/>
                      <a:pt x="2613660" y="3566160"/>
                    </a:cubicBezTo>
                    <a:cubicBezTo>
                      <a:pt x="3178810" y="3595370"/>
                      <a:pt x="3625850" y="3497580"/>
                      <a:pt x="3977640" y="2918460"/>
                    </a:cubicBezTo>
                    <a:cubicBezTo>
                      <a:pt x="4329430" y="2339340"/>
                      <a:pt x="4526915" y="1215390"/>
                      <a:pt x="4724400" y="91440"/>
                    </a:cubicBezTo>
                  </a:path>
                </a:pathLst>
              </a:cu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dirty="0">
                  <a:ln>
                    <a:noFill/>
                  </a:ln>
                  <a:solidFill>
                    <a:schemeClr val="tx1"/>
                  </a:solidFill>
                  <a:effectLst/>
                  <a:latin typeface="Arial" charset="0"/>
                  <a:ea typeface="ＭＳ Ｐゴシック" charset="-128"/>
                </a:endParaRPr>
              </a:p>
            </p:txBody>
          </p:sp>
        </p:grpSp>
        <p:cxnSp>
          <p:nvCxnSpPr>
            <p:cNvPr id="79" name="直接箭头连接符 78">
              <a:extLst>
                <a:ext uri="{FF2B5EF4-FFF2-40B4-BE49-F238E27FC236}">
                  <a16:creationId xmlns:a16="http://schemas.microsoft.com/office/drawing/2014/main" id="{8362D47F-26A4-4E02-8161-815D7D3F06AA}"/>
                </a:ext>
              </a:extLst>
            </p:cNvPr>
            <p:cNvCxnSpPr>
              <a:cxnSpLocks/>
            </p:cNvCxnSpPr>
            <p:nvPr/>
          </p:nvCxnSpPr>
          <p:spPr bwMode="auto">
            <a:xfrm flipV="1">
              <a:off x="2380923" y="6078398"/>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80" name="直接箭头连接符 79">
              <a:extLst>
                <a:ext uri="{FF2B5EF4-FFF2-40B4-BE49-F238E27FC236}">
                  <a16:creationId xmlns:a16="http://schemas.microsoft.com/office/drawing/2014/main" id="{9EB259B5-1E03-4428-B9A2-57C04646A2C3}"/>
                </a:ext>
              </a:extLst>
            </p:cNvPr>
            <p:cNvCxnSpPr>
              <a:cxnSpLocks/>
            </p:cNvCxnSpPr>
            <p:nvPr/>
          </p:nvCxnSpPr>
          <p:spPr bwMode="auto">
            <a:xfrm flipV="1">
              <a:off x="3079792" y="6071642"/>
              <a:ext cx="0" cy="24384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sp>
          <p:nvSpPr>
            <p:cNvPr id="81" name="文本框 80">
              <a:extLst>
                <a:ext uri="{FF2B5EF4-FFF2-40B4-BE49-F238E27FC236}">
                  <a16:creationId xmlns:a16="http://schemas.microsoft.com/office/drawing/2014/main" id="{13F22FA4-1C89-4AFD-A213-738E4C060C08}"/>
                </a:ext>
              </a:extLst>
            </p:cNvPr>
            <p:cNvSpPr txBox="1"/>
            <p:nvPr/>
          </p:nvSpPr>
          <p:spPr>
            <a:xfrm>
              <a:off x="2123672" y="6317446"/>
              <a:ext cx="1213794" cy="292388"/>
            </a:xfrm>
            <a:prstGeom prst="rect">
              <a:avLst/>
            </a:prstGeom>
            <a:noFill/>
          </p:spPr>
          <p:txBody>
            <a:bodyPr wrap="none" rtlCol="0">
              <a:spAutoFit/>
            </a:bodyPr>
            <a:lstStyle/>
            <a:p>
              <a:r>
                <a:rPr kumimoji="1" lang="en-US" altLang="ja-JP" b="1" i="0" u="none" dirty="0"/>
                <a:t>LUNCH TIME</a:t>
              </a:r>
              <a:endParaRPr kumimoji="1" lang="ja-JP" altLang="en-US" b="1" i="0" u="none" dirty="0"/>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15395FC-65B9-4B76-8A30-166C8DF54904}"/>
                  </a:ext>
                </a:extLst>
              </p:cNvPr>
              <p:cNvSpPr txBox="1"/>
              <p:nvPr/>
            </p:nvSpPr>
            <p:spPr>
              <a:xfrm>
                <a:off x="2742436" y="-2327215"/>
                <a:ext cx="3210431" cy="1676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3"/>
                                    <m:mcJc m:val="center"/>
                                  </m:mcPr>
                                </m:mc>
                              </m:mcs>
                              <m:ctrlPr>
                                <a:rPr kumimoji="1" lang="en-US" altLang="ja-JP" i="1" u="none">
                                  <a:latin typeface="Cambria Math" panose="02040503050406030204" pitchFamily="18" charset="0"/>
                                </a:rPr>
                              </m:ctrlPr>
                            </m:mPr>
                            <m:mr>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e>
                                <m:m>
                                  <m:mPr>
                                    <m:mcs>
                                      <m:mc>
                                        <m:mcPr>
                                          <m:count m:val="3"/>
                                          <m:mcJc m:val="center"/>
                                        </m:mcPr>
                                      </m:mc>
                                    </m:mcs>
                                    <m:ctrlPr>
                                      <a:rPr kumimoji="1" lang="en-US" altLang="ja-JP" i="1" u="none">
                                        <a:latin typeface="Cambria Math" panose="02040503050406030204" pitchFamily="18" charset="0"/>
                                      </a:rPr>
                                    </m:ctrlPr>
                                  </m:mPr>
                                  <m:mr>
                                    <m:e>
                                      <m:r>
                                        <m:rPr>
                                          <m:brk m:alnAt="7"/>
                                        </m:rP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102</m:t>
                                      </m:r>
                                    </m:e>
                                    <m:e>
                                      <m:r>
                                        <a:rPr kumimoji="1" lang="en-US" altLang="ja-JP" b="0" i="1" u="none" smtClean="0">
                                          <a:latin typeface="Cambria Math" panose="02040503050406030204" pitchFamily="18" charset="0"/>
                                        </a:rPr>
                                        <m:t>0</m:t>
                                      </m:r>
                                    </m:e>
                                    <m:e>
                                      <m:r>
                                        <a:rPr kumimoji="1" lang="en-US" altLang="ja-JP" b="0" i="1" u="none" smtClean="0">
                                          <a:latin typeface="Cambria Math" panose="02040503050406030204" pitchFamily="18" charset="0"/>
                                        </a:rPr>
                                        <m:t>0</m:t>
                                      </m:r>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r>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e>
                                <m:m>
                                  <m:mPr>
                                    <m:mcs>
                                      <m:mc>
                                        <m:mcPr>
                                          <m:count m:val="3"/>
                                          <m:mcJc m:val="center"/>
                                        </m:mcPr>
                                      </m:mc>
                                    </m:mcs>
                                    <m:ctrlPr>
                                      <a:rPr kumimoji="1" lang="en-US" altLang="ja-JP" i="1" u="none">
                                        <a:latin typeface="Cambria Math" panose="02040503050406030204" pitchFamily="18" charset="0"/>
                                      </a:rPr>
                                    </m:ctrlPr>
                                  </m:mPr>
                                  <m:mr>
                                    <m:e/>
                                    <m:e/>
                                    <m:e/>
                                  </m:mr>
                                  <m:mr>
                                    <m:e/>
                                    <m:e/>
                                    <m:e/>
                                  </m:mr>
                                  <m:mr>
                                    <m:e/>
                                    <m:e/>
                                    <m:e/>
                                  </m:mr>
                                </m:m>
                              </m:e>
                            </m:mr>
                          </m:m>
                        </m:e>
                      </m:d>
                    </m:oMath>
                  </m:oMathPara>
                </a14:m>
                <a:endParaRPr kumimoji="1" lang="ja-JP" altLang="en-US" u="none" dirty="0"/>
              </a:p>
            </p:txBody>
          </p:sp>
        </mc:Choice>
        <mc:Fallback xmlns="">
          <p:sp>
            <p:nvSpPr>
              <p:cNvPr id="5" name="文本框 4">
                <a:extLst>
                  <a:ext uri="{FF2B5EF4-FFF2-40B4-BE49-F238E27FC236}">
                    <a16:creationId xmlns:a16="http://schemas.microsoft.com/office/drawing/2014/main" id="{F15395FC-65B9-4B76-8A30-166C8DF54904}"/>
                  </a:ext>
                </a:extLst>
              </p:cNvPr>
              <p:cNvSpPr txBox="1">
                <a:spLocks noRot="1" noChangeAspect="1" noMove="1" noResize="1" noEditPoints="1" noAdjustHandles="1" noChangeArrowheads="1" noChangeShapeType="1" noTextEdit="1"/>
              </p:cNvSpPr>
              <p:nvPr/>
            </p:nvSpPr>
            <p:spPr>
              <a:xfrm>
                <a:off x="2742436" y="-2327215"/>
                <a:ext cx="3210431" cy="167642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D3F18ED0-5A67-43AD-A990-F202C0A76C98}"/>
                  </a:ext>
                </a:extLst>
              </p:cNvPr>
              <p:cNvSpPr txBox="1"/>
              <p:nvPr/>
            </p:nvSpPr>
            <p:spPr>
              <a:xfrm>
                <a:off x="1701853" y="-2309966"/>
                <a:ext cx="578300" cy="16750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u="none" smtClean="0">
                              <a:latin typeface="Cambria Math" panose="02040503050406030204" pitchFamily="18" charset="0"/>
                            </a:rPr>
                          </m:ctrlPr>
                        </m:dPr>
                        <m:e>
                          <m:m>
                            <m:mPr>
                              <m:mcs>
                                <m:mc>
                                  <m:mcPr>
                                    <m:count m:val="1"/>
                                    <m:mcJc m:val="center"/>
                                  </m:mcPr>
                                </m:mc>
                              </m:mcs>
                              <m:ctrlPr>
                                <a:rPr kumimoji="1" lang="en-US" altLang="ja-JP" i="1" u="none" smtClean="0">
                                  <a:latin typeface="Cambria Math" panose="02040503050406030204" pitchFamily="18" charset="0"/>
                                </a:rPr>
                              </m:ctrlPr>
                            </m:mP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1</m:t>
                                      </m:r>
                                      <m:r>
                                        <a:rPr kumimoji="1" lang="en-US" altLang="ja-JP" b="0" i="1" u="none" smtClean="0">
                                          <a:latin typeface="Cambria Math" panose="02040503050406030204" pitchFamily="18" charset="0"/>
                                        </a:rPr>
                                        <m:t>00</m:t>
                                      </m:r>
                                    </m:e>
                                  </m:mr>
                                  <m:mr>
                                    <m:e>
                                      <m:r>
                                        <a:rPr kumimoji="1" lang="en-US" altLang="ja-JP" b="0" i="1" u="none" smtClean="0">
                                          <a:latin typeface="Cambria Math" panose="02040503050406030204" pitchFamily="18" charset="0"/>
                                        </a:rPr>
                                        <m:t>101</m:t>
                                      </m:r>
                                    </m:e>
                                  </m:mr>
                                  <m:mr>
                                    <m:e>
                                      <m:r>
                                        <a:rPr kumimoji="1" lang="en-US" altLang="ja-JP" b="0" i="1" u="none" smtClean="0">
                                          <a:latin typeface="Cambria Math" panose="02040503050406030204" pitchFamily="18" charset="0"/>
                                        </a:rPr>
                                        <m:t>102</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9</m:t>
                                      </m:r>
                                      <m:r>
                                        <a:rPr kumimoji="1" lang="en-US" altLang="ja-JP" b="0" i="1" u="none" smtClean="0">
                                          <a:latin typeface="Cambria Math" panose="02040503050406030204" pitchFamily="18" charset="0"/>
                                        </a:rPr>
                                        <m:t>8</m:t>
                                      </m:r>
                                    </m:e>
                                  </m:mr>
                                  <m:mr>
                                    <m:e>
                                      <m:r>
                                        <a:rPr kumimoji="1" lang="en-US" altLang="ja-JP" b="0" i="1" u="none" smtClean="0">
                                          <a:latin typeface="Cambria Math" panose="02040503050406030204" pitchFamily="18" charset="0"/>
                                        </a:rPr>
                                        <m:t>97</m:t>
                                      </m:r>
                                    </m:e>
                                  </m:mr>
                                  <m:mr>
                                    <m:e>
                                      <m:r>
                                        <a:rPr kumimoji="1" lang="en-US" altLang="ja-JP" b="0" i="1" u="none" smtClean="0">
                                          <a:latin typeface="Cambria Math" panose="02040503050406030204" pitchFamily="18" charset="0"/>
                                        </a:rPr>
                                        <m:t>97</m:t>
                                      </m:r>
                                    </m:e>
                                  </m:mr>
                                </m:m>
                              </m:e>
                            </m:mr>
                            <m:mr>
                              <m:e>
                                <m:m>
                                  <m:mPr>
                                    <m:mcs>
                                      <m:mc>
                                        <m:mcPr>
                                          <m:count m:val="1"/>
                                          <m:mcJc m:val="center"/>
                                        </m:mcPr>
                                      </m:mc>
                                    </m:mcs>
                                    <m:ctrlPr>
                                      <a:rPr kumimoji="1" lang="en-US" altLang="ja-JP" i="1" u="none" smtClean="0">
                                        <a:latin typeface="Cambria Math" panose="02040503050406030204" pitchFamily="18" charset="0"/>
                                      </a:rPr>
                                    </m:ctrlPr>
                                  </m:mPr>
                                  <m:mr>
                                    <m:e>
                                      <m:r>
                                        <m:rPr>
                                          <m:brk m:alnAt="7"/>
                                        </m:rPr>
                                        <a:rPr kumimoji="1" lang="en-US" altLang="ja-JP" b="0" i="1" u="none" smtClean="0">
                                          <a:latin typeface="Cambria Math" panose="02040503050406030204" pitchFamily="18" charset="0"/>
                                        </a:rPr>
                                        <m:t>4</m:t>
                                      </m:r>
                                      <m:r>
                                        <a:rPr kumimoji="1" lang="en-US" altLang="ja-JP" b="0" i="1" u="none" smtClean="0">
                                          <a:latin typeface="Cambria Math" panose="02040503050406030204" pitchFamily="18" charset="0"/>
                                        </a:rPr>
                                        <m:t>0</m:t>
                                      </m:r>
                                    </m:e>
                                  </m:mr>
                                  <m:mr>
                                    <m:e>
                                      <m:r>
                                        <a:rPr kumimoji="1" lang="en-US" altLang="ja-JP" b="0" i="1" u="none" smtClean="0">
                                          <a:latin typeface="Cambria Math" panose="02040503050406030204" pitchFamily="18" charset="0"/>
                                        </a:rPr>
                                        <m:t>105</m:t>
                                      </m:r>
                                    </m:e>
                                  </m:mr>
                                  <m:mr>
                                    <m:e>
                                      <m:r>
                                        <a:rPr kumimoji="1" lang="en-US" altLang="ja-JP" b="0" i="1" u="none" smtClean="0">
                                          <a:latin typeface="Cambria Math" panose="02040503050406030204" pitchFamily="18" charset="0"/>
                                        </a:rPr>
                                        <m:t>100</m:t>
                                      </m:r>
                                    </m:e>
                                  </m:mr>
                                </m:m>
                              </m:e>
                            </m:mr>
                          </m:m>
                        </m:e>
                      </m:d>
                    </m:oMath>
                  </m:oMathPara>
                </a14:m>
                <a:endParaRPr kumimoji="1" lang="ja-JP" altLang="en-US" u="none" dirty="0"/>
              </a:p>
            </p:txBody>
          </p:sp>
        </mc:Choice>
        <mc:Fallback xmlns="">
          <p:sp>
            <p:nvSpPr>
              <p:cNvPr id="78" name="文本框 77">
                <a:extLst>
                  <a:ext uri="{FF2B5EF4-FFF2-40B4-BE49-F238E27FC236}">
                    <a16:creationId xmlns:a16="http://schemas.microsoft.com/office/drawing/2014/main" id="{D3F18ED0-5A67-43AD-A990-F202C0A76C98}"/>
                  </a:ext>
                </a:extLst>
              </p:cNvPr>
              <p:cNvSpPr txBox="1">
                <a:spLocks noRot="1" noChangeAspect="1" noMove="1" noResize="1" noEditPoints="1" noAdjustHandles="1" noChangeArrowheads="1" noChangeShapeType="1" noTextEdit="1"/>
              </p:cNvSpPr>
              <p:nvPr/>
            </p:nvSpPr>
            <p:spPr>
              <a:xfrm>
                <a:off x="1701853" y="-2309966"/>
                <a:ext cx="578300" cy="167507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B1D3624F-F5CA-425C-BBAB-EDD36B55051A}"/>
                  </a:ext>
                </a:extLst>
              </p:cNvPr>
              <p:cNvSpPr txBox="1"/>
              <p:nvPr/>
            </p:nvSpPr>
            <p:spPr>
              <a:xfrm>
                <a:off x="556781" y="4619689"/>
                <a:ext cx="4289957"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b="1" i="1" u="none" smtClean="0">
                              <a:latin typeface="Cambria Math" panose="02040503050406030204" pitchFamily="18" charset="0"/>
                            </a:rPr>
                          </m:ctrlPr>
                        </m:sSubPr>
                        <m:e>
                          <m:r>
                            <a:rPr kumimoji="1" lang="ja-JP" altLang="en-US" sz="1800" b="1" i="1" u="none" smtClean="0">
                              <a:latin typeface="Cambria Math" panose="02040503050406030204" pitchFamily="18" charset="0"/>
                            </a:rPr>
                            <m:t>𝝈</m:t>
                          </m:r>
                        </m:e>
                        <m:sub>
                          <m:r>
                            <a:rPr kumimoji="1" lang="en-US" altLang="ja-JP" sz="1800" b="1" i="1" u="none" smtClean="0">
                              <a:latin typeface="Cambria Math" panose="02040503050406030204" pitchFamily="18" charset="0"/>
                            </a:rPr>
                            <m:t>𝑹𝑽</m:t>
                          </m:r>
                        </m:sub>
                      </m:sSub>
                      <m:d>
                        <m:dPr>
                          <m:ctrlPr>
                            <a:rPr kumimoji="1" lang="en-US" altLang="ja-JP" sz="1800" b="1" i="1" u="none" smtClean="0">
                              <a:latin typeface="Cambria Math" panose="02040503050406030204" pitchFamily="18" charset="0"/>
                            </a:rPr>
                          </m:ctrlPr>
                        </m:dPr>
                        <m:e>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𝒕</m:t>
                          </m:r>
                        </m:e>
                      </m:d>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𝟏𝟎𝟎</m:t>
                      </m:r>
                      <m:rad>
                        <m:radPr>
                          <m:degHide m:val="on"/>
                          <m:ctrlPr>
                            <a:rPr kumimoji="1" lang="en-US" altLang="ja-JP" sz="1800" b="1" i="1" u="none" smtClean="0">
                              <a:latin typeface="Cambria Math" panose="02040503050406030204" pitchFamily="18" charset="0"/>
                            </a:rPr>
                          </m:ctrlPr>
                        </m:radPr>
                        <m:deg/>
                        <m:e>
                          <m:nary>
                            <m:naryPr>
                              <m:chr m:val="∑"/>
                              <m:supHide m:val="on"/>
                              <m:ctrlPr>
                                <a:rPr kumimoji="1" lang="en-US" altLang="ja-JP" sz="1800" b="1" i="1" u="none">
                                  <a:latin typeface="Cambria Math" panose="02040503050406030204" pitchFamily="18" charset="0"/>
                                </a:rPr>
                              </m:ctrlPr>
                            </m:naryPr>
                            <m:sub>
                              <m:r>
                                <m:rPr>
                                  <m:brk m:alnAt="7"/>
                                </m:rPr>
                                <a:rPr kumimoji="1" lang="en-US" altLang="ja-JP" sz="1800" b="1" i="1" u="none" smtClean="0">
                                  <a:latin typeface="Cambria Math" panose="02040503050406030204" pitchFamily="18" charset="0"/>
                                </a:rPr>
                                <m:t>𝒊</m:t>
                              </m:r>
                              <m:r>
                                <a:rPr kumimoji="1" lang="en-US" altLang="ja-JP" sz="1800" b="1" i="1" u="none" smtClean="0">
                                  <a:latin typeface="Cambria Math" panose="02040503050406030204" pitchFamily="18" charset="0"/>
                                  <a:ea typeface="Cambria Math" panose="02040503050406030204" pitchFamily="18" charset="0"/>
                                </a:rPr>
                                <m:t>∈[</m:t>
                              </m:r>
                              <m:sSub>
                                <m:sSubPr>
                                  <m:ctrlPr>
                                    <a:rPr kumimoji="1" lang="en-US" altLang="ja-JP" sz="1800" b="1" i="1" u="none" smtClean="0">
                                      <a:latin typeface="Cambria Math" panose="02040503050406030204" pitchFamily="18" charset="0"/>
                                      <a:ea typeface="Cambria Math" panose="02040503050406030204" pitchFamily="18" charset="0"/>
                                    </a:rPr>
                                  </m:ctrlPr>
                                </m:sSubPr>
                                <m:e>
                                  <m:r>
                                    <m:rPr>
                                      <m:brk m:alnAt="7"/>
                                    </m:rPr>
                                    <a:rPr kumimoji="1" lang="en-US" altLang="ja-JP" sz="1800" b="1" i="1" u="none" smtClean="0">
                                      <a:latin typeface="Cambria Math" panose="02040503050406030204" pitchFamily="18" charset="0"/>
                                      <a:ea typeface="Cambria Math" panose="02040503050406030204" pitchFamily="18" charset="0"/>
                                    </a:rPr>
                                    <m:t>𝑺</m:t>
                                  </m:r>
                                </m:e>
                                <m:sub>
                                  <m:r>
                                    <m:rPr>
                                      <m:brk m:alnAt="7"/>
                                    </m:rPr>
                                    <a:rPr kumimoji="1" lang="en-US" altLang="ja-JP" sz="1800" b="1" i="1" u="none" smtClean="0">
                                      <a:latin typeface="Cambria Math" panose="02040503050406030204" pitchFamily="18" charset="0"/>
                                      <a:ea typeface="Cambria Math" panose="02040503050406030204" pitchFamily="18" charset="0"/>
                                    </a:rPr>
                                    <m:t>𝒊</m:t>
                                  </m:r>
                                </m:sub>
                              </m:sSub>
                              <m:r>
                                <m:rPr>
                                  <m:brk m:alnAt="7"/>
                                </m:rPr>
                                <a:rPr kumimoji="1" lang="en-US" altLang="ja-JP" sz="1800" b="1" i="1" u="none" smtClean="0">
                                  <a:latin typeface="Cambria Math" panose="02040503050406030204" pitchFamily="18" charset="0"/>
                                  <a:ea typeface="Cambria Math" panose="02040503050406030204" pitchFamily="18" charset="0"/>
                                </a:rPr>
                                <m:t>,</m:t>
                              </m:r>
                              <m:sSub>
                                <m:sSubPr>
                                  <m:ctrlPr>
                                    <a:rPr kumimoji="1" lang="en-US" altLang="ja-JP" sz="1800" b="1" i="1" u="none" smtClean="0">
                                      <a:latin typeface="Cambria Math" panose="02040503050406030204" pitchFamily="18" charset="0"/>
                                      <a:ea typeface="Cambria Math" panose="02040503050406030204" pitchFamily="18" charset="0"/>
                                    </a:rPr>
                                  </m:ctrlPr>
                                </m:sSubPr>
                                <m:e>
                                  <m:r>
                                    <m:rPr>
                                      <m:brk m:alnAt="7"/>
                                    </m:rPr>
                                    <a:rPr kumimoji="1" lang="en-US" altLang="ja-JP" sz="1800" b="1" i="1" u="none" smtClean="0">
                                      <a:latin typeface="Cambria Math" panose="02040503050406030204" pitchFamily="18" charset="0"/>
                                      <a:ea typeface="Cambria Math" panose="02040503050406030204" pitchFamily="18" charset="0"/>
                                    </a:rPr>
                                    <m:t>𝑺</m:t>
                                  </m:r>
                                </m:e>
                                <m:sub>
                                  <m:r>
                                    <m:rPr>
                                      <m:brk m:alnAt="7"/>
                                    </m:rPr>
                                    <a:rPr kumimoji="1" lang="en-US" altLang="ja-JP" sz="1800" b="1" i="1" u="none" smtClean="0">
                                      <a:latin typeface="Cambria Math" panose="02040503050406030204" pitchFamily="18" charset="0"/>
                                      <a:ea typeface="Cambria Math" panose="02040503050406030204" pitchFamily="18" charset="0"/>
                                    </a:rPr>
                                    <m:t>𝒊</m:t>
                                  </m:r>
                                  <m:r>
                                    <a:rPr kumimoji="1" lang="en-US" altLang="ja-JP" sz="1800" b="1" i="1" u="none" smtClean="0">
                                      <a:latin typeface="Cambria Math" panose="02040503050406030204" pitchFamily="18" charset="0"/>
                                      <a:ea typeface="Cambria Math" panose="02040503050406030204" pitchFamily="18" charset="0"/>
                                    </a:rPr>
                                    <m:t>+</m:t>
                                  </m:r>
                                  <m:r>
                                    <a:rPr kumimoji="1" lang="en-US" altLang="ja-JP" sz="1800" b="1" i="1" u="none" smtClean="0">
                                      <a:latin typeface="Cambria Math" panose="02040503050406030204" pitchFamily="18" charset="0"/>
                                      <a:ea typeface="Cambria Math" panose="02040503050406030204" pitchFamily="18" charset="0"/>
                                    </a:rPr>
                                    <m:t>𝟏</m:t>
                                  </m:r>
                                </m:sub>
                              </m:sSub>
                              <m:r>
                                <m:rPr>
                                  <m:brk m:alnAt="7"/>
                                </m:rPr>
                                <a:rPr kumimoji="1" lang="en-US" altLang="ja-JP" sz="1800" b="1" i="1" u="none" smtClean="0">
                                  <a:latin typeface="Cambria Math" panose="02040503050406030204" pitchFamily="18" charset="0"/>
                                  <a:ea typeface="Cambria Math" panose="02040503050406030204" pitchFamily="18" charset="0"/>
                                </a:rPr>
                                <m:t> </m:t>
                              </m:r>
                              <m:r>
                                <a:rPr kumimoji="1" lang="en-US" altLang="ja-JP" sz="1800" b="1" i="1" u="none" smtClean="0">
                                  <a:latin typeface="Cambria Math" panose="02040503050406030204" pitchFamily="18" charset="0"/>
                                  <a:ea typeface="Cambria Math" panose="02040503050406030204" pitchFamily="18" charset="0"/>
                                </a:rPr>
                                <m:t>)</m:t>
                              </m:r>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𝒋</m:t>
                              </m:r>
                              <m:r>
                                <m:rPr>
                                  <m:brk m:alnAt="7"/>
                                </m:rPr>
                                <a:rPr kumimoji="1" lang="en-US" altLang="ja-JP" sz="1800" b="1" u="none">
                                  <a:latin typeface="Cambria Math" panose="02040503050406030204" pitchFamily="18" charset="0"/>
                                  <a:ea typeface="Cambria Math" panose="02040503050406030204" pitchFamily="18" charset="0"/>
                                </a:rPr>
                                <m:t>∈</m:t>
                              </m:r>
                              <m:r>
                                <a:rPr kumimoji="1" lang="en-US" altLang="ja-JP" sz="1800" b="1" u="none">
                                  <a:latin typeface="Cambria Math" panose="02040503050406030204" pitchFamily="18" charset="0"/>
                                  <a:ea typeface="Cambria Math" panose="02040503050406030204" pitchFamily="18" charset="0"/>
                                </a:rPr>
                                <m:t>[</m:t>
                              </m:r>
                              <m:sSub>
                                <m:sSubPr>
                                  <m:ctrlPr>
                                    <a:rPr kumimoji="1" lang="en-US" altLang="ja-JP" sz="1800" b="1" i="1" u="none">
                                      <a:latin typeface="Cambria Math" panose="02040503050406030204" pitchFamily="18" charset="0"/>
                                      <a:ea typeface="Cambria Math" panose="02040503050406030204" pitchFamily="18" charset="0"/>
                                    </a:rPr>
                                  </m:ctrlPr>
                                </m:sSubPr>
                                <m:e>
                                  <m:r>
                                    <a:rPr kumimoji="1" lang="en-US" altLang="ja-JP" sz="1800" b="1" i="1" u="none" smtClean="0">
                                      <a:latin typeface="Cambria Math" panose="02040503050406030204" pitchFamily="18" charset="0"/>
                                      <a:ea typeface="Cambria Math" panose="02040503050406030204" pitchFamily="18" charset="0"/>
                                    </a:rPr>
                                    <m:t>𝒕</m:t>
                                  </m:r>
                                </m:e>
                                <m:sub>
                                  <m:r>
                                    <a:rPr kumimoji="1" lang="en-US" altLang="ja-JP" sz="1800" b="1" i="1" u="none" smtClean="0">
                                      <a:latin typeface="Cambria Math" panose="02040503050406030204" pitchFamily="18" charset="0"/>
                                      <a:ea typeface="Cambria Math" panose="02040503050406030204" pitchFamily="18" charset="0"/>
                                    </a:rPr>
                                    <m:t>𝒋</m:t>
                                  </m:r>
                                </m:sub>
                              </m:sSub>
                              <m:r>
                                <m:rPr>
                                  <m:brk m:alnAt="7"/>
                                </m:rPr>
                                <a:rPr kumimoji="1" lang="en-US" altLang="ja-JP" sz="1800" b="1" u="none">
                                  <a:latin typeface="Cambria Math" panose="02040503050406030204" pitchFamily="18" charset="0"/>
                                  <a:ea typeface="Cambria Math" panose="02040503050406030204" pitchFamily="18" charset="0"/>
                                </a:rPr>
                                <m:t>,</m:t>
                              </m:r>
                              <m:sSub>
                                <m:sSubPr>
                                  <m:ctrlPr>
                                    <a:rPr kumimoji="1" lang="en-US" altLang="ja-JP" sz="1800" b="1" i="1" u="none">
                                      <a:latin typeface="Cambria Math" panose="02040503050406030204" pitchFamily="18" charset="0"/>
                                      <a:ea typeface="Cambria Math" panose="02040503050406030204" pitchFamily="18" charset="0"/>
                                    </a:rPr>
                                  </m:ctrlPr>
                                </m:sSubPr>
                                <m:e>
                                  <m:r>
                                    <a:rPr kumimoji="1" lang="en-US" altLang="ja-JP" sz="1800" b="1" i="1" u="none" smtClean="0">
                                      <a:latin typeface="Cambria Math" panose="02040503050406030204" pitchFamily="18" charset="0"/>
                                      <a:ea typeface="Cambria Math" panose="02040503050406030204" pitchFamily="18" charset="0"/>
                                    </a:rPr>
                                    <m:t>𝒕</m:t>
                                  </m:r>
                                </m:e>
                                <m:sub>
                                  <m:r>
                                    <a:rPr kumimoji="1" lang="en-US" altLang="ja-JP" sz="1800" b="1" i="1" u="none" smtClean="0">
                                      <a:latin typeface="Cambria Math" panose="02040503050406030204" pitchFamily="18" charset="0"/>
                                      <a:ea typeface="Cambria Math" panose="02040503050406030204" pitchFamily="18" charset="0"/>
                                    </a:rPr>
                                    <m:t>𝒋</m:t>
                                  </m:r>
                                  <m:r>
                                    <a:rPr kumimoji="1" lang="en-US" altLang="ja-JP" sz="1800" b="1" u="none">
                                      <a:latin typeface="Cambria Math" panose="02040503050406030204" pitchFamily="18" charset="0"/>
                                      <a:ea typeface="Cambria Math" panose="02040503050406030204" pitchFamily="18" charset="0"/>
                                    </a:rPr>
                                    <m:t>+</m:t>
                                  </m:r>
                                  <m:r>
                                    <a:rPr kumimoji="1" lang="en-US" altLang="ja-JP" sz="1800" b="1" i="1" u="none">
                                      <a:latin typeface="Cambria Math" panose="02040503050406030204" pitchFamily="18" charset="0"/>
                                      <a:ea typeface="Cambria Math" panose="02040503050406030204" pitchFamily="18" charset="0"/>
                                    </a:rPr>
                                    <m:t>𝟏</m:t>
                                  </m:r>
                                </m:sub>
                              </m:sSub>
                              <m:r>
                                <m:rPr>
                                  <m:brk m:alnAt="7"/>
                                </m:rPr>
                                <a:rPr kumimoji="1" lang="en-US" altLang="ja-JP" sz="1800" b="1" u="none">
                                  <a:latin typeface="Cambria Math" panose="02040503050406030204" pitchFamily="18" charset="0"/>
                                  <a:ea typeface="Cambria Math" panose="02040503050406030204" pitchFamily="18" charset="0"/>
                                </a:rPr>
                                <m:t> </m:t>
                              </m:r>
                              <m:r>
                                <a:rPr kumimoji="1" lang="en-US" altLang="ja-JP" sz="1800" b="1" u="none">
                                  <a:latin typeface="Cambria Math" panose="02040503050406030204" pitchFamily="18" charset="0"/>
                                  <a:ea typeface="Cambria Math" panose="02040503050406030204" pitchFamily="18" charset="0"/>
                                </a:rPr>
                                <m:t>)</m:t>
                              </m:r>
                            </m:sub>
                            <m:sup/>
                            <m:e>
                              <m:sSub>
                                <m:sSubPr>
                                  <m:ctrlPr>
                                    <a:rPr kumimoji="1" lang="en-US" altLang="ja-JP" sz="1800" b="1" i="1" u="none">
                                      <a:latin typeface="Cambria Math" panose="02040503050406030204" pitchFamily="18" charset="0"/>
                                    </a:rPr>
                                  </m:ctrlPr>
                                </m:sSubPr>
                                <m:e>
                                  <m:r>
                                    <a:rPr kumimoji="1" lang="en-US" altLang="ja-JP" sz="1800" b="1" u="none">
                                      <a:latin typeface="Cambria Math" panose="02040503050406030204" pitchFamily="18" charset="0"/>
                                    </a:rPr>
                                    <m:t>𝒓</m:t>
                                  </m:r>
                                </m:e>
                                <m:sub>
                                  <m:r>
                                    <a:rPr kumimoji="1" lang="en-US" altLang="ja-JP" sz="1800" b="1" i="1" u="none" smtClean="0">
                                      <a:latin typeface="Cambria Math" panose="02040503050406030204" pitchFamily="18" charset="0"/>
                                    </a:rPr>
                                    <m:t>𝒊𝒋</m:t>
                                  </m:r>
                                </m:sub>
                              </m:sSub>
                            </m:e>
                          </m:nary>
                        </m:e>
                      </m:rad>
                    </m:oMath>
                  </m:oMathPara>
                </a14:m>
                <a:endParaRPr kumimoji="1" lang="ja-JP" altLang="en-US" sz="1800" b="1" u="none" dirty="0"/>
              </a:p>
            </p:txBody>
          </p:sp>
        </mc:Choice>
        <mc:Fallback>
          <p:sp>
            <p:nvSpPr>
              <p:cNvPr id="63" name="文本框 62">
                <a:extLst>
                  <a:ext uri="{FF2B5EF4-FFF2-40B4-BE49-F238E27FC236}">
                    <a16:creationId xmlns:a16="http://schemas.microsoft.com/office/drawing/2014/main" id="{B1D3624F-F5CA-425C-BBAB-EDD36B55051A}"/>
                  </a:ext>
                </a:extLst>
              </p:cNvPr>
              <p:cNvSpPr txBox="1">
                <a:spLocks noRot="1" noChangeAspect="1" noMove="1" noResize="1" noEditPoints="1" noAdjustHandles="1" noChangeArrowheads="1" noChangeShapeType="1" noTextEdit="1"/>
              </p:cNvSpPr>
              <p:nvPr/>
            </p:nvSpPr>
            <p:spPr>
              <a:xfrm>
                <a:off x="556781" y="4619689"/>
                <a:ext cx="4289957" cy="910699"/>
              </a:xfrm>
              <a:prstGeom prst="rect">
                <a:avLst/>
              </a:prstGeom>
              <a:blipFill>
                <a:blip r:embed="rId8"/>
                <a:stretch>
                  <a:fillRect/>
                </a:stretch>
              </a:blipFill>
            </p:spPr>
            <p:txBody>
              <a:bodyPr/>
              <a:lstStyle/>
              <a:p>
                <a:r>
                  <a:rPr lang="ja-JP" altLang="en-US">
                    <a:noFill/>
                  </a:rPr>
                  <a:t> </a:t>
                </a:r>
              </a:p>
            </p:txBody>
          </p:sp>
        </mc:Fallback>
      </mc:AlternateContent>
      <p:sp>
        <p:nvSpPr>
          <p:cNvPr id="64" name="文本框 63">
            <a:extLst>
              <a:ext uri="{FF2B5EF4-FFF2-40B4-BE49-F238E27FC236}">
                <a16:creationId xmlns:a16="http://schemas.microsoft.com/office/drawing/2014/main" id="{055D44B9-DFC1-48D3-93E8-1CC430B629B7}"/>
              </a:ext>
            </a:extLst>
          </p:cNvPr>
          <p:cNvSpPr txBox="1"/>
          <p:nvPr/>
        </p:nvSpPr>
        <p:spPr>
          <a:xfrm>
            <a:off x="88105" y="3963026"/>
            <a:ext cx="7890510" cy="369332"/>
          </a:xfrm>
          <a:prstGeom prst="rect">
            <a:avLst/>
          </a:prstGeom>
          <a:noFill/>
        </p:spPr>
        <p:txBody>
          <a:bodyPr wrap="square">
            <a:spAutoFit/>
          </a:bodyPr>
          <a:lstStyle/>
          <a:p>
            <a:r>
              <a:rPr lang="en-US" altLang="ja-JP" sz="1800" b="1" i="0" u="none" kern="0" dirty="0"/>
              <a:t>Realized Local Volatility</a:t>
            </a:r>
            <a:endParaRPr lang="ja-JP" altLang="en-US" sz="1800" b="1" dirty="0"/>
          </a:p>
        </p:txBody>
      </p:sp>
      <mc:AlternateContent xmlns:mc="http://schemas.openxmlformats.org/markup-compatibility/2006">
        <mc:Choice xmlns:a14="http://schemas.microsoft.com/office/drawing/2010/main" Requires="a14">
          <p:sp>
            <p:nvSpPr>
              <p:cNvPr id="77" name="文本框 76">
                <a:extLst>
                  <a:ext uri="{FF2B5EF4-FFF2-40B4-BE49-F238E27FC236}">
                    <a16:creationId xmlns:a16="http://schemas.microsoft.com/office/drawing/2014/main" id="{4C754FE1-D7C6-4118-8DC5-015BB08FFAFA}"/>
                  </a:ext>
                </a:extLst>
              </p:cNvPr>
              <p:cNvSpPr txBox="1"/>
              <p:nvPr/>
            </p:nvSpPr>
            <p:spPr>
              <a:xfrm>
                <a:off x="659330" y="5561228"/>
                <a:ext cx="4306372" cy="328167"/>
              </a:xfrm>
              <a:prstGeom prst="rect">
                <a:avLst/>
              </a:prstGeom>
              <a:noFill/>
            </p:spPr>
            <p:txBody>
              <a:bodyPr wrap="none" rtlCol="0">
                <a:spAutoFit/>
              </a:bodyPr>
              <a:lstStyle/>
              <a:p>
                <a14:m>
                  <m:oMath xmlns:m="http://schemas.openxmlformats.org/officeDocument/2006/math">
                    <m:sSub>
                      <m:sSubPr>
                        <m:ctrlPr>
                          <a:rPr kumimoji="1" lang="en-US" altLang="ja-JP" sz="1400" b="1" i="1" u="none" smtClean="0">
                            <a:latin typeface="Cambria Math" panose="02040503050406030204" pitchFamily="18" charset="0"/>
                          </a:rPr>
                        </m:ctrlPr>
                      </m:sSubPr>
                      <m:e>
                        <m:r>
                          <a:rPr kumimoji="1" lang="en-US" altLang="ja-JP" sz="1400" b="1" u="none">
                            <a:latin typeface="Cambria Math" panose="02040503050406030204" pitchFamily="18" charset="0"/>
                          </a:rPr>
                          <m:t>𝒓</m:t>
                        </m:r>
                      </m:e>
                      <m:sub>
                        <m:r>
                          <a:rPr kumimoji="1" lang="en-US" altLang="ja-JP" sz="1400" b="1" i="1" u="none" smtClean="0">
                            <a:latin typeface="Cambria Math" panose="02040503050406030204" pitchFamily="18" charset="0"/>
                          </a:rPr>
                          <m:t>𝒊𝒋</m:t>
                        </m:r>
                      </m:sub>
                    </m:sSub>
                  </m:oMath>
                </a14:m>
                <a:r>
                  <a:rPr kumimoji="1" lang="en-US" altLang="ja-JP" sz="1400" i="0" u="none" dirty="0"/>
                  <a:t>: log return on the grided zone </a:t>
                </a:r>
                <a14:m>
                  <m:oMath xmlns:m="http://schemas.openxmlformats.org/officeDocument/2006/math">
                    <m:r>
                      <a:rPr kumimoji="1" lang="en-US" altLang="ja-JP" sz="1400" b="1" u="none">
                        <a:latin typeface="Cambria Math" panose="02040503050406030204" pitchFamily="18" charset="0"/>
                        <a:ea typeface="Cambria Math" panose="02040503050406030204" pitchFamily="18" charset="0"/>
                      </a:rPr>
                      <m:t>[</m:t>
                    </m:r>
                    <m:sSub>
                      <m:sSubPr>
                        <m:ctrlPr>
                          <a:rPr kumimoji="1" lang="en-US" altLang="ja-JP" sz="1400" b="1" u="none">
                            <a:latin typeface="Cambria Math" panose="02040503050406030204" pitchFamily="18" charset="0"/>
                            <a:ea typeface="Cambria Math" panose="02040503050406030204" pitchFamily="18" charset="0"/>
                          </a:rPr>
                        </m:ctrlPr>
                      </m:sSubPr>
                      <m:e>
                        <m:r>
                          <m:rPr>
                            <m:brk m:alnAt="7"/>
                          </m:rPr>
                          <a:rPr kumimoji="1" lang="en-US" altLang="ja-JP" sz="1400" b="1" u="none">
                            <a:latin typeface="Cambria Math" panose="02040503050406030204" pitchFamily="18" charset="0"/>
                            <a:ea typeface="Cambria Math" panose="02040503050406030204" pitchFamily="18" charset="0"/>
                          </a:rPr>
                          <m:t>𝑺</m:t>
                        </m:r>
                      </m:e>
                      <m:sub>
                        <m:r>
                          <m:rPr>
                            <m:brk m:alnAt="7"/>
                          </m:rPr>
                          <a:rPr kumimoji="1" lang="en-US" altLang="ja-JP" sz="1400" b="1" u="none">
                            <a:latin typeface="Cambria Math" panose="02040503050406030204" pitchFamily="18" charset="0"/>
                            <a:ea typeface="Cambria Math" panose="02040503050406030204" pitchFamily="18" charset="0"/>
                          </a:rPr>
                          <m:t>𝒊</m:t>
                        </m:r>
                      </m:sub>
                    </m:sSub>
                    <m:r>
                      <m:rPr>
                        <m:brk m:alnAt="7"/>
                      </m:rPr>
                      <a:rPr kumimoji="1" lang="en-US" altLang="ja-JP" sz="1400" b="1" u="none">
                        <a:latin typeface="Cambria Math" panose="02040503050406030204" pitchFamily="18" charset="0"/>
                        <a:ea typeface="Cambria Math" panose="02040503050406030204" pitchFamily="18" charset="0"/>
                      </a:rPr>
                      <m:t>,</m:t>
                    </m:r>
                    <m:sSub>
                      <m:sSubPr>
                        <m:ctrlPr>
                          <a:rPr kumimoji="1" lang="en-US" altLang="ja-JP" sz="1400" b="1" u="none">
                            <a:latin typeface="Cambria Math" panose="02040503050406030204" pitchFamily="18" charset="0"/>
                            <a:ea typeface="Cambria Math" panose="02040503050406030204" pitchFamily="18" charset="0"/>
                          </a:rPr>
                        </m:ctrlPr>
                      </m:sSubPr>
                      <m:e>
                        <m:r>
                          <m:rPr>
                            <m:brk m:alnAt="7"/>
                          </m:rPr>
                          <a:rPr kumimoji="1" lang="en-US" altLang="ja-JP" sz="1400" b="1" u="none">
                            <a:latin typeface="Cambria Math" panose="02040503050406030204" pitchFamily="18" charset="0"/>
                            <a:ea typeface="Cambria Math" panose="02040503050406030204" pitchFamily="18" charset="0"/>
                          </a:rPr>
                          <m:t>𝑺</m:t>
                        </m:r>
                      </m:e>
                      <m:sub>
                        <m:r>
                          <m:rPr>
                            <m:brk m:alnAt="7"/>
                          </m:rPr>
                          <a:rPr kumimoji="1" lang="en-US" altLang="ja-JP" sz="1400" b="1" u="none">
                            <a:latin typeface="Cambria Math" panose="02040503050406030204" pitchFamily="18" charset="0"/>
                            <a:ea typeface="Cambria Math" panose="02040503050406030204" pitchFamily="18" charset="0"/>
                          </a:rPr>
                          <m:t>𝒊</m:t>
                        </m:r>
                        <m:r>
                          <a:rPr kumimoji="1" lang="en-US" altLang="ja-JP" sz="1400" b="1" u="none">
                            <a:latin typeface="Cambria Math" panose="02040503050406030204" pitchFamily="18" charset="0"/>
                            <a:ea typeface="Cambria Math" panose="02040503050406030204" pitchFamily="18" charset="0"/>
                          </a:rPr>
                          <m:t>+</m:t>
                        </m:r>
                        <m:r>
                          <a:rPr kumimoji="1" lang="en-US" altLang="ja-JP" sz="1400" b="1" u="none">
                            <a:latin typeface="Cambria Math" panose="02040503050406030204" pitchFamily="18" charset="0"/>
                            <a:ea typeface="Cambria Math" panose="02040503050406030204" pitchFamily="18" charset="0"/>
                          </a:rPr>
                          <m:t>𝟏</m:t>
                        </m:r>
                      </m:sub>
                    </m:sSub>
                    <m:r>
                      <m:rPr>
                        <m:brk m:alnAt="7"/>
                      </m:rPr>
                      <a:rPr kumimoji="1" lang="en-US" altLang="ja-JP" sz="1400" b="1" u="none">
                        <a:latin typeface="Cambria Math" panose="02040503050406030204" pitchFamily="18" charset="0"/>
                        <a:ea typeface="Cambria Math" panose="02040503050406030204" pitchFamily="18" charset="0"/>
                      </a:rPr>
                      <m:t> </m:t>
                    </m:r>
                    <m:r>
                      <a:rPr kumimoji="1" lang="en-US" altLang="ja-JP" sz="1400" b="1" u="none">
                        <a:latin typeface="Cambria Math" panose="02040503050406030204" pitchFamily="18" charset="0"/>
                        <a:ea typeface="Cambria Math" panose="02040503050406030204" pitchFamily="18" charset="0"/>
                      </a:rPr>
                      <m:t>)</m:t>
                    </m:r>
                    <m:r>
                      <a:rPr kumimoji="1" lang="en-US" altLang="ja-JP" sz="1400" b="1" u="none">
                        <a:latin typeface="Cambria Math" panose="02040503050406030204" pitchFamily="18" charset="0"/>
                      </a:rPr>
                      <m:t>,</m:t>
                    </m:r>
                    <m:r>
                      <a:rPr kumimoji="1" lang="en-US" altLang="ja-JP" sz="1400" b="1" i="1" u="none" smtClean="0">
                        <a:latin typeface="Cambria Math" panose="02040503050406030204" pitchFamily="18" charset="0"/>
                      </a:rPr>
                      <m:t> </m:t>
                    </m:r>
                    <m:r>
                      <a:rPr kumimoji="1" lang="en-US" altLang="ja-JP" sz="1400" b="1" u="none">
                        <a:latin typeface="Cambria Math" panose="02040503050406030204" pitchFamily="18" charset="0"/>
                        <a:ea typeface="Cambria Math" panose="02040503050406030204" pitchFamily="18" charset="0"/>
                      </a:rPr>
                      <m:t>[</m:t>
                    </m:r>
                    <m:sSub>
                      <m:sSubPr>
                        <m:ctrlPr>
                          <a:rPr kumimoji="1" lang="en-US" altLang="ja-JP" sz="1400" b="1" u="none">
                            <a:latin typeface="Cambria Math" panose="02040503050406030204" pitchFamily="18" charset="0"/>
                            <a:ea typeface="Cambria Math" panose="02040503050406030204" pitchFamily="18" charset="0"/>
                          </a:rPr>
                        </m:ctrlPr>
                      </m:sSubPr>
                      <m:e>
                        <m:r>
                          <a:rPr kumimoji="1" lang="en-US" altLang="ja-JP" sz="1400" b="1" u="none">
                            <a:latin typeface="Cambria Math" panose="02040503050406030204" pitchFamily="18" charset="0"/>
                            <a:ea typeface="Cambria Math" panose="02040503050406030204" pitchFamily="18" charset="0"/>
                          </a:rPr>
                          <m:t>𝒕</m:t>
                        </m:r>
                      </m:e>
                      <m:sub>
                        <m:r>
                          <a:rPr kumimoji="1" lang="en-US" altLang="ja-JP" sz="1400" b="1" u="none">
                            <a:latin typeface="Cambria Math" panose="02040503050406030204" pitchFamily="18" charset="0"/>
                            <a:ea typeface="Cambria Math" panose="02040503050406030204" pitchFamily="18" charset="0"/>
                          </a:rPr>
                          <m:t>𝒋</m:t>
                        </m:r>
                      </m:sub>
                    </m:sSub>
                    <m:r>
                      <m:rPr>
                        <m:brk m:alnAt="7"/>
                      </m:rPr>
                      <a:rPr kumimoji="1" lang="en-US" altLang="ja-JP" sz="1400" b="1" u="none">
                        <a:latin typeface="Cambria Math" panose="02040503050406030204" pitchFamily="18" charset="0"/>
                        <a:ea typeface="Cambria Math" panose="02040503050406030204" pitchFamily="18" charset="0"/>
                      </a:rPr>
                      <m:t>,</m:t>
                    </m:r>
                    <m:sSub>
                      <m:sSubPr>
                        <m:ctrlPr>
                          <a:rPr kumimoji="1" lang="en-US" altLang="ja-JP" sz="1400" b="1" u="none">
                            <a:latin typeface="Cambria Math" panose="02040503050406030204" pitchFamily="18" charset="0"/>
                            <a:ea typeface="Cambria Math" panose="02040503050406030204" pitchFamily="18" charset="0"/>
                          </a:rPr>
                        </m:ctrlPr>
                      </m:sSubPr>
                      <m:e>
                        <m:r>
                          <a:rPr kumimoji="1" lang="en-US" altLang="ja-JP" sz="1400" b="1" u="none">
                            <a:latin typeface="Cambria Math" panose="02040503050406030204" pitchFamily="18" charset="0"/>
                            <a:ea typeface="Cambria Math" panose="02040503050406030204" pitchFamily="18" charset="0"/>
                          </a:rPr>
                          <m:t>𝒕</m:t>
                        </m:r>
                      </m:e>
                      <m:sub>
                        <m:r>
                          <a:rPr kumimoji="1" lang="en-US" altLang="ja-JP" sz="1400" b="1" u="none">
                            <a:latin typeface="Cambria Math" panose="02040503050406030204" pitchFamily="18" charset="0"/>
                            <a:ea typeface="Cambria Math" panose="02040503050406030204" pitchFamily="18" charset="0"/>
                          </a:rPr>
                          <m:t>𝒋</m:t>
                        </m:r>
                        <m:r>
                          <a:rPr kumimoji="1" lang="en-US" altLang="ja-JP" sz="1400" b="1" u="none">
                            <a:latin typeface="Cambria Math" panose="02040503050406030204" pitchFamily="18" charset="0"/>
                            <a:ea typeface="Cambria Math" panose="02040503050406030204" pitchFamily="18" charset="0"/>
                          </a:rPr>
                          <m:t>+</m:t>
                        </m:r>
                        <m:r>
                          <a:rPr kumimoji="1" lang="en-US" altLang="ja-JP" sz="1400" b="1" u="none">
                            <a:latin typeface="Cambria Math" panose="02040503050406030204" pitchFamily="18" charset="0"/>
                            <a:ea typeface="Cambria Math" panose="02040503050406030204" pitchFamily="18" charset="0"/>
                          </a:rPr>
                          <m:t>𝟏</m:t>
                        </m:r>
                      </m:sub>
                    </m:sSub>
                    <m:r>
                      <m:rPr>
                        <m:brk m:alnAt="7"/>
                      </m:rPr>
                      <a:rPr kumimoji="1" lang="en-US" altLang="ja-JP" sz="1400" b="1" u="none">
                        <a:latin typeface="Cambria Math" panose="02040503050406030204" pitchFamily="18" charset="0"/>
                        <a:ea typeface="Cambria Math" panose="02040503050406030204" pitchFamily="18" charset="0"/>
                      </a:rPr>
                      <m:t> </m:t>
                    </m:r>
                    <m:r>
                      <a:rPr kumimoji="1" lang="en-US" altLang="ja-JP" sz="1400" b="1" u="none">
                        <a:latin typeface="Cambria Math" panose="02040503050406030204" pitchFamily="18" charset="0"/>
                        <a:ea typeface="Cambria Math" panose="02040503050406030204" pitchFamily="18" charset="0"/>
                      </a:rPr>
                      <m:t>)</m:t>
                    </m:r>
                  </m:oMath>
                </a14:m>
                <a:endParaRPr kumimoji="1" lang="en-US" altLang="ja-JP" sz="1400" i="0" u="none" dirty="0"/>
              </a:p>
            </p:txBody>
          </p:sp>
        </mc:Choice>
        <mc:Fallback>
          <p:sp>
            <p:nvSpPr>
              <p:cNvPr id="77" name="文本框 76">
                <a:extLst>
                  <a:ext uri="{FF2B5EF4-FFF2-40B4-BE49-F238E27FC236}">
                    <a16:creationId xmlns:a16="http://schemas.microsoft.com/office/drawing/2014/main" id="{4C754FE1-D7C6-4118-8DC5-015BB08FFAFA}"/>
                  </a:ext>
                </a:extLst>
              </p:cNvPr>
              <p:cNvSpPr txBox="1">
                <a:spLocks noRot="1" noChangeAspect="1" noMove="1" noResize="1" noEditPoints="1" noAdjustHandles="1" noChangeArrowheads="1" noChangeShapeType="1" noTextEdit="1"/>
              </p:cNvSpPr>
              <p:nvPr/>
            </p:nvSpPr>
            <p:spPr>
              <a:xfrm>
                <a:off x="659330" y="5561228"/>
                <a:ext cx="4306372" cy="328167"/>
              </a:xfrm>
              <a:prstGeom prst="rect">
                <a:avLst/>
              </a:prstGeom>
              <a:blipFill>
                <a:blip r:embed="rId9"/>
                <a:stretch>
                  <a:fillRect t="-1852" b="-12963"/>
                </a:stretch>
              </a:blipFill>
            </p:spPr>
            <p:txBody>
              <a:bodyPr/>
              <a:lstStyle/>
              <a:p>
                <a:r>
                  <a:rPr lang="ja-JP" altLang="en-US">
                    <a:noFill/>
                  </a:rPr>
                  <a:t> </a:t>
                </a:r>
              </a:p>
            </p:txBody>
          </p:sp>
        </mc:Fallback>
      </mc:AlternateContent>
      <p:grpSp>
        <p:nvGrpSpPr>
          <p:cNvPr id="72" name="组合 71">
            <a:extLst>
              <a:ext uri="{FF2B5EF4-FFF2-40B4-BE49-F238E27FC236}">
                <a16:creationId xmlns:a16="http://schemas.microsoft.com/office/drawing/2014/main" id="{C64C2258-AD36-4D94-8CD4-3F448B1301C1}"/>
              </a:ext>
            </a:extLst>
          </p:cNvPr>
          <p:cNvGrpSpPr/>
          <p:nvPr/>
        </p:nvGrpSpPr>
        <p:grpSpPr>
          <a:xfrm>
            <a:off x="88105" y="784613"/>
            <a:ext cx="9945246" cy="1401084"/>
            <a:chOff x="-19450" y="2431440"/>
            <a:chExt cx="9945246" cy="1401084"/>
          </a:xfrm>
        </p:grpSpPr>
        <p:grpSp>
          <p:nvGrpSpPr>
            <p:cNvPr id="73" name="组合 72">
              <a:extLst>
                <a:ext uri="{FF2B5EF4-FFF2-40B4-BE49-F238E27FC236}">
                  <a16:creationId xmlns:a16="http://schemas.microsoft.com/office/drawing/2014/main" id="{74E9F0B3-F30D-4CED-9C3C-96661FB96AB0}"/>
                </a:ext>
              </a:extLst>
            </p:cNvPr>
            <p:cNvGrpSpPr/>
            <p:nvPr/>
          </p:nvGrpSpPr>
          <p:grpSpPr>
            <a:xfrm>
              <a:off x="-19450" y="2483184"/>
              <a:ext cx="9945246" cy="1342767"/>
              <a:chOff x="-7147" y="908505"/>
              <a:chExt cx="9945246" cy="1342767"/>
            </a:xfrm>
          </p:grpSpPr>
          <p:grpSp>
            <p:nvGrpSpPr>
              <p:cNvPr id="85" name="组合 84">
                <a:extLst>
                  <a:ext uri="{FF2B5EF4-FFF2-40B4-BE49-F238E27FC236}">
                    <a16:creationId xmlns:a16="http://schemas.microsoft.com/office/drawing/2014/main" id="{C41B0362-7223-43A8-9C5B-D68E1475302D}"/>
                  </a:ext>
                </a:extLst>
              </p:cNvPr>
              <p:cNvGrpSpPr/>
              <p:nvPr/>
            </p:nvGrpSpPr>
            <p:grpSpPr>
              <a:xfrm>
                <a:off x="-7147" y="908505"/>
                <a:ext cx="7076863" cy="1330903"/>
                <a:chOff x="69053" y="908505"/>
                <a:chExt cx="7076863" cy="1330903"/>
              </a:xfrm>
            </p:grpSpPr>
            <mc:AlternateContent xmlns:mc="http://schemas.openxmlformats.org/markup-compatibility/2006">
              <mc:Choice xmlns:a14="http://schemas.microsoft.com/office/drawing/2010/main" Requires="a14">
                <p:sp>
                  <p:nvSpPr>
                    <p:cNvPr id="87" name="文本框 86">
                      <a:extLst>
                        <a:ext uri="{FF2B5EF4-FFF2-40B4-BE49-F238E27FC236}">
                          <a16:creationId xmlns:a16="http://schemas.microsoft.com/office/drawing/2014/main" id="{4E3EFF9B-9EF3-4F35-A250-F750ABFD3956}"/>
                        </a:ext>
                      </a:extLst>
                    </p:cNvPr>
                    <p:cNvSpPr txBox="1"/>
                    <p:nvPr/>
                  </p:nvSpPr>
                  <p:spPr>
                    <a:xfrm>
                      <a:off x="2465468" y="1189954"/>
                      <a:ext cx="4680448" cy="10494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𝒓</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𝒅</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sSub>
                              <m:sSubPr>
                                <m:ctrlPr>
                                  <a:rPr kumimoji="1" lang="en-US" altLang="ja-JP" sz="1800" b="1" u="none">
                                    <a:solidFill>
                                      <a:srgbClr val="FF0000"/>
                                    </a:solidFill>
                                    <a:latin typeface="Cambria Math" panose="02040503050406030204" pitchFamily="18" charset="0"/>
                                  </a:rPr>
                                </m:ctrlPr>
                              </m:sSubPr>
                              <m:e>
                                <m:r>
                                  <a:rPr kumimoji="1" lang="ja-JP" altLang="en-US" sz="1800" b="1" u="none">
                                    <a:solidFill>
                                      <a:srgbClr val="FF0000"/>
                                    </a:solidFill>
                                    <a:latin typeface="Cambria Math" panose="02040503050406030204" pitchFamily="18" charset="0"/>
                                  </a:rPr>
                                  <m:t>𝝈</m:t>
                                </m:r>
                              </m:e>
                              <m:sub>
                                <m:r>
                                  <a:rPr kumimoji="1" lang="en-US" altLang="ja-JP" sz="1800" b="1" i="1" u="none" smtClean="0">
                                    <a:solidFill>
                                      <a:srgbClr val="FF0000"/>
                                    </a:solidFill>
                                    <a:latin typeface="Cambria Math" panose="02040503050406030204" pitchFamily="18" charset="0"/>
                                  </a:rPr>
                                  <m:t>𝑺𝑳𝑽</m:t>
                                </m:r>
                              </m:sub>
                            </m:sSub>
                            <m:r>
                              <a:rPr kumimoji="1" lang="en-US" altLang="ja-JP" sz="1800" b="1" u="none">
                                <a:solidFill>
                                  <a:srgbClr val="FF0000"/>
                                </a:solidFill>
                                <a:latin typeface="Cambria Math" panose="02040503050406030204" pitchFamily="18" charset="0"/>
                              </a:rPr>
                              <m:t>(</m:t>
                            </m:r>
                            <m:r>
                              <a:rPr kumimoji="1" lang="en-US" altLang="ja-JP" sz="1800" b="1" u="none">
                                <a:solidFill>
                                  <a:srgbClr val="FF0000"/>
                                </a:solidFill>
                                <a:latin typeface="Cambria Math" panose="02040503050406030204" pitchFamily="18" charset="0"/>
                              </a:rPr>
                              <m:t>𝒕</m:t>
                            </m:r>
                            <m:r>
                              <a:rPr kumimoji="1" lang="en-US" altLang="ja-JP" sz="1800" b="1" u="none">
                                <a:solidFill>
                                  <a:srgbClr val="FF0000"/>
                                </a:solidFill>
                                <a:latin typeface="Cambria Math" panose="02040503050406030204" pitchFamily="18" charset="0"/>
                              </a:rPr>
                              <m:t>,</m:t>
                            </m:r>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𝑺</m:t>
                                </m:r>
                              </m:e>
                              <m:sub>
                                <m:r>
                                  <a:rPr kumimoji="1" lang="en-US" altLang="ja-JP" sz="1800" b="1" u="none">
                                    <a:solidFill>
                                      <a:srgbClr val="FF0000"/>
                                    </a:solidFill>
                                    <a:latin typeface="Cambria Math" panose="02040503050406030204" pitchFamily="18" charset="0"/>
                                  </a:rPr>
                                  <m:t>𝒕</m:t>
                                </m:r>
                              </m:sub>
                            </m:sSub>
                            <m:r>
                              <a:rPr kumimoji="1" lang="en-US" altLang="ja-JP" sz="1800" b="1" u="none">
                                <a:solidFill>
                                  <a:srgbClr val="FF0000"/>
                                </a:solidFill>
                                <a:latin typeface="Cambria Math" panose="02040503050406030204" pitchFamily="18" charset="0"/>
                              </a:rPr>
                              <m:t>)</m:t>
                            </m:r>
                            <m:rad>
                              <m:radPr>
                                <m:degHide m:val="on"/>
                                <m:ctrlPr>
                                  <a:rPr kumimoji="1" lang="en-US" altLang="ja-JP" sz="1800" b="1" i="1" u="none" smtClean="0">
                                    <a:solidFill>
                                      <a:srgbClr val="FF0000"/>
                                    </a:solidFill>
                                    <a:latin typeface="Cambria Math" panose="02040503050406030204" pitchFamily="18" charset="0"/>
                                  </a:rPr>
                                </m:ctrlPr>
                              </m:radPr>
                              <m:deg/>
                              <m:e>
                                <m:sSub>
                                  <m:sSubPr>
                                    <m:ctrlPr>
                                      <a:rPr kumimoji="1" lang="en-US" altLang="ja-JP" sz="1800" b="1" u="none">
                                        <a:solidFill>
                                          <a:srgbClr val="FF0000"/>
                                        </a:solidFill>
                                        <a:latin typeface="Cambria Math" panose="02040503050406030204" pitchFamily="18" charset="0"/>
                                      </a:rPr>
                                    </m:ctrlPr>
                                  </m:sSubPr>
                                  <m:e>
                                    <m:r>
                                      <a:rPr kumimoji="1" lang="en-US" altLang="ja-JP" sz="1800" b="1" u="none">
                                        <a:solidFill>
                                          <a:srgbClr val="FF0000"/>
                                        </a:solidFill>
                                        <a:latin typeface="Cambria Math" panose="02040503050406030204" pitchFamily="18" charset="0"/>
                                      </a:rPr>
                                      <m:t>𝑽</m:t>
                                    </m:r>
                                  </m:e>
                                  <m:sub>
                                    <m:r>
                                      <a:rPr kumimoji="1" lang="en-US" altLang="ja-JP" sz="1800" b="1" u="none">
                                        <a:solidFill>
                                          <a:srgbClr val="FF0000"/>
                                        </a:solidFill>
                                        <a:latin typeface="Cambria Math" panose="02040503050406030204" pitchFamily="18" charset="0"/>
                                      </a:rPr>
                                      <m:t>𝒕</m:t>
                                    </m:r>
                                  </m:sub>
                                </m:sSub>
                              </m:e>
                            </m:rad>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𝑺</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oMath>
                        </m:oMathPara>
                      </a14:m>
                      <a:endParaRPr kumimoji="1" lang="en-US" altLang="ja-JP" sz="1800" b="1" u="none" dirty="0"/>
                    </a:p>
                    <a:p>
                      <a:pPr/>
                      <a14:m>
                        <m:oMathPara xmlns:m="http://schemas.openxmlformats.org/officeDocument/2006/math">
                          <m:oMathParaPr>
                            <m:jc m:val="centerGroup"/>
                          </m:oMathParaPr>
                          <m:oMath xmlns:m="http://schemas.openxmlformats.org/officeDocument/2006/math">
                            <m:r>
                              <a:rPr kumimoji="1" lang="en-US" altLang="ja-JP" sz="1800" b="1" i="1" u="none" smtClean="0">
                                <a:latin typeface="Cambria Math" panose="02040503050406030204" pitchFamily="18" charset="0"/>
                              </a:rPr>
                              <m:t>𝒅</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𝜿</m:t>
                            </m:r>
                            <m:r>
                              <a:rPr kumimoji="1" lang="en-US" altLang="ja-JP" sz="1800" b="1" i="1" u="none" smtClean="0">
                                <a:latin typeface="Cambria Math" panose="02040503050406030204" pitchFamily="18" charset="0"/>
                              </a:rPr>
                              <m:t>(</m:t>
                            </m:r>
                            <m:r>
                              <a:rPr kumimoji="1" lang="ja-JP" altLang="en-US" sz="1800" b="1" i="1" u="none" smtClean="0">
                                <a:latin typeface="Cambria Math" panose="02040503050406030204" pitchFamily="18" charset="0"/>
                              </a:rPr>
                              <m:t>𝜽</m:t>
                            </m:r>
                            <m:r>
                              <a:rPr kumimoji="1" lang="en-US" altLang="ja-JP" sz="1800" b="1" i="1" u="none" smtClean="0">
                                <a:latin typeface="Cambria Math" panose="02040503050406030204" pitchFamily="18" charset="0"/>
                              </a:rPr>
                              <m:t>−</m:t>
                            </m:r>
                            <m:sSub>
                              <m:sSubPr>
                                <m:ctrlPr>
                                  <a:rPr kumimoji="1" lang="en-US" altLang="ja-JP" sz="1800" b="1" i="1" u="none" smtClean="0">
                                    <a:latin typeface="Cambria Math" panose="02040503050406030204" pitchFamily="18" charset="0"/>
                                  </a:rPr>
                                </m:ctrlPr>
                              </m:sSubPr>
                              <m:e>
                                <m:r>
                                  <a:rPr kumimoji="1" lang="en-US" altLang="ja-JP" sz="1800" b="1" i="1" u="none" smtClean="0">
                                    <a:latin typeface="Cambria Math" panose="02040503050406030204" pitchFamily="18" charset="0"/>
                                  </a:rPr>
                                  <m:t>𝑽</m:t>
                                </m:r>
                              </m:e>
                              <m:sub>
                                <m:r>
                                  <a:rPr kumimoji="1" lang="en-US" altLang="ja-JP" sz="1800" b="1" i="1" u="none" smtClean="0">
                                    <a:latin typeface="Cambria Math" panose="02040503050406030204" pitchFamily="18" charset="0"/>
                                  </a:rPr>
                                  <m:t>𝒕</m:t>
                                </m:r>
                              </m:sub>
                            </m:sSub>
                            <m:r>
                              <a:rPr kumimoji="1" lang="en-US" altLang="ja-JP" sz="1800" b="1" i="1" u="none" smtClean="0">
                                <a:latin typeface="Cambria Math" panose="02040503050406030204" pitchFamily="18" charset="0"/>
                              </a:rPr>
                              <m:t>) </m:t>
                            </m:r>
                            <m:r>
                              <a:rPr kumimoji="1" lang="en-US" altLang="ja-JP" sz="1800" b="1" i="1" u="none" smtClean="0">
                                <a:latin typeface="Cambria Math" panose="02040503050406030204" pitchFamily="18" charset="0"/>
                              </a:rPr>
                              <m:t>𝒅𝒕</m:t>
                            </m:r>
                            <m:r>
                              <a:rPr kumimoji="1" lang="en-US" altLang="ja-JP" sz="1800" b="1" i="1" u="none" smtClean="0">
                                <a:latin typeface="Cambria Math" panose="02040503050406030204" pitchFamily="18" charset="0"/>
                              </a:rPr>
                              <m:t>+</m:t>
                            </m:r>
                            <m:r>
                              <a:rPr kumimoji="1" lang="ja-JP" altLang="en-US" sz="1800" b="1" u="none">
                                <a:latin typeface="Cambria Math" panose="02040503050406030204" pitchFamily="18" charset="0"/>
                              </a:rPr>
                              <m:t>𝝃</m:t>
                            </m:r>
                            <m:rad>
                              <m:radPr>
                                <m:degHide m:val="on"/>
                                <m:ctrlPr>
                                  <a:rPr kumimoji="1" lang="en-US" altLang="ja-JP" sz="1800" b="1" u="none">
                                    <a:latin typeface="Cambria Math" panose="02040503050406030204" pitchFamily="18" charset="0"/>
                                  </a:rPr>
                                </m:ctrlPr>
                              </m:radPr>
                              <m:deg/>
                              <m:e>
                                <m:sSub>
                                  <m:sSubPr>
                                    <m:ctrlPr>
                                      <a:rPr kumimoji="1" lang="en-US" altLang="ja-JP" sz="1800" b="1" u="none">
                                        <a:latin typeface="Cambria Math" panose="02040503050406030204" pitchFamily="18" charset="0"/>
                                      </a:rPr>
                                    </m:ctrlPr>
                                  </m:sSubPr>
                                  <m:e>
                                    <m:r>
                                      <a:rPr kumimoji="1" lang="en-US" altLang="ja-JP" sz="1800" b="1" u="none">
                                        <a:latin typeface="Cambria Math" panose="02040503050406030204" pitchFamily="18" charset="0"/>
                                      </a:rPr>
                                      <m:t>𝑽</m:t>
                                    </m:r>
                                  </m:e>
                                  <m:sub>
                                    <m:r>
                                      <a:rPr kumimoji="1" lang="en-US" altLang="ja-JP" sz="1800" b="1" u="none">
                                        <a:latin typeface="Cambria Math" panose="02040503050406030204" pitchFamily="18" charset="0"/>
                                      </a:rPr>
                                      <m:t>𝒕</m:t>
                                    </m:r>
                                  </m:sub>
                                </m:sSub>
                              </m:e>
                            </m:rad>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i="1" u="none" smtClean="0">
                                    <a:latin typeface="Cambria Math" panose="02040503050406030204" pitchFamily="18" charset="0"/>
                                  </a:rPr>
                                  <m:t>𝑽</m:t>
                                </m:r>
                              </m:sup>
                            </m:sSubSup>
                          </m:oMath>
                        </m:oMathPara>
                      </a14:m>
                      <a:endParaRPr kumimoji="1" lang="en-US" altLang="ja-JP" sz="1800" b="1" u="none" dirty="0"/>
                    </a:p>
                    <a:p>
                      <a14:m>
                        <m:oMathPara xmlns:m="http://schemas.openxmlformats.org/officeDocument/2006/math">
                          <m:oMathParaPr>
                            <m:jc m:val="centerGroup"/>
                          </m:oMathParaPr>
                          <m:oMath xmlns:m="http://schemas.openxmlformats.org/officeDocument/2006/math">
                            <m:r>
                              <a:rPr kumimoji="1" lang="en-US" altLang="ja-JP" sz="1800" b="1" u="none">
                                <a:latin typeface="Cambria Math" panose="02040503050406030204" pitchFamily="18" charset="0"/>
                              </a:rPr>
                              <m:t>&lt;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𝑺</m:t>
                                </m:r>
                              </m:sup>
                            </m:sSubSup>
                            <m:r>
                              <a:rPr kumimoji="1" lang="en-US" altLang="ja-JP" sz="1800" b="1" i="1" u="none" smtClean="0">
                                <a:latin typeface="Cambria Math" panose="02040503050406030204" pitchFamily="18" charset="0"/>
                              </a:rPr>
                              <m:t>,</m:t>
                            </m:r>
                            <m:r>
                              <a:rPr kumimoji="1" lang="en-US" altLang="ja-JP" sz="1800" b="1" u="none">
                                <a:latin typeface="Cambria Math" panose="02040503050406030204" pitchFamily="18" charset="0"/>
                              </a:rPr>
                              <m:t>𝒅</m:t>
                            </m:r>
                            <m:sSubSup>
                              <m:sSubSupPr>
                                <m:ctrlPr>
                                  <a:rPr kumimoji="1" lang="en-US" altLang="ja-JP" sz="1800" b="1" u="none">
                                    <a:latin typeface="Cambria Math" panose="02040503050406030204" pitchFamily="18" charset="0"/>
                                  </a:rPr>
                                </m:ctrlPr>
                              </m:sSubSupPr>
                              <m:e>
                                <m:r>
                                  <a:rPr kumimoji="1" lang="en-US" altLang="ja-JP" sz="1800" b="1" u="none">
                                    <a:latin typeface="Cambria Math" panose="02040503050406030204" pitchFamily="18" charset="0"/>
                                  </a:rPr>
                                  <m:t>𝑾</m:t>
                                </m:r>
                              </m:e>
                              <m:sub>
                                <m:r>
                                  <a:rPr kumimoji="1" lang="en-US" altLang="ja-JP" sz="1800" b="1" u="none">
                                    <a:latin typeface="Cambria Math" panose="02040503050406030204" pitchFamily="18" charset="0"/>
                                  </a:rPr>
                                  <m:t>𝒕</m:t>
                                </m:r>
                              </m:sub>
                              <m:sup>
                                <m:r>
                                  <a:rPr kumimoji="1" lang="en-US" altLang="ja-JP" sz="1800" b="1" u="none">
                                    <a:latin typeface="Cambria Math" panose="02040503050406030204" pitchFamily="18" charset="0"/>
                                  </a:rPr>
                                  <m:t>𝑽</m:t>
                                </m:r>
                              </m:sup>
                            </m:sSubSup>
                            <m:r>
                              <a:rPr kumimoji="1" lang="en-US" altLang="ja-JP" sz="1800" b="1" i="1" u="none" smtClean="0">
                                <a:latin typeface="Cambria Math" panose="02040503050406030204" pitchFamily="18" charset="0"/>
                              </a:rPr>
                              <m:t>&gt;</m:t>
                            </m:r>
                            <m:r>
                              <a:rPr kumimoji="1" lang="en-US" altLang="ja-JP" sz="1800" b="1" i="1" u="none" smtClean="0">
                                <a:latin typeface="Cambria Math" panose="02040503050406030204" pitchFamily="18" charset="0"/>
                                <a:ea typeface="Cambria Math" panose="02040503050406030204" pitchFamily="18" charset="0"/>
                              </a:rPr>
                              <m:t>=</m:t>
                            </m:r>
                            <m:r>
                              <a:rPr kumimoji="1" lang="ja-JP" altLang="en-US" sz="1800" b="1" i="1" u="none" smtClean="0">
                                <a:latin typeface="Cambria Math" panose="02040503050406030204" pitchFamily="18" charset="0"/>
                                <a:ea typeface="Cambria Math" panose="02040503050406030204" pitchFamily="18" charset="0"/>
                              </a:rPr>
                              <m:t>𝝆</m:t>
                            </m:r>
                            <m:r>
                              <a:rPr kumimoji="1" lang="en-US" altLang="ja-JP" sz="1800" b="1" i="1" u="none" smtClean="0">
                                <a:latin typeface="Cambria Math" panose="02040503050406030204" pitchFamily="18" charset="0"/>
                                <a:ea typeface="Cambria Math" panose="02040503050406030204" pitchFamily="18" charset="0"/>
                              </a:rPr>
                              <m:t>𝒅𝒕</m:t>
                            </m:r>
                          </m:oMath>
                        </m:oMathPara>
                      </a14:m>
                      <a:endParaRPr kumimoji="1" lang="ja-JP" altLang="en-US" sz="1800" b="1" u="none" dirty="0"/>
                    </a:p>
                  </p:txBody>
                </p:sp>
              </mc:Choice>
              <mc:Fallback>
                <p:sp>
                  <p:nvSpPr>
                    <p:cNvPr id="87" name="文本框 86">
                      <a:extLst>
                        <a:ext uri="{FF2B5EF4-FFF2-40B4-BE49-F238E27FC236}">
                          <a16:creationId xmlns:a16="http://schemas.microsoft.com/office/drawing/2014/main" id="{4E3EFF9B-9EF3-4F35-A250-F750ABFD3956}"/>
                        </a:ext>
                      </a:extLst>
                    </p:cNvPr>
                    <p:cNvSpPr txBox="1">
                      <a:spLocks noRot="1" noChangeAspect="1" noMove="1" noResize="1" noEditPoints="1" noAdjustHandles="1" noChangeArrowheads="1" noChangeShapeType="1" noTextEdit="1"/>
                    </p:cNvSpPr>
                    <p:nvPr/>
                  </p:nvSpPr>
                  <p:spPr>
                    <a:xfrm>
                      <a:off x="2465468" y="1189954"/>
                      <a:ext cx="4680448" cy="1049454"/>
                    </a:xfrm>
                    <a:prstGeom prst="rect">
                      <a:avLst/>
                    </a:prstGeom>
                    <a:blipFill>
                      <a:blip r:embed="rId10"/>
                      <a:stretch>
                        <a:fillRect b="-2312"/>
                      </a:stretch>
                    </a:blipFill>
                  </p:spPr>
                  <p:txBody>
                    <a:bodyPr/>
                    <a:lstStyle/>
                    <a:p>
                      <a:r>
                        <a:rPr lang="ja-JP" altLang="en-US">
                          <a:noFill/>
                        </a:rPr>
                        <a:t> </a:t>
                      </a:r>
                    </a:p>
                  </p:txBody>
                </p:sp>
              </mc:Fallback>
            </mc:AlternateContent>
            <p:sp>
              <p:nvSpPr>
                <p:cNvPr id="88" name="文本框 87">
                  <a:extLst>
                    <a:ext uri="{FF2B5EF4-FFF2-40B4-BE49-F238E27FC236}">
                      <a16:creationId xmlns:a16="http://schemas.microsoft.com/office/drawing/2014/main" id="{90532618-CB6E-4D5B-A321-5A5DBE37477C}"/>
                    </a:ext>
                  </a:extLst>
                </p:cNvPr>
                <p:cNvSpPr txBox="1"/>
                <p:nvPr/>
              </p:nvSpPr>
              <p:spPr>
                <a:xfrm>
                  <a:off x="69053" y="908505"/>
                  <a:ext cx="3606244" cy="338554"/>
                </a:xfrm>
                <a:prstGeom prst="rect">
                  <a:avLst/>
                </a:prstGeom>
                <a:noFill/>
              </p:spPr>
              <p:txBody>
                <a:bodyPr wrap="none" rtlCol="0">
                  <a:spAutoFit/>
                </a:bodyPr>
                <a:lstStyle/>
                <a:p>
                  <a:r>
                    <a:rPr kumimoji="1" lang="en-US" altLang="ja-JP" sz="1600" b="1" i="0" u="none" dirty="0"/>
                    <a:t>Stochastic Local Volatility Model </a:t>
                  </a:r>
                  <a:r>
                    <a:rPr kumimoji="1" lang="en-US" altLang="ja-JP" sz="1600" i="0" u="none" baseline="30000" dirty="0"/>
                    <a:t>4)</a:t>
                  </a:r>
                  <a:endParaRPr kumimoji="1" lang="ja-JP" altLang="en-US" sz="1600" i="0" u="none" baseline="30000" dirty="0"/>
                </a:p>
              </p:txBody>
            </p:sp>
            <p:sp>
              <p:nvSpPr>
                <p:cNvPr id="89" name="文本框 88">
                  <a:extLst>
                    <a:ext uri="{FF2B5EF4-FFF2-40B4-BE49-F238E27FC236}">
                      <a16:creationId xmlns:a16="http://schemas.microsoft.com/office/drawing/2014/main" id="{085569D1-23C6-4A16-84A9-E4E7F4AECC03}"/>
                    </a:ext>
                  </a:extLst>
                </p:cNvPr>
                <p:cNvSpPr txBox="1"/>
                <p:nvPr/>
              </p:nvSpPr>
              <p:spPr>
                <a:xfrm>
                  <a:off x="69053" y="1273896"/>
                  <a:ext cx="2605650" cy="292388"/>
                </a:xfrm>
                <a:prstGeom prst="rect">
                  <a:avLst/>
                </a:prstGeom>
                <a:noFill/>
              </p:spPr>
              <p:txBody>
                <a:bodyPr wrap="none" rtlCol="0">
                  <a:spAutoFit/>
                </a:bodyPr>
                <a:lstStyle/>
                <a:p>
                  <a:r>
                    <a:rPr kumimoji="1" lang="en-US" altLang="ja-JP" i="0" u="none" dirty="0"/>
                    <a:t>Underlying Asset Price Process: </a:t>
                  </a:r>
                  <a:endParaRPr kumimoji="1" lang="ja-JP" altLang="en-US" i="0" u="none" dirty="0"/>
                </a:p>
              </p:txBody>
            </p:sp>
            <p:sp>
              <p:nvSpPr>
                <p:cNvPr id="90" name="文本框 89">
                  <a:extLst>
                    <a:ext uri="{FF2B5EF4-FFF2-40B4-BE49-F238E27FC236}">
                      <a16:creationId xmlns:a16="http://schemas.microsoft.com/office/drawing/2014/main" id="{5D46E067-27FB-4B3A-B507-B7994367D214}"/>
                    </a:ext>
                  </a:extLst>
                </p:cNvPr>
                <p:cNvSpPr txBox="1"/>
                <p:nvPr/>
              </p:nvSpPr>
              <p:spPr>
                <a:xfrm>
                  <a:off x="69053" y="1616935"/>
                  <a:ext cx="2353978" cy="292388"/>
                </a:xfrm>
                <a:prstGeom prst="rect">
                  <a:avLst/>
                </a:prstGeom>
                <a:noFill/>
              </p:spPr>
              <p:txBody>
                <a:bodyPr wrap="none" rtlCol="0">
                  <a:spAutoFit/>
                </a:bodyPr>
                <a:lstStyle/>
                <a:p>
                  <a:r>
                    <a:rPr kumimoji="1" lang="en-US" altLang="ja-JP" i="0" u="none" dirty="0"/>
                    <a:t>Stochastic Volatility Process: </a:t>
                  </a:r>
                  <a:endParaRPr kumimoji="1" lang="ja-JP" altLang="en-US" i="0" u="none" dirty="0"/>
                </a:p>
              </p:txBody>
            </p:sp>
            <p:sp>
              <p:nvSpPr>
                <p:cNvPr id="91" name="文本框 90">
                  <a:extLst>
                    <a:ext uri="{FF2B5EF4-FFF2-40B4-BE49-F238E27FC236}">
                      <a16:creationId xmlns:a16="http://schemas.microsoft.com/office/drawing/2014/main" id="{BD6CDEDD-C6CA-401C-BF91-A098718C6DC2}"/>
                    </a:ext>
                  </a:extLst>
                </p:cNvPr>
                <p:cNvSpPr txBox="1"/>
                <p:nvPr/>
              </p:nvSpPr>
              <p:spPr>
                <a:xfrm>
                  <a:off x="69053" y="1909323"/>
                  <a:ext cx="1744388" cy="292388"/>
                </a:xfrm>
                <a:prstGeom prst="rect">
                  <a:avLst/>
                </a:prstGeom>
                <a:noFill/>
              </p:spPr>
              <p:txBody>
                <a:bodyPr wrap="none" rtlCol="0">
                  <a:spAutoFit/>
                </a:bodyPr>
                <a:lstStyle/>
                <a:p>
                  <a:r>
                    <a:rPr kumimoji="1" lang="en-US" altLang="ja-JP" i="0" u="none" dirty="0"/>
                    <a:t>Correlation Process: </a:t>
                  </a:r>
                  <a:endParaRPr kumimoji="1" lang="ja-JP" altLang="en-US" i="0" u="none" dirty="0"/>
                </a:p>
              </p:txBody>
            </p:sp>
          </p:grpSp>
          <mc:AlternateContent xmlns:mc="http://schemas.openxmlformats.org/markup-compatibility/2006">
            <mc:Choice xmlns:a14="http://schemas.microsoft.com/office/drawing/2010/main" Requires="a14">
              <p:sp>
                <p:nvSpPr>
                  <p:cNvPr id="86" name="文本框 85">
                    <a:extLst>
                      <a:ext uri="{FF2B5EF4-FFF2-40B4-BE49-F238E27FC236}">
                        <a16:creationId xmlns:a16="http://schemas.microsoft.com/office/drawing/2014/main" id="{18F7B323-DE65-4521-9775-9ED021E4A8F7}"/>
                      </a:ext>
                    </a:extLst>
                  </p:cNvPr>
                  <p:cNvSpPr txBox="1"/>
                  <p:nvPr/>
                </p:nvSpPr>
                <p:spPr>
                  <a:xfrm>
                    <a:off x="6866275" y="1548323"/>
                    <a:ext cx="3071824" cy="702949"/>
                  </a:xfrm>
                  <a:prstGeom prst="rect">
                    <a:avLst/>
                  </a:prstGeom>
                  <a:noFill/>
                </p:spPr>
                <p:txBody>
                  <a:bodyPr wrap="square">
                    <a:spAutoFit/>
                  </a:bodyPr>
                  <a:lstStyle/>
                  <a:p>
                    <a:pPr/>
                    <a14:m>
                      <m:oMath xmlns:m="http://schemas.openxmlformats.org/officeDocument/2006/math">
                        <m:sSub>
                          <m:sSubPr>
                            <m:ctrlPr>
                              <a:rPr kumimoji="1" lang="en-US" altLang="ja-JP" sz="1400" b="1" i="1" u="none" smtClean="0">
                                <a:solidFill>
                                  <a:schemeClr val="tx1"/>
                                </a:solidFill>
                                <a:latin typeface="Cambria Math" panose="02040503050406030204" pitchFamily="18" charset="0"/>
                              </a:rPr>
                            </m:ctrlPr>
                          </m:sSubPr>
                          <m:e>
                            <m:r>
                              <a:rPr kumimoji="1" lang="ja-JP" altLang="en-US" sz="1400" b="1" u="none">
                                <a:solidFill>
                                  <a:schemeClr val="tx1"/>
                                </a:solidFill>
                                <a:latin typeface="Cambria Math" panose="02040503050406030204" pitchFamily="18" charset="0"/>
                              </a:rPr>
                              <m:t>𝝈</m:t>
                            </m:r>
                          </m:e>
                          <m:sub>
                            <m:r>
                              <a:rPr kumimoji="1" lang="en-US" altLang="ja-JP" sz="1400" b="1" i="1" u="none" smtClean="0">
                                <a:solidFill>
                                  <a:schemeClr val="tx1"/>
                                </a:solidFill>
                                <a:latin typeface="Cambria Math" panose="02040503050406030204" pitchFamily="18" charset="0"/>
                              </a:rPr>
                              <m:t>𝑺𝑳𝑽</m:t>
                            </m:r>
                          </m:sub>
                        </m:sSub>
                        <m:r>
                          <a:rPr kumimoji="1" lang="en-US" altLang="ja-JP" sz="1400" b="1" u="none">
                            <a:solidFill>
                              <a:schemeClr val="tx1"/>
                            </a:solidFill>
                            <a:latin typeface="Cambria Math" panose="02040503050406030204" pitchFamily="18" charset="0"/>
                          </a:rPr>
                          <m:t>(</m:t>
                        </m:r>
                        <m:r>
                          <a:rPr kumimoji="1" lang="en-US" altLang="ja-JP" sz="1400" b="1" u="none">
                            <a:solidFill>
                              <a:schemeClr val="tx1"/>
                            </a:solidFill>
                            <a:latin typeface="Cambria Math" panose="02040503050406030204" pitchFamily="18" charset="0"/>
                          </a:rPr>
                          <m:t>𝒕</m:t>
                        </m:r>
                        <m:r>
                          <a:rPr kumimoji="1" lang="en-US" altLang="ja-JP" sz="1400" b="1" u="none">
                            <a:solidFill>
                              <a:schemeClr val="tx1"/>
                            </a:solidFill>
                            <a:latin typeface="Cambria Math" panose="02040503050406030204" pitchFamily="18" charset="0"/>
                          </a:rPr>
                          <m:t>,</m:t>
                        </m:r>
                        <m:sSub>
                          <m:sSubPr>
                            <m:ctrlPr>
                              <a:rPr kumimoji="1" lang="en-US" altLang="ja-JP" sz="1400" b="1" i="1" u="none">
                                <a:solidFill>
                                  <a:schemeClr val="tx1"/>
                                </a:solidFill>
                                <a:latin typeface="Cambria Math" panose="02040503050406030204" pitchFamily="18" charset="0"/>
                              </a:rPr>
                            </m:ctrlPr>
                          </m:sSubPr>
                          <m:e>
                            <m:r>
                              <a:rPr kumimoji="1" lang="en-US" altLang="ja-JP" sz="1400" b="1" u="none">
                                <a:solidFill>
                                  <a:schemeClr val="tx1"/>
                                </a:solidFill>
                                <a:latin typeface="Cambria Math" panose="02040503050406030204" pitchFamily="18" charset="0"/>
                              </a:rPr>
                              <m:t>𝑺</m:t>
                            </m:r>
                          </m:e>
                          <m:sub>
                            <m:r>
                              <a:rPr kumimoji="1" lang="en-US" altLang="ja-JP" sz="1400" b="1" u="none">
                                <a:solidFill>
                                  <a:schemeClr val="tx1"/>
                                </a:solidFill>
                                <a:latin typeface="Cambria Math" panose="02040503050406030204" pitchFamily="18" charset="0"/>
                              </a:rPr>
                              <m:t>𝒕</m:t>
                            </m:r>
                          </m:sub>
                        </m:sSub>
                        <m:r>
                          <a:rPr kumimoji="1" lang="en-US" altLang="ja-JP" sz="1400" b="1" u="none">
                            <a:solidFill>
                              <a:schemeClr val="tx1"/>
                            </a:solidFill>
                            <a:latin typeface="Cambria Math" panose="02040503050406030204" pitchFamily="18" charset="0"/>
                          </a:rPr>
                          <m:t>)</m:t>
                        </m:r>
                      </m:oMath>
                    </a14:m>
                    <a:r>
                      <a:rPr lang="en-US" altLang="ja-JP" i="0" u="none" dirty="0">
                        <a:solidFill>
                          <a:schemeClr val="tx1"/>
                        </a:solidFill>
                      </a:rPr>
                      <a:t>: </a:t>
                    </a:r>
                    <a:r>
                      <a:rPr lang="en-US" altLang="ja-JP" i="0" u="none" dirty="0">
                        <a:solidFill>
                          <a:srgbClr val="FF0000"/>
                        </a:solidFill>
                      </a:rPr>
                      <a:t>deterministic </a:t>
                    </a:r>
                    <a:r>
                      <a:rPr lang="en-US" altLang="ja-JP" i="0" u="none" dirty="0"/>
                      <a:t>local volatility measure used in stochastic local volatility model</a:t>
                    </a:r>
                    <a:endParaRPr lang="ja-JP" altLang="en-US" i="0" u="none" dirty="0"/>
                  </a:p>
                </p:txBody>
              </p:sp>
            </mc:Choice>
            <mc:Fallback>
              <p:sp>
                <p:nvSpPr>
                  <p:cNvPr id="86" name="文本框 85">
                    <a:extLst>
                      <a:ext uri="{FF2B5EF4-FFF2-40B4-BE49-F238E27FC236}">
                        <a16:creationId xmlns:a16="http://schemas.microsoft.com/office/drawing/2014/main" id="{18F7B323-DE65-4521-9775-9ED021E4A8F7}"/>
                      </a:ext>
                    </a:extLst>
                  </p:cNvPr>
                  <p:cNvSpPr txBox="1">
                    <a:spLocks noRot="1" noChangeAspect="1" noMove="1" noResize="1" noEditPoints="1" noAdjustHandles="1" noChangeArrowheads="1" noChangeShapeType="1" noTextEdit="1"/>
                  </p:cNvSpPr>
                  <p:nvPr/>
                </p:nvSpPr>
                <p:spPr>
                  <a:xfrm>
                    <a:off x="6866275" y="1548323"/>
                    <a:ext cx="3071824" cy="702949"/>
                  </a:xfrm>
                  <a:prstGeom prst="rect">
                    <a:avLst/>
                  </a:prstGeom>
                  <a:blipFill>
                    <a:blip r:embed="rId11"/>
                    <a:stretch>
                      <a:fillRect l="-397" b="-6957"/>
                    </a:stretch>
                  </a:blipFill>
                </p:spPr>
                <p:txBody>
                  <a:bodyPr/>
                  <a:lstStyle/>
                  <a:p>
                    <a:r>
                      <a:rPr lang="ja-JP" altLang="en-US">
                        <a:noFill/>
                      </a:rPr>
                      <a:t> </a:t>
                    </a:r>
                  </a:p>
                </p:txBody>
              </p:sp>
            </mc:Fallback>
          </mc:AlternateContent>
        </p:grpSp>
        <p:grpSp>
          <p:nvGrpSpPr>
            <p:cNvPr id="82" name="组合 81">
              <a:extLst>
                <a:ext uri="{FF2B5EF4-FFF2-40B4-BE49-F238E27FC236}">
                  <a16:creationId xmlns:a16="http://schemas.microsoft.com/office/drawing/2014/main" id="{2F58B432-A223-4B73-9DE8-97FD39B723FE}"/>
                </a:ext>
              </a:extLst>
            </p:cNvPr>
            <p:cNvGrpSpPr/>
            <p:nvPr/>
          </p:nvGrpSpPr>
          <p:grpSpPr>
            <a:xfrm>
              <a:off x="215500" y="2431440"/>
              <a:ext cx="9348952" cy="1401084"/>
              <a:chOff x="215500" y="2431440"/>
              <a:chExt cx="9348952" cy="1401084"/>
            </a:xfrm>
          </p:grpSpPr>
          <p:cxnSp>
            <p:nvCxnSpPr>
              <p:cNvPr id="83" name="直接连接符 82">
                <a:extLst>
                  <a:ext uri="{FF2B5EF4-FFF2-40B4-BE49-F238E27FC236}">
                    <a16:creationId xmlns:a16="http://schemas.microsoft.com/office/drawing/2014/main" id="{B885A625-BD18-4B84-91DD-BC169E7652B9}"/>
                  </a:ext>
                </a:extLst>
              </p:cNvPr>
              <p:cNvCxnSpPr>
                <a:cxnSpLocks/>
              </p:cNvCxnSpPr>
              <p:nvPr/>
            </p:nvCxnSpPr>
            <p:spPr bwMode="auto">
              <a:xfrm>
                <a:off x="215500" y="2431440"/>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cxnSp>
            <p:nvCxnSpPr>
              <p:cNvPr id="84" name="直接连接符 83">
                <a:extLst>
                  <a:ext uri="{FF2B5EF4-FFF2-40B4-BE49-F238E27FC236}">
                    <a16:creationId xmlns:a16="http://schemas.microsoft.com/office/drawing/2014/main" id="{1DFAA4FA-6482-42DB-B477-74EB89C35327}"/>
                  </a:ext>
                </a:extLst>
              </p:cNvPr>
              <p:cNvCxnSpPr>
                <a:cxnSpLocks/>
              </p:cNvCxnSpPr>
              <p:nvPr/>
            </p:nvCxnSpPr>
            <p:spPr bwMode="auto">
              <a:xfrm>
                <a:off x="215500" y="3832524"/>
                <a:ext cx="9348952" cy="0"/>
              </a:xfrm>
              <a:prstGeom prst="line">
                <a:avLst/>
              </a:prstGeom>
              <a:solidFill>
                <a:schemeClr val="accent2"/>
              </a:solidFill>
              <a:ln w="9525" cap="flat" cmpd="sng" algn="ctr">
                <a:solidFill>
                  <a:schemeClr val="bg1">
                    <a:lumMod val="75000"/>
                  </a:schemeClr>
                </a:solidFill>
                <a:prstDash val="solid"/>
                <a:round/>
                <a:headEnd type="none" w="med" len="med"/>
                <a:tailEnd type="none" w="med" len="med"/>
              </a:ln>
              <a:effectLst/>
            </p:spPr>
          </p:cxnSp>
        </p:grpSp>
      </p:grpSp>
      <mc:AlternateContent xmlns:mc="http://schemas.openxmlformats.org/markup-compatibility/2006">
        <mc:Choice xmlns:a14="http://schemas.microsoft.com/office/drawing/2010/main" Requires="a14">
          <p:sp>
            <p:nvSpPr>
              <p:cNvPr id="92" name="文本框 91">
                <a:extLst>
                  <a:ext uri="{FF2B5EF4-FFF2-40B4-BE49-F238E27FC236}">
                    <a16:creationId xmlns:a16="http://schemas.microsoft.com/office/drawing/2014/main" id="{9DBE3DCC-1471-4289-9B0C-E638CFB97436}"/>
                  </a:ext>
                </a:extLst>
              </p:cNvPr>
              <p:cNvSpPr txBox="1"/>
              <p:nvPr/>
            </p:nvSpPr>
            <p:spPr>
              <a:xfrm>
                <a:off x="3300431" y="2268273"/>
                <a:ext cx="3420802" cy="321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1400" b="1" u="none" smtClean="0">
                              <a:solidFill>
                                <a:schemeClr val="tx1"/>
                              </a:solidFill>
                              <a:latin typeface="Cambria Math" panose="02040503050406030204" pitchFamily="18" charset="0"/>
                            </a:rPr>
                          </m:ctrlPr>
                        </m:sSubSupPr>
                        <m:e>
                          <m:r>
                            <a:rPr kumimoji="1" lang="ja-JP" altLang="en-US" sz="1400" b="1" i="1" u="none">
                              <a:solidFill>
                                <a:schemeClr val="tx1"/>
                              </a:solidFill>
                              <a:latin typeface="Cambria Math" panose="02040503050406030204" pitchFamily="18" charset="0"/>
                            </a:rPr>
                            <m:t>𝝈</m:t>
                          </m:r>
                        </m:e>
                        <m:sub>
                          <m:r>
                            <a:rPr kumimoji="1" lang="en-US" altLang="ja-JP" sz="1400" b="1" i="1" u="none" smtClean="0">
                              <a:solidFill>
                                <a:schemeClr val="tx1"/>
                              </a:solidFill>
                              <a:latin typeface="Cambria Math" panose="02040503050406030204" pitchFamily="18" charset="0"/>
                            </a:rPr>
                            <m:t>𝑳𝑽</m:t>
                          </m:r>
                        </m:sub>
                        <m:sup>
                          <m:r>
                            <a:rPr kumimoji="1" lang="en-US" altLang="ja-JP" sz="1400" b="1" i="1" u="none" smtClean="0">
                              <a:solidFill>
                                <a:schemeClr val="tx1"/>
                              </a:solidFill>
                              <a:latin typeface="Cambria Math" panose="02040503050406030204" pitchFamily="18" charset="0"/>
                            </a:rPr>
                            <m:t>𝟐</m:t>
                          </m:r>
                        </m:sup>
                      </m:sSubSup>
                      <m:d>
                        <m:dPr>
                          <m:ctrlPr>
                            <a:rPr kumimoji="1" lang="en-US" altLang="ja-JP" sz="1400" b="1" u="none">
                              <a:solidFill>
                                <a:schemeClr val="tx1"/>
                              </a:solidFill>
                              <a:latin typeface="Cambria Math" panose="02040503050406030204" pitchFamily="18" charset="0"/>
                            </a:rPr>
                          </m:ctrlPr>
                        </m:dPr>
                        <m:e>
                          <m:r>
                            <a:rPr kumimoji="1" lang="en-US" altLang="ja-JP" sz="1400" b="1" i="1" u="none">
                              <a:solidFill>
                                <a:schemeClr val="tx1"/>
                              </a:solidFill>
                              <a:latin typeface="Cambria Math" panose="02040503050406030204" pitchFamily="18" charset="0"/>
                            </a:rPr>
                            <m:t>𝒕</m:t>
                          </m:r>
                          <m:r>
                            <a:rPr kumimoji="1" lang="en-US" altLang="ja-JP" sz="1400" b="1" i="1" u="none">
                              <a:solidFill>
                                <a:schemeClr val="tx1"/>
                              </a:solidFill>
                              <a:latin typeface="Cambria Math" panose="02040503050406030204" pitchFamily="18" charset="0"/>
                            </a:rPr>
                            <m:t>,</m:t>
                          </m:r>
                          <m:sSub>
                            <m:sSubPr>
                              <m:ctrlPr>
                                <a:rPr kumimoji="1" lang="en-US" altLang="ja-JP" sz="1400" b="1" u="none">
                                  <a:solidFill>
                                    <a:schemeClr val="tx1"/>
                                  </a:solidFill>
                                  <a:latin typeface="Cambria Math" panose="02040503050406030204" pitchFamily="18" charset="0"/>
                                </a:rPr>
                              </m:ctrlPr>
                            </m:sSubPr>
                            <m:e>
                              <m:r>
                                <a:rPr kumimoji="1" lang="en-US" altLang="ja-JP" sz="1400" b="1" i="1" u="none">
                                  <a:solidFill>
                                    <a:schemeClr val="tx1"/>
                                  </a:solidFill>
                                  <a:latin typeface="Cambria Math" panose="02040503050406030204" pitchFamily="18" charset="0"/>
                                </a:rPr>
                                <m:t>𝑺</m:t>
                              </m:r>
                            </m:e>
                            <m:sub>
                              <m:r>
                                <a:rPr kumimoji="1" lang="en-US" altLang="ja-JP" sz="1400" b="1" i="1" u="none">
                                  <a:solidFill>
                                    <a:schemeClr val="tx1"/>
                                  </a:solidFill>
                                  <a:latin typeface="Cambria Math" panose="02040503050406030204" pitchFamily="18" charset="0"/>
                                </a:rPr>
                                <m:t>𝒕</m:t>
                              </m:r>
                            </m:sub>
                          </m:sSub>
                        </m:e>
                      </m:d>
                      <m:r>
                        <a:rPr kumimoji="1" lang="en-US" altLang="ja-JP" sz="1400" b="1" i="1" u="none" smtClean="0">
                          <a:solidFill>
                            <a:schemeClr val="tx1"/>
                          </a:solidFill>
                          <a:latin typeface="Cambria Math" panose="02040503050406030204" pitchFamily="18" charset="0"/>
                        </a:rPr>
                        <m:t>=</m:t>
                      </m:r>
                      <m:sSubSup>
                        <m:sSubSupPr>
                          <m:ctrlPr>
                            <a:rPr kumimoji="1" lang="en-US" altLang="ja-JP" sz="1200" b="1" u="none">
                              <a:solidFill>
                                <a:schemeClr val="tx1"/>
                              </a:solidFill>
                              <a:latin typeface="Cambria Math" panose="02040503050406030204" pitchFamily="18" charset="0"/>
                            </a:rPr>
                          </m:ctrlPr>
                        </m:sSubSupPr>
                        <m:e>
                          <m:r>
                            <a:rPr kumimoji="1" lang="ja-JP" altLang="en-US" sz="1200" b="1" i="1" u="none">
                              <a:solidFill>
                                <a:schemeClr val="tx1"/>
                              </a:solidFill>
                              <a:latin typeface="Cambria Math" panose="02040503050406030204" pitchFamily="18" charset="0"/>
                            </a:rPr>
                            <m:t>𝝈</m:t>
                          </m:r>
                        </m:e>
                        <m:sub>
                          <m:r>
                            <a:rPr kumimoji="1" lang="en-US" altLang="ja-JP" sz="1200" b="1" i="1" u="none" smtClean="0">
                              <a:solidFill>
                                <a:schemeClr val="tx1"/>
                              </a:solidFill>
                              <a:latin typeface="Cambria Math" panose="02040503050406030204" pitchFamily="18" charset="0"/>
                            </a:rPr>
                            <m:t>𝑺</m:t>
                          </m:r>
                          <m:r>
                            <a:rPr kumimoji="1" lang="en-US" altLang="ja-JP" sz="1200" b="1" i="1" u="none">
                              <a:solidFill>
                                <a:schemeClr val="tx1"/>
                              </a:solidFill>
                              <a:latin typeface="Cambria Math" panose="02040503050406030204" pitchFamily="18" charset="0"/>
                            </a:rPr>
                            <m:t>𝑳𝑽</m:t>
                          </m:r>
                        </m:sub>
                        <m:sup>
                          <m:r>
                            <a:rPr kumimoji="1" lang="en-US" altLang="ja-JP" sz="1200" b="1" i="1" u="none">
                              <a:solidFill>
                                <a:schemeClr val="tx1"/>
                              </a:solidFill>
                              <a:latin typeface="Cambria Math" panose="02040503050406030204" pitchFamily="18" charset="0"/>
                            </a:rPr>
                            <m:t>𝟐</m:t>
                          </m:r>
                        </m:sup>
                      </m:sSubSup>
                      <m:d>
                        <m:dPr>
                          <m:ctrlPr>
                            <a:rPr kumimoji="1" lang="en-US" altLang="ja-JP" sz="1200" b="1" u="none">
                              <a:solidFill>
                                <a:schemeClr val="tx1"/>
                              </a:solidFill>
                              <a:latin typeface="Cambria Math" panose="02040503050406030204" pitchFamily="18" charset="0"/>
                            </a:rPr>
                          </m:ctrlPr>
                        </m:dPr>
                        <m:e>
                          <m:r>
                            <a:rPr kumimoji="1" lang="en-US" altLang="ja-JP" sz="1200" b="1" i="1" u="none">
                              <a:solidFill>
                                <a:schemeClr val="tx1"/>
                              </a:solidFill>
                              <a:latin typeface="Cambria Math" panose="02040503050406030204" pitchFamily="18" charset="0"/>
                            </a:rPr>
                            <m:t>𝒕</m:t>
                          </m:r>
                          <m:r>
                            <a:rPr kumimoji="1" lang="en-US" altLang="ja-JP" sz="1200" b="1" i="1" u="none">
                              <a:solidFill>
                                <a:schemeClr val="tx1"/>
                              </a:solidFill>
                              <a:latin typeface="Cambria Math" panose="02040503050406030204" pitchFamily="18" charset="0"/>
                            </a:rPr>
                            <m:t>,</m:t>
                          </m:r>
                          <m:sSub>
                            <m:sSubPr>
                              <m:ctrlPr>
                                <a:rPr kumimoji="1" lang="en-US" altLang="ja-JP" sz="1200" b="1" u="none">
                                  <a:solidFill>
                                    <a:schemeClr val="tx1"/>
                                  </a:solidFill>
                                  <a:latin typeface="Cambria Math" panose="02040503050406030204" pitchFamily="18" charset="0"/>
                                </a:rPr>
                              </m:ctrlPr>
                            </m:sSubPr>
                            <m:e>
                              <m:r>
                                <a:rPr kumimoji="1" lang="en-US" altLang="ja-JP" sz="1200" b="1" i="1" u="none">
                                  <a:solidFill>
                                    <a:schemeClr val="tx1"/>
                                  </a:solidFill>
                                  <a:latin typeface="Cambria Math" panose="02040503050406030204" pitchFamily="18" charset="0"/>
                                </a:rPr>
                                <m:t>𝑺</m:t>
                              </m:r>
                            </m:e>
                            <m:sub>
                              <m:r>
                                <a:rPr kumimoji="1" lang="en-US" altLang="ja-JP" sz="1200" b="1" i="1" u="none">
                                  <a:solidFill>
                                    <a:schemeClr val="tx1"/>
                                  </a:solidFill>
                                  <a:latin typeface="Cambria Math" panose="02040503050406030204" pitchFamily="18" charset="0"/>
                                </a:rPr>
                                <m:t>𝒕</m:t>
                              </m:r>
                            </m:sub>
                          </m:sSub>
                        </m:e>
                      </m:d>
                      <m:sSup>
                        <m:sSupPr>
                          <m:ctrlPr>
                            <a:rPr kumimoji="1" lang="en-US" altLang="ja-JP" sz="1200" b="1" u="none" smtClean="0">
                              <a:solidFill>
                                <a:schemeClr val="tx1"/>
                              </a:solidFill>
                              <a:latin typeface="Cambria Math" panose="02040503050406030204" pitchFamily="18" charset="0"/>
                            </a:rPr>
                          </m:ctrlPr>
                        </m:sSupPr>
                        <m:e>
                          <m:r>
                            <a:rPr kumimoji="1" lang="en-US" altLang="ja-JP" sz="1200" b="1" i="1" u="none" smtClean="0">
                              <a:solidFill>
                                <a:schemeClr val="tx1"/>
                              </a:solidFill>
                              <a:latin typeface="Cambria Math" panose="02040503050406030204" pitchFamily="18" charset="0"/>
                            </a:rPr>
                            <m:t> </m:t>
                          </m:r>
                          <m:r>
                            <a:rPr kumimoji="1" lang="en-US" altLang="ja-JP" sz="1200" b="1" i="1" u="none" smtClean="0">
                              <a:solidFill>
                                <a:schemeClr val="tx1"/>
                              </a:solidFill>
                              <a:latin typeface="Cambria Math" panose="02040503050406030204" pitchFamily="18" charset="0"/>
                            </a:rPr>
                            <m:t>𝑬</m:t>
                          </m:r>
                        </m:e>
                        <m:sup>
                          <m:r>
                            <a:rPr kumimoji="1" lang="en-US" altLang="ja-JP" sz="1200" b="1" i="1" u="none" smtClean="0">
                              <a:solidFill>
                                <a:schemeClr val="tx1"/>
                              </a:solidFill>
                              <a:latin typeface="Cambria Math" panose="02040503050406030204" pitchFamily="18" charset="0"/>
                              <a:ea typeface="Cambria Math" panose="02040503050406030204" pitchFamily="18" charset="0"/>
                            </a:rPr>
                            <m:t>ℙ</m:t>
                          </m:r>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𝑺</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   </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𝑽</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   </m:t>
                          </m:r>
                          <m:sSub>
                            <m:sSubPr>
                              <m:ctrlPr>
                                <a:rPr kumimoji="1" lang="en-US" altLang="ja-JP" sz="1200" b="1" u="none">
                                  <a:solidFill>
                                    <a:schemeClr val="tx1"/>
                                  </a:solidFill>
                                  <a:latin typeface="Cambria Math" panose="02040503050406030204" pitchFamily="18" charset="0"/>
                                </a:rPr>
                              </m:ctrlPr>
                            </m:sSubPr>
                            <m:e>
                              <m:r>
                                <a:rPr kumimoji="1" lang="ja-JP" altLang="en-US" sz="1200" b="1" i="1" u="none">
                                  <a:solidFill>
                                    <a:schemeClr val="tx1"/>
                                  </a:solidFill>
                                  <a:latin typeface="Cambria Math" panose="02040503050406030204" pitchFamily="18" charset="0"/>
                                </a:rPr>
                                <m:t>𝝈</m:t>
                              </m:r>
                            </m:e>
                            <m:sub>
                              <m:r>
                                <a:rPr kumimoji="1" lang="en-US" altLang="ja-JP" sz="1200" b="1" i="1" u="none">
                                  <a:solidFill>
                                    <a:schemeClr val="tx1"/>
                                  </a:solidFill>
                                  <a:latin typeface="Cambria Math" panose="02040503050406030204" pitchFamily="18" charset="0"/>
                                </a:rPr>
                                <m:t>𝑺𝑳𝑽</m:t>
                              </m:r>
                            </m:sub>
                          </m:sSub>
                          <m:r>
                            <a:rPr kumimoji="1" lang="en-US" altLang="ja-JP" sz="1200" b="1" i="1" u="none" smtClean="0">
                              <a:solidFill>
                                <a:schemeClr val="tx1"/>
                              </a:solidFill>
                              <a:latin typeface="Cambria Math" panose="02040503050406030204" pitchFamily="18" charset="0"/>
                            </a:rPr>
                            <m:t>)</m:t>
                          </m:r>
                        </m:sup>
                      </m:sSup>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𝑽</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m:t>
                      </m:r>
                      <m:sSub>
                        <m:sSubPr>
                          <m:ctrlPr>
                            <a:rPr kumimoji="1" lang="en-US" altLang="ja-JP" sz="1200" b="1" u="none" smtClean="0">
                              <a:solidFill>
                                <a:schemeClr val="tx1"/>
                              </a:solidFill>
                              <a:latin typeface="Cambria Math" panose="02040503050406030204" pitchFamily="18" charset="0"/>
                            </a:rPr>
                          </m:ctrlPr>
                        </m:sSubPr>
                        <m:e>
                          <m:r>
                            <a:rPr kumimoji="1" lang="en-US" altLang="ja-JP" sz="1200" b="1" i="1" u="none" smtClean="0">
                              <a:solidFill>
                                <a:schemeClr val="tx1"/>
                              </a:solidFill>
                              <a:latin typeface="Cambria Math" panose="02040503050406030204" pitchFamily="18" charset="0"/>
                            </a:rPr>
                            <m:t>𝑺</m:t>
                          </m:r>
                        </m:e>
                        <m:sub>
                          <m:r>
                            <a:rPr kumimoji="1" lang="en-US" altLang="ja-JP" sz="1200" b="1" i="1" u="none" smtClean="0">
                              <a:solidFill>
                                <a:schemeClr val="tx1"/>
                              </a:solidFill>
                              <a:latin typeface="Cambria Math" panose="02040503050406030204" pitchFamily="18" charset="0"/>
                            </a:rPr>
                            <m:t>𝒕</m:t>
                          </m:r>
                        </m:sub>
                      </m:sSub>
                      <m:r>
                        <a:rPr kumimoji="1" lang="en-US" altLang="ja-JP" sz="1200" b="1" i="1" u="none" smtClean="0">
                          <a:solidFill>
                            <a:schemeClr val="tx1"/>
                          </a:solidFill>
                          <a:latin typeface="Cambria Math" panose="02040503050406030204" pitchFamily="18" charset="0"/>
                        </a:rPr>
                        <m:t>=</m:t>
                      </m:r>
                      <m:r>
                        <a:rPr kumimoji="1" lang="en-US" altLang="ja-JP" sz="1200" b="1" i="1" u="none" smtClean="0">
                          <a:solidFill>
                            <a:schemeClr val="tx1"/>
                          </a:solidFill>
                          <a:latin typeface="Cambria Math" panose="02040503050406030204" pitchFamily="18" charset="0"/>
                        </a:rPr>
                        <m:t>𝒔</m:t>
                      </m:r>
                      <m:r>
                        <a:rPr kumimoji="1" lang="en-US" altLang="ja-JP" sz="1200" b="1" i="1" u="none" smtClean="0">
                          <a:solidFill>
                            <a:schemeClr val="tx1"/>
                          </a:solidFill>
                          <a:latin typeface="Cambria Math" panose="02040503050406030204" pitchFamily="18" charset="0"/>
                        </a:rPr>
                        <m:t>]</m:t>
                      </m:r>
                    </m:oMath>
                  </m:oMathPara>
                </a14:m>
                <a:endParaRPr lang="ja-JP" altLang="en-US" b="1" dirty="0">
                  <a:solidFill>
                    <a:schemeClr val="tx1"/>
                  </a:solidFill>
                </a:endParaRPr>
              </a:p>
            </p:txBody>
          </p:sp>
        </mc:Choice>
        <mc:Fallback>
          <p:sp>
            <p:nvSpPr>
              <p:cNvPr id="92" name="文本框 91">
                <a:extLst>
                  <a:ext uri="{FF2B5EF4-FFF2-40B4-BE49-F238E27FC236}">
                    <a16:creationId xmlns:a16="http://schemas.microsoft.com/office/drawing/2014/main" id="{9DBE3DCC-1471-4289-9B0C-E638CFB97436}"/>
                  </a:ext>
                </a:extLst>
              </p:cNvPr>
              <p:cNvSpPr txBox="1">
                <a:spLocks noRot="1" noChangeAspect="1" noMove="1" noResize="1" noEditPoints="1" noAdjustHandles="1" noChangeArrowheads="1" noChangeShapeType="1" noTextEdit="1"/>
              </p:cNvSpPr>
              <p:nvPr/>
            </p:nvSpPr>
            <p:spPr>
              <a:xfrm>
                <a:off x="3300431" y="2268273"/>
                <a:ext cx="3420802" cy="321050"/>
              </a:xfrm>
              <a:prstGeom prst="rect">
                <a:avLst/>
              </a:prstGeom>
              <a:blipFill>
                <a:blip r:embed="rId12"/>
                <a:stretch>
                  <a:fillRect b="-566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3" name="文本框 92">
                <a:extLst>
                  <a:ext uri="{FF2B5EF4-FFF2-40B4-BE49-F238E27FC236}">
                    <a16:creationId xmlns:a16="http://schemas.microsoft.com/office/drawing/2014/main" id="{F27E1358-42A9-4417-BFB8-EEC81880878A}"/>
                  </a:ext>
                </a:extLst>
              </p:cNvPr>
              <p:cNvSpPr txBox="1"/>
              <p:nvPr/>
            </p:nvSpPr>
            <p:spPr>
              <a:xfrm>
                <a:off x="103274" y="2280841"/>
                <a:ext cx="3197157" cy="302840"/>
              </a:xfrm>
              <a:prstGeom prst="rect">
                <a:avLst/>
              </a:prstGeom>
              <a:noFill/>
            </p:spPr>
            <p:txBody>
              <a:bodyPr wrap="none" rtlCol="0">
                <a:spAutoFit/>
              </a:bodyPr>
              <a:lstStyle/>
              <a:p>
                <a:r>
                  <a:rPr kumimoji="1" lang="en-US" altLang="ja-JP" i="0" u="none" dirty="0"/>
                  <a:t>The relationship between </a:t>
                </a:r>
                <a14:m>
                  <m:oMath xmlns:m="http://schemas.openxmlformats.org/officeDocument/2006/math">
                    <m:sSub>
                      <m:sSubPr>
                        <m:ctrlPr>
                          <a:rPr kumimoji="1" lang="en-US" altLang="ja-JP" sz="1400" b="1" i="1" u="none" smtClean="0">
                            <a:solidFill>
                              <a:srgbClr val="FF0000"/>
                            </a:solidFill>
                            <a:latin typeface="Cambria Math" panose="02040503050406030204" pitchFamily="18" charset="0"/>
                          </a:rPr>
                        </m:ctrlPr>
                      </m:sSubPr>
                      <m:e>
                        <m:r>
                          <a:rPr kumimoji="1" lang="ja-JP" altLang="en-US" sz="1400" b="1" i="1" u="none" smtClean="0">
                            <a:solidFill>
                              <a:srgbClr val="FF0000"/>
                            </a:solidFill>
                            <a:latin typeface="Cambria Math" panose="02040503050406030204" pitchFamily="18" charset="0"/>
                          </a:rPr>
                          <m:t>𝝈</m:t>
                        </m:r>
                      </m:e>
                      <m:sub>
                        <m:r>
                          <a:rPr kumimoji="1" lang="en-US" altLang="ja-JP" sz="1400" b="1" i="1" u="none" smtClean="0">
                            <a:solidFill>
                              <a:srgbClr val="FF0000"/>
                            </a:solidFill>
                            <a:latin typeface="Cambria Math" panose="02040503050406030204" pitchFamily="18" charset="0"/>
                          </a:rPr>
                          <m:t>𝑳𝑽</m:t>
                        </m:r>
                      </m:sub>
                    </m:sSub>
                  </m:oMath>
                </a14:m>
                <a:r>
                  <a:rPr kumimoji="1" lang="en-US" altLang="ja-JP" i="0" u="none" dirty="0"/>
                  <a:t> and </a:t>
                </a:r>
                <a14:m>
                  <m:oMath xmlns:m="http://schemas.openxmlformats.org/officeDocument/2006/math">
                    <m:sSub>
                      <m:sSubPr>
                        <m:ctrlPr>
                          <a:rPr kumimoji="1" lang="en-US" altLang="ja-JP" sz="1400" b="1" u="none">
                            <a:solidFill>
                              <a:srgbClr val="FF0000"/>
                            </a:solidFill>
                            <a:latin typeface="Cambria Math" panose="02040503050406030204" pitchFamily="18" charset="0"/>
                          </a:rPr>
                        </m:ctrlPr>
                      </m:sSubPr>
                      <m:e>
                        <m:r>
                          <a:rPr kumimoji="1" lang="ja-JP" altLang="en-US" sz="1400" b="1" u="none">
                            <a:solidFill>
                              <a:srgbClr val="FF0000"/>
                            </a:solidFill>
                            <a:latin typeface="Cambria Math" panose="02040503050406030204" pitchFamily="18" charset="0"/>
                          </a:rPr>
                          <m:t>𝝈</m:t>
                        </m:r>
                      </m:e>
                      <m:sub>
                        <m:r>
                          <a:rPr kumimoji="1" lang="en-US" altLang="ja-JP" sz="1400" b="1" u="none">
                            <a:solidFill>
                              <a:srgbClr val="FF0000"/>
                            </a:solidFill>
                            <a:latin typeface="Cambria Math" panose="02040503050406030204" pitchFamily="18" charset="0"/>
                          </a:rPr>
                          <m:t>𝑺𝑳𝑽</m:t>
                        </m:r>
                      </m:sub>
                    </m:sSub>
                  </m:oMath>
                </a14:m>
                <a:r>
                  <a:rPr kumimoji="1" lang="en-US" altLang="ja-JP" i="0" u="none" dirty="0"/>
                  <a:t>:</a:t>
                </a:r>
                <a:endParaRPr kumimoji="1" lang="ja-JP" altLang="en-US" i="0" u="none" dirty="0"/>
              </a:p>
            </p:txBody>
          </p:sp>
        </mc:Choice>
        <mc:Fallback>
          <p:sp>
            <p:nvSpPr>
              <p:cNvPr id="93" name="文本框 92">
                <a:extLst>
                  <a:ext uri="{FF2B5EF4-FFF2-40B4-BE49-F238E27FC236}">
                    <a16:creationId xmlns:a16="http://schemas.microsoft.com/office/drawing/2014/main" id="{F27E1358-42A9-4417-BFB8-EEC81880878A}"/>
                  </a:ext>
                </a:extLst>
              </p:cNvPr>
              <p:cNvSpPr txBox="1">
                <a:spLocks noRot="1" noChangeAspect="1" noMove="1" noResize="1" noEditPoints="1" noAdjustHandles="1" noChangeArrowheads="1" noChangeShapeType="1" noTextEdit="1"/>
              </p:cNvSpPr>
              <p:nvPr/>
            </p:nvSpPr>
            <p:spPr>
              <a:xfrm>
                <a:off x="103274" y="2280841"/>
                <a:ext cx="3197157" cy="302840"/>
              </a:xfrm>
              <a:prstGeom prst="rect">
                <a:avLst/>
              </a:prstGeom>
              <a:blipFill>
                <a:blip r:embed="rId13"/>
                <a:stretch>
                  <a:fillRect l="-382" b="-16000"/>
                </a:stretch>
              </a:blipFill>
            </p:spPr>
            <p:txBody>
              <a:bodyPr/>
              <a:lstStyle/>
              <a:p>
                <a:r>
                  <a:rPr lang="ja-JP" altLang="en-US">
                    <a:noFill/>
                  </a:rPr>
                  <a:t> </a:t>
                </a:r>
              </a:p>
            </p:txBody>
          </p:sp>
        </mc:Fallback>
      </mc:AlternateContent>
      <p:cxnSp>
        <p:nvCxnSpPr>
          <p:cNvPr id="13" name="直接连接符 12">
            <a:extLst>
              <a:ext uri="{FF2B5EF4-FFF2-40B4-BE49-F238E27FC236}">
                <a16:creationId xmlns:a16="http://schemas.microsoft.com/office/drawing/2014/main" id="{0C77CD36-B4E2-4333-8437-3230B2DD3979}"/>
              </a:ext>
            </a:extLst>
          </p:cNvPr>
          <p:cNvCxnSpPr>
            <a:cxnSpLocks/>
          </p:cNvCxnSpPr>
          <p:nvPr/>
        </p:nvCxnSpPr>
        <p:spPr bwMode="auto">
          <a:xfrm>
            <a:off x="5057215" y="2589323"/>
            <a:ext cx="1615255"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5" name="直接箭头连接符 14">
            <a:extLst>
              <a:ext uri="{FF2B5EF4-FFF2-40B4-BE49-F238E27FC236}">
                <a16:creationId xmlns:a16="http://schemas.microsoft.com/office/drawing/2014/main" id="{B785795F-F2BA-4EF8-8777-3264C7954651}"/>
              </a:ext>
            </a:extLst>
          </p:cNvPr>
          <p:cNvCxnSpPr>
            <a:cxnSpLocks/>
          </p:cNvCxnSpPr>
          <p:nvPr/>
        </p:nvCxnSpPr>
        <p:spPr bwMode="auto">
          <a:xfrm flipH="1" flipV="1">
            <a:off x="5835735" y="2589324"/>
            <a:ext cx="213882" cy="308990"/>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94" name="直接箭头连接符 93">
            <a:extLst>
              <a:ext uri="{FF2B5EF4-FFF2-40B4-BE49-F238E27FC236}">
                <a16:creationId xmlns:a16="http://schemas.microsoft.com/office/drawing/2014/main" id="{92A1D410-DE50-4723-9A65-5E0535F4DB7B}"/>
              </a:ext>
            </a:extLst>
          </p:cNvPr>
          <p:cNvCxnSpPr>
            <a:cxnSpLocks/>
          </p:cNvCxnSpPr>
          <p:nvPr/>
        </p:nvCxnSpPr>
        <p:spPr bwMode="auto">
          <a:xfrm flipH="1" flipV="1">
            <a:off x="3774972" y="2597426"/>
            <a:ext cx="215830" cy="307118"/>
          </a:xfrm>
          <a:prstGeom prst="straightConnector1">
            <a:avLst/>
          </a:prstGeom>
          <a:solidFill>
            <a:schemeClr val="accent2"/>
          </a:solidFill>
          <a:ln w="9525" cap="flat" cmpd="sng" algn="ctr">
            <a:solidFill>
              <a:schemeClr val="tx1"/>
            </a:solidFill>
            <a:prstDash val="solid"/>
            <a:round/>
            <a:headEnd type="none" w="med" len="med"/>
            <a:tailEnd type="triangle"/>
          </a:ln>
          <a:effectLst/>
        </p:spPr>
      </p:cxnSp>
      <p:cxnSp>
        <p:nvCxnSpPr>
          <p:cNvPr id="95" name="直接连接符 94">
            <a:extLst>
              <a:ext uri="{FF2B5EF4-FFF2-40B4-BE49-F238E27FC236}">
                <a16:creationId xmlns:a16="http://schemas.microsoft.com/office/drawing/2014/main" id="{A5845081-0184-42D5-A7FB-F846C2391FFE}"/>
              </a:ext>
            </a:extLst>
          </p:cNvPr>
          <p:cNvCxnSpPr>
            <a:cxnSpLocks/>
          </p:cNvCxnSpPr>
          <p:nvPr/>
        </p:nvCxnSpPr>
        <p:spPr bwMode="auto">
          <a:xfrm>
            <a:off x="3395577" y="2589323"/>
            <a:ext cx="765606"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sp>
        <p:nvSpPr>
          <p:cNvPr id="22" name="文本框 21">
            <a:extLst>
              <a:ext uri="{FF2B5EF4-FFF2-40B4-BE49-F238E27FC236}">
                <a16:creationId xmlns:a16="http://schemas.microsoft.com/office/drawing/2014/main" id="{DE45186C-5F52-448C-9027-C4A2ECE779BA}"/>
              </a:ext>
            </a:extLst>
          </p:cNvPr>
          <p:cNvSpPr txBox="1"/>
          <p:nvPr/>
        </p:nvSpPr>
        <p:spPr>
          <a:xfrm>
            <a:off x="2997558" y="2912646"/>
            <a:ext cx="6856557" cy="292388"/>
          </a:xfrm>
          <a:prstGeom prst="rect">
            <a:avLst/>
          </a:prstGeom>
          <a:noFill/>
        </p:spPr>
        <p:txBody>
          <a:bodyPr wrap="none" rtlCol="0">
            <a:spAutoFit/>
          </a:bodyPr>
          <a:lstStyle/>
          <a:p>
            <a:r>
              <a:rPr kumimoji="1" lang="en-US" altLang="ja-JP" b="1" i="0" u="none" dirty="0"/>
              <a:t>Computation here is the difficulty and normally options market price data is required</a:t>
            </a:r>
            <a:endParaRPr kumimoji="1" lang="ja-JP" altLang="en-US" b="1" i="0" u="none" dirty="0"/>
          </a:p>
        </p:txBody>
      </p:sp>
      <p:grpSp>
        <p:nvGrpSpPr>
          <p:cNvPr id="96" name="组合 95">
            <a:extLst>
              <a:ext uri="{FF2B5EF4-FFF2-40B4-BE49-F238E27FC236}">
                <a16:creationId xmlns:a16="http://schemas.microsoft.com/office/drawing/2014/main" id="{6286C2E4-E54F-4EB1-BD23-684BCA7BD96F}"/>
              </a:ext>
            </a:extLst>
          </p:cNvPr>
          <p:cNvGrpSpPr/>
          <p:nvPr/>
        </p:nvGrpSpPr>
        <p:grpSpPr>
          <a:xfrm>
            <a:off x="5481729" y="3684356"/>
            <a:ext cx="4331210" cy="2930527"/>
            <a:chOff x="4710737" y="1263179"/>
            <a:chExt cx="4331210" cy="2930527"/>
          </a:xfrm>
        </p:grpSpPr>
        <p:grpSp>
          <p:nvGrpSpPr>
            <p:cNvPr id="97" name="组合 96">
              <a:extLst>
                <a:ext uri="{FF2B5EF4-FFF2-40B4-BE49-F238E27FC236}">
                  <a16:creationId xmlns:a16="http://schemas.microsoft.com/office/drawing/2014/main" id="{2A180332-69D0-4E6C-BB38-DFE4893A2E0D}"/>
                </a:ext>
              </a:extLst>
            </p:cNvPr>
            <p:cNvGrpSpPr/>
            <p:nvPr/>
          </p:nvGrpSpPr>
          <p:grpSpPr>
            <a:xfrm>
              <a:off x="4710737" y="1263179"/>
              <a:ext cx="4331210" cy="2930527"/>
              <a:chOff x="4710737" y="1263179"/>
              <a:chExt cx="4331210" cy="2930527"/>
            </a:xfrm>
          </p:grpSpPr>
          <p:grpSp>
            <p:nvGrpSpPr>
              <p:cNvPr id="99" name="组合 98">
                <a:extLst>
                  <a:ext uri="{FF2B5EF4-FFF2-40B4-BE49-F238E27FC236}">
                    <a16:creationId xmlns:a16="http://schemas.microsoft.com/office/drawing/2014/main" id="{93CF1BF0-711F-4951-911C-15CFC83A8A82}"/>
                  </a:ext>
                </a:extLst>
              </p:cNvPr>
              <p:cNvGrpSpPr/>
              <p:nvPr/>
            </p:nvGrpSpPr>
            <p:grpSpPr>
              <a:xfrm>
                <a:off x="4710737" y="1263179"/>
                <a:ext cx="4331210" cy="2930527"/>
                <a:chOff x="97177" y="1136431"/>
                <a:chExt cx="4331210" cy="2930527"/>
              </a:xfrm>
            </p:grpSpPr>
            <p:pic>
              <p:nvPicPr>
                <p:cNvPr id="114" name="图片 113" descr="图表&#10;&#10;描述已自动生成">
                  <a:extLst>
                    <a:ext uri="{FF2B5EF4-FFF2-40B4-BE49-F238E27FC236}">
                      <a16:creationId xmlns:a16="http://schemas.microsoft.com/office/drawing/2014/main" id="{74394BE4-8E90-4BEE-AC5D-B8B991B6554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6182" y="1136431"/>
                  <a:ext cx="4142205" cy="2739378"/>
                </a:xfrm>
                <a:prstGeom prst="rect">
                  <a:avLst/>
                </a:prstGeom>
              </p:spPr>
            </p:pic>
            <p:sp>
              <p:nvSpPr>
                <p:cNvPr id="115" name="文本框 114">
                  <a:extLst>
                    <a:ext uri="{FF2B5EF4-FFF2-40B4-BE49-F238E27FC236}">
                      <a16:creationId xmlns:a16="http://schemas.microsoft.com/office/drawing/2014/main" id="{A01A785A-3E16-4587-BC6A-C7211EEAF4EE}"/>
                    </a:ext>
                  </a:extLst>
                </p:cNvPr>
                <p:cNvSpPr txBox="1"/>
                <p:nvPr/>
              </p:nvSpPr>
              <p:spPr>
                <a:xfrm>
                  <a:off x="1591818" y="3789959"/>
                  <a:ext cx="2154308" cy="276999"/>
                </a:xfrm>
                <a:prstGeom prst="rect">
                  <a:avLst/>
                </a:prstGeom>
                <a:noFill/>
              </p:spPr>
              <p:txBody>
                <a:bodyPr wrap="none" rtlCol="0">
                  <a:spAutoFit/>
                </a:bodyPr>
                <a:lstStyle/>
                <a:p>
                  <a:r>
                    <a:rPr kumimoji="1" lang="en-US" altLang="ja-JP" sz="1200" i="0" u="none" dirty="0"/>
                    <a:t>Counted Trade Data Number</a:t>
                  </a:r>
                  <a:endParaRPr kumimoji="1" lang="ja-JP" altLang="en-US" sz="1200" i="0" u="none" dirty="0"/>
                </a:p>
              </p:txBody>
            </p:sp>
            <p:sp>
              <p:nvSpPr>
                <p:cNvPr id="116" name="文本框 115">
                  <a:extLst>
                    <a:ext uri="{FF2B5EF4-FFF2-40B4-BE49-F238E27FC236}">
                      <a16:creationId xmlns:a16="http://schemas.microsoft.com/office/drawing/2014/main" id="{9625B32E-1C90-4570-A14D-868B4CD56507}"/>
                    </a:ext>
                  </a:extLst>
                </p:cNvPr>
                <p:cNvSpPr txBox="1"/>
                <p:nvPr/>
              </p:nvSpPr>
              <p:spPr>
                <a:xfrm rot="16200000">
                  <a:off x="-437745" y="2201381"/>
                  <a:ext cx="1346844" cy="276999"/>
                </a:xfrm>
                <a:prstGeom prst="rect">
                  <a:avLst/>
                </a:prstGeom>
                <a:noFill/>
              </p:spPr>
              <p:txBody>
                <a:bodyPr wrap="none" rtlCol="0">
                  <a:spAutoFit/>
                </a:bodyPr>
                <a:lstStyle/>
                <a:p>
                  <a:r>
                    <a:rPr kumimoji="1" lang="en-US" altLang="ja-JP" sz="1200" i="0" u="none" dirty="0"/>
                    <a:t>Spot Price [USD]</a:t>
                  </a:r>
                  <a:endParaRPr kumimoji="1" lang="ja-JP" altLang="en-US" sz="1200" i="0" u="none" dirty="0"/>
                </a:p>
              </p:txBody>
            </p:sp>
          </p:grpSp>
          <p:cxnSp>
            <p:nvCxnSpPr>
              <p:cNvPr id="100" name="直接连接符 99">
                <a:extLst>
                  <a:ext uri="{FF2B5EF4-FFF2-40B4-BE49-F238E27FC236}">
                    <a16:creationId xmlns:a16="http://schemas.microsoft.com/office/drawing/2014/main" id="{CBBDC312-D08C-4225-97AB-0602AF4B3056}"/>
                  </a:ext>
                </a:extLst>
              </p:cNvPr>
              <p:cNvCxnSpPr>
                <a:cxnSpLocks/>
              </p:cNvCxnSpPr>
              <p:nvPr/>
            </p:nvCxnSpPr>
            <p:spPr bwMode="auto">
              <a:xfrm>
                <a:off x="5253627" y="1839620"/>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01" name="直接连接符 100">
                <a:extLst>
                  <a:ext uri="{FF2B5EF4-FFF2-40B4-BE49-F238E27FC236}">
                    <a16:creationId xmlns:a16="http://schemas.microsoft.com/office/drawing/2014/main" id="{16B9320E-DC6D-4C92-96DF-265F8BB7D247}"/>
                  </a:ext>
                </a:extLst>
              </p:cNvPr>
              <p:cNvCxnSpPr>
                <a:cxnSpLocks/>
              </p:cNvCxnSpPr>
              <p:nvPr/>
            </p:nvCxnSpPr>
            <p:spPr bwMode="auto">
              <a:xfrm>
                <a:off x="5253627" y="1404934"/>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02" name="直接连接符 101">
                <a:extLst>
                  <a:ext uri="{FF2B5EF4-FFF2-40B4-BE49-F238E27FC236}">
                    <a16:creationId xmlns:a16="http://schemas.microsoft.com/office/drawing/2014/main" id="{A0A8A196-03BF-49E8-BD5A-EDF59AF225D1}"/>
                  </a:ext>
                </a:extLst>
              </p:cNvPr>
              <p:cNvCxnSpPr>
                <a:cxnSpLocks/>
              </p:cNvCxnSpPr>
              <p:nvPr/>
            </p:nvCxnSpPr>
            <p:spPr bwMode="auto">
              <a:xfrm>
                <a:off x="5253627" y="2275577"/>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03" name="直接连接符 102">
                <a:extLst>
                  <a:ext uri="{FF2B5EF4-FFF2-40B4-BE49-F238E27FC236}">
                    <a16:creationId xmlns:a16="http://schemas.microsoft.com/office/drawing/2014/main" id="{B4EC1D6A-78F0-4D28-87D1-CD18D023BCC3}"/>
                  </a:ext>
                </a:extLst>
              </p:cNvPr>
              <p:cNvCxnSpPr>
                <a:cxnSpLocks/>
              </p:cNvCxnSpPr>
              <p:nvPr/>
            </p:nvCxnSpPr>
            <p:spPr bwMode="auto">
              <a:xfrm>
                <a:off x="5253627" y="2718922"/>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04" name="直接连接符 103">
                <a:extLst>
                  <a:ext uri="{FF2B5EF4-FFF2-40B4-BE49-F238E27FC236}">
                    <a16:creationId xmlns:a16="http://schemas.microsoft.com/office/drawing/2014/main" id="{696B3004-BEEF-45EC-9D35-1ADEF215A6B4}"/>
                  </a:ext>
                </a:extLst>
              </p:cNvPr>
              <p:cNvCxnSpPr>
                <a:cxnSpLocks/>
              </p:cNvCxnSpPr>
              <p:nvPr/>
            </p:nvCxnSpPr>
            <p:spPr bwMode="auto">
              <a:xfrm>
                <a:off x="5263868" y="3156732"/>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05" name="直接连接符 104">
                <a:extLst>
                  <a:ext uri="{FF2B5EF4-FFF2-40B4-BE49-F238E27FC236}">
                    <a16:creationId xmlns:a16="http://schemas.microsoft.com/office/drawing/2014/main" id="{C42369F0-A5B9-4126-986B-7A8CEEB7870A}"/>
                  </a:ext>
                </a:extLst>
              </p:cNvPr>
              <p:cNvCxnSpPr>
                <a:cxnSpLocks/>
              </p:cNvCxnSpPr>
              <p:nvPr/>
            </p:nvCxnSpPr>
            <p:spPr bwMode="auto">
              <a:xfrm>
                <a:off x="5263868" y="3601411"/>
                <a:ext cx="3718923" cy="0"/>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06" name="直接连接符 105">
                <a:extLst>
                  <a:ext uri="{FF2B5EF4-FFF2-40B4-BE49-F238E27FC236}">
                    <a16:creationId xmlns:a16="http://schemas.microsoft.com/office/drawing/2014/main" id="{8EAE2CFA-9ACD-4BD4-B5CF-79D8C41B6D64}"/>
                  </a:ext>
                </a:extLst>
              </p:cNvPr>
              <p:cNvCxnSpPr>
                <a:cxnSpLocks/>
              </p:cNvCxnSpPr>
              <p:nvPr/>
            </p:nvCxnSpPr>
            <p:spPr bwMode="auto">
              <a:xfrm flipV="1">
                <a:off x="5444838" y="1339465"/>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07" name="直接连接符 106">
                <a:extLst>
                  <a:ext uri="{FF2B5EF4-FFF2-40B4-BE49-F238E27FC236}">
                    <a16:creationId xmlns:a16="http://schemas.microsoft.com/office/drawing/2014/main" id="{2A69BA04-E896-43A3-9DC0-85993CA83477}"/>
                  </a:ext>
                </a:extLst>
              </p:cNvPr>
              <p:cNvCxnSpPr>
                <a:cxnSpLocks/>
              </p:cNvCxnSpPr>
              <p:nvPr/>
            </p:nvCxnSpPr>
            <p:spPr bwMode="auto">
              <a:xfrm flipV="1">
                <a:off x="5903769" y="1340620"/>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08" name="直接连接符 107">
                <a:extLst>
                  <a:ext uri="{FF2B5EF4-FFF2-40B4-BE49-F238E27FC236}">
                    <a16:creationId xmlns:a16="http://schemas.microsoft.com/office/drawing/2014/main" id="{206F93CC-2BD4-4BEC-BB91-95E3A6D227C8}"/>
                  </a:ext>
                </a:extLst>
              </p:cNvPr>
              <p:cNvCxnSpPr>
                <a:cxnSpLocks/>
              </p:cNvCxnSpPr>
              <p:nvPr/>
            </p:nvCxnSpPr>
            <p:spPr bwMode="auto">
              <a:xfrm flipV="1">
                <a:off x="6362701" y="1322756"/>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09" name="直接连接符 108">
                <a:extLst>
                  <a:ext uri="{FF2B5EF4-FFF2-40B4-BE49-F238E27FC236}">
                    <a16:creationId xmlns:a16="http://schemas.microsoft.com/office/drawing/2014/main" id="{668D6E52-707A-4B05-838D-2DFD8B49B55A}"/>
                  </a:ext>
                </a:extLst>
              </p:cNvPr>
              <p:cNvCxnSpPr>
                <a:cxnSpLocks/>
              </p:cNvCxnSpPr>
              <p:nvPr/>
            </p:nvCxnSpPr>
            <p:spPr bwMode="auto">
              <a:xfrm flipV="1">
                <a:off x="6826828" y="1340620"/>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10" name="直接连接符 109">
                <a:extLst>
                  <a:ext uri="{FF2B5EF4-FFF2-40B4-BE49-F238E27FC236}">
                    <a16:creationId xmlns:a16="http://schemas.microsoft.com/office/drawing/2014/main" id="{386D8479-5647-4F8C-A79B-5C2B20170DD6}"/>
                  </a:ext>
                </a:extLst>
              </p:cNvPr>
              <p:cNvCxnSpPr>
                <a:cxnSpLocks/>
              </p:cNvCxnSpPr>
              <p:nvPr/>
            </p:nvCxnSpPr>
            <p:spPr bwMode="auto">
              <a:xfrm flipV="1">
                <a:off x="7289460" y="1340620"/>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11" name="直接连接符 110">
                <a:extLst>
                  <a:ext uri="{FF2B5EF4-FFF2-40B4-BE49-F238E27FC236}">
                    <a16:creationId xmlns:a16="http://schemas.microsoft.com/office/drawing/2014/main" id="{4AB866C8-A91B-4E07-8C1F-4E18B2C62526}"/>
                  </a:ext>
                </a:extLst>
              </p:cNvPr>
              <p:cNvCxnSpPr>
                <a:cxnSpLocks/>
              </p:cNvCxnSpPr>
              <p:nvPr/>
            </p:nvCxnSpPr>
            <p:spPr bwMode="auto">
              <a:xfrm flipV="1">
                <a:off x="7753588" y="1322755"/>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12" name="直接连接符 111">
                <a:extLst>
                  <a:ext uri="{FF2B5EF4-FFF2-40B4-BE49-F238E27FC236}">
                    <a16:creationId xmlns:a16="http://schemas.microsoft.com/office/drawing/2014/main" id="{7ACE031F-B48C-422F-BD69-46BA0F8B9945}"/>
                  </a:ext>
                </a:extLst>
              </p:cNvPr>
              <p:cNvCxnSpPr>
                <a:cxnSpLocks/>
              </p:cNvCxnSpPr>
              <p:nvPr/>
            </p:nvCxnSpPr>
            <p:spPr bwMode="auto">
              <a:xfrm flipV="1">
                <a:off x="8211564" y="1337588"/>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cxnSp>
            <p:nvCxnSpPr>
              <p:cNvPr id="113" name="直接连接符 112">
                <a:extLst>
                  <a:ext uri="{FF2B5EF4-FFF2-40B4-BE49-F238E27FC236}">
                    <a16:creationId xmlns:a16="http://schemas.microsoft.com/office/drawing/2014/main" id="{B2C32EA2-FEE3-4737-AC52-96FE167E375E}"/>
                  </a:ext>
                </a:extLst>
              </p:cNvPr>
              <p:cNvCxnSpPr>
                <a:cxnSpLocks/>
              </p:cNvCxnSpPr>
              <p:nvPr/>
            </p:nvCxnSpPr>
            <p:spPr bwMode="auto">
              <a:xfrm flipV="1">
                <a:off x="8680887" y="1322756"/>
                <a:ext cx="0" cy="2416849"/>
              </a:xfrm>
              <a:prstGeom prst="line">
                <a:avLst/>
              </a:prstGeom>
              <a:solidFill>
                <a:schemeClr val="accent2"/>
              </a:solidFill>
              <a:ln w="9525" cap="flat" cmpd="sng" algn="ctr">
                <a:solidFill>
                  <a:schemeClr val="tx1"/>
                </a:solidFill>
                <a:prstDash val="solid"/>
                <a:round/>
                <a:headEnd type="none" w="med" len="med"/>
                <a:tailEnd type="none" w="med" len="med"/>
              </a:ln>
              <a:effectLst/>
            </p:spPr>
          </p:cxnSp>
        </p:grpSp>
        <p:sp>
          <p:nvSpPr>
            <p:cNvPr id="98" name="矩形 97">
              <a:extLst>
                <a:ext uri="{FF2B5EF4-FFF2-40B4-BE49-F238E27FC236}">
                  <a16:creationId xmlns:a16="http://schemas.microsoft.com/office/drawing/2014/main" id="{7A293ACA-D440-4864-BF4F-181D6C3767B0}"/>
                </a:ext>
              </a:extLst>
            </p:cNvPr>
            <p:cNvSpPr/>
            <p:nvPr/>
          </p:nvSpPr>
          <p:spPr bwMode="auto">
            <a:xfrm>
              <a:off x="6362701" y="2718387"/>
              <a:ext cx="464127" cy="438345"/>
            </a:xfrm>
            <a:prstGeom prst="rect">
              <a:avLst/>
            </a:prstGeom>
            <a:solidFill>
              <a:srgbClr val="FF0000">
                <a:alpha val="60000"/>
              </a:srgbClr>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68263" marR="0" indent="0" algn="l" defTabSz="1062038" rtl="0" eaLnBrk="1" fontAlgn="base" latinLnBrk="0" hangingPunct="1">
                <a:lnSpc>
                  <a:spcPct val="100000"/>
                </a:lnSpc>
                <a:spcBef>
                  <a:spcPct val="0"/>
                </a:spcBef>
                <a:spcAft>
                  <a:spcPct val="0"/>
                </a:spcAft>
                <a:buClrTx/>
                <a:buSzPct val="120000"/>
                <a:buFontTx/>
                <a:buNone/>
                <a:tabLst/>
              </a:pPr>
              <a:endParaRPr kumimoji="0" lang="ja-JP" altLang="en-US" sz="1300" b="0" i="1" u="sng" strike="noStrike" cap="none" normalizeH="0" baseline="0">
                <a:ln>
                  <a:noFill/>
                </a:ln>
                <a:solidFill>
                  <a:schemeClr val="tx1"/>
                </a:solidFill>
                <a:effectLst/>
                <a:latin typeface="Arial" charset="0"/>
                <a:ea typeface="ＭＳ Ｐゴシック" charset="-128"/>
              </a:endParaRPr>
            </a:p>
          </p:txBody>
        </p:sp>
      </p:grpSp>
    </p:spTree>
    <p:extLst>
      <p:ext uri="{BB962C8B-B14F-4D97-AF65-F5344CB8AC3E}">
        <p14:creationId xmlns:p14="http://schemas.microsoft.com/office/powerpoint/2010/main" val="195854779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2011_Temp_IMG_slides_BoW">
  <a:themeElements>
    <a:clrScheme name="TOK color blue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fontScheme name="Segoe Yu Gothic Med">
      <a:majorFont>
        <a:latin typeface="Segoe UI"/>
        <a:ea typeface="游ゴシック Medium"/>
        <a:cs typeface=""/>
      </a:majorFont>
      <a:minorFont>
        <a:latin typeface="Segoe UI"/>
        <a:ea typeface="游ゴシック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68263" marR="0" indent="0" algn="l" defTabSz="1062038" rtl="0" eaLnBrk="1" fontAlgn="base" latinLnBrk="0" hangingPunct="1">
          <a:lnSpc>
            <a:spcPct val="100000"/>
          </a:lnSpc>
          <a:spcBef>
            <a:spcPct val="0"/>
          </a:spcBef>
          <a:spcAft>
            <a:spcPct val="0"/>
          </a:spcAft>
          <a:buClrTx/>
          <a:buSzPct val="120000"/>
          <a:buFontTx/>
          <a:buNone/>
          <a:tabLst/>
          <a:defRPr kumimoji="0" lang="en-US" sz="1300" b="0" i="1" u="sng"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68263" marR="0" indent="0" algn="l" defTabSz="1062038" rtl="0" eaLnBrk="1" fontAlgn="base" latinLnBrk="0" hangingPunct="1">
          <a:lnSpc>
            <a:spcPct val="100000"/>
          </a:lnSpc>
          <a:spcBef>
            <a:spcPct val="0"/>
          </a:spcBef>
          <a:spcAft>
            <a:spcPct val="0"/>
          </a:spcAft>
          <a:buClrTx/>
          <a:buSzPct val="120000"/>
          <a:buFontTx/>
          <a:buNone/>
          <a:tabLst/>
          <a:defRPr kumimoji="0" lang="en-US" sz="1300" b="0" i="1" u="sng"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TOK color blue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TOK color blue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TOK color blue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TOK color blue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TOK color blue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TOK color blue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TOK color blue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TOK color blue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TOK color blue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TOK color blue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4_Temp_GSIM&amp;WPI-iCeMS_slides_BoW" id="{D43321B2-A60A-452D-828E-CE6B7B7BB14B}" vid="{E6E748BF-22F9-40C8-80C2-031BB28A4F1C}"/>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26162</TotalTime>
  <Words>3953</Words>
  <Application>Microsoft Office PowerPoint</Application>
  <PresentationFormat>A4 纸张(210x297 毫米)</PresentationFormat>
  <Paragraphs>484</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MS UI Gothic</vt:lpstr>
      <vt:lpstr>Slack-Lato</vt:lpstr>
      <vt:lpstr>Microsoft YaHei</vt:lpstr>
      <vt:lpstr>Arial</vt:lpstr>
      <vt:lpstr>Cambria Math</vt:lpstr>
      <vt:lpstr>Segoe UI</vt:lpstr>
      <vt:lpstr>Times New Roman</vt:lpstr>
      <vt:lpstr>2011_Temp_IMG_slides_BoW</vt:lpstr>
      <vt:lpstr>Bayesian Nonparametric Estimation for Stochastic Local Volatility Models using High Frequency Data in Financial Markets 確率的局所ボラティリティモデルのための金融市場の高 頻度データを用いたベイジアンノンパラメトリック推定</vt:lpstr>
      <vt:lpstr>Introduction: why measuring volatility is an important issue towards financial risk management or even trading strategy development?</vt:lpstr>
      <vt:lpstr>From Local Volatility Model &amp; Heston’s Stochastic Volatility Model to Stochastic Local Volatility Model</vt:lpstr>
      <vt:lpstr>From Local Volatility Model &amp; Heston’s Stochastic Volatility Model to Stochastic Local Volatility Model</vt:lpstr>
      <vt:lpstr>From Local Volatility Model &amp; Heston’s Stochastic Volatility Model to Stochastic Local Volatility Model</vt:lpstr>
      <vt:lpstr>From Local Volatility Model &amp; Heston’s Stochastic Volatility Model to Stochastic Local Volatility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 &amp; Perspective Works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産学公連携コンソーシアムによるオープン・イノベーション ―幹細胞技術の事例をもとにわが国の最適解を模索する―</dc:title>
  <dc:creator>shintaro sengoku</dc:creator>
  <cp:lastModifiedBy>Ma Ikumei</cp:lastModifiedBy>
  <cp:revision>752</cp:revision>
  <cp:lastPrinted>2018-01-26T08:07:14Z</cp:lastPrinted>
  <dcterms:created xsi:type="dcterms:W3CDTF">2014-10-30T17:09:39Z</dcterms:created>
  <dcterms:modified xsi:type="dcterms:W3CDTF">2021-11-25T23:07:25Z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Event">
    <vt:lpwstr>Document</vt:lpwstr>
  </property>
  <property fmtid="{D5CDD505-2E9C-101B-9397-08002B2CF9AE}" pid="6" name="Delivery Date">
    <vt:lpwstr>Date</vt:lpwstr>
  </property>
  <property fmtid="{D5CDD505-2E9C-101B-9397-08002B2CF9AE}" pid="7" name="DocID">
    <vt:lpwstr/>
  </property>
  <property fmtid="{D5CDD505-2E9C-101B-9397-08002B2CF9AE}" pid="8" name="DocIDinTitle">
    <vt:bool>false</vt:bool>
  </property>
  <property fmtid="{D5CDD505-2E9C-101B-9397-08002B2CF9AE}" pid="9" name="DocIDinSlide">
    <vt:bool>true</vt:bool>
  </property>
  <property fmtid="{D5CDD505-2E9C-101B-9397-08002B2CF9AE}" pid="10" name="DocIDPosition">
    <vt:i4>0</vt:i4>
  </property>
</Properties>
</file>