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40" r:id="rId10"/>
    <p:sldId id="341" r:id="rId11"/>
    <p:sldId id="321" r:id="rId12"/>
    <p:sldId id="322" r:id="rId13"/>
    <p:sldId id="324" r:id="rId14"/>
    <p:sldId id="332" r:id="rId15"/>
    <p:sldId id="336" r:id="rId16"/>
    <p:sldId id="337" r:id="rId17"/>
    <p:sldId id="342" r:id="rId18"/>
    <p:sldId id="34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56" r:id="rId27"/>
    <p:sldId id="355" r:id="rId28"/>
    <p:sldId id="357" r:id="rId29"/>
    <p:sldId id="358" r:id="rId30"/>
    <p:sldId id="359" r:id="rId31"/>
    <p:sldId id="349" r:id="rId32"/>
    <p:sldId id="350" r:id="rId33"/>
    <p:sldId id="351" r:id="rId34"/>
    <p:sldId id="352" r:id="rId35"/>
    <p:sldId id="353" r:id="rId36"/>
    <p:sldId id="354" r:id="rId37"/>
    <p:sldId id="338" r:id="rId38"/>
    <p:sldId id="339" r:id="rId39"/>
    <p:sldId id="347" r:id="rId40"/>
    <p:sldId id="348" r:id="rId41"/>
    <p:sldId id="344" r:id="rId42"/>
    <p:sldId id="345" r:id="rId43"/>
    <p:sldId id="346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1091" autoAdjust="0"/>
  </p:normalViewPr>
  <p:slideViewPr>
    <p:cSldViewPr snapToGrid="0">
      <p:cViewPr varScale="1">
        <p:scale>
          <a:sx n="105" d="100"/>
          <a:sy n="105" d="100"/>
        </p:scale>
        <p:origin x="10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24" y="365125"/>
            <a:ext cx="10353675" cy="1325563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КАКАЯ ДОЛЖНА БЫТЬ НУМЕРАЦИЯ И СЕТКА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777" y="1217901"/>
            <a:ext cx="113299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0000"/>
                </a:solidFill>
              </a:rPr>
              <a:t>· </a:t>
            </a:r>
            <a:r>
              <a:rPr lang="ru-RU" sz="2800" dirty="0">
                <a:solidFill>
                  <a:srgbClr val="000000"/>
                </a:solidFill>
              </a:rPr>
              <a:t>Неориентированный помеченный граф G = (V, E), заданный матрицей смежности: 𝐴=‖𝑎𝑖𝑗‖𝑛𝑥𝑛,𝑎𝑖𝑗∈{0,1</a:t>
            </a:r>
            <a:r>
              <a:rPr lang="ru-RU" sz="2800" dirty="0" smtClean="0">
                <a:solidFill>
                  <a:srgbClr val="000000"/>
                </a:solidFill>
              </a:rPr>
              <a:t>}</a:t>
            </a:r>
            <a:endParaRPr lang="ru-RU" sz="2800" dirty="0">
              <a:solidFill>
                <a:srgbClr val="000000"/>
              </a:solidFill>
            </a:endParaRPr>
          </a:p>
          <a:p>
            <a:r>
              <a:rPr lang="ru-RU" sz="2800" dirty="0">
                <a:solidFill>
                  <a:srgbClr val="000000"/>
                </a:solidFill>
              </a:rPr>
              <a:t>· k – размерность соответствующей регулярной сетки, 𝑘∈{1,2,3}</a:t>
            </a:r>
            <a:endParaRPr lang="ru-RU" sz="2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1" y="4067148"/>
            <a:ext cx="11329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</a:rPr>
              <a:t>· 𝑋=‖𝑥𝑖𝑗‖𝑛𝑥𝑘,где 𝑥𝑖𝑗 – значение </a:t>
            </a:r>
            <a:r>
              <a:rPr lang="en-US" sz="2800" dirty="0">
                <a:solidFill>
                  <a:srgbClr val="000000"/>
                </a:solidFill>
              </a:rPr>
              <a:t>j-</a:t>
            </a:r>
            <a:r>
              <a:rPr lang="ru-RU" sz="2800" dirty="0">
                <a:solidFill>
                  <a:srgbClr val="000000"/>
                </a:solidFill>
              </a:rPr>
              <a:t>ой компоненты индекса регулярной сетки для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-</a:t>
            </a:r>
            <a:r>
              <a:rPr lang="ru-RU" sz="2800" dirty="0">
                <a:solidFill>
                  <a:srgbClr val="000000"/>
                </a:solidFill>
              </a:rPr>
              <a:t>ой вершины, 𝑥𝑖𝑗∈𝑍,𝑖=1,𝑛̅,𝑗=1,𝑘̅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335022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777" y="1217901"/>
            <a:ext cx="11329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</a:rPr>
              <a:t>· Граф </a:t>
            </a:r>
            <a:r>
              <a:rPr lang="en-US" sz="2800" dirty="0">
                <a:solidFill>
                  <a:srgbClr val="000000"/>
                </a:solidFill>
              </a:rPr>
              <a:t>G – </a:t>
            </a:r>
            <a:r>
              <a:rPr lang="ru-RU" sz="2800" dirty="0" smtClean="0">
                <a:solidFill>
                  <a:srgbClr val="000000"/>
                </a:solidFill>
              </a:rPr>
              <a:t>связный</a:t>
            </a:r>
            <a:endParaRPr lang="ru-RU" sz="2800" dirty="0">
              <a:solidFill>
                <a:srgbClr val="000000"/>
              </a:solidFill>
            </a:endParaRPr>
          </a:p>
          <a:p>
            <a:r>
              <a:rPr lang="ru-RU" sz="2800" dirty="0" smtClean="0">
                <a:solidFill>
                  <a:srgbClr val="000000"/>
                </a:solidFill>
              </a:rPr>
              <a:t>· </a:t>
            </a:r>
            <a:r>
              <a:rPr lang="ru-RU" sz="2800" dirty="0">
                <a:solidFill>
                  <a:srgbClr val="000000"/>
                </a:solidFill>
              </a:rPr>
              <a:t>∀ {𝑣𝑖,𝑣𝑗}∈𝐸,𝑖≠𝑗: ∑|𝑥𝑖𝑙−𝑥𝑗𝑙|=1𝑘𝑙=1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5777" y="3867123"/>
            <a:ext cx="11329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</a:rPr>
              <a:t>· 𝐹= 𝑘=&gt;</a:t>
            </a:r>
            <a:r>
              <a:rPr lang="ru-RU" sz="2800" dirty="0" smtClean="0">
                <a:solidFill>
                  <a:srgbClr val="000000"/>
                </a:solidFill>
              </a:rPr>
              <a:t>𝑚𝑖𝑛</a:t>
            </a:r>
            <a:endParaRPr lang="ru-RU" sz="2800" dirty="0">
              <a:solidFill>
                <a:srgbClr val="000000"/>
              </a:solidFill>
            </a:endParaRPr>
          </a:p>
          <a:p>
            <a:r>
              <a:rPr lang="ru-RU" sz="2800" dirty="0">
                <a:solidFill>
                  <a:srgbClr val="000000"/>
                </a:solidFill>
              </a:rPr>
              <a:t>· 𝑄=|𝑆|=&gt;𝑚𝑖𝑛,где 𝑆={ {𝑣𝑖,𝑣𝑗}:𝑣𝑖,𝑣𝑗∈𝑉,{𝑣𝑖,𝑣𝑗}∉𝐸,∑|𝑥𝑖𝑙−𝑥𝑗𝑙|=1𝑘𝑙=1}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14" y="4386263"/>
            <a:ext cx="7559435" cy="12383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6225" y="1066626"/>
            <a:ext cx="10510838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ТУТ НУЖНО ОПИСАНИЕ ДЛЯ ОДНОМЕРНОГО СЛУЧАЯ</a:t>
            </a:r>
            <a:endParaRPr lang="ru-RU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6225" y="1066626"/>
            <a:ext cx="5067300" cy="44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 неориентированный помеченный граф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Находим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вершину степени 4 и присваиваем нулевой индекс. Если такой вершины нет, то берем вершину со степенью наиболее близкой к 4.</a:t>
            </a:r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42887" y="2281451"/>
            <a:ext cx="5543550" cy="2838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соседние вершины по очереди. Если дальнейшая нумерация не удалась, то пробуем поменять (1,0) и (0,-1) местами и запустить нумерацию заново.</a:t>
            </a:r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984175"/>
            <a:ext cx="5980176" cy="501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Производим обход графа от стартовой вершины.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два случая, когда мы можем однозначно поставить индекс для вершины: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Два и более соседей имеют индекс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Один из соседей не имеет непронумерованных соседей кроме текущей вершины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546491"/>
            <a:ext cx="59893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Таким образом проставляем индексы для всех вершин, где это однозначно возможно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На неоднозначных случаях рекурсивно перебираем все возможные индексы: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Ставим один из возможных индексов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Повторяем алгоритм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Если не удалось пронумеровать, то возвращаемся, меняем индекс и проходим заново</a:t>
            </a:r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546491"/>
            <a:ext cx="591502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Таким образом проставляем индексы для всех вершин, где это однозначно возможно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На неоднозначных случаях рекурсивно перебираем все возможные индексы: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Ставим один из возможных индексов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Повторяем алгоритм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Если не удалось пронумеровать, то возвращаемся, меняем индекс и проходим заново</a:t>
            </a:r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6225" y="1066626"/>
            <a:ext cx="5067300" cy="44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 неориентированный помеченный граф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Находим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вершину степени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присваиваем нулевой индекс. Если такой вершины нет, то берем вершину со степенью наиболее близкой к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86" y="356291"/>
            <a:ext cx="4943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0319" y="1308778"/>
            <a:ext cx="5543550" cy="4221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соседние вершины по очереди. Если дальнейшая нумерация не удалась, то пробуем поменять координаты вершин местами и запустить нумерацию заново. Для 3-хмерного случая будет до 720 вариантов нумераций первых вершин.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13" y="219456"/>
            <a:ext cx="45053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84175"/>
            <a:ext cx="5915025" cy="501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Производим обход графа от стартовой вершины.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два случая, когда мы можем однозначно поставить индекс для вершины: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Два и более соседей имеют индекс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Один из соседей не имеет непронумерованных соседей кроме текущей вершины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565173"/>
            <a:ext cx="53721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46491"/>
            <a:ext cx="59893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Таким образом проставляем индексы для всех вершин, где это однозначно возможно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На неоднозначных случаях рекурсивно перебираем все возможные индексы: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Ставим один из возможных индексов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Повторяем алгоритм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Если не удалось пронумеровать, то возвращаемся, меняем индекс и проходим заново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57" y="708505"/>
            <a:ext cx="50863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2" y="3198822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2317974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8" y="4384485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1084679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752071"/>
            <a:ext cx="462979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71137" y="957263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79" y="935565"/>
            <a:ext cx="6039196" cy="57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34850" y="1028700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7" y="935566"/>
            <a:ext cx="5777987" cy="55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6186"/>
              </p:ext>
            </p:extLst>
          </p:nvPr>
        </p:nvGraphicFramePr>
        <p:xfrm>
          <a:off x="447673" y="1192212"/>
          <a:ext cx="11396664" cy="5222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4583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1141801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61624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61624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60557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513152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512085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72123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1131284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Имя файла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Кол-во вершин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Кол-во ребер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Результат </a:t>
                      </a:r>
                      <a:r>
                        <a:rPr lang="ru-RU" sz="1800" dirty="0" err="1">
                          <a:effectLst/>
                        </a:rPr>
                        <a:t>Validate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Результат </a:t>
                      </a:r>
                      <a:r>
                        <a:rPr lang="ru-RU" sz="1800" dirty="0" err="1">
                          <a:effectLst/>
                        </a:rPr>
                        <a:t>Numerate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Ожидаемо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Время выполнения (</a:t>
                      </a:r>
                      <a:r>
                        <a:rPr lang="ru-RU" sz="1800" dirty="0" err="1">
                          <a:effectLst/>
                        </a:rPr>
                        <a:t>мс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Корректность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748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bad_square.graph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74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748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bridge.graph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ИСТИНА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748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cube8.graph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116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748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fake_cube.graph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365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line2.graph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365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line3.graph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365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line4.graph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Верно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28366"/>
              </p:ext>
            </p:extLst>
          </p:nvPr>
        </p:nvGraphicFramePr>
        <p:xfrm>
          <a:off x="428625" y="0"/>
          <a:ext cx="11201400" cy="6858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176">
                  <a:extLst>
                    <a:ext uri="{9D8B030D-6E8A-4147-A177-3AD203B41FA5}">
                      <a16:colId xmlns:a16="http://schemas.microsoft.com/office/drawing/2014/main" val="4011716707"/>
                    </a:ext>
                  </a:extLst>
                </a:gridCol>
                <a:gridCol w="1122239">
                  <a:extLst>
                    <a:ext uri="{9D8B030D-6E8A-4147-A177-3AD203B41FA5}">
                      <a16:colId xmlns:a16="http://schemas.microsoft.com/office/drawing/2014/main" val="2894626334"/>
                    </a:ext>
                  </a:extLst>
                </a:gridCol>
                <a:gridCol w="1338294">
                  <a:extLst>
                    <a:ext uri="{9D8B030D-6E8A-4147-A177-3AD203B41FA5}">
                      <a16:colId xmlns:a16="http://schemas.microsoft.com/office/drawing/2014/main" val="3974404645"/>
                    </a:ext>
                  </a:extLst>
                </a:gridCol>
                <a:gridCol w="1338294">
                  <a:extLst>
                    <a:ext uri="{9D8B030D-6E8A-4147-A177-3AD203B41FA5}">
                      <a16:colId xmlns:a16="http://schemas.microsoft.com/office/drawing/2014/main" val="1792574626"/>
                    </a:ext>
                  </a:extLst>
                </a:gridCol>
                <a:gridCol w="1337245">
                  <a:extLst>
                    <a:ext uri="{9D8B030D-6E8A-4147-A177-3AD203B41FA5}">
                      <a16:colId xmlns:a16="http://schemas.microsoft.com/office/drawing/2014/main" val="2927093727"/>
                    </a:ext>
                  </a:extLst>
                </a:gridCol>
                <a:gridCol w="1487226">
                  <a:extLst>
                    <a:ext uri="{9D8B030D-6E8A-4147-A177-3AD203B41FA5}">
                      <a16:colId xmlns:a16="http://schemas.microsoft.com/office/drawing/2014/main" val="3106270096"/>
                    </a:ext>
                  </a:extLst>
                </a:gridCol>
                <a:gridCol w="1486178">
                  <a:extLst>
                    <a:ext uri="{9D8B030D-6E8A-4147-A177-3AD203B41FA5}">
                      <a16:colId xmlns:a16="http://schemas.microsoft.com/office/drawing/2014/main" val="403033446"/>
                    </a:ext>
                  </a:extLst>
                </a:gridCol>
                <a:gridCol w="1691748">
                  <a:extLst>
                    <a:ext uri="{9D8B030D-6E8A-4147-A177-3AD203B41FA5}">
                      <a16:colId xmlns:a16="http://schemas.microsoft.com/office/drawing/2014/main" val="3937450186"/>
                    </a:ext>
                  </a:extLst>
                </a:gridCol>
              </a:tblGrid>
              <a:tr h="924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Имя файла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Кол-во вершин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Кол-во ребер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Результат </a:t>
                      </a:r>
                      <a:r>
                        <a:rPr lang="ru-RU" sz="1800" dirty="0" err="1">
                          <a:effectLst/>
                        </a:rPr>
                        <a:t>Validate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Результат </a:t>
                      </a:r>
                      <a:r>
                        <a:rPr lang="ru-RU" sz="1800" dirty="0" err="1">
                          <a:effectLst/>
                        </a:rPr>
                        <a:t>Numerate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Ожидаемо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Время выполнения (</a:t>
                      </a:r>
                      <a:r>
                        <a:rPr lang="ru-RU" sz="1800" dirty="0" err="1">
                          <a:effectLst/>
                        </a:rPr>
                        <a:t>мс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Корректность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9344570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line_bad_8.graph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ЛОЖЬ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4672999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line_mix.graph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5178149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rectangle.graph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181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826864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square7.graph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84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4576405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badtest_k1.graph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502069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rectangle_2.graph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414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3075805"/>
                  </a:ext>
                </a:extLst>
              </a:tr>
              <a:tr h="42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square.graph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4169546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test1_k2.graph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931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3337273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test1_k3.graph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2840664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test2_k2.graph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2161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Верно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49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12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1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2" y="762685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1285905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проверки на регулярность поданного на вход графа (на 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595</Words>
  <Application>Microsoft Office PowerPoint</Application>
  <PresentationFormat>Широкоэкранный</PresentationFormat>
  <Paragraphs>258</Paragraphs>
  <Slides>43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КАКАЯ ДОЛЖНА БЫТЬ НУМЕРАЦИЯ И 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lastModifiedBy>Linser</cp:lastModifiedBy>
  <cp:revision>51</cp:revision>
  <dcterms:created xsi:type="dcterms:W3CDTF">2017-05-23T18:21:54Z</dcterms:created>
  <dcterms:modified xsi:type="dcterms:W3CDTF">2017-12-10T16:27:56Z</dcterms:modified>
</cp:coreProperties>
</file>