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sldIdLst>
    <p:sldId id="256" r:id="rId2"/>
    <p:sldId id="258" r:id="rId3"/>
    <p:sldId id="312" r:id="rId4"/>
    <p:sldId id="313" r:id="rId5"/>
    <p:sldId id="314" r:id="rId6"/>
    <p:sldId id="315" r:id="rId7"/>
    <p:sldId id="317" r:id="rId8"/>
    <p:sldId id="320" r:id="rId9"/>
    <p:sldId id="321" r:id="rId10"/>
    <p:sldId id="322" r:id="rId11"/>
    <p:sldId id="324" r:id="rId12"/>
    <p:sldId id="332" r:id="rId13"/>
    <p:sldId id="336" r:id="rId14"/>
    <p:sldId id="337" r:id="rId15"/>
    <p:sldId id="340" r:id="rId16"/>
    <p:sldId id="341" r:id="rId17"/>
    <p:sldId id="361" r:id="rId18"/>
    <p:sldId id="362" r:id="rId19"/>
    <p:sldId id="342" r:id="rId20"/>
    <p:sldId id="343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56" r:id="rId29"/>
    <p:sldId id="355" r:id="rId30"/>
    <p:sldId id="357" r:id="rId31"/>
    <p:sldId id="358" r:id="rId32"/>
    <p:sldId id="359" r:id="rId33"/>
    <p:sldId id="360" r:id="rId34"/>
    <p:sldId id="349" r:id="rId35"/>
    <p:sldId id="350" r:id="rId36"/>
    <p:sldId id="369" r:id="rId37"/>
    <p:sldId id="370" r:id="rId38"/>
    <p:sldId id="352" r:id="rId39"/>
    <p:sldId id="351" r:id="rId40"/>
    <p:sldId id="353" r:id="rId41"/>
    <p:sldId id="371" r:id="rId42"/>
    <p:sldId id="354" r:id="rId43"/>
    <p:sldId id="367" r:id="rId44"/>
    <p:sldId id="363" r:id="rId45"/>
    <p:sldId id="364" r:id="rId46"/>
    <p:sldId id="365" r:id="rId47"/>
    <p:sldId id="366" r:id="rId48"/>
    <p:sldId id="338" r:id="rId49"/>
    <p:sldId id="348" r:id="rId50"/>
    <p:sldId id="368" r:id="rId51"/>
    <p:sldId id="344" r:id="rId52"/>
    <p:sldId id="345" r:id="rId53"/>
    <p:sldId id="346" r:id="rId5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инар Каримов" initials="ДК" lastIdx="2" clrIdx="0">
    <p:extLst>
      <p:ext uri="{19B8F6BF-5375-455C-9EA6-DF929625EA0E}">
        <p15:presenceInfo xmlns:p15="http://schemas.microsoft.com/office/powerpoint/2012/main" userId="ce7a5564402eb9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B56"/>
    <a:srgbClr val="001B26"/>
    <a:srgbClr val="383838"/>
    <a:srgbClr val="925A5D"/>
    <a:srgbClr val="222222"/>
    <a:srgbClr val="1F1F1F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1091" autoAdjust="0"/>
  </p:normalViewPr>
  <p:slideViewPr>
    <p:cSldViewPr snapToGrid="0">
      <p:cViewPr varScale="1">
        <p:scale>
          <a:sx n="121" d="100"/>
          <a:sy n="121" d="100"/>
        </p:scale>
        <p:origin x="45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BDC20-999D-4259-B6C3-F40ECC5C4406}" type="datetimeFigureOut">
              <a:rPr lang="ru-RU" smtClean="0"/>
              <a:t>25.12.2017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66FCC-2ADF-469F-864C-916690745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23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 объект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729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685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709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116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по факту</a:t>
            </a:r>
            <a:r>
              <a:rPr lang="ru-RU" baseline="0" dirty="0"/>
              <a:t> удалось сделать, какие проблемы не решены, перспективы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60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Декомпозиция</a:t>
            </a:r>
            <a:r>
              <a:rPr lang="ru-RU" baseline="0" dirty="0"/>
              <a:t> объекта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5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  <a:r>
              <a:rPr lang="ru-RU" baseline="0" dirty="0"/>
              <a:t> декомпозиции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405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 декомпозиции</a:t>
            </a:r>
            <a:r>
              <a:rPr lang="ru-RU" baseline="0" dirty="0"/>
              <a:t> потерялась информация о геометрии фигуры и нумерации, нужно восстановить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93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Сетка пришла, но нет геометрии, надо натянуть и пронумеровать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034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Сетка</a:t>
            </a:r>
            <a:r>
              <a:rPr lang="ru-RU" baseline="0" dirty="0"/>
              <a:t> и геометрия есть, но нужно проверить корректность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6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519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103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35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ADE9-FF2A-4FAE-8AFA-A6F5AE605187}" type="datetime1">
              <a:rPr lang="ru-RU" smtClean="0"/>
              <a:t>25.12.2017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2AEC-E365-4CCD-BC0F-5313038E0927}" type="datetime1">
              <a:rPr lang="ru-RU" smtClean="0"/>
              <a:t>25.12.2017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95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4601-6BAA-4E1D-A5D7-7B0867CDDF66}" type="datetime1">
              <a:rPr lang="ru-RU" smtClean="0"/>
              <a:t>25.12.2017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31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1018-6EBF-40EE-9984-DC2D2274B6EF}" type="datetime1">
              <a:rPr lang="ru-RU" smtClean="0"/>
              <a:t>25.12.2017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03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6E40-7F19-45A7-AFE3-AD6EAF55C0DD}" type="datetime1">
              <a:rPr lang="ru-RU" smtClean="0"/>
              <a:t>25.12.2017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55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2458-4C93-4E25-8E34-87E23EE7C8CE}" type="datetime1">
              <a:rPr lang="ru-RU" smtClean="0"/>
              <a:t>25.12.2017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41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F2B6-BB50-4E71-9679-83EA93217DD4}" type="datetime1">
              <a:rPr lang="ru-RU" smtClean="0"/>
              <a:t>25.12.2017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00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415F-912D-4181-ADD3-2E97B41F5BA3}" type="datetime1">
              <a:rPr lang="ru-RU" smtClean="0"/>
              <a:t>25.12.2017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48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8B0F-0C2B-49B2-9FD3-B073E7332BCA}" type="datetime1">
              <a:rPr lang="ru-RU" smtClean="0"/>
              <a:t>25.12.2017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89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040C-12A9-414A-9B1A-63BD8F2F1AC2}" type="datetime1">
              <a:rPr lang="ru-RU" smtClean="0"/>
              <a:t>25.12.2017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26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461E-09D4-4DC8-9E9F-2F7F6F24987E}" type="datetime1">
              <a:rPr lang="ru-RU" smtClean="0"/>
              <a:t>25.12.2017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49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0AB04-008B-420E-A0B7-26FA7A461D78}" type="datetime1">
              <a:rPr lang="ru-RU" smtClean="0"/>
              <a:t>25.12.2017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58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6464" y="170757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ПО для решения задачи 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восстановления нумерации регулярной сетки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278624" y="4559808"/>
            <a:ext cx="4133088" cy="2023872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магистров 2-го года обучения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3821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92480" y="752849"/>
            <a:ext cx="41280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Входные</a:t>
            </a:r>
            <a:r>
              <a:rPr lang="ru-RU" dirty="0"/>
              <a:t> </a:t>
            </a:r>
            <a:r>
              <a:rPr lang="ru-RU" sz="44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данные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" y="2814951"/>
            <a:ext cx="45656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Выходные данные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5411" y="1522290"/>
            <a:ext cx="6787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Неориентированный помеченный граф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2481" y="3584392"/>
            <a:ext cx="10054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Индексы регулярной сетки определенной размерности для каждой вершины графа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Сообщение об ошибке, если не удалось найти подходящие индексы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97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63091" y="2313708"/>
            <a:ext cx="6456219" cy="1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Формальная постановка задачи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35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85777" y="1217901"/>
                <a:ext cx="11329986" cy="2153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800" dirty="0">
                    <a:solidFill>
                      <a:srgbClr val="000000"/>
                    </a:solidFill>
                  </a:rPr>
                  <a:t>Неориентированный помеченный граф G = (V, E), заданный матрицей смежности: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800" dirty="0">
                    <a:solidFill>
                      <a:srgbClr val="000000"/>
                    </a:solidFill>
                  </a:rPr>
                  <a:t> k – размерность соответствующей регулярной сетки, 𝑘</a:t>
                </a:r>
                <a:r>
                  <a:rPr lang="en-US" sz="2800" dirty="0">
                    <a:solidFill>
                      <a:srgbClr val="000000"/>
                    </a:solidFill>
                  </a:rPr>
                  <a:t> </a:t>
                </a:r>
                <a:r>
                  <a:rPr lang="ru-RU" sz="2800" dirty="0">
                    <a:solidFill>
                      <a:srgbClr val="000000"/>
                    </a:solidFill>
                  </a:rPr>
                  <a:t>∈</a:t>
                </a:r>
                <a:r>
                  <a:rPr lang="en-US" sz="2800" dirty="0">
                    <a:solidFill>
                      <a:srgbClr val="000000"/>
                    </a:solidFill>
                  </a:rPr>
                  <a:t> </a:t>
                </a:r>
                <a:r>
                  <a:rPr lang="ru-RU" sz="2800" dirty="0">
                    <a:solidFill>
                      <a:srgbClr val="000000"/>
                    </a:solidFill>
                  </a:rPr>
                  <a:t>{1,2,3}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1217901"/>
                <a:ext cx="11329986" cy="2153218"/>
              </a:xfrm>
              <a:prstGeom prst="rect">
                <a:avLst/>
              </a:prstGeom>
              <a:blipFill rotWithShape="0">
                <a:blip r:embed="rId2"/>
                <a:stretch>
                  <a:fillRect l="-969" t="-2833" r="-1023" b="-73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485777" y="485775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Исходные данные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57201" y="4534132"/>
                <a:ext cx="11329986" cy="22082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𝑛𝑥𝑘</m:t>
                        </m:r>
                      </m:sub>
                    </m:sSub>
                  </m:oMath>
                </a14:m>
                <a:r>
                  <a:rPr lang="ru-RU" sz="2800" dirty="0">
                    <a:solidFill>
                      <a:srgbClr val="000000"/>
                    </a:solidFill>
                  </a:rPr>
                  <a:t> - матрица, где 𝑥</a:t>
                </a:r>
                <a:r>
                  <a:rPr lang="ru-RU" sz="2800" baseline="-25000" dirty="0">
                    <a:solidFill>
                      <a:srgbClr val="000000"/>
                    </a:solidFill>
                  </a:rPr>
                  <a:t>𝑖𝑗</a:t>
                </a:r>
                <a:r>
                  <a:rPr lang="ru-RU" sz="2800" dirty="0">
                    <a:solidFill>
                      <a:srgbClr val="000000"/>
                    </a:solidFill>
                  </a:rPr>
                  <a:t> – значение </a:t>
                </a:r>
                <a:r>
                  <a:rPr lang="en-US" sz="2800" dirty="0">
                    <a:solidFill>
                      <a:srgbClr val="000000"/>
                    </a:solidFill>
                  </a:rPr>
                  <a:t>j-</a:t>
                </a:r>
                <a:r>
                  <a:rPr lang="ru-RU" sz="2800" dirty="0">
                    <a:solidFill>
                      <a:srgbClr val="000000"/>
                    </a:solidFill>
                  </a:rPr>
                  <a:t>ой компоненты индекса регулярной сетки для </a:t>
                </a:r>
                <a:r>
                  <a:rPr lang="en-US" sz="2800" dirty="0" err="1">
                    <a:solidFill>
                      <a:srgbClr val="000000"/>
                    </a:solidFill>
                  </a:rPr>
                  <a:t>i</a:t>
                </a:r>
                <a:r>
                  <a:rPr lang="en-US" sz="2800" dirty="0">
                    <a:solidFill>
                      <a:srgbClr val="000000"/>
                    </a:solidFill>
                  </a:rPr>
                  <a:t>-</a:t>
                </a:r>
                <a:r>
                  <a:rPr lang="ru-RU" sz="2800" dirty="0">
                    <a:solidFill>
                      <a:srgbClr val="000000"/>
                    </a:solidFill>
                  </a:rPr>
                  <a:t>ой вершины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acc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4534132"/>
                <a:ext cx="11329986" cy="2208233"/>
              </a:xfrm>
              <a:prstGeom prst="rect">
                <a:avLst/>
              </a:prstGeom>
              <a:blipFill rotWithShape="0">
                <a:blip r:embed="rId3"/>
                <a:stretch>
                  <a:fillRect l="-9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1"/>
          <p:cNvSpPr txBox="1">
            <a:spLocks/>
          </p:cNvSpPr>
          <p:nvPr/>
        </p:nvSpPr>
        <p:spPr>
          <a:xfrm>
            <a:off x="457201" y="3802006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Решение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56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85777" y="1217901"/>
                <a:ext cx="11329986" cy="10196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800" dirty="0">
                    <a:solidFill>
                      <a:srgbClr val="000000"/>
                    </a:solidFill>
                  </a:rPr>
                  <a:t>Граф </a:t>
                </a:r>
                <a:r>
                  <a:rPr lang="en-US" sz="2800" dirty="0">
                    <a:solidFill>
                      <a:srgbClr val="000000"/>
                    </a:solidFill>
                  </a:rPr>
                  <a:t>G – </a:t>
                </a:r>
                <a:r>
                  <a:rPr lang="ru-RU" sz="2800" dirty="0">
                    <a:solidFill>
                      <a:srgbClr val="000000"/>
                    </a:solidFill>
                  </a:rPr>
                  <a:t>связный</a:t>
                </a:r>
                <a:endParaRPr lang="en-US" sz="2800" dirty="0">
                  <a:solidFill>
                    <a:srgbClr val="00000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∀ </m:t>
                    </m:r>
                    <m:d>
                      <m:dPr>
                        <m:begChr m:val="{"/>
                        <m:endChr m:val="}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: </m:t>
                    </m:r>
                    <m:nary>
                      <m:naryPr>
                        <m:chr m:val="∑"/>
                        <m:limLoc m:val="undOvr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𝑘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𝑖𝑙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𝑗𝑙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=1</m:t>
                        </m:r>
                      </m:e>
                    </m:nary>
                  </m:oMath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1217901"/>
                <a:ext cx="11329986" cy="1019638"/>
              </a:xfrm>
              <a:prstGeom prst="rect">
                <a:avLst/>
              </a:prstGeom>
              <a:blipFill rotWithShape="0">
                <a:blip r:embed="rId2"/>
                <a:stretch>
                  <a:fillRect l="-969" t="-59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485777" y="485775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Ограничения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85777" y="4390343"/>
                <a:ext cx="10032682" cy="1888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ru-RU" sz="2800">
                          <a:latin typeface="Cambria Math" panose="02040503050406030204" pitchFamily="18" charset="0"/>
                        </a:rPr>
                        <m:t>=&gt;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,  где 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 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𝑖𝑙</m:t>
                                      </m:r>
                                    </m:sub>
                                  </m:sSub>
                                  <m:r>
                                    <a:rPr lang="ru-RU" sz="28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𝑗𝑙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4390343"/>
                <a:ext cx="10032682" cy="18889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1"/>
          <p:cNvSpPr txBox="1">
            <a:spLocks/>
          </p:cNvSpPr>
          <p:nvPr/>
        </p:nvSpPr>
        <p:spPr>
          <a:xfrm>
            <a:off x="485777" y="3134997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Критерий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485777" y="3867123"/>
                <a:ext cx="1132998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0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=&gt;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3867123"/>
                <a:ext cx="1132998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88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-428625" y="885971"/>
                <a:ext cx="5257800" cy="1808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:r>
                  <a:rPr lang="ru-RU" sz="2000" dirty="0">
                    <a:solidFill>
                      <a:schemeClr val="accent1">
                        <a:lumMod val="50000"/>
                      </a:schemeClr>
                    </a:solidFill>
                  </a:rPr>
                  <a:t>Граф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8625" y="885971"/>
                <a:ext cx="5257800" cy="18081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385673" y="1627624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2000" dirty="0"/>
              <a:t>= 2</a:t>
            </a:r>
            <a:endParaRPr lang="ru-RU" sz="2000" dirty="0"/>
          </a:p>
        </p:txBody>
      </p:sp>
      <p:pic>
        <p:nvPicPr>
          <p:cNvPr id="12" name="Рисунок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633" y="923587"/>
            <a:ext cx="2670468" cy="245190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559362" y="3734915"/>
                <a:ext cx="6096000" cy="20655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ru-RU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Решение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𝑋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1200" dirty="0">
                  <a:effectLst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2" y="3734915"/>
                <a:ext cx="6096000" cy="2065565"/>
              </a:xfrm>
              <a:prstGeom prst="rect">
                <a:avLst/>
              </a:prstGeom>
              <a:blipFill>
                <a:blip r:embed="rId4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Рисунок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362" y="3375495"/>
            <a:ext cx="3486614" cy="3307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Прямоугольник 14"/>
          <p:cNvSpPr/>
          <p:nvPr/>
        </p:nvSpPr>
        <p:spPr>
          <a:xfrm>
            <a:off x="8523142" y="4190616"/>
            <a:ext cx="6096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</a:rPr>
              <a:t>Критерий</a:t>
            </a:r>
            <a:r>
              <a:rPr lang="en-US" sz="2000" dirty="0">
                <a:ea typeface="Calibri" panose="020F0502020204030204" pitchFamily="34" charset="0"/>
              </a:rPr>
              <a:t>: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</a:rPr>
              <a:t>F = 2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</a:rPr>
              <a:t>Q = 0</a:t>
            </a:r>
            <a:endParaRPr lang="ru-RU" sz="2000" dirty="0">
              <a:effectLst/>
              <a:ea typeface="Calibri" panose="020F050202020403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4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300" y="850130"/>
            <a:ext cx="7268326" cy="600787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Сетка с восстановленной нумерацией (2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D)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69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Сетка с восстановленной нумерацией (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3D)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"/>
          <a:stretch/>
        </p:blipFill>
        <p:spPr>
          <a:xfrm>
            <a:off x="3232913" y="1000124"/>
            <a:ext cx="5001799" cy="585787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24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2734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Решение состоит из следующих шагов: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Проверка исходного графа на необходимые условия регулярности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Нахождение минимальной размерности регулярной сетки, которая подходит для исходного графа по необходимым условиям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Последовательный запуск алгоритмов нумерации, начиная с найденной минимальной размерности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17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1046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Общая концепция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100628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3194" y="1362233"/>
            <a:ext cx="5463953" cy="4927283"/>
          </a:xfrm>
        </p:spPr>
        <p:txBody>
          <a:bodyPr/>
          <a:lstStyle/>
          <a:p>
            <a:r>
              <a:rPr lang="ru-RU" dirty="0"/>
              <a:t>Предназначена для проверки графа на необходимые условия регулярности: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800" dirty="0"/>
              <a:t>Граф является связным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800" dirty="0"/>
              <a:t>Максимальная степень вершины не больше 6</a:t>
            </a:r>
          </a:p>
          <a:p>
            <a:r>
              <a:rPr lang="ru-RU" dirty="0"/>
              <a:t>Позволяет быстро сказать о невозможности нумерации, не запуская алгоритм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18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157720"/>
            <a:ext cx="12192000" cy="1046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Процедура быстрой проверки</a:t>
            </a:r>
          </a:p>
        </p:txBody>
      </p:sp>
      <p:grpSp>
        <p:nvGrpSpPr>
          <p:cNvPr id="116" name="Группа 115"/>
          <p:cNvGrpSpPr/>
          <p:nvPr/>
        </p:nvGrpSpPr>
        <p:grpSpPr>
          <a:xfrm>
            <a:off x="6686962" y="1249680"/>
            <a:ext cx="4282440" cy="5152390"/>
            <a:chOff x="7311802" y="1137126"/>
            <a:chExt cx="4282440" cy="5152390"/>
          </a:xfrm>
        </p:grpSpPr>
        <p:sp>
          <p:nvSpPr>
            <p:cNvPr id="47" name="Овал 46"/>
            <p:cNvSpPr/>
            <p:nvPr/>
          </p:nvSpPr>
          <p:spPr>
            <a:xfrm>
              <a:off x="8541989" y="476302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Овал 47"/>
            <p:cNvSpPr/>
            <p:nvPr/>
          </p:nvSpPr>
          <p:spPr>
            <a:xfrm>
              <a:off x="7978109" y="547930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Овал 48"/>
            <p:cNvSpPr/>
            <p:nvPr/>
          </p:nvSpPr>
          <p:spPr>
            <a:xfrm>
              <a:off x="9105869" y="408484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Овал 49"/>
            <p:cNvSpPr/>
            <p:nvPr/>
          </p:nvSpPr>
          <p:spPr>
            <a:xfrm>
              <a:off x="8541989" y="387910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8541989" y="564694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/>
            <p:cNvSpPr/>
            <p:nvPr/>
          </p:nvSpPr>
          <p:spPr>
            <a:xfrm>
              <a:off x="9425909" y="476302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7658069" y="476302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5" name="Прямая соединительная линия 54"/>
            <p:cNvCxnSpPr>
              <a:stCxn id="47" idx="0"/>
              <a:endCxn id="50" idx="4"/>
            </p:cNvCxnSpPr>
            <p:nvPr/>
          </p:nvCxnSpPr>
          <p:spPr>
            <a:xfrm flipV="1">
              <a:off x="8702009" y="4214383"/>
              <a:ext cx="0" cy="548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>
              <a:stCxn id="47" idx="7"/>
              <a:endCxn id="49" idx="3"/>
            </p:cNvCxnSpPr>
            <p:nvPr/>
          </p:nvCxnSpPr>
          <p:spPr>
            <a:xfrm flipV="1">
              <a:off x="8815160" y="4371022"/>
              <a:ext cx="337578" cy="441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47" idx="6"/>
              <a:endCxn id="52" idx="2"/>
            </p:cNvCxnSpPr>
            <p:nvPr/>
          </p:nvCxnSpPr>
          <p:spPr>
            <a:xfrm>
              <a:off x="8862029" y="4930663"/>
              <a:ext cx="563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47" idx="4"/>
              <a:endCxn id="51" idx="0"/>
            </p:cNvCxnSpPr>
            <p:nvPr/>
          </p:nvCxnSpPr>
          <p:spPr>
            <a:xfrm>
              <a:off x="8702009" y="5098303"/>
              <a:ext cx="0" cy="548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53" idx="6"/>
              <a:endCxn id="47" idx="2"/>
            </p:cNvCxnSpPr>
            <p:nvPr/>
          </p:nvCxnSpPr>
          <p:spPr>
            <a:xfrm>
              <a:off x="7978109" y="4930663"/>
              <a:ext cx="563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48" idx="7"/>
              <a:endCxn id="47" idx="3"/>
            </p:cNvCxnSpPr>
            <p:nvPr/>
          </p:nvCxnSpPr>
          <p:spPr>
            <a:xfrm flipV="1">
              <a:off x="8251280" y="5049202"/>
              <a:ext cx="337578" cy="479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Овал 66"/>
            <p:cNvSpPr/>
            <p:nvPr/>
          </p:nvSpPr>
          <p:spPr>
            <a:xfrm>
              <a:off x="9425909" y="564694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9" name="Прямая соединительная линия 68"/>
            <p:cNvCxnSpPr>
              <a:stCxn id="47" idx="5"/>
              <a:endCxn id="67" idx="1"/>
            </p:cNvCxnSpPr>
            <p:nvPr/>
          </p:nvCxnSpPr>
          <p:spPr>
            <a:xfrm>
              <a:off x="8815160" y="5049202"/>
              <a:ext cx="657618" cy="646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Умножение 70"/>
            <p:cNvSpPr/>
            <p:nvPr/>
          </p:nvSpPr>
          <p:spPr>
            <a:xfrm>
              <a:off x="10216513" y="4040664"/>
              <a:ext cx="1245870" cy="192151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9" name="Шеврон 78"/>
            <p:cNvSpPr/>
            <p:nvPr/>
          </p:nvSpPr>
          <p:spPr>
            <a:xfrm rot="5400000">
              <a:off x="10549488" y="1884204"/>
              <a:ext cx="622935" cy="1143000"/>
            </a:xfrm>
            <a:prstGeom prst="chevr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4" name="Овал 93"/>
            <p:cNvSpPr/>
            <p:nvPr/>
          </p:nvSpPr>
          <p:spPr>
            <a:xfrm>
              <a:off x="8546714" y="225366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5" name="Овал 94"/>
            <p:cNvSpPr/>
            <p:nvPr/>
          </p:nvSpPr>
          <p:spPr>
            <a:xfrm>
              <a:off x="7982834" y="296994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Овал 95"/>
            <p:cNvSpPr/>
            <p:nvPr/>
          </p:nvSpPr>
          <p:spPr>
            <a:xfrm>
              <a:off x="9110594" y="157548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7" name="Овал 96"/>
            <p:cNvSpPr/>
            <p:nvPr/>
          </p:nvSpPr>
          <p:spPr>
            <a:xfrm>
              <a:off x="8546714" y="136974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Овал 97"/>
            <p:cNvSpPr/>
            <p:nvPr/>
          </p:nvSpPr>
          <p:spPr>
            <a:xfrm>
              <a:off x="8546714" y="313758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9" name="Овал 98"/>
            <p:cNvSpPr/>
            <p:nvPr/>
          </p:nvSpPr>
          <p:spPr>
            <a:xfrm>
              <a:off x="9430634" y="225366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0" name="Овал 99"/>
            <p:cNvSpPr/>
            <p:nvPr/>
          </p:nvSpPr>
          <p:spPr>
            <a:xfrm>
              <a:off x="7662794" y="225366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1" name="Прямая соединительная линия 100"/>
            <p:cNvCxnSpPr>
              <a:stCxn id="94" idx="0"/>
              <a:endCxn id="97" idx="4"/>
            </p:cNvCxnSpPr>
            <p:nvPr/>
          </p:nvCxnSpPr>
          <p:spPr>
            <a:xfrm flipV="1">
              <a:off x="8706734" y="1705022"/>
              <a:ext cx="0" cy="548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4" idx="7"/>
              <a:endCxn id="96" idx="3"/>
            </p:cNvCxnSpPr>
            <p:nvPr/>
          </p:nvCxnSpPr>
          <p:spPr>
            <a:xfrm flipV="1">
              <a:off x="8819885" y="1861661"/>
              <a:ext cx="337578" cy="441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>
              <a:stCxn id="94" idx="6"/>
              <a:endCxn id="99" idx="2"/>
            </p:cNvCxnSpPr>
            <p:nvPr/>
          </p:nvCxnSpPr>
          <p:spPr>
            <a:xfrm>
              <a:off x="8866754" y="2421302"/>
              <a:ext cx="563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>
              <a:stCxn id="94" idx="4"/>
              <a:endCxn id="98" idx="0"/>
            </p:cNvCxnSpPr>
            <p:nvPr/>
          </p:nvCxnSpPr>
          <p:spPr>
            <a:xfrm>
              <a:off x="8706734" y="2588942"/>
              <a:ext cx="0" cy="548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>
              <a:stCxn id="100" idx="6"/>
              <a:endCxn id="94" idx="2"/>
            </p:cNvCxnSpPr>
            <p:nvPr/>
          </p:nvCxnSpPr>
          <p:spPr>
            <a:xfrm>
              <a:off x="7982834" y="2421302"/>
              <a:ext cx="563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>
              <a:stCxn id="95" idx="7"/>
              <a:endCxn id="94" idx="3"/>
            </p:cNvCxnSpPr>
            <p:nvPr/>
          </p:nvCxnSpPr>
          <p:spPr>
            <a:xfrm flipV="1">
              <a:off x="8256005" y="2539841"/>
              <a:ext cx="337578" cy="479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Прямоугольник 108"/>
            <p:cNvSpPr/>
            <p:nvPr/>
          </p:nvSpPr>
          <p:spPr>
            <a:xfrm>
              <a:off x="7311802" y="1137126"/>
              <a:ext cx="4282440" cy="515239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1" name="Прямая соединительная линия 110"/>
            <p:cNvCxnSpPr>
              <a:stCxn id="109" idx="1"/>
              <a:endCxn id="109" idx="3"/>
            </p:cNvCxnSpPr>
            <p:nvPr/>
          </p:nvCxnSpPr>
          <p:spPr>
            <a:xfrm>
              <a:off x="7311802" y="3713321"/>
              <a:ext cx="42824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/>
            <p:cNvCxnSpPr/>
            <p:nvPr/>
          </p:nvCxnSpPr>
          <p:spPr>
            <a:xfrm>
              <a:off x="10107930" y="1137126"/>
              <a:ext cx="0" cy="51523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94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" y="970683"/>
            <a:ext cx="12192000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Алгоритм нумерации для одномерного случая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3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091" y="2313708"/>
            <a:ext cx="6456219" cy="1704543"/>
          </a:xfrm>
        </p:spPr>
        <p:txBody>
          <a:bodyPr>
            <a:noAutofit/>
          </a:bodyPr>
          <a:lstStyle/>
          <a:p>
            <a:pPr algn="ctr"/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Актуальность</a:t>
            </a:r>
            <a:br>
              <a:rPr lang="ru-RU" sz="7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7200" dirty="0">
                <a:solidFill>
                  <a:schemeClr val="accent1">
                    <a:lumMod val="50000"/>
                  </a:schemeClr>
                </a:solidFill>
              </a:rPr>
              <a:t>&amp;</a:t>
            </a:r>
            <a:br>
              <a:rPr lang="en-US" sz="7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Проблематика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84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22" y="3931422"/>
            <a:ext cx="10599253" cy="1233942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6" name="Прямоугольник 5"/>
          <p:cNvSpPr/>
          <p:nvPr/>
        </p:nvSpPr>
        <p:spPr>
          <a:xfrm>
            <a:off x="793029" y="1328786"/>
            <a:ext cx="10510838" cy="2039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1.</a:t>
            </a:r>
            <a:r>
              <a:rPr lang="ru-RU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Проверяем, что две вершины графа имеют степень 1, а все остальные – 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2.</a:t>
            </a:r>
            <a:r>
              <a:rPr lang="ru-RU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Вершине со степенью 1 присваиваем номер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последовательно нумеруем соседей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60" y="5165364"/>
            <a:ext cx="10839577" cy="14940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94274" y="543406"/>
            <a:ext cx="6074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Проверить, что граф - линейный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18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970683"/>
            <a:ext cx="1219199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Алгоритм нумерации для двухмерного случая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87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854" y="238260"/>
            <a:ext cx="6607146" cy="610346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6513" y="1839887"/>
            <a:ext cx="5067300" cy="237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Находим вершину старшей степени </a:t>
            </a:r>
            <a:r>
              <a:rPr lang="en-US" sz="2800" dirty="0"/>
              <a:t>(</a:t>
            </a:r>
            <a:r>
              <a:rPr lang="ru-RU" sz="2800" dirty="0"/>
              <a:t>максимальная степень – 4</a:t>
            </a:r>
            <a:r>
              <a:rPr lang="en-US" sz="2800" dirty="0"/>
              <a:t>)</a:t>
            </a:r>
            <a:r>
              <a:rPr lang="ru-RU" sz="2800" dirty="0"/>
              <a:t>, нумеруем нулевыми значениями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554" y="622980"/>
            <a:ext cx="50662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Выделяем опорную точку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через эвристики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2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8" y="268874"/>
            <a:ext cx="6577011" cy="607562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43866" y="1847654"/>
            <a:ext cx="5171122" cy="4739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Нумеруем смежные вершины </a:t>
            </a:r>
            <a:r>
              <a:rPr lang="ru-RU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 по очереди </a:t>
            </a: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Если дальнейшая нумерация не удалась, то пробуем поменять координаты вершин местами и запустить нумерацию заново</a:t>
            </a: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До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24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 вариантов нумераций 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7554" y="622980"/>
            <a:ext cx="60479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Пытаемся задать координатную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систему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3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24" y="292358"/>
            <a:ext cx="6581376" cy="607965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17554" y="1870544"/>
            <a:ext cx="54139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3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Нумеруем смежные вершины от </a:t>
            </a:r>
            <a:r>
              <a:rPr lang="en-US" sz="2800" i="1" dirty="0"/>
              <a:t>P</a:t>
            </a:r>
            <a:r>
              <a:rPr lang="ru-RU" sz="2800" dirty="0"/>
              <a:t> по очереди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Однозначно разрешимые случаи: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Два и более соседей имеют индекс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Один из соседей не имеет непронумерованных соседей кроме текущей вершины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7554" y="622980"/>
            <a:ext cx="66896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Нумеруем однозначно разрешимые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40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128" y="285751"/>
            <a:ext cx="6595872" cy="608882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17554" y="1914316"/>
            <a:ext cx="50785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4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Для остальных вершин рекурсивно перебираем все возможные индексы: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Ставим один из возможных индексов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Повторяем алгоритм</a:t>
            </a:r>
            <a:r>
              <a:rPr lang="en-US" sz="2800" dirty="0"/>
              <a:t> </a:t>
            </a:r>
            <a:r>
              <a:rPr lang="ru-RU" sz="2800" dirty="0"/>
              <a:t>для смежных вершин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7554" y="622980"/>
            <a:ext cx="641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Перебираем варианты нумерации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неоднозначных случаев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74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8" y="313718"/>
            <a:ext cx="6577012" cy="6075625"/>
          </a:xfrm>
          <a:prstGeom prst="rect">
            <a:avLst/>
          </a:prstGeom>
        </p:spPr>
      </p:pic>
      <p:sp>
        <p:nvSpPr>
          <p:cNvPr id="4" name="Прямоугольник 1"/>
          <p:cNvSpPr/>
          <p:nvPr/>
        </p:nvSpPr>
        <p:spPr>
          <a:xfrm>
            <a:off x="517554" y="1886349"/>
            <a:ext cx="509743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5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2800" dirty="0"/>
              <a:t>не удалось пронумеровать, то: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Возвращаемся к предыдущему неоднозначному случаю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Меняем индекс на следующий возможный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Запускаем дальнейшую нумерацию</a:t>
            </a:r>
          </a:p>
          <a:p>
            <a:pPr lvl="0"/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7554" y="622980"/>
            <a:ext cx="62239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Возвращаемся и пробуем заново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случае неудачи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04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01" y="0"/>
            <a:ext cx="6977161" cy="670083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00075" y="3088809"/>
            <a:ext cx="5915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 работы алгоритма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18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970683"/>
            <a:ext cx="1219199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Алгоритм нумерации для трёхмерного случая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17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6"/>
          <p:cNvPicPr>
            <a:picLocks noChangeAspect="1"/>
          </p:cNvPicPr>
          <p:nvPr/>
        </p:nvPicPr>
        <p:blipFill rotWithShape="1">
          <a:blip r:embed="rId2"/>
          <a:srcRect t="1070" b="-1"/>
          <a:stretch/>
        </p:blipFill>
        <p:spPr>
          <a:xfrm>
            <a:off x="6406773" y="622980"/>
            <a:ext cx="4947027" cy="580879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6513" y="1839887"/>
            <a:ext cx="5067300" cy="237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Находим вершину старшей степени </a:t>
            </a:r>
            <a:r>
              <a:rPr lang="en-US" sz="2800" dirty="0"/>
              <a:t>(</a:t>
            </a:r>
            <a:r>
              <a:rPr lang="ru-RU" sz="2800" dirty="0"/>
              <a:t>максимальная степень – 6</a:t>
            </a:r>
            <a:r>
              <a:rPr lang="en-US" sz="2800" dirty="0"/>
              <a:t>)</a:t>
            </a:r>
            <a:r>
              <a:rPr lang="ru-RU" sz="2800" dirty="0"/>
              <a:t>, нумеруем нулевыми значениями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554" y="622980"/>
            <a:ext cx="50662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Выделяем опорную точку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через эвристики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61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" y="614364"/>
            <a:ext cx="12182934" cy="5629274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13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3108"/>
          <a:stretch/>
        </p:blipFill>
        <p:spPr>
          <a:xfrm>
            <a:off x="6565492" y="622980"/>
            <a:ext cx="4505325" cy="575886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43866" y="1847654"/>
            <a:ext cx="517112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Нумеруем смежные вершины </a:t>
            </a:r>
            <a:r>
              <a:rPr lang="ru-RU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 по очереди </a:t>
            </a: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Если дальнейшая нумерация не удалась, то пробуем поменять координаты вершин местами и запустить нумерацию заново </a:t>
            </a: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До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720 вариантов нумераций 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/>
              <a:t> 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554" y="622980"/>
            <a:ext cx="60479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Пытаемся задать координатную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систему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51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2898"/>
          <a:stretch/>
        </p:blipFill>
        <p:spPr>
          <a:xfrm>
            <a:off x="6250305" y="622980"/>
            <a:ext cx="5372100" cy="56788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17554" y="1870544"/>
            <a:ext cx="54139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3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Нумеруем смежные вершины от </a:t>
            </a:r>
            <a:r>
              <a:rPr lang="en-US" sz="2800" i="1" dirty="0"/>
              <a:t>P</a:t>
            </a:r>
            <a:r>
              <a:rPr lang="ru-RU" sz="2800" dirty="0"/>
              <a:t> по очереди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Однозначно разрешимые случаи: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Два и более соседей имеют индекс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Один из соседей не имеет непронумерованных соседей кроме текущей вершины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7554" y="622980"/>
            <a:ext cx="66896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Нумеруем однозначно разрешимые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52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457" y="622980"/>
            <a:ext cx="5086350" cy="58007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7554" y="1914316"/>
            <a:ext cx="50785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4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Для остальных вершин рекурсивно перебираем все возможные индексы: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Ставим один из возможных индексов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Повторяем алгоритм</a:t>
            </a:r>
            <a:r>
              <a:rPr lang="en-US" sz="2800" dirty="0"/>
              <a:t> </a:t>
            </a:r>
            <a:r>
              <a:rPr lang="ru-RU" sz="2800" dirty="0"/>
              <a:t>для смежных вершин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7554" y="622980"/>
            <a:ext cx="641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Перебираем варианты нумерации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неоднозначных случаев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457" y="622980"/>
            <a:ext cx="5086350" cy="5800725"/>
          </a:xfrm>
          <a:prstGeom prst="rect">
            <a:avLst/>
          </a:prstGeom>
        </p:spPr>
      </p:pic>
      <p:sp>
        <p:nvSpPr>
          <p:cNvPr id="7" name="Прямоугольник 1"/>
          <p:cNvSpPr/>
          <p:nvPr/>
        </p:nvSpPr>
        <p:spPr>
          <a:xfrm>
            <a:off x="517554" y="1886349"/>
            <a:ext cx="509743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5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2800" dirty="0"/>
              <a:t>не удалось пронумеровать, то: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Возвращаемся к предыдущему неоднозначному случаю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Меняем индекс на следующий возможный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Запускаем дальнейшую нумерацию</a:t>
            </a:r>
          </a:p>
          <a:p>
            <a:pPr lvl="0"/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17554" y="622980"/>
            <a:ext cx="641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Возвращаемся и пробуем заново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случае неудачи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99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" y="970683"/>
            <a:ext cx="12087224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Тестовый базис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9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2827996" y="352553"/>
            <a:ext cx="662903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Одномерный случай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262" y="3731323"/>
            <a:ext cx="4648849" cy="8097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262" y="2812857"/>
            <a:ext cx="4639322" cy="61921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261" y="4840316"/>
            <a:ext cx="5001323" cy="81926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220" y="1846759"/>
            <a:ext cx="6477904" cy="666843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11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36</a:t>
            </a:fld>
            <a:endParaRPr lang="ru-R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0" y="1804511"/>
            <a:ext cx="3351433" cy="42707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101" y="1837785"/>
            <a:ext cx="3430468" cy="4434507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3279245" y="450839"/>
            <a:ext cx="4990856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Двумерный случай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481" y="1804511"/>
            <a:ext cx="4728383" cy="450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37</a:t>
            </a:fld>
            <a:endParaRPr lang="ru-RU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3279245" y="450839"/>
            <a:ext cx="4990856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Двумерный случай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895" y="1323964"/>
            <a:ext cx="5254961" cy="234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395" y="3544312"/>
            <a:ext cx="4762063" cy="31675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16" y="3823737"/>
            <a:ext cx="4410678" cy="29040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042" y="1021730"/>
            <a:ext cx="2859682" cy="280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9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596" y="1620864"/>
            <a:ext cx="6697010" cy="4296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68" y="1075518"/>
            <a:ext cx="4629796" cy="5782482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38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79245" y="450839"/>
            <a:ext cx="4990856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Двумерный случай</a:t>
            </a:r>
          </a:p>
        </p:txBody>
      </p:sp>
    </p:spTree>
    <p:extLst>
      <p:ext uri="{BB962C8B-B14F-4D97-AF65-F5344CB8AC3E}">
        <p14:creationId xmlns:p14="http://schemas.microsoft.com/office/powerpoint/2010/main" val="239574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3279245" y="450839"/>
            <a:ext cx="4990856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Двумерный случай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7" y="1182965"/>
            <a:ext cx="6272736" cy="51849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976" y="1762108"/>
            <a:ext cx="4795718" cy="4605789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9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011"/>
            <a:ext cx="12192000" cy="5691977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3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"/>
          <a:stretch/>
        </p:blipFill>
        <p:spPr>
          <a:xfrm>
            <a:off x="753920" y="1335191"/>
            <a:ext cx="4583708" cy="5386284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40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279245" y="450839"/>
            <a:ext cx="4990856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Трехмерный случай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573" y="1280895"/>
            <a:ext cx="5479296" cy="525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4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41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279245" y="450839"/>
            <a:ext cx="4990856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Трехмерный случай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98" y="1387365"/>
            <a:ext cx="4219405" cy="4776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80" y="1387365"/>
            <a:ext cx="4688929" cy="496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8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"/>
          <a:stretch/>
        </p:blipFill>
        <p:spPr>
          <a:xfrm>
            <a:off x="229161" y="1287185"/>
            <a:ext cx="6100167" cy="54342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328" y="1153415"/>
            <a:ext cx="5777987" cy="556806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42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79245" y="450839"/>
            <a:ext cx="4990856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Трехмерный случай</a:t>
            </a:r>
          </a:p>
        </p:txBody>
      </p:sp>
    </p:spTree>
    <p:extLst>
      <p:ext uri="{BB962C8B-B14F-4D97-AF65-F5344CB8AC3E}">
        <p14:creationId xmlns:p14="http://schemas.microsoft.com/office/powerpoint/2010/main" val="374535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" y="970683"/>
            <a:ext cx="12087224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Верификация и тестирование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71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Методика</a:t>
            </a:r>
            <a:r>
              <a:rPr lang="ru-RU" dirty="0"/>
              <a:t>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верификации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каждого примера из тестовой базы выполняются следующие шаги:</a:t>
            </a:r>
          </a:p>
          <a:p>
            <a:pPr fontAlgn="base"/>
            <a:r>
              <a:rPr lang="ru-RU" dirty="0"/>
              <a:t>Запуск быстрой проверки графа на необходимые условия регулярности</a:t>
            </a:r>
          </a:p>
          <a:p>
            <a:pPr fontAlgn="base"/>
            <a:r>
              <a:rPr lang="ru-RU" dirty="0"/>
              <a:t>В случае успеха запускается алгоритм нумерации</a:t>
            </a:r>
          </a:p>
          <a:p>
            <a:pPr fontAlgn="base"/>
            <a:r>
              <a:rPr lang="ru-RU" dirty="0"/>
              <a:t>Если нумерация построена успешно, то запускается проверка полученных индексов на корректность следующими условиями:</a:t>
            </a:r>
          </a:p>
          <a:p>
            <a:pPr lvl="1" fontAlgn="base"/>
            <a:r>
              <a:rPr lang="ru-RU" dirty="0"/>
              <a:t>Нет одинаковых индексов</a:t>
            </a:r>
          </a:p>
          <a:p>
            <a:pPr lvl="1" fontAlgn="base"/>
            <a:r>
              <a:rPr lang="ru-RU" dirty="0"/>
              <a:t>Индексы соседей у каждой вершины отличаются от ее индекса только в одной позиции и только на единицу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16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636367"/>
              </p:ext>
            </p:extLst>
          </p:nvPr>
        </p:nvGraphicFramePr>
        <p:xfrm>
          <a:off x="525100" y="1167898"/>
          <a:ext cx="10828700" cy="5145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2900">
                  <a:extLst>
                    <a:ext uri="{9D8B030D-6E8A-4147-A177-3AD203B41FA5}">
                      <a16:colId xmlns:a16="http://schemas.microsoft.com/office/drawing/2014/main" xmlns="" val="1171950682"/>
                    </a:ext>
                  </a:extLst>
                </a:gridCol>
                <a:gridCol w="932747">
                  <a:extLst>
                    <a:ext uri="{9D8B030D-6E8A-4147-A177-3AD203B41FA5}">
                      <a16:colId xmlns:a16="http://schemas.microsoft.com/office/drawing/2014/main" xmlns="" val="2713623616"/>
                    </a:ext>
                  </a:extLst>
                </a:gridCol>
                <a:gridCol w="1124653">
                  <a:extLst>
                    <a:ext uri="{9D8B030D-6E8A-4147-A177-3AD203B41FA5}">
                      <a16:colId xmlns:a16="http://schemas.microsoft.com/office/drawing/2014/main" xmlns="" val="4214117398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xmlns="" val="3936630454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xmlns="" val="3619060530"/>
                    </a:ext>
                  </a:extLst>
                </a:gridCol>
                <a:gridCol w="2346960">
                  <a:extLst>
                    <a:ext uri="{9D8B030D-6E8A-4147-A177-3AD203B41FA5}">
                      <a16:colId xmlns:a16="http://schemas.microsoft.com/office/drawing/2014/main" xmlns="" val="3962761656"/>
                    </a:ext>
                  </a:extLst>
                </a:gridCol>
              </a:tblGrid>
              <a:tr h="495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Имя файла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вершин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ребер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Распознал граф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Построил</a:t>
                      </a:r>
                      <a:r>
                        <a:rPr lang="ru-RU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нумерацию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Корректность нумерации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6192681"/>
                  </a:ext>
                </a:extLst>
              </a:tr>
              <a:tr h="276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3_domains.graph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8754578"/>
                  </a:ext>
                </a:extLst>
              </a:tr>
              <a:tr h="178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antenna.graph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5249390"/>
                  </a:ext>
                </a:extLst>
              </a:tr>
              <a:tr h="347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badtest_k1.graph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305436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bad_square.graph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3266472"/>
                  </a:ext>
                </a:extLst>
              </a:tr>
              <a:tr h="200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big_cube.graph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3733328"/>
                  </a:ext>
                </a:extLst>
              </a:tr>
              <a:tr h="227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bridge.graph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594433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broken_antenna.graph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201335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cube8.graph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empty_star.graph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extra_diag_empty_rectangle.graph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grid_150x200.graph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ladder.graph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line3.graph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line4.graph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line_mix.graph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rectangle_2.graph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5307021"/>
                  </a:ext>
                </a:extLst>
              </a:tr>
            </a:tbl>
          </a:graphicData>
        </a:graphic>
      </p:graphicFrame>
      <p:sp>
        <p:nvSpPr>
          <p:cNvPr id="4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Результаты верификации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8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07948"/>
              </p:ext>
            </p:extLst>
          </p:nvPr>
        </p:nvGraphicFramePr>
        <p:xfrm>
          <a:off x="552261" y="362140"/>
          <a:ext cx="10801539" cy="60598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3339">
                  <a:extLst>
                    <a:ext uri="{9D8B030D-6E8A-4147-A177-3AD203B41FA5}">
                      <a16:colId xmlns:a16="http://schemas.microsoft.com/office/drawing/2014/main" xmlns="" val="117195068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713623616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xmlns="" val="4214117398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xmlns="" val="3936630454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xmlns="" val="3619060530"/>
                    </a:ext>
                  </a:extLst>
                </a:gridCol>
                <a:gridCol w="2545080">
                  <a:extLst>
                    <a:ext uri="{9D8B030D-6E8A-4147-A177-3AD203B41FA5}">
                      <a16:colId xmlns:a16="http://schemas.microsoft.com/office/drawing/2014/main" xmlns="" val="3962761656"/>
                    </a:ext>
                  </a:extLst>
                </a:gridCol>
              </a:tblGrid>
              <a:tr h="47437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Имя файла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вершин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ребер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Распознал граф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Построил нумерацию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Корректность нумерации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6192681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simple_square.graph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5944330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square7.graph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2013355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test1_k2.graph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test2_3D.graph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test3_3D.graph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test4_3D.graph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test5_3D.graph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ef_body.graph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163734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ef_sphere.graph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416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extra_edge_empty_rectangle.graph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fake_cube.graph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fe_3elt.graph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fe_bracket.graph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366559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fe_rotor.graph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99617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662431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fe_tooth.graph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452591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line_bad_1.graph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line_bad_8.graph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mdual.graph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258569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513132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square.graph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test1_k3.graph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test2_k2.graph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test6_3D_error.graph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test7_3D_error.graph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25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29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Методика проведения тестов производительности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7895"/>
          </a:xfrm>
        </p:spPr>
        <p:txBody>
          <a:bodyPr>
            <a:normAutofit/>
          </a:bodyPr>
          <a:lstStyle/>
          <a:p>
            <a:r>
              <a:rPr lang="ru-RU" dirty="0" smtClean="0"/>
              <a:t>Для проведения тестов на производительность используются примеры с количеством вершин в графе от 2000 до</a:t>
            </a:r>
            <a:r>
              <a:rPr lang="en-US" smtClean="0"/>
              <a:t> </a:t>
            </a:r>
            <a:r>
              <a:rPr lang="ru-RU" smtClean="0">
                <a:solidFill>
                  <a:srgbClr val="000000"/>
                </a:solidFill>
                <a:latin typeface="Calibri" panose="020F0502020204030204" pitchFamily="34" charset="0"/>
              </a:rPr>
              <a:t>258569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ходе тестирования фиксируется рабочее время алгоритмов проверки и нумерации для каждого примера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5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13959"/>
              </p:ext>
            </p:extLst>
          </p:nvPr>
        </p:nvGraphicFramePr>
        <p:xfrm>
          <a:off x="1496839" y="935566"/>
          <a:ext cx="9198321" cy="57681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9611">
                  <a:extLst>
                    <a:ext uri="{9D8B030D-6E8A-4147-A177-3AD203B41FA5}">
                      <a16:colId xmlns:a16="http://schemas.microsoft.com/office/drawing/2014/main" xmlns="" val="1171950682"/>
                    </a:ext>
                  </a:extLst>
                </a:gridCol>
                <a:gridCol w="876141">
                  <a:extLst>
                    <a:ext uri="{9D8B030D-6E8A-4147-A177-3AD203B41FA5}">
                      <a16:colId xmlns:a16="http://schemas.microsoft.com/office/drawing/2014/main" xmlns="" val="2713623616"/>
                    </a:ext>
                  </a:extLst>
                </a:gridCol>
                <a:gridCol w="885078">
                  <a:extLst>
                    <a:ext uri="{9D8B030D-6E8A-4147-A177-3AD203B41FA5}">
                      <a16:colId xmlns:a16="http://schemas.microsoft.com/office/drawing/2014/main" xmlns="" val="4214117398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3936630454"/>
                    </a:ext>
                  </a:extLst>
                </a:gridCol>
                <a:gridCol w="1690106">
                  <a:extLst>
                    <a:ext uri="{9D8B030D-6E8A-4147-A177-3AD203B41FA5}">
                      <a16:colId xmlns:a16="http://schemas.microsoft.com/office/drawing/2014/main" xmlns="" val="3619060530"/>
                    </a:ext>
                  </a:extLst>
                </a:gridCol>
                <a:gridCol w="1797225">
                  <a:extLst>
                    <a:ext uri="{9D8B030D-6E8A-4147-A177-3AD203B41FA5}">
                      <a16:colId xmlns:a16="http://schemas.microsoft.com/office/drawing/2014/main" xmlns="" val="2623348019"/>
                    </a:ext>
                  </a:extLst>
                </a:gridCol>
              </a:tblGrid>
              <a:tr h="5984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Имя файла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вершин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ребер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Распознал граф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Построил</a:t>
                      </a:r>
                      <a:r>
                        <a:rPr lang="ru-RU" sz="18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нумерацию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Время выполнения (</a:t>
                      </a:r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6192681"/>
                  </a:ext>
                </a:extLst>
              </a:tr>
              <a:tr h="498091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grid_</a:t>
                      </a:r>
                      <a:r>
                        <a:rPr lang="ru-RU" sz="16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6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ru-RU" sz="16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_100</a:t>
                      </a:r>
                      <a:r>
                        <a:rPr lang="en-US" sz="16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</a:t>
                      </a:r>
                      <a:r>
                        <a:rPr lang="ru-RU" sz="16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.graph</a:t>
                      </a:r>
                      <a:endParaRPr lang="ru-RU" sz="16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100000 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198900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63500" marR="63500" marT="63500" marB="635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2963696</a:t>
                      </a: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0" marR="63500" marT="63500" marB="63500"/>
                </a:tc>
              </a:tr>
              <a:tr h="519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grid_</a:t>
                      </a:r>
                      <a:r>
                        <a:rPr lang="ru-RU" sz="16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6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ru-RU" sz="16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_50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K.graph</a:t>
                      </a:r>
                      <a:endParaRPr lang="ru-RU" sz="16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50000 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99400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63500" marR="63500" marT="63500" marB="635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en-US" sz="16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641013</a:t>
                      </a:r>
                    </a:p>
                  </a:txBody>
                  <a:tcPr marL="63500" marR="63500" marT="63500" marB="63500"/>
                </a:tc>
              </a:tr>
              <a:tr h="519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grid_150x200.graph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309233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519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grid_2d_10K.graph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519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grid_2d_2K.graph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519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grid_3d_10K.graph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519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grid_3d_30K.graph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85700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594877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519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fe_rotor.graph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99617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662431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519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fe_tooth.graph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452591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519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mdual.graph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258569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513132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11570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75127968"/>
                  </a:ext>
                </a:extLst>
              </a:tr>
            </a:tbl>
          </a:graphicData>
        </a:graphic>
      </p:graphicFrame>
      <p:sp>
        <p:nvSpPr>
          <p:cNvPr id="4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Результаты тестов производительности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03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1460" y="1487666"/>
            <a:ext cx="11920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Требования</a:t>
            </a:r>
            <a:r>
              <a:rPr lang="ru-RU" sz="2800" dirty="0"/>
              <a:t>: установленный .</a:t>
            </a:r>
            <a:r>
              <a:rPr lang="ru-RU" sz="2800" dirty="0" err="1"/>
              <a:t>Net</a:t>
            </a:r>
            <a:r>
              <a:rPr lang="ru-RU" sz="2800" dirty="0"/>
              <a:t> </a:t>
            </a:r>
            <a:r>
              <a:rPr lang="ru-RU" sz="2800" dirty="0" err="1"/>
              <a:t>Framework</a:t>
            </a:r>
            <a:r>
              <a:rPr lang="ru-RU" sz="2800" dirty="0"/>
              <a:t> 4.6 (и младше),ОС Windows 10 ­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1461" y="2294592"/>
            <a:ext cx="1192053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Библиотека</a:t>
            </a:r>
            <a:r>
              <a:rPr lang="ru-RU" sz="2800" dirty="0"/>
              <a:t>: Библиотека «</a:t>
            </a:r>
            <a:r>
              <a:rPr lang="ru-RU" sz="2800" dirty="0" err="1"/>
              <a:t>MeshRecovery_Lib</a:t>
            </a:r>
            <a:r>
              <a:rPr lang="ru-RU" sz="2800" dirty="0"/>
              <a:t>» написана на языке </a:t>
            </a:r>
            <a:r>
              <a:rPr lang="en-US" sz="2800" dirty="0"/>
              <a:t>C#,</a:t>
            </a:r>
            <a:r>
              <a:rPr lang="ru-RU" sz="2800" dirty="0"/>
              <a:t> включает в себя функции:</a:t>
            </a:r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i="1" dirty="0"/>
              <a:t>Validate</a:t>
            </a:r>
            <a:r>
              <a:rPr lang="ru-RU" sz="2800" dirty="0"/>
              <a:t>: Функция быстрой проверки графа на необходимые условия регулярности (на 〖10〗^6 должна выполняться не более 5 секунд)</a:t>
            </a:r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i="1" dirty="0"/>
              <a:t>Numerate</a:t>
            </a:r>
            <a:r>
              <a:rPr lang="ru-RU" sz="2800" dirty="0"/>
              <a:t>: Функция восстановления регулярной нумерации (при регулярности графа) (на 〖10〗^6 должна выполняться не более 5 минут)</a:t>
            </a:r>
          </a:p>
          <a:p>
            <a:endParaRPr lang="ru-RU" sz="2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49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157720"/>
            <a:ext cx="12192000" cy="1046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Характеристики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6111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011"/>
            <a:ext cx="12192000" cy="5691977"/>
          </a:xfrm>
          <a:prstGeom prst="rect">
            <a:avLst/>
          </a:prstGeom>
          <a:solidFill>
            <a:srgbClr val="1F1F1F"/>
          </a:solidFill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9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0482550-BC91-44EE-BD8E-5D858170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50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08AFF44A-9A6A-4D99-B676-8EEC01B3E375}"/>
              </a:ext>
            </a:extLst>
          </p:cNvPr>
          <p:cNvSpPr txBox="1">
            <a:spLocks/>
          </p:cNvSpPr>
          <p:nvPr/>
        </p:nvSpPr>
        <p:spPr>
          <a:xfrm>
            <a:off x="0" y="157720"/>
            <a:ext cx="12192000" cy="1046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Метрики кода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9B4E9DC-6BAE-4897-B3FA-3967E0072DB1}"/>
              </a:ext>
            </a:extLst>
          </p:cNvPr>
          <p:cNvSpPr/>
          <p:nvPr/>
        </p:nvSpPr>
        <p:spPr>
          <a:xfrm>
            <a:off x="963571" y="1534806"/>
            <a:ext cx="4052456" cy="2976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MeshRecovery_Lib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Maintainability Index – 86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Cyclomatic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Complexity – 295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Depth of Inheritance – 2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Coupling – 52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Lines of Code – 626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F58EC4D-5A59-4F1B-AEBC-599244732725}"/>
              </a:ext>
            </a:extLst>
          </p:cNvPr>
          <p:cNvSpPr/>
          <p:nvPr/>
        </p:nvSpPr>
        <p:spPr>
          <a:xfrm>
            <a:off x="7456836" y="1533889"/>
            <a:ext cx="3896964" cy="2976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MeshRecovery_Console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Maintainability Index – 74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Cyclomatic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Complexity – 94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Depth of Inheritance – 3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Coupling – 37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Lines of Code – 179</a:t>
            </a:r>
          </a:p>
        </p:txBody>
      </p:sp>
    </p:spTree>
    <p:extLst>
      <p:ext uri="{BB962C8B-B14F-4D97-AF65-F5344CB8AC3E}">
        <p14:creationId xmlns:p14="http://schemas.microsoft.com/office/powerpoint/2010/main" val="166467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Заключение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19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920" y="243840"/>
            <a:ext cx="148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Сделано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17" y="2413664"/>
            <a:ext cx="1809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Проблемы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17" y="3937158"/>
            <a:ext cx="2202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Перспективы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17" y="767060"/>
            <a:ext cx="95842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Написана библиотека, позволяющая:</a:t>
            </a:r>
          </a:p>
          <a:p>
            <a:pPr marL="800100" lvl="1" indent="-342900">
              <a:buAutoNum type="arabicParenR"/>
            </a:pPr>
            <a:r>
              <a:rPr lang="ru-RU" sz="2400" dirty="0"/>
              <a:t>Проверить граф на необходимые условия регулярности</a:t>
            </a:r>
          </a:p>
          <a:p>
            <a:pPr marL="800100" lvl="1" indent="-342900">
              <a:buAutoNum type="arabicParenR"/>
            </a:pPr>
            <a:r>
              <a:rPr lang="ru-RU" sz="2400" dirty="0"/>
              <a:t>Восстановить геометрическую информацию для исходного графа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Создана тестовая инфраструктура с расширяемой базой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17" y="2859940"/>
            <a:ext cx="101484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Предложенное решение позволяет решать только некоторый класс задач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Время выполнения сильно зависит от топологии исходного графа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02917" y="4460378"/>
            <a:ext cx="74338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Ускорение текущего алгоритма:</a:t>
            </a:r>
          </a:p>
          <a:p>
            <a:pPr marL="800100" lvl="1" indent="-342900">
              <a:buAutoNum type="arabicParenR"/>
            </a:pPr>
            <a:r>
              <a:rPr lang="ru-RU" sz="2400" dirty="0"/>
              <a:t>Распараллеливание нумерации</a:t>
            </a:r>
          </a:p>
          <a:p>
            <a:pPr marL="800100" lvl="1" indent="-342900">
              <a:buAutoNum type="arabicParenR"/>
            </a:pPr>
            <a:r>
              <a:rPr lang="ru-RU" sz="2400" dirty="0"/>
              <a:t>Определение класса задач до начала нумерации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Исследование других подходов к решению задачи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60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2518166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/>
              <a:t>https://github.com/Linserous/NumericalGridGeneration</a:t>
            </a: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60753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Ссылка на </a:t>
            </a:r>
            <a:r>
              <a:rPr lang="ru-RU" sz="4800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репозиторий</a:t>
            </a:r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проекта</a:t>
            </a:r>
            <a:endParaRPr lang="ru-RU" sz="4800" dirty="0">
              <a:latin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8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164"/>
            <a:ext cx="12192000" cy="57116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58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6396"/>
            <a:ext cx="12191999" cy="56652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74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" y="614364"/>
            <a:ext cx="12182934" cy="56292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12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63091" y="2313708"/>
            <a:ext cx="6456219" cy="1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Постановка задачи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90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4369</TotalTime>
  <Words>1354</Words>
  <Application>Microsoft Office PowerPoint</Application>
  <PresentationFormat>Widescreen</PresentationFormat>
  <Paragraphs>576</Paragraphs>
  <Slides>53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Times New Roman</vt:lpstr>
      <vt:lpstr>Тема Office</vt:lpstr>
      <vt:lpstr>Разработка ПО для решения задачи  восстановления нумерации регулярной сетки</vt:lpstr>
      <vt:lpstr>Актуальность &amp; Проблематика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Методика верификации</vt:lpstr>
      <vt:lpstr>PowerPoint Presentation</vt:lpstr>
      <vt:lpstr>PowerPoint Presentation</vt:lpstr>
      <vt:lpstr>Методика проведения тестов производительности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Титульный слайд</dc:title>
  <dc:creator>Пользователь Windows</dc:creator>
  <cp:keywords>CTPClassification=CTP_PUBLIC:VisualMarkings=</cp:keywords>
  <cp:lastModifiedBy>Shulankina, Elizaveta</cp:lastModifiedBy>
  <cp:revision>151</cp:revision>
  <dcterms:created xsi:type="dcterms:W3CDTF">2017-05-23T18:21:54Z</dcterms:created>
  <dcterms:modified xsi:type="dcterms:W3CDTF">2017-12-25T17:30:41Z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20c1b713-0d4f-4d36-97a3-eaa3830a99bf</vt:lpwstr>
  </property>
  <property fmtid="{D5CDD505-2E9C-101B-9397-08002B2CF9AE}" pid="3" name="CTP_TimeStamp">
    <vt:lpwstr>2017-12-25 17:30:40Z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