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21" r:id="rId10"/>
    <p:sldId id="322" r:id="rId11"/>
    <p:sldId id="324" r:id="rId12"/>
    <p:sldId id="332" r:id="rId13"/>
    <p:sldId id="336" r:id="rId14"/>
    <p:sldId id="337" r:id="rId15"/>
    <p:sldId id="340" r:id="rId16"/>
    <p:sldId id="341" r:id="rId17"/>
    <p:sldId id="361" r:id="rId18"/>
    <p:sldId id="362" r:id="rId19"/>
    <p:sldId id="342" r:id="rId20"/>
    <p:sldId id="34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56" r:id="rId29"/>
    <p:sldId id="355" r:id="rId30"/>
    <p:sldId id="357" r:id="rId31"/>
    <p:sldId id="358" r:id="rId32"/>
    <p:sldId id="359" r:id="rId33"/>
    <p:sldId id="360" r:id="rId34"/>
    <p:sldId id="349" r:id="rId35"/>
    <p:sldId id="350" r:id="rId36"/>
    <p:sldId id="351" r:id="rId37"/>
    <p:sldId id="352" r:id="rId38"/>
    <p:sldId id="353" r:id="rId39"/>
    <p:sldId id="354" r:id="rId40"/>
    <p:sldId id="367" r:id="rId41"/>
    <p:sldId id="363" r:id="rId42"/>
    <p:sldId id="364" r:id="rId43"/>
    <p:sldId id="365" r:id="rId44"/>
    <p:sldId id="366" r:id="rId45"/>
    <p:sldId id="338" r:id="rId46"/>
    <p:sldId id="348" r:id="rId47"/>
    <p:sldId id="344" r:id="rId48"/>
    <p:sldId id="345" r:id="rId49"/>
    <p:sldId id="346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1091" autoAdjust="0"/>
  </p:normalViewPr>
  <p:slideViewPr>
    <p:cSldViewPr snapToGrid="0">
      <p:cViewPr varScale="1">
        <p:scale>
          <a:sx n="79" d="100"/>
          <a:sy n="79" d="100"/>
        </p:scale>
        <p:origin x="10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8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0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по факту</a:t>
            </a:r>
            <a:r>
              <a:rPr lang="ru-RU" baseline="0" dirty="0" smtClean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r>
              <a:rPr lang="ru-RU" baseline="0" dirty="0" smtClean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декомпозиции</a:t>
            </a:r>
            <a:r>
              <a:rPr lang="ru-RU" baseline="0" dirty="0" smtClean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 пришла, но нет геометрии, надо натянуть и пронумеровать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</a:t>
            </a:r>
            <a:r>
              <a:rPr lang="ru-RU" baseline="0" dirty="0" smtClean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ADE9-FF2A-4FAE-8AFA-A6F5AE605187}" type="datetime1">
              <a:rPr lang="ru-RU" smtClean="0"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2AEC-E365-4CCD-BC0F-5313038E0927}" type="datetime1">
              <a:rPr lang="ru-RU" smtClean="0"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4601-6BAA-4E1D-A5D7-7B0867CDDF66}" type="datetime1">
              <a:rPr lang="ru-RU" smtClean="0"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1018-6EBF-40EE-9984-DC2D2274B6EF}" type="datetime1">
              <a:rPr lang="ru-RU" smtClean="0"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6E40-7F19-45A7-AFE3-AD6EAF55C0DD}" type="datetime1">
              <a:rPr lang="ru-RU" smtClean="0"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458-4C93-4E25-8E34-87E23EE7C8CE}" type="datetime1">
              <a:rPr lang="ru-RU" smtClean="0"/>
              <a:t>20.12.2017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F2B6-BB50-4E71-9679-83EA93217DD4}" type="datetime1">
              <a:rPr lang="ru-RU" smtClean="0"/>
              <a:t>20.12.2017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415F-912D-4181-ADD3-2E97B41F5BA3}" type="datetime1">
              <a:rPr lang="ru-RU" smtClean="0"/>
              <a:t>20.12.2017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8B0F-0C2B-49B2-9FD3-B073E7332BCA}" type="datetime1">
              <a:rPr lang="ru-RU" smtClean="0"/>
              <a:t>20.12.2017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040C-12A9-414A-9B1A-63BD8F2F1AC2}" type="datetime1">
              <a:rPr lang="ru-RU" smtClean="0"/>
              <a:t>20.12.2017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461E-09D4-4DC8-9E9F-2F7F6F24987E}" type="datetime1">
              <a:rPr lang="ru-RU" smtClean="0"/>
              <a:t>20.12.2017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AB04-008B-420E-A0B7-26FA7A461D78}" type="datetime1">
              <a:rPr lang="ru-RU" smtClean="0"/>
              <a:t>20.12.2017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6464" y="17075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 для решения задачи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восстановления нумерации регулярной сетки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78624" y="4559808"/>
            <a:ext cx="4133088" cy="2023872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руппа магистров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2-го года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80" y="752849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Входные</a:t>
            </a:r>
            <a:r>
              <a:rPr lang="ru-RU" dirty="0" smtClean="0"/>
              <a:t>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" y="2814951"/>
            <a:ext cx="4565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Выходные данные</a:t>
            </a:r>
            <a:endParaRPr lang="ru-RU" sz="44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411" y="152229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Неориентированный помеченный граф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1" y="3584392"/>
            <a:ext cx="10054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Индексы регулярной сетки определенной </a:t>
            </a:r>
            <a:r>
              <a:rPr lang="ru-RU" sz="2800" dirty="0" smtClean="0"/>
              <a:t>размерности для </a:t>
            </a:r>
            <a:r>
              <a:rPr lang="ru-RU" sz="2800" dirty="0"/>
              <a:t>каждой </a:t>
            </a:r>
            <a:r>
              <a:rPr lang="ru-RU" sz="2800" dirty="0" smtClean="0"/>
              <a:t>вершины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Сообщение </a:t>
            </a:r>
            <a:r>
              <a:rPr lang="ru-RU" sz="2800" dirty="0" smtClean="0"/>
              <a:t>об ошибке, если не удалось найти подходящие </a:t>
            </a:r>
            <a:r>
              <a:rPr lang="ru-RU" sz="2800" dirty="0" smtClean="0"/>
              <a:t>индексы</a:t>
            </a:r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215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solidFill>
                      <a:srgbClr val="000000"/>
                    </a:solidFill>
                  </a:rPr>
                  <a:t>Неориентированный </a:t>
                </a:r>
                <a:r>
                  <a:rPr lang="ru-RU" sz="2800" dirty="0" smtClean="0">
                    <a:solidFill>
                      <a:srgbClr val="000000"/>
                    </a:solidFill>
                  </a:rPr>
                  <a:t>помеченный граф G = (V, E), заданный </a:t>
                </a:r>
                <a:r>
                  <a:rPr lang="ru-RU" sz="2800" dirty="0" smtClean="0">
                    <a:solidFill>
                      <a:srgbClr val="000000"/>
                    </a:solidFill>
                  </a:rPr>
                  <a:t>матрицей смежности</a:t>
                </a:r>
                <a:r>
                  <a:rPr lang="ru-RU" sz="2800" dirty="0" smtClean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k – размерность соответствующей регулярной сетки, 𝑘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{1,2,3}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2153218"/>
              </a:xfrm>
              <a:prstGeom prst="rect">
                <a:avLst/>
              </a:prstGeom>
              <a:blipFill rotWithShape="0">
                <a:blip r:embed="rId2"/>
                <a:stretch>
                  <a:fillRect l="-969" t="-2833" r="-1023" b="-7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534132"/>
                <a:ext cx="11329986" cy="2208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</m:oMath>
                </a14:m>
                <a:r>
                  <a:rPr lang="ru-RU" sz="2800" dirty="0" smtClean="0">
                    <a:solidFill>
                      <a:srgbClr val="000000"/>
                    </a:solidFill>
                  </a:rPr>
                  <a:t> - матрица, где </a:t>
                </a:r>
                <a:r>
                  <a:rPr lang="ru-RU" sz="2800" dirty="0">
                    <a:solidFill>
                      <a:srgbClr val="000000"/>
                    </a:solidFill>
                  </a:rPr>
                  <a:t>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</a:t>
                </a:r>
                <a:r>
                  <a:rPr lang="ru-RU" sz="2800" dirty="0" smtClean="0">
                    <a:solidFill>
                      <a:srgbClr val="000000"/>
                    </a:solidFill>
                  </a:rPr>
                  <a:t>вершины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534132"/>
                <a:ext cx="11329986" cy="2208233"/>
              </a:xfrm>
              <a:prstGeom prst="rect">
                <a:avLst/>
              </a:prstGeom>
              <a:blipFill rotWithShape="0">
                <a:blip r:embed="rId3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802006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019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solidFill>
                      <a:srgbClr val="000000"/>
                    </a:solidFill>
                  </a:rPr>
                  <a:t>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связный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019638"/>
              </a:xfrm>
              <a:prstGeom prst="rect">
                <a:avLst/>
              </a:prstGeom>
              <a:blipFill rotWithShape="0">
                <a:blip r:embed="rId2"/>
                <a:stretch>
                  <a:fillRect l="-969" t="-5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85777" y="4390343"/>
                <a:ext cx="10032682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4390343"/>
                <a:ext cx="10032682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85777" y="3867123"/>
                <a:ext cx="113299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3867123"/>
                <a:ext cx="113299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 smtClean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F </a:t>
            </a:r>
            <a:r>
              <a:rPr lang="en-US" sz="2000" dirty="0">
                <a:ea typeface="Calibri" panose="020F0502020204030204" pitchFamily="34" charset="0"/>
              </a:rPr>
              <a:t>= </a:t>
            </a:r>
            <a:r>
              <a:rPr lang="en-US" sz="2000" dirty="0" smtClean="0">
                <a:ea typeface="Calibri" panose="020F0502020204030204" pitchFamily="34" charset="0"/>
              </a:rPr>
              <a:t>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Q </a:t>
            </a:r>
            <a:r>
              <a:rPr lang="en-US" sz="2000" dirty="0">
                <a:ea typeface="Calibri" panose="020F0502020204030204" pitchFamily="34" charset="0"/>
              </a:rPr>
              <a:t>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273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состоит из следующих шагов: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Проверка исходного графа на необходимые условия регулярности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Нахождение минимальной размерности регулярной сетки, которая подходит для исходного графа по необходимым условиям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Последовательный запуск алгоритмов нумерации, начиная с найденной минимальной размерности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Общая концепция решения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3194" y="1362233"/>
            <a:ext cx="5463953" cy="4927283"/>
          </a:xfrm>
        </p:spPr>
        <p:txBody>
          <a:bodyPr/>
          <a:lstStyle/>
          <a:p>
            <a:r>
              <a:rPr lang="ru-RU" dirty="0" smtClean="0"/>
              <a:t>Предназначена для проверки графа на необходимые условия регулярности: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 smtClean="0"/>
              <a:t>Граф является связным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 smtClean="0"/>
              <a:t>Максимальная степень вершины не больше 6</a:t>
            </a:r>
          </a:p>
          <a:p>
            <a:r>
              <a:rPr lang="ru-RU" dirty="0" smtClean="0"/>
              <a:t>Позволяет быстро сказать о невозможности нумерации, не запуская алгоритм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Процедура быстрой проверки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16" name="Группа 115"/>
          <p:cNvGrpSpPr/>
          <p:nvPr/>
        </p:nvGrpSpPr>
        <p:grpSpPr>
          <a:xfrm>
            <a:off x="6686962" y="1249680"/>
            <a:ext cx="4282440" cy="5152390"/>
            <a:chOff x="7311802" y="1137126"/>
            <a:chExt cx="4282440" cy="5152390"/>
          </a:xfrm>
        </p:grpSpPr>
        <p:sp>
          <p:nvSpPr>
            <p:cNvPr id="47" name="Овал 46"/>
            <p:cNvSpPr/>
            <p:nvPr/>
          </p:nvSpPr>
          <p:spPr>
            <a:xfrm>
              <a:off x="854198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978109" y="54793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105869" y="40848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8541989" y="38791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854198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942590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65806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единительная линия 54"/>
            <p:cNvCxnSpPr>
              <a:stCxn id="47" idx="0"/>
              <a:endCxn id="50" idx="4"/>
            </p:cNvCxnSpPr>
            <p:nvPr/>
          </p:nvCxnSpPr>
          <p:spPr>
            <a:xfrm flipV="1">
              <a:off x="8702009" y="421438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7" idx="7"/>
              <a:endCxn id="49" idx="3"/>
            </p:cNvCxnSpPr>
            <p:nvPr/>
          </p:nvCxnSpPr>
          <p:spPr>
            <a:xfrm flipV="1">
              <a:off x="8815160" y="4371022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47" idx="6"/>
              <a:endCxn id="52" idx="2"/>
            </p:cNvCxnSpPr>
            <p:nvPr/>
          </p:nvCxnSpPr>
          <p:spPr>
            <a:xfrm>
              <a:off x="886202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51" idx="0"/>
            </p:cNvCxnSpPr>
            <p:nvPr/>
          </p:nvCxnSpPr>
          <p:spPr>
            <a:xfrm>
              <a:off x="8702009" y="509830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6"/>
              <a:endCxn id="47" idx="2"/>
            </p:cNvCxnSpPr>
            <p:nvPr/>
          </p:nvCxnSpPr>
          <p:spPr>
            <a:xfrm>
              <a:off x="797810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8" idx="7"/>
              <a:endCxn id="47" idx="3"/>
            </p:cNvCxnSpPr>
            <p:nvPr/>
          </p:nvCxnSpPr>
          <p:spPr>
            <a:xfrm flipV="1">
              <a:off x="8251280" y="5049202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Овал 66"/>
            <p:cNvSpPr/>
            <p:nvPr/>
          </p:nvSpPr>
          <p:spPr>
            <a:xfrm>
              <a:off x="942590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9" name="Прямая соединительная линия 68"/>
            <p:cNvCxnSpPr>
              <a:stCxn id="47" idx="5"/>
              <a:endCxn id="67" idx="1"/>
            </p:cNvCxnSpPr>
            <p:nvPr/>
          </p:nvCxnSpPr>
          <p:spPr>
            <a:xfrm>
              <a:off x="8815160" y="5049202"/>
              <a:ext cx="657618" cy="646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Умножение 70"/>
            <p:cNvSpPr/>
            <p:nvPr/>
          </p:nvSpPr>
          <p:spPr>
            <a:xfrm>
              <a:off x="10216513" y="4040664"/>
              <a:ext cx="1245870" cy="19215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Шеврон 78"/>
            <p:cNvSpPr/>
            <p:nvPr/>
          </p:nvSpPr>
          <p:spPr>
            <a:xfrm rot="5400000">
              <a:off x="10549488" y="1884204"/>
              <a:ext cx="622935" cy="1143000"/>
            </a:xfrm>
            <a:prstGeom prst="chevr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Овал 93"/>
            <p:cNvSpPr/>
            <p:nvPr/>
          </p:nvSpPr>
          <p:spPr>
            <a:xfrm>
              <a:off x="854671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7982834" y="29699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9110594" y="15754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/>
            <p:cNvSpPr/>
            <p:nvPr/>
          </p:nvSpPr>
          <p:spPr>
            <a:xfrm>
              <a:off x="8546714" y="13697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/>
            <p:cNvSpPr/>
            <p:nvPr/>
          </p:nvSpPr>
          <p:spPr>
            <a:xfrm>
              <a:off x="8546714" y="31375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/>
            <p:cNvSpPr/>
            <p:nvPr/>
          </p:nvSpPr>
          <p:spPr>
            <a:xfrm>
              <a:off x="943063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/>
            <p:cNvSpPr/>
            <p:nvPr/>
          </p:nvSpPr>
          <p:spPr>
            <a:xfrm>
              <a:off x="766279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1" name="Прямая соединительная линия 100"/>
            <p:cNvCxnSpPr>
              <a:stCxn id="94" idx="0"/>
              <a:endCxn id="97" idx="4"/>
            </p:cNvCxnSpPr>
            <p:nvPr/>
          </p:nvCxnSpPr>
          <p:spPr>
            <a:xfrm flipV="1">
              <a:off x="8706734" y="170502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4" idx="7"/>
              <a:endCxn id="96" idx="3"/>
            </p:cNvCxnSpPr>
            <p:nvPr/>
          </p:nvCxnSpPr>
          <p:spPr>
            <a:xfrm flipV="1">
              <a:off x="8819885" y="1861661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>
              <a:stCxn id="94" idx="6"/>
              <a:endCxn id="99" idx="2"/>
            </p:cNvCxnSpPr>
            <p:nvPr/>
          </p:nvCxnSpPr>
          <p:spPr>
            <a:xfrm>
              <a:off x="886675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94" idx="4"/>
              <a:endCxn id="98" idx="0"/>
            </p:cNvCxnSpPr>
            <p:nvPr/>
          </p:nvCxnSpPr>
          <p:spPr>
            <a:xfrm>
              <a:off x="8706734" y="258894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>
              <a:stCxn id="100" idx="6"/>
              <a:endCxn id="94" idx="2"/>
            </p:cNvCxnSpPr>
            <p:nvPr/>
          </p:nvCxnSpPr>
          <p:spPr>
            <a:xfrm>
              <a:off x="798283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>
              <a:stCxn id="95" idx="7"/>
              <a:endCxn id="94" idx="3"/>
            </p:cNvCxnSpPr>
            <p:nvPr/>
          </p:nvCxnSpPr>
          <p:spPr>
            <a:xfrm flipV="1">
              <a:off x="8256005" y="2539841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Прямоугольник 108"/>
            <p:cNvSpPr/>
            <p:nvPr/>
          </p:nvSpPr>
          <p:spPr>
            <a:xfrm>
              <a:off x="7311802" y="1137126"/>
              <a:ext cx="4282440" cy="515239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1" name="Прямая соединительная линия 110"/>
            <p:cNvCxnSpPr>
              <a:stCxn id="109" idx="1"/>
              <a:endCxn id="109" idx="3"/>
            </p:cNvCxnSpPr>
            <p:nvPr/>
          </p:nvCxnSpPr>
          <p:spPr>
            <a:xfrm>
              <a:off x="7311802" y="3713321"/>
              <a:ext cx="42824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>
              <a:off x="10107930" y="1137126"/>
              <a:ext cx="0" cy="51523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94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" y="970683"/>
            <a:ext cx="12192000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Алгоритм нумерации для одномерного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" y="3931422"/>
            <a:ext cx="10599253" cy="123394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793029" y="1328786"/>
            <a:ext cx="10510838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две вершины графа имеют степень 1, а все остальные –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Вершине со степенью 1 присваиваем номер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последовательно нумеруем соседей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0" y="5165364"/>
            <a:ext cx="10839577" cy="1494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4274" y="543406"/>
            <a:ext cx="607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Проверить, что граф - линейный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Алгоритм нумерации для двухмерного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4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</a:t>
            </a:r>
            <a:r>
              <a:rPr lang="ru-RU" sz="2800" dirty="0" smtClean="0"/>
              <a:t>значениями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3866" y="1847654"/>
            <a:ext cx="5171122" cy="473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очереди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заново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</a:t>
            </a:r>
            <a:r>
              <a:rPr lang="ru-RU" sz="2800" dirty="0" smtClean="0"/>
              <a:t>индекс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</a:t>
            </a:r>
            <a:r>
              <a:rPr lang="ru-RU" sz="2800" dirty="0" smtClean="0"/>
              <a:t>вершины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</a:t>
            </a:r>
            <a:r>
              <a:rPr lang="ru-RU" sz="2800" dirty="0" smtClean="0"/>
              <a:t>индексов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</a:t>
            </a:r>
            <a:r>
              <a:rPr lang="ru-RU" sz="2800" dirty="0" smtClean="0"/>
              <a:t>вершин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223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случае неудачи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Алгоритм нумерации для трёхмерного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/>
          <p:cNvPicPr>
            <a:picLocks noChangeAspect="1"/>
          </p:cNvPicPr>
          <p:nvPr/>
        </p:nvPicPr>
        <p:blipFill rotWithShape="1">
          <a:blip r:embed="rId2"/>
          <a:srcRect t="1070" b="-1"/>
          <a:stretch/>
        </p:blipFill>
        <p:spPr>
          <a:xfrm>
            <a:off x="6406773" y="622980"/>
            <a:ext cx="4947027" cy="58087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6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</a:t>
            </a:r>
            <a:r>
              <a:rPr lang="ru-RU" sz="2800" dirty="0" smtClean="0"/>
              <a:t>значениями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3108"/>
          <a:stretch/>
        </p:blipFill>
        <p:spPr>
          <a:xfrm>
            <a:off x="6565492" y="622980"/>
            <a:ext cx="4505325" cy="57588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3866" y="1847654"/>
            <a:ext cx="517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очереди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заново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720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898"/>
          <a:stretch/>
        </p:blipFill>
        <p:spPr>
          <a:xfrm>
            <a:off x="6250305" y="622980"/>
            <a:ext cx="5372100" cy="56788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</a:t>
            </a:r>
            <a:r>
              <a:rPr lang="ru-RU" sz="2800" dirty="0" smtClean="0"/>
              <a:t>индекс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</a:t>
            </a:r>
            <a:r>
              <a:rPr lang="ru-RU" sz="2800" dirty="0" smtClean="0"/>
              <a:t>вершины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</a:t>
            </a:r>
            <a:r>
              <a:rPr lang="ru-RU" sz="2800" dirty="0" smtClean="0"/>
              <a:t>индексов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</a:t>
            </a:r>
            <a:r>
              <a:rPr lang="ru-RU" sz="2800" dirty="0" smtClean="0"/>
              <a:t>вершин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7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случае неудачи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9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827996" y="352553"/>
            <a:ext cx="662903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Одномерный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3731323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2812857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61" y="4840316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20" y="1846759"/>
            <a:ext cx="6477904" cy="666843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938993"/>
            <a:ext cx="4629796" cy="578248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37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42216" y="1040257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02" y="970462"/>
            <a:ext cx="6039196" cy="579530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29161" y="1287185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28" y="1153415"/>
            <a:ext cx="5777987" cy="556806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39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Верификация и тестирование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</a:t>
            </a:r>
            <a:r>
              <a:rPr lang="ru-RU" dirty="0" smtClean="0"/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верификации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каждого примера из тестовой базы выполняются следующие шаги:</a:t>
            </a:r>
          </a:p>
          <a:p>
            <a:pPr fontAlgn="base"/>
            <a:r>
              <a:rPr lang="ru-RU" dirty="0"/>
              <a:t>Запуск быстрой проверки графа на необходимые условия регулярности</a:t>
            </a:r>
          </a:p>
          <a:p>
            <a:pPr fontAlgn="base"/>
            <a:r>
              <a:rPr lang="ru-RU" dirty="0" smtClean="0"/>
              <a:t>В случае успеха </a:t>
            </a:r>
            <a:r>
              <a:rPr lang="ru-RU" dirty="0"/>
              <a:t>запускается алгоритм нумерации</a:t>
            </a:r>
          </a:p>
          <a:p>
            <a:pPr fontAlgn="base"/>
            <a:r>
              <a:rPr lang="ru-RU" dirty="0"/>
              <a:t>Если нумерация построена успешно, то запускается проверка полученных индексов на корректность следующими условиями:</a:t>
            </a:r>
          </a:p>
          <a:p>
            <a:pPr lvl="1" fontAlgn="base"/>
            <a:r>
              <a:rPr lang="ru-RU" dirty="0"/>
              <a:t>Нет одинаковых индексов</a:t>
            </a:r>
          </a:p>
          <a:p>
            <a:pPr lvl="1" fontAlgn="base"/>
            <a:r>
              <a:rPr lang="ru-RU" dirty="0"/>
              <a:t>Индексы соседей у каждой вершины отличаются от ее индекса только в одной позиции и только на единицу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36367"/>
              </p:ext>
            </p:extLst>
          </p:nvPr>
        </p:nvGraphicFramePr>
        <p:xfrm>
          <a:off x="525100" y="1167898"/>
          <a:ext cx="10828700" cy="5145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2900">
                  <a:extLst>
                    <a:ext uri="{9D8B030D-6E8A-4147-A177-3AD203B41FA5}">
                      <a16:colId xmlns:a16="http://schemas.microsoft.com/office/drawing/2014/main" xmlns="" val="1171950682"/>
                    </a:ext>
                  </a:extLst>
                </a:gridCol>
                <a:gridCol w="932747">
                  <a:extLst>
                    <a:ext uri="{9D8B030D-6E8A-4147-A177-3AD203B41FA5}">
                      <a16:colId xmlns:a16="http://schemas.microsoft.com/office/drawing/2014/main" xmlns="" val="2713623616"/>
                    </a:ext>
                  </a:extLst>
                </a:gridCol>
                <a:gridCol w="1124653">
                  <a:extLst>
                    <a:ext uri="{9D8B030D-6E8A-4147-A177-3AD203B41FA5}">
                      <a16:colId xmlns:a16="http://schemas.microsoft.com/office/drawing/2014/main" xmlns="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xmlns="" val="393663045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xmlns="" val="3619060530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xmlns="" val="3962761656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5307021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верификации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7948"/>
              </p:ext>
            </p:extLst>
          </p:nvPr>
        </p:nvGraphicFramePr>
        <p:xfrm>
          <a:off x="552261" y="362140"/>
          <a:ext cx="10801539" cy="6059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3339">
                  <a:extLst>
                    <a:ext uri="{9D8B030D-6E8A-4147-A177-3AD203B41FA5}">
                      <a16:colId xmlns:a16="http://schemas.microsoft.com/office/drawing/2014/main" xmlns="" val="117195068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713623616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xmlns="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xmlns="" val="393663045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xmlns="" val="3619060530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xmlns="" val="3962761656"/>
                    </a:ext>
                  </a:extLst>
                </a:gridCol>
              </a:tblGrid>
              <a:tr h="4743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19268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594433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01335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29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 проведения тестов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7895"/>
          </a:xfrm>
        </p:spPr>
        <p:txBody>
          <a:bodyPr>
            <a:normAutofit/>
          </a:bodyPr>
          <a:lstStyle/>
          <a:p>
            <a:r>
              <a:rPr lang="ru-RU" dirty="0"/>
              <a:t>Для проведения тестов на </a:t>
            </a:r>
            <a:r>
              <a:rPr lang="ru-RU" dirty="0" smtClean="0"/>
              <a:t>производительность используются </a:t>
            </a:r>
            <a:r>
              <a:rPr lang="ru-RU" dirty="0"/>
              <a:t>примеры с количеством вершин в графе от 4720 до </a:t>
            </a:r>
            <a:r>
              <a:rPr lang="ru-RU" dirty="0" smtClean="0"/>
              <a:t>258569</a:t>
            </a:r>
            <a:endParaRPr lang="ru-RU" dirty="0"/>
          </a:p>
          <a:p>
            <a:r>
              <a:rPr lang="ru-RU" dirty="0"/>
              <a:t>В ходе тестирования фиксируется рабочее время алгоритмов проверки и нумерации для каждого </a:t>
            </a:r>
            <a:r>
              <a:rPr lang="ru-RU" dirty="0" smtClean="0"/>
              <a:t>примера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44090"/>
              </p:ext>
            </p:extLst>
          </p:nvPr>
        </p:nvGraphicFramePr>
        <p:xfrm>
          <a:off x="525100" y="1167898"/>
          <a:ext cx="10828700" cy="5188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4204">
                  <a:extLst>
                    <a:ext uri="{9D8B030D-6E8A-4147-A177-3AD203B41FA5}">
                      <a16:colId xmlns:a16="http://schemas.microsoft.com/office/drawing/2014/main" xmlns="" val="1171950682"/>
                    </a:ext>
                  </a:extLst>
                </a:gridCol>
                <a:gridCol w="1121846">
                  <a:extLst>
                    <a:ext uri="{9D8B030D-6E8A-4147-A177-3AD203B41FA5}">
                      <a16:colId xmlns:a16="http://schemas.microsoft.com/office/drawing/2014/main" xmlns="" val="2713623616"/>
                    </a:ext>
                  </a:extLst>
                </a:gridCol>
                <a:gridCol w="1133290">
                  <a:extLst>
                    <a:ext uri="{9D8B030D-6E8A-4147-A177-3AD203B41FA5}">
                      <a16:colId xmlns:a16="http://schemas.microsoft.com/office/drawing/2014/main" xmlns="" val="4214117398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xmlns="" val="393663045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xmlns="" val="3619060530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xmlns="" val="2623348019"/>
                    </a:ext>
                  </a:extLst>
                </a:gridCol>
              </a:tblGrid>
              <a:tr h="6535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192681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75127968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тестов производительности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0" y="1487666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</a:t>
            </a:r>
            <a:r>
              <a:rPr lang="ru-RU" sz="2800" dirty="0" smtClean="0"/>
              <a:t>младше),ОС </a:t>
            </a:r>
            <a:r>
              <a:rPr lang="ru-RU" sz="2800" dirty="0"/>
              <a:t>Windows </a:t>
            </a:r>
            <a:r>
              <a:rPr lang="ru-RU" sz="2800" dirty="0" smtClean="0"/>
              <a:t>10 </a:t>
            </a:r>
            <a:r>
              <a:rPr lang="ru-RU" sz="2800" dirty="0"/>
              <a:t>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2294592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 smtClean="0"/>
              <a:t>: Библиотека «</a:t>
            </a:r>
            <a:r>
              <a:rPr lang="ru-RU" sz="2800" dirty="0" err="1" smtClean="0"/>
              <a:t>MeshRecovery_Lib</a:t>
            </a:r>
            <a:r>
              <a:rPr lang="ru-RU" sz="2800" dirty="0" smtClean="0"/>
              <a:t>» написана на языке </a:t>
            </a:r>
            <a:r>
              <a:rPr lang="en-US" sz="2800" dirty="0" smtClean="0"/>
              <a:t>C#,</a:t>
            </a:r>
            <a:r>
              <a:rPr lang="ru-RU" sz="2800" dirty="0" smtClean="0"/>
              <a:t> включает </a:t>
            </a:r>
            <a:r>
              <a:rPr lang="ru-RU" sz="2800" dirty="0"/>
              <a:t>в себя </a:t>
            </a:r>
            <a:r>
              <a:rPr lang="ru-RU" sz="2800" dirty="0" smtClean="0"/>
              <a:t>функции:</a:t>
            </a:r>
            <a:endParaRPr lang="ru-RU" sz="2800" dirty="0"/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smtClean="0"/>
              <a:t>Validate</a:t>
            </a:r>
            <a:r>
              <a:rPr lang="ru-RU" sz="2800" dirty="0" smtClean="0"/>
              <a:t>: Функция </a:t>
            </a:r>
            <a:r>
              <a:rPr lang="ru-RU" sz="2800" dirty="0"/>
              <a:t>быстрой </a:t>
            </a:r>
            <a:r>
              <a:rPr lang="ru-RU" sz="2800" dirty="0" smtClean="0"/>
              <a:t>проверки графа на необходимые условия регулярности (на </a:t>
            </a:r>
            <a:r>
              <a:rPr lang="ru-RU" sz="2800" dirty="0"/>
              <a:t>〖10〗^6 должна выполняться не более 5 секунд</a:t>
            </a:r>
            <a:r>
              <a:rPr lang="ru-RU" sz="2800" dirty="0" smtClean="0"/>
              <a:t>)</a:t>
            </a:r>
            <a:endParaRPr lang="ru-RU" sz="2800" dirty="0" smtClean="0"/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smtClean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</a:t>
            </a:r>
            <a:r>
              <a:rPr lang="ru-RU" sz="2800" dirty="0" smtClean="0"/>
              <a:t>)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46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" y="243840"/>
            <a:ext cx="148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Сделано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17" y="2413664"/>
            <a:ext cx="180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Проблемы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17" y="3937158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Перспективы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17" y="767060"/>
            <a:ext cx="9584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Написана библиотека, позволяющая:</a:t>
            </a:r>
          </a:p>
          <a:p>
            <a:pPr marL="800100" lvl="1" indent="-342900">
              <a:buAutoNum type="arabicParenR"/>
            </a:pPr>
            <a:r>
              <a:rPr lang="ru-RU" sz="2400" dirty="0" smtClean="0"/>
              <a:t>Проверить </a:t>
            </a:r>
            <a:r>
              <a:rPr lang="ru-RU" sz="2400" dirty="0"/>
              <a:t>граф на необходимые условия </a:t>
            </a:r>
            <a:r>
              <a:rPr lang="ru-RU" sz="2400" dirty="0" smtClean="0"/>
              <a:t>регулярности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 smtClean="0"/>
              <a:t>Восстановить </a:t>
            </a:r>
            <a:r>
              <a:rPr lang="ru-RU" sz="2400" dirty="0"/>
              <a:t>геометрическую информацию для исходного </a:t>
            </a:r>
            <a:r>
              <a:rPr lang="ru-RU" sz="2400" dirty="0" smtClean="0"/>
              <a:t>графа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Создана тестовая инфраструктура с расширяемой базой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17" y="2859940"/>
            <a:ext cx="10148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Предложенное </a:t>
            </a:r>
            <a:r>
              <a:rPr lang="ru-RU" sz="2400" dirty="0"/>
              <a:t>решение позволяет решать только </a:t>
            </a:r>
            <a:r>
              <a:rPr lang="ru-RU" sz="2400" dirty="0" smtClean="0"/>
              <a:t>некоторый класс задач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Время выполнения сильно </a:t>
            </a:r>
            <a:r>
              <a:rPr lang="ru-RU" sz="2400" dirty="0"/>
              <a:t>зависит от топологии исходного графа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2917" y="4460378"/>
            <a:ext cx="7433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Ускорение </a:t>
            </a:r>
            <a:r>
              <a:rPr lang="ru-RU" sz="2400" dirty="0" smtClean="0"/>
              <a:t>текущего алгоритма: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/>
              <a:t>Распараллеливание </a:t>
            </a:r>
            <a:r>
              <a:rPr lang="ru-RU" sz="2400" dirty="0" smtClean="0"/>
              <a:t>нумерации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/>
              <a:t>Определение класса задач до </a:t>
            </a:r>
            <a:r>
              <a:rPr lang="ru-RU" sz="2400" dirty="0" smtClean="0"/>
              <a:t>начала нумерации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Исследование других подходов к решению задачи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1273</Words>
  <Application>Microsoft Office PowerPoint</Application>
  <PresentationFormat>Widescreen</PresentationFormat>
  <Paragraphs>544</Paragraphs>
  <Slides>49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Times New Roman</vt:lpstr>
      <vt:lpstr>Тема Office</vt:lpstr>
      <vt:lpstr>Разработка ПО для решения задачи  восстановления нумерации регулярной сетки</vt:lpstr>
      <vt:lpstr>Актуальность &amp; Проблематика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Методика верификации</vt:lpstr>
      <vt:lpstr>PowerPoint Presentation</vt:lpstr>
      <vt:lpstr>PowerPoint Presentation</vt:lpstr>
      <vt:lpstr>Методика проведения тестов производительности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Shulankina, Elizaveta</cp:lastModifiedBy>
  <cp:revision>133</cp:revision>
  <dcterms:created xsi:type="dcterms:W3CDTF">2017-05-23T18:21:54Z</dcterms:created>
  <dcterms:modified xsi:type="dcterms:W3CDTF">2017-12-20T12:30:22Z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2017-12-20 12:30:21Z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