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21" r:id="rId10"/>
    <p:sldId id="322" r:id="rId11"/>
    <p:sldId id="324" r:id="rId12"/>
    <p:sldId id="332" r:id="rId13"/>
    <p:sldId id="336" r:id="rId14"/>
    <p:sldId id="337" r:id="rId15"/>
    <p:sldId id="340" r:id="rId16"/>
    <p:sldId id="341" r:id="rId17"/>
    <p:sldId id="361" r:id="rId18"/>
    <p:sldId id="362" r:id="rId19"/>
    <p:sldId id="342" r:id="rId20"/>
    <p:sldId id="34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56" r:id="rId29"/>
    <p:sldId id="355" r:id="rId30"/>
    <p:sldId id="357" r:id="rId31"/>
    <p:sldId id="358" r:id="rId32"/>
    <p:sldId id="359" r:id="rId33"/>
    <p:sldId id="360" r:id="rId34"/>
    <p:sldId id="349" r:id="rId35"/>
    <p:sldId id="350" r:id="rId36"/>
    <p:sldId id="351" r:id="rId37"/>
    <p:sldId id="352" r:id="rId38"/>
    <p:sldId id="353" r:id="rId39"/>
    <p:sldId id="354" r:id="rId40"/>
    <p:sldId id="367" r:id="rId41"/>
    <p:sldId id="363" r:id="rId42"/>
    <p:sldId id="364" r:id="rId43"/>
    <p:sldId id="365" r:id="rId44"/>
    <p:sldId id="366" r:id="rId45"/>
    <p:sldId id="338" r:id="rId46"/>
    <p:sldId id="348" r:id="rId47"/>
    <p:sldId id="368" r:id="rId48"/>
    <p:sldId id="344" r:id="rId49"/>
    <p:sldId id="345" r:id="rId50"/>
    <p:sldId id="346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1091" autoAdjust="0"/>
  </p:normalViewPr>
  <p:slideViewPr>
    <p:cSldViewPr snapToGrid="0">
      <p:cViewPr varScale="1">
        <p:scale>
          <a:sx n="82" d="100"/>
          <a:sy n="82" d="100"/>
        </p:scale>
        <p:origin x="111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 объект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8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0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по факту</a:t>
            </a:r>
            <a:r>
              <a:rPr lang="ru-RU" baseline="0" dirty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  <a:r>
              <a:rPr lang="ru-RU" baseline="0" dirty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r>
              <a:rPr lang="ru-RU" baseline="0" dirty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декомпозиции</a:t>
            </a:r>
            <a:r>
              <a:rPr lang="ru-RU" baseline="0" dirty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Сетка пришла, но нет геометрии, надо натянуть и пронумеровать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Сетка</a:t>
            </a:r>
            <a:r>
              <a:rPr lang="ru-RU" baseline="0" dirty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ADE9-FF2A-4FAE-8AFA-A6F5AE605187}" type="datetime1">
              <a:rPr lang="ru-RU" smtClean="0"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2AEC-E365-4CCD-BC0F-5313038E0927}" type="datetime1">
              <a:rPr lang="ru-RU" smtClean="0"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4601-6BAA-4E1D-A5D7-7B0867CDDF66}" type="datetime1">
              <a:rPr lang="ru-RU" smtClean="0"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1018-6EBF-40EE-9984-DC2D2274B6EF}" type="datetime1">
              <a:rPr lang="ru-RU" smtClean="0"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6E40-7F19-45A7-AFE3-AD6EAF55C0DD}" type="datetime1">
              <a:rPr lang="ru-RU" smtClean="0"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458-4C93-4E25-8E34-87E23EE7C8CE}" type="datetime1">
              <a:rPr lang="ru-RU" smtClean="0"/>
              <a:t>23.12.2017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F2B6-BB50-4E71-9679-83EA93217DD4}" type="datetime1">
              <a:rPr lang="ru-RU" smtClean="0"/>
              <a:t>23.12.2017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415F-912D-4181-ADD3-2E97B41F5BA3}" type="datetime1">
              <a:rPr lang="ru-RU" smtClean="0"/>
              <a:t>23.12.2017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8B0F-0C2B-49B2-9FD3-B073E7332BCA}" type="datetime1">
              <a:rPr lang="ru-RU" smtClean="0"/>
              <a:t>23.12.2017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040C-12A9-414A-9B1A-63BD8F2F1AC2}" type="datetime1">
              <a:rPr lang="ru-RU" smtClean="0"/>
              <a:t>23.12.2017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461E-09D4-4DC8-9E9F-2F7F6F24987E}" type="datetime1">
              <a:rPr lang="ru-RU" smtClean="0"/>
              <a:t>23.12.2017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AB04-008B-420E-A0B7-26FA7A461D78}" type="datetime1">
              <a:rPr lang="ru-RU" smtClean="0"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6464" y="17075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 для решения задачи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восстановления нумерации регулярной сетки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78624" y="4559808"/>
            <a:ext cx="4133088" cy="2023872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магистров 2-го года обучения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80" y="752849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Входные</a:t>
            </a:r>
            <a:r>
              <a:rPr lang="ru-RU" dirty="0"/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" y="2814951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Выходные данные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411" y="152229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Неориентированный помеченный граф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2481" y="3584392"/>
            <a:ext cx="10054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Индексы регулярной сетки определенной размерности для каждой вершины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Сообщение об ошибке, если не удалось найти подходящие индексы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215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solidFill>
                      <a:srgbClr val="000000"/>
                    </a:solidFill>
                  </a:rPr>
                  <a:t>Неориентированный помеченный граф G = (V, E), заданный матрицей смежности: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2153218"/>
              </a:xfrm>
              <a:prstGeom prst="rect">
                <a:avLst/>
              </a:prstGeom>
              <a:blipFill rotWithShape="0">
                <a:blip r:embed="rId2"/>
                <a:stretch>
                  <a:fillRect l="-969" t="-2833" r="-1023" b="-7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534132"/>
                <a:ext cx="11329986" cy="2208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- матрица, где 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вершины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534132"/>
                <a:ext cx="11329986" cy="2208233"/>
              </a:xfrm>
              <a:prstGeom prst="rect">
                <a:avLst/>
              </a:prstGeom>
              <a:blipFill rotWithShape="0">
                <a:blip r:embed="rId3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802006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019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solidFill>
                      <a:srgbClr val="000000"/>
                    </a:solidFill>
                  </a:rPr>
                  <a:t>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019638"/>
              </a:xfrm>
              <a:prstGeom prst="rect">
                <a:avLst/>
              </a:prstGeom>
              <a:blipFill rotWithShape="0">
                <a:blip r:embed="rId2"/>
                <a:stretch>
                  <a:fillRect l="-969" t="-5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F = 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</a:rPr>
              <a:t>Q 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273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Решение состоит из следующих шагов: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Проверка исходного графа на необходимые условия регулярности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Нахождение минимальной размерности регулярной сетки, которая подходит для исходного графа по необходимым условиям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Последовательный запуск алгоритмов нумерации, начиная с найденной минимальной размерности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Общая концепция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006282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3194" y="1362233"/>
            <a:ext cx="5463953" cy="4927283"/>
          </a:xfrm>
        </p:spPr>
        <p:txBody>
          <a:bodyPr/>
          <a:lstStyle/>
          <a:p>
            <a:r>
              <a:rPr lang="ru-RU" dirty="0"/>
              <a:t>Предназначена для проверки графа на необходимые условия регулярности: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Граф является связным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Максимальная степень вершины не больше 6</a:t>
            </a:r>
          </a:p>
          <a:p>
            <a:r>
              <a:rPr lang="ru-RU" dirty="0"/>
              <a:t>Позволяет быстро сказать о невозможности нумерации, не запуская алгоритм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Процедура быстрой проверки</a:t>
            </a:r>
          </a:p>
        </p:txBody>
      </p:sp>
      <p:grpSp>
        <p:nvGrpSpPr>
          <p:cNvPr id="116" name="Группа 115"/>
          <p:cNvGrpSpPr/>
          <p:nvPr/>
        </p:nvGrpSpPr>
        <p:grpSpPr>
          <a:xfrm>
            <a:off x="6686962" y="1249680"/>
            <a:ext cx="4282440" cy="5152390"/>
            <a:chOff x="7311802" y="1137126"/>
            <a:chExt cx="4282440" cy="5152390"/>
          </a:xfrm>
        </p:grpSpPr>
        <p:sp>
          <p:nvSpPr>
            <p:cNvPr id="47" name="Овал 46"/>
            <p:cNvSpPr/>
            <p:nvPr/>
          </p:nvSpPr>
          <p:spPr>
            <a:xfrm>
              <a:off x="854198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978109" y="54793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105869" y="40848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8541989" y="38791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854198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942590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65806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единительная линия 54"/>
            <p:cNvCxnSpPr>
              <a:stCxn id="47" idx="0"/>
              <a:endCxn id="50" idx="4"/>
            </p:cNvCxnSpPr>
            <p:nvPr/>
          </p:nvCxnSpPr>
          <p:spPr>
            <a:xfrm flipV="1">
              <a:off x="8702009" y="421438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7" idx="7"/>
              <a:endCxn id="49" idx="3"/>
            </p:cNvCxnSpPr>
            <p:nvPr/>
          </p:nvCxnSpPr>
          <p:spPr>
            <a:xfrm flipV="1">
              <a:off x="8815160" y="4371022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47" idx="6"/>
              <a:endCxn id="52" idx="2"/>
            </p:cNvCxnSpPr>
            <p:nvPr/>
          </p:nvCxnSpPr>
          <p:spPr>
            <a:xfrm>
              <a:off x="886202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51" idx="0"/>
            </p:cNvCxnSpPr>
            <p:nvPr/>
          </p:nvCxnSpPr>
          <p:spPr>
            <a:xfrm>
              <a:off x="8702009" y="509830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6"/>
              <a:endCxn id="47" idx="2"/>
            </p:cNvCxnSpPr>
            <p:nvPr/>
          </p:nvCxnSpPr>
          <p:spPr>
            <a:xfrm>
              <a:off x="797810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8" idx="7"/>
              <a:endCxn id="47" idx="3"/>
            </p:cNvCxnSpPr>
            <p:nvPr/>
          </p:nvCxnSpPr>
          <p:spPr>
            <a:xfrm flipV="1">
              <a:off x="8251280" y="5049202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/>
            <p:cNvSpPr/>
            <p:nvPr/>
          </p:nvSpPr>
          <p:spPr>
            <a:xfrm>
              <a:off x="942590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9" name="Прямая соединительная линия 68"/>
            <p:cNvCxnSpPr>
              <a:stCxn id="47" idx="5"/>
              <a:endCxn id="67" idx="1"/>
            </p:cNvCxnSpPr>
            <p:nvPr/>
          </p:nvCxnSpPr>
          <p:spPr>
            <a:xfrm>
              <a:off x="8815160" y="5049202"/>
              <a:ext cx="657618" cy="646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Умножение 70"/>
            <p:cNvSpPr/>
            <p:nvPr/>
          </p:nvSpPr>
          <p:spPr>
            <a:xfrm>
              <a:off x="10216513" y="4040664"/>
              <a:ext cx="1245870" cy="19215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Шеврон 78"/>
            <p:cNvSpPr/>
            <p:nvPr/>
          </p:nvSpPr>
          <p:spPr>
            <a:xfrm rot="5400000">
              <a:off x="10549488" y="1884204"/>
              <a:ext cx="622935" cy="1143000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Овал 93"/>
            <p:cNvSpPr/>
            <p:nvPr/>
          </p:nvSpPr>
          <p:spPr>
            <a:xfrm>
              <a:off x="854671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7982834" y="29699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9110594" y="15754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/>
            <p:cNvSpPr/>
            <p:nvPr/>
          </p:nvSpPr>
          <p:spPr>
            <a:xfrm>
              <a:off x="8546714" y="13697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/>
            <p:cNvSpPr/>
            <p:nvPr/>
          </p:nvSpPr>
          <p:spPr>
            <a:xfrm>
              <a:off x="8546714" y="31375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/>
            <p:cNvSpPr/>
            <p:nvPr/>
          </p:nvSpPr>
          <p:spPr>
            <a:xfrm>
              <a:off x="943063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/>
            <p:cNvSpPr/>
            <p:nvPr/>
          </p:nvSpPr>
          <p:spPr>
            <a:xfrm>
              <a:off x="766279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1" name="Прямая соединительная линия 100"/>
            <p:cNvCxnSpPr>
              <a:stCxn id="94" idx="0"/>
              <a:endCxn id="97" idx="4"/>
            </p:cNvCxnSpPr>
            <p:nvPr/>
          </p:nvCxnSpPr>
          <p:spPr>
            <a:xfrm flipV="1">
              <a:off x="8706734" y="170502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4" idx="7"/>
              <a:endCxn id="96" idx="3"/>
            </p:cNvCxnSpPr>
            <p:nvPr/>
          </p:nvCxnSpPr>
          <p:spPr>
            <a:xfrm flipV="1">
              <a:off x="8819885" y="1861661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>
              <a:stCxn id="94" idx="6"/>
              <a:endCxn id="99" idx="2"/>
            </p:cNvCxnSpPr>
            <p:nvPr/>
          </p:nvCxnSpPr>
          <p:spPr>
            <a:xfrm>
              <a:off x="886675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94" idx="4"/>
              <a:endCxn id="98" idx="0"/>
            </p:cNvCxnSpPr>
            <p:nvPr/>
          </p:nvCxnSpPr>
          <p:spPr>
            <a:xfrm>
              <a:off x="8706734" y="258894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>
              <a:stCxn id="100" idx="6"/>
              <a:endCxn id="94" idx="2"/>
            </p:cNvCxnSpPr>
            <p:nvPr/>
          </p:nvCxnSpPr>
          <p:spPr>
            <a:xfrm>
              <a:off x="798283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>
              <a:stCxn id="95" idx="7"/>
              <a:endCxn id="94" idx="3"/>
            </p:cNvCxnSpPr>
            <p:nvPr/>
          </p:nvCxnSpPr>
          <p:spPr>
            <a:xfrm flipV="1">
              <a:off x="8256005" y="2539841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Прямоугольник 108"/>
            <p:cNvSpPr/>
            <p:nvPr/>
          </p:nvSpPr>
          <p:spPr>
            <a:xfrm>
              <a:off x="7311802" y="1137126"/>
              <a:ext cx="4282440" cy="51523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1" name="Прямая соединительная линия 110"/>
            <p:cNvCxnSpPr>
              <a:stCxn id="109" idx="1"/>
              <a:endCxn id="109" idx="3"/>
            </p:cNvCxnSpPr>
            <p:nvPr/>
          </p:nvCxnSpPr>
          <p:spPr>
            <a:xfrm>
              <a:off x="7311802" y="3713321"/>
              <a:ext cx="42824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10107930" y="1137126"/>
              <a:ext cx="0" cy="5152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9498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" y="970683"/>
            <a:ext cx="12192000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Алгоритм нумерации для одномерного случая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" y="3931422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793029" y="1328786"/>
            <a:ext cx="10510838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последовательно нумеруем соседей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" y="5165364"/>
            <a:ext cx="10839577" cy="1494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4274" y="543406"/>
            <a:ext cx="607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Проверить, что граф - линейный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Алгоритм нумерации для двухмерного случая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Находим вершину старшей степени </a:t>
            </a:r>
            <a:r>
              <a:rPr lang="en-US" sz="2800" dirty="0"/>
              <a:t>(</a:t>
            </a:r>
            <a:r>
              <a:rPr lang="ru-RU" sz="2800" dirty="0"/>
              <a:t>максимальная степень – 4</a:t>
            </a:r>
            <a:r>
              <a:rPr lang="en-US" sz="2800" dirty="0"/>
              <a:t>)</a:t>
            </a:r>
            <a:r>
              <a:rPr lang="ru-RU" sz="2800" dirty="0"/>
              <a:t>, нумеруем нулевыми значениями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Выделяем опорную точку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3866" y="1847654"/>
            <a:ext cx="5171122" cy="473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по очереди 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Если дальнейшая нумерация не удалась, то пробуем поменять координаты вершин местами и запустить нумерацию заново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Пытаемся задать координатную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Однозначно разрешимые случаи: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Нумеруем однозначно разрешимые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Для остальных вершин рекурсивно 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неоднозначных случаев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/>
              <a:t>не удалось 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Меняем индекс 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Запускаем дальнейшую нумерацию</a:t>
            </a:r>
          </a:p>
          <a:p>
            <a:pPr lvl="0"/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223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неудачи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Алгоритм нумерации для трёхмерного случая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/>
        </p:nvPicPr>
        <p:blipFill rotWithShape="1">
          <a:blip r:embed="rId2"/>
          <a:srcRect t="1070" b="-1"/>
          <a:stretch/>
        </p:blipFill>
        <p:spPr>
          <a:xfrm>
            <a:off x="6406773" y="622980"/>
            <a:ext cx="4947027" cy="58087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Находим вершину старшей степени </a:t>
            </a:r>
            <a:r>
              <a:rPr lang="en-US" sz="2800" dirty="0"/>
              <a:t>(</a:t>
            </a:r>
            <a:r>
              <a:rPr lang="ru-RU" sz="2800" dirty="0"/>
              <a:t>максимальная степень – 6</a:t>
            </a:r>
            <a:r>
              <a:rPr lang="en-US" sz="2800" dirty="0"/>
              <a:t>)</a:t>
            </a:r>
            <a:r>
              <a:rPr lang="ru-RU" sz="2800" dirty="0"/>
              <a:t>, нумеруем нулевыми значениями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Выделяем опорную точку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108"/>
          <a:stretch/>
        </p:blipFill>
        <p:spPr>
          <a:xfrm>
            <a:off x="6565492" y="622980"/>
            <a:ext cx="4505325" cy="57588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3866" y="1847654"/>
            <a:ext cx="517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 по очереди 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Если дальнейшая нумерация не удалась, то пробуем поменять координаты вершин местами и запустить нумерацию заново 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720 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Пытаемся задать координатную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8"/>
          <a:stretch/>
        </p:blipFill>
        <p:spPr>
          <a:xfrm>
            <a:off x="6250305" y="622980"/>
            <a:ext cx="5372100" cy="56788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Однозначно разрешимые случаи: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Нумеруем однозначно разрешимые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Для остальных вершин рекурсивно 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неоднозначных случаев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7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/>
              <a:t>не удалось 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Меняем индекс 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Запускаем дальнейшую нумерацию</a:t>
            </a:r>
          </a:p>
          <a:p>
            <a:pPr lvl="0"/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неудачи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94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827996" y="352553"/>
            <a:ext cx="662903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Одномерный случай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3731323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2812857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61" y="4840316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20" y="1846759"/>
            <a:ext cx="6477904" cy="666843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938993"/>
            <a:ext cx="4629796" cy="578248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37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42216" y="1040257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02" y="970462"/>
            <a:ext cx="6039196" cy="579530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29161" y="1287185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28" y="1153415"/>
            <a:ext cx="5777987" cy="556806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39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Верификация и тестирование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18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</a:t>
            </a:r>
            <a:r>
              <a:rPr lang="ru-RU" dirty="0"/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верификации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каждого примера из тестовой базы выполняются следующие шаги:</a:t>
            </a:r>
          </a:p>
          <a:p>
            <a:pPr fontAlgn="base"/>
            <a:r>
              <a:rPr lang="ru-RU" dirty="0"/>
              <a:t>Запуск быстрой проверки графа на необходимые условия регулярности</a:t>
            </a:r>
          </a:p>
          <a:p>
            <a:pPr fontAlgn="base"/>
            <a:r>
              <a:rPr lang="ru-RU" dirty="0"/>
              <a:t>В случае успеха запускается алгоритм нумерации</a:t>
            </a:r>
          </a:p>
          <a:p>
            <a:pPr fontAlgn="base"/>
            <a:r>
              <a:rPr lang="ru-RU" dirty="0"/>
              <a:t>Если нумерация построена успешно, то запускается проверка полученных индексов на корректность следующими условиями:</a:t>
            </a:r>
          </a:p>
          <a:p>
            <a:pPr lvl="1" fontAlgn="base"/>
            <a:r>
              <a:rPr lang="ru-RU" dirty="0"/>
              <a:t>Нет одинаковых индексов</a:t>
            </a:r>
          </a:p>
          <a:p>
            <a:pPr lvl="1" fontAlgn="base"/>
            <a:r>
              <a:rPr lang="ru-RU" dirty="0"/>
              <a:t>Индексы соседей у каждой вершины отличаются от ее индекса только в одной позиции и только на единицу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67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36367"/>
              </p:ext>
            </p:extLst>
          </p:nvPr>
        </p:nvGraphicFramePr>
        <p:xfrm>
          <a:off x="525100" y="1167898"/>
          <a:ext cx="10828700" cy="5145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900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932747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124653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07021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Результаты верификации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00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7948"/>
              </p:ext>
            </p:extLst>
          </p:nvPr>
        </p:nvGraphicFramePr>
        <p:xfrm>
          <a:off x="552261" y="362140"/>
          <a:ext cx="10801539" cy="6059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3339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</a:tblGrid>
              <a:tr h="4743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298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 проведения тестов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7895"/>
          </a:xfrm>
        </p:spPr>
        <p:txBody>
          <a:bodyPr>
            <a:normAutofit/>
          </a:bodyPr>
          <a:lstStyle/>
          <a:p>
            <a:r>
              <a:rPr lang="ru-RU" dirty="0"/>
              <a:t>Для проведения тестов на производительность используются примеры с количеством вершин в графе от 2000 до 258569</a:t>
            </a:r>
          </a:p>
          <a:p>
            <a:r>
              <a:rPr lang="ru-RU" dirty="0"/>
              <a:t>В ходе тестирования фиксируется рабочее время алгоритмов проверки и нумерации для каждого примера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18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58145"/>
              </p:ext>
            </p:extLst>
          </p:nvPr>
        </p:nvGraphicFramePr>
        <p:xfrm>
          <a:off x="525100" y="1167898"/>
          <a:ext cx="10828700" cy="5188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4204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1121846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133290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6535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grid_2d_10K.graph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grid_2d_2K.graph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grid_3d_10K.graph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grid_3d_30K.graph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594877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512796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Результаты тестов производительности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0" y="1487666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младше),ОС Windows 10 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2294592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/>
              <a:t>: Библиотека «</a:t>
            </a:r>
            <a:r>
              <a:rPr lang="ru-RU" sz="2800" dirty="0" err="1"/>
              <a:t>MeshRecovery_Lib</a:t>
            </a:r>
            <a:r>
              <a:rPr lang="ru-RU" sz="2800" dirty="0"/>
              <a:t>» написана на языке </a:t>
            </a:r>
            <a:r>
              <a:rPr lang="en-US" sz="2800" dirty="0"/>
              <a:t>C#,</a:t>
            </a:r>
            <a:r>
              <a:rPr lang="ru-RU" sz="2800" dirty="0"/>
              <a:t> включает в себя функции: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/>
              <a:t>Validate</a:t>
            </a:r>
            <a:r>
              <a:rPr lang="ru-RU" sz="2800" dirty="0"/>
              <a:t>: Функция быстрой проверки графа на необходимые условия регулярности (на 〖10〗^6 должна выполняться не более 5 секунд)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</a:t>
            </a:r>
          </a:p>
          <a:p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46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82550-BC91-44EE-BD8E-5D85817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8AFF44A-9A6A-4D99-B676-8EEC01B3E375}"/>
              </a:ext>
            </a:extLst>
          </p:cNvPr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Метрики кода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4E9DC-6BAE-4897-B3FA-3967E0072DB1}"/>
              </a:ext>
            </a:extLst>
          </p:cNvPr>
          <p:cNvSpPr/>
          <p:nvPr/>
        </p:nvSpPr>
        <p:spPr>
          <a:xfrm>
            <a:off x="963571" y="1534806"/>
            <a:ext cx="4052456" cy="2976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MeshRecovery_Lib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Maintainability Index – 86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Cyclomatic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Complexity – 295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of Inheritance – 2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Coupling – 52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of Code – 626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8EC4D-5A59-4F1B-AEBC-599244732725}"/>
              </a:ext>
            </a:extLst>
          </p:cNvPr>
          <p:cNvSpPr/>
          <p:nvPr/>
        </p:nvSpPr>
        <p:spPr>
          <a:xfrm>
            <a:off x="7456836" y="1533889"/>
            <a:ext cx="3896964" cy="2976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MeshRecovery_Console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Maintainability Index – 74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Cyclomatic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Complexity – 94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of Inheritance – 3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Coupling – 37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of Code – 179</a:t>
            </a:r>
          </a:p>
        </p:txBody>
      </p:sp>
    </p:spTree>
    <p:extLst>
      <p:ext uri="{BB962C8B-B14F-4D97-AF65-F5344CB8AC3E}">
        <p14:creationId xmlns:p14="http://schemas.microsoft.com/office/powerpoint/2010/main" val="1664676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243840"/>
            <a:ext cx="148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Сделано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17" y="2413664"/>
            <a:ext cx="180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Проблемы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17" y="3937158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Перспективы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17" y="767060"/>
            <a:ext cx="9584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Написана библиотека, позволяющая: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Проверить граф на необходимые условия регулярности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Восстановить геометрическую информацию для исходного графа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Создана тестовая инфраструктура с расширяемой базой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17" y="2859940"/>
            <a:ext cx="10148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Предложенное решение позволяет решать только некоторый класс 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Время выполнения сильно зависит от топологии исходного графа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2917" y="4460378"/>
            <a:ext cx="743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Ускорение текущего алгоритма: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Распараллеливание нумерации</a:t>
            </a:r>
          </a:p>
          <a:p>
            <a:pPr marL="800100" lvl="1" indent="-342900">
              <a:buAutoNum type="arabicParenR"/>
            </a:pPr>
            <a:r>
              <a:rPr lang="ru-RU" sz="2400" dirty="0"/>
              <a:t>Определение класса задач до начала нумерации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Исследование других подходов к решению задачи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1583</Words>
  <Application>Microsoft Office PowerPoint</Application>
  <PresentationFormat>Widescreen</PresentationFormat>
  <Paragraphs>558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Times New Roman</vt:lpstr>
      <vt:lpstr>Тема Office</vt:lpstr>
      <vt:lpstr>Разработка ПО для решения задачи  восстановления нумерации регулярной сетки</vt:lpstr>
      <vt:lpstr>Актуальность &amp; Проблематика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Методика верификации</vt:lpstr>
      <vt:lpstr>PowerPoint Presentation</vt:lpstr>
      <vt:lpstr>PowerPoint Presentation</vt:lpstr>
      <vt:lpstr>Методика проведения тестов производительности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Polunin, Dmitry</cp:lastModifiedBy>
  <cp:revision>140</cp:revision>
  <dcterms:created xsi:type="dcterms:W3CDTF">2017-05-23T18:21:54Z</dcterms:created>
  <dcterms:modified xsi:type="dcterms:W3CDTF">2017-12-23T17:57:58Z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2017-12-20 12:30:21Z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